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84" r:id="rId4"/>
    <p:sldId id="257" r:id="rId5"/>
    <p:sldId id="293" r:id="rId6"/>
    <p:sldId id="294" r:id="rId7"/>
    <p:sldId id="324" r:id="rId8"/>
    <p:sldId id="295" r:id="rId9"/>
    <p:sldId id="317" r:id="rId10"/>
    <p:sldId id="327" r:id="rId11"/>
    <p:sldId id="318" r:id="rId12"/>
    <p:sldId id="320" r:id="rId13"/>
    <p:sldId id="319" r:id="rId14"/>
    <p:sldId id="328" r:id="rId15"/>
    <p:sldId id="309" r:id="rId16"/>
    <p:sldId id="272" r:id="rId17"/>
  </p:sldIdLst>
  <p:sldSz cx="5765800" cy="3244850"/>
  <p:notesSz cx="5765800" cy="3244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13"/>
    <a:srgbClr val="B2CDB9"/>
    <a:srgbClr val="005714"/>
    <a:srgbClr val="9C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818"/>
  </p:normalViewPr>
  <p:slideViewPr>
    <p:cSldViewPr>
      <p:cViewPr>
        <p:scale>
          <a:sx n="122" d="100"/>
          <a:sy n="122" d="100"/>
        </p:scale>
        <p:origin x="1004" y="72"/>
      </p:cViewPr>
      <p:guideLst>
        <p:guide orient="horz" pos="2880"/>
        <p:guide pos="2152"/>
      </p:guideLst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265" d="100"/>
          <a:sy n="265" d="100"/>
        </p:scale>
        <p:origin x="125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8BBD6-B3AD-AE4A-84F4-77627F907B4D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459A6-6B88-9A4E-AE34-0A6C6FB21A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39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59A6-6B88-9A4E-AE34-0A6C6FB21AA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28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59A6-6B88-9A4E-AE34-0A6C6FB21AA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74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59A6-6B88-9A4E-AE34-0A6C6FB21AA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00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59A6-6B88-9A4E-AE34-0A6C6FB21AA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23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59A6-6B88-9A4E-AE34-0A6C6FB21AA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83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59A6-6B88-9A4E-AE34-0A6C6FB21AA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88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35"/>
              <a:t>TY.Qi</a:t>
            </a:r>
            <a:r>
              <a:rPr spc="204"/>
              <a:t> </a:t>
            </a:r>
            <a:r>
              <a:rPr spc="5"/>
              <a:t>(Sun </a:t>
            </a:r>
            <a:r>
              <a:rPr spc="-5"/>
              <a:t>Yat-sen</a:t>
            </a:r>
            <a:r>
              <a:rPr spc="10"/>
              <a:t> </a:t>
            </a:r>
            <a:r>
              <a:t>University)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5"/>
              <a:t>‹N›</a:t>
            </a:fld>
            <a:r>
              <a:rPr spc="175"/>
              <a:t> </a:t>
            </a:r>
            <a:r>
              <a:rPr spc="-15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35"/>
              <a:t>TY.Qi</a:t>
            </a:r>
            <a:r>
              <a:rPr spc="204"/>
              <a:t> </a:t>
            </a:r>
            <a:r>
              <a:rPr spc="5"/>
              <a:t>(Sun </a:t>
            </a:r>
            <a:r>
              <a:rPr spc="-5"/>
              <a:t>Yat-sen</a:t>
            </a:r>
            <a:r>
              <a:rPr spc="10"/>
              <a:t> </a:t>
            </a:r>
            <a:r>
              <a:t>University)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5"/>
              <a:t>‹N›</a:t>
            </a:fld>
            <a:r>
              <a:rPr spc="175"/>
              <a:t> </a:t>
            </a:r>
            <a:r>
              <a:rPr spc="-15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35"/>
              <a:t>TY.Qi</a:t>
            </a:r>
            <a:r>
              <a:rPr spc="204"/>
              <a:t> </a:t>
            </a:r>
            <a:r>
              <a:rPr spc="5"/>
              <a:t>(Sun </a:t>
            </a:r>
            <a:r>
              <a:rPr spc="-5"/>
              <a:t>Yat-sen</a:t>
            </a:r>
            <a:r>
              <a:rPr spc="10"/>
              <a:t> </a:t>
            </a:r>
            <a:r>
              <a:t>University)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5"/>
              <a:t>‹N›</a:t>
            </a:fld>
            <a:r>
              <a:rPr spc="175"/>
              <a:t> </a:t>
            </a:r>
            <a:r>
              <a:rPr spc="-15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5759958" cy="3239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35"/>
              <a:t>TY.Qi</a:t>
            </a:r>
            <a:r>
              <a:rPr spc="204"/>
              <a:t> </a:t>
            </a:r>
            <a:r>
              <a:rPr spc="5"/>
              <a:t>(Sun </a:t>
            </a:r>
            <a:r>
              <a:rPr spc="-5"/>
              <a:t>Yat-sen</a:t>
            </a:r>
            <a:r>
              <a:rPr spc="10"/>
              <a:t> </a:t>
            </a:r>
            <a:r>
              <a:t>University)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5"/>
              <a:t>‹N›</a:t>
            </a:fld>
            <a:r>
              <a:rPr spc="175"/>
              <a:t> </a:t>
            </a:r>
            <a:r>
              <a:rPr spc="-15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35"/>
              <a:t>TY.Qi</a:t>
            </a:r>
            <a:r>
              <a:rPr spc="204"/>
              <a:t> </a:t>
            </a:r>
            <a:r>
              <a:rPr spc="5"/>
              <a:t>(Sun </a:t>
            </a:r>
            <a:r>
              <a:rPr spc="-5"/>
              <a:t>Yat-sen</a:t>
            </a:r>
            <a:r>
              <a:rPr spc="10"/>
              <a:t> </a:t>
            </a:r>
            <a:r>
              <a:t>University)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5"/>
              <a:t>‹N›</a:t>
            </a:fld>
            <a:r>
              <a:rPr spc="175"/>
              <a:t> </a:t>
            </a:r>
            <a:r>
              <a:rPr spc="-15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4216" y="986121"/>
            <a:ext cx="3717366" cy="869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1854" y="996827"/>
            <a:ext cx="3922090" cy="139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35"/>
              <a:t>TY.Qi</a:t>
            </a:r>
            <a:r>
              <a:rPr spc="204"/>
              <a:t> </a:t>
            </a:r>
            <a:r>
              <a:rPr spc="5"/>
              <a:t>(Sun </a:t>
            </a:r>
            <a:r>
              <a:rPr spc="-5"/>
              <a:t>Yat-sen</a:t>
            </a:r>
            <a:r>
              <a:rPr spc="10"/>
              <a:t> </a:t>
            </a:r>
            <a:r>
              <a:t>University)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2643" y="3105973"/>
            <a:ext cx="30416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8386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5"/>
              <a:t>‹N›</a:t>
            </a:fld>
            <a:r>
              <a:rPr spc="175"/>
              <a:t> </a:t>
            </a:r>
            <a:r>
              <a:rPr spc="-15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EC35F899-5063-F3F9-E495-C0C39009FD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21" y="1546225"/>
            <a:ext cx="1257300" cy="13462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5"/>
            <a:ext cx="5760085" cy="1404620"/>
          </a:xfrm>
          <a:custGeom>
            <a:avLst/>
            <a:gdLst/>
            <a:ahLst/>
            <a:cxnLst/>
            <a:rect l="l" t="t" r="r" b="b"/>
            <a:pathLst>
              <a:path w="5760085" h="1404620">
                <a:moveTo>
                  <a:pt x="0" y="0"/>
                </a:moveTo>
                <a:lnTo>
                  <a:pt x="0" y="1404018"/>
                </a:lnTo>
                <a:lnTo>
                  <a:pt x="5759958" y="1404018"/>
                </a:lnTo>
                <a:lnTo>
                  <a:pt x="57599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79996" y="1260021"/>
            <a:ext cx="5580380" cy="144145"/>
          </a:xfrm>
          <a:custGeom>
            <a:avLst/>
            <a:gdLst/>
            <a:ahLst/>
            <a:cxnLst/>
            <a:rect l="l" t="t" r="r" b="b"/>
            <a:pathLst>
              <a:path w="5580380" h="144144">
                <a:moveTo>
                  <a:pt x="0" y="144001"/>
                </a:moveTo>
                <a:lnTo>
                  <a:pt x="5579961" y="144001"/>
                </a:lnTo>
                <a:lnTo>
                  <a:pt x="5579961" y="0"/>
                </a:lnTo>
                <a:lnTo>
                  <a:pt x="0" y="0"/>
                </a:lnTo>
                <a:lnTo>
                  <a:pt x="0" y="144001"/>
                </a:lnTo>
                <a:close/>
              </a:path>
            </a:pathLst>
          </a:custGeom>
          <a:solidFill>
            <a:srgbClr val="33794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-291" y="159859"/>
            <a:ext cx="5760085" cy="1084912"/>
          </a:xfrm>
          <a:prstGeom prst="rect">
            <a:avLst/>
          </a:prstGeom>
          <a:solidFill>
            <a:srgbClr val="00581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32105"/>
            <a:r>
              <a:rPr lang="en-US" sz="1700" b="1" spc="-30" dirty="0">
                <a:solidFill>
                  <a:srgbClr val="FFFFFF"/>
                </a:solidFill>
                <a:latin typeface="Arial"/>
                <a:cs typeface="Arial"/>
              </a:rPr>
              <a:t>Middle Fusion and Binary Mask Help </a:t>
            </a:r>
            <a:r>
              <a:rPr lang="en-US" sz="1700" b="1" spc="-30" dirty="0" err="1">
                <a:solidFill>
                  <a:srgbClr val="FFFFFF"/>
                </a:solidFill>
                <a:latin typeface="Arial"/>
                <a:cs typeface="Arial"/>
              </a:rPr>
              <a:t>UNet</a:t>
            </a:r>
            <a:r>
              <a:rPr lang="en-US" sz="1700" b="1" spc="-30" dirty="0">
                <a:solidFill>
                  <a:srgbClr val="FFFFFF"/>
                </a:solidFill>
                <a:latin typeface="Arial"/>
                <a:cs typeface="Arial"/>
              </a:rPr>
              <a:t> 2D in Brats Image Segmentation </a:t>
            </a:r>
            <a:endParaRPr lang="en-US" sz="1700" dirty="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250"/>
              </a:spcBef>
            </a:pPr>
            <a:r>
              <a:rPr lang="en-US" sz="1000" spc="-30" dirty="0">
                <a:solidFill>
                  <a:srgbClr val="FFFFFF"/>
                </a:solidFill>
                <a:latin typeface="Trebuchet MS"/>
                <a:cs typeface="Trebuchet MS"/>
              </a:rPr>
              <a:t>Big Data in Health Care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01" y="1601335"/>
            <a:ext cx="1626870" cy="86433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spcBef>
                <a:spcPts val="220"/>
              </a:spcBef>
            </a:pPr>
            <a:r>
              <a:rPr lang="en-US" sz="900" b="1" spc="-15" noProof="1">
                <a:solidFill>
                  <a:srgbClr val="7F7F7F"/>
                </a:solidFill>
                <a:latin typeface="Arial"/>
                <a:cs typeface="Arial"/>
              </a:rPr>
              <a:t>Valentina Barbera</a:t>
            </a:r>
            <a:endParaRPr lang="en-US" sz="900" b="1" spc="-15" dirty="0">
              <a:solidFill>
                <a:srgbClr val="7F7F7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900" b="1" spc="-15" dirty="0">
                <a:solidFill>
                  <a:srgbClr val="7F7F7F"/>
                </a:solidFill>
                <a:latin typeface="Arial"/>
                <a:cs typeface="Arial"/>
              </a:rPr>
              <a:t>Vittorio </a:t>
            </a:r>
            <a:r>
              <a:rPr lang="en-US" sz="900" b="1" spc="-15" noProof="1">
                <a:solidFill>
                  <a:srgbClr val="7F7F7F"/>
                </a:solidFill>
                <a:latin typeface="Arial"/>
                <a:cs typeface="Arial"/>
              </a:rPr>
              <a:t>Haardt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900" b="1" spc="-15" noProof="1">
                <a:solidFill>
                  <a:srgbClr val="7F7F7F"/>
                </a:solidFill>
                <a:latin typeface="Arial"/>
                <a:cs typeface="Arial"/>
              </a:rPr>
              <a:t>Luca Porcelli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900" b="1" spc="-15" noProof="1">
                <a:solidFill>
                  <a:srgbClr val="7F7F7F"/>
                </a:solidFill>
                <a:latin typeface="Arial"/>
                <a:cs typeface="Arial"/>
              </a:rPr>
              <a:t>Luca Sinanaj</a:t>
            </a:r>
            <a:endParaRPr sz="700" dirty="0">
              <a:latin typeface="Trebuchet MS"/>
              <a:cs typeface="Trebuchet MS"/>
            </a:endParaRPr>
          </a:p>
          <a:p>
            <a:pPr marL="12700" marR="5080">
              <a:lnSpc>
                <a:spcPts val="800"/>
              </a:lnSpc>
            </a:pPr>
            <a:endParaRPr lang="en-US" sz="700" spc="5" dirty="0">
              <a:solidFill>
                <a:srgbClr val="7F7F7F"/>
              </a:solidFill>
              <a:latin typeface="Tahoma"/>
              <a:cs typeface="Tahoma"/>
            </a:endParaRPr>
          </a:p>
          <a:p>
            <a:pPr marL="12700" marR="5080">
              <a:lnSpc>
                <a:spcPts val="800"/>
              </a:lnSpc>
            </a:pPr>
            <a:r>
              <a:rPr lang="en-US" sz="700" spc="5" dirty="0" err="1">
                <a:solidFill>
                  <a:srgbClr val="7F7F7F"/>
                </a:solidFill>
                <a:latin typeface="Tahoma"/>
                <a:cs typeface="Tahoma"/>
              </a:rPr>
              <a:t>Università</a:t>
            </a:r>
            <a:r>
              <a:rPr lang="en-US" sz="700" spc="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lang="en-US" sz="700" spc="5" dirty="0" err="1">
                <a:solidFill>
                  <a:srgbClr val="7F7F7F"/>
                </a:solidFill>
                <a:latin typeface="Tahoma"/>
                <a:cs typeface="Tahoma"/>
              </a:rPr>
              <a:t>degli</a:t>
            </a:r>
            <a:r>
              <a:rPr lang="en-US" sz="700" spc="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lang="en-US" sz="700" spc="5" dirty="0" err="1">
                <a:solidFill>
                  <a:srgbClr val="7F7F7F"/>
                </a:solidFill>
                <a:latin typeface="Tahoma"/>
                <a:cs typeface="Tahoma"/>
              </a:rPr>
              <a:t>studi</a:t>
            </a:r>
            <a:r>
              <a:rPr lang="en-US" sz="700" spc="5" dirty="0">
                <a:solidFill>
                  <a:srgbClr val="7F7F7F"/>
                </a:solidFill>
                <a:latin typeface="Tahoma"/>
                <a:cs typeface="Tahoma"/>
              </a:rPr>
              <a:t> di Milano-Bicocca</a:t>
            </a:r>
            <a:endParaRPr sz="7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22ED2-112C-6F94-951E-DAB827CA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F2432E-E455-1E80-D8F8-93D124857186}"/>
              </a:ext>
            </a:extLst>
          </p:cNvPr>
          <p:cNvSpPr txBox="1"/>
          <p:nvPr/>
        </p:nvSpPr>
        <p:spPr>
          <a:xfrm>
            <a:off x="95300" y="70025"/>
            <a:ext cx="4464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Outline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56EFF47-D6D3-CBAB-6D9F-3F78F612A8EF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E2E6EB-DD6D-2FD5-608C-5FBD35E82651}"/>
              </a:ext>
            </a:extLst>
          </p:cNvPr>
          <p:cNvSpPr txBox="1"/>
          <p:nvPr/>
        </p:nvSpPr>
        <p:spPr>
          <a:xfrm>
            <a:off x="414476" y="1333403"/>
            <a:ext cx="2697024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Data and Pre-Processing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Model and Results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005613"/>
                </a:solidFill>
                <a:latin typeface="Arial"/>
                <a:cs typeface="Arial"/>
              </a:rPr>
              <a:t>Problem Solution and Results</a:t>
            </a:r>
          </a:p>
          <a:p>
            <a:pPr marL="360045" lvl="1" indent="-236854">
              <a:lnSpc>
                <a:spcPts val="1080"/>
              </a:lnSpc>
              <a:buFont typeface="Arial" panose="020B0604020202020204" pitchFamily="34" charset="0"/>
              <a:buChar char="•"/>
              <a:tabLst>
                <a:tab pos="360680" algn="l"/>
              </a:tabLst>
            </a:pPr>
            <a:r>
              <a:rPr lang="en-US" sz="900" b="1" spc="-65" dirty="0">
                <a:latin typeface="Arial"/>
                <a:cs typeface="Arial"/>
              </a:rPr>
              <a:t>Problem Solutions</a:t>
            </a:r>
          </a:p>
          <a:p>
            <a:pPr marL="360045" lvl="1" indent="-236854">
              <a:lnSpc>
                <a:spcPts val="1080"/>
              </a:lnSpc>
              <a:buFont typeface="Arial" panose="020B0604020202020204" pitchFamily="34" charset="0"/>
              <a:buChar char="•"/>
              <a:tabLst>
                <a:tab pos="360680" algn="l"/>
              </a:tabLst>
            </a:pPr>
            <a:r>
              <a:rPr lang="en-US" sz="900" b="1" spc="-65" dirty="0">
                <a:latin typeface="Arial"/>
                <a:cs typeface="Arial"/>
              </a:rPr>
              <a:t>Problems in Mask Application</a:t>
            </a:r>
          </a:p>
          <a:p>
            <a:pPr marL="360045" lvl="1" indent="-236854">
              <a:lnSpc>
                <a:spcPts val="1080"/>
              </a:lnSpc>
              <a:buFont typeface="Arial" panose="020B0604020202020204" pitchFamily="34" charset="0"/>
              <a:buChar char="•"/>
              <a:tabLst>
                <a:tab pos="360680" algn="l"/>
              </a:tabLst>
            </a:pPr>
            <a:r>
              <a:rPr lang="en-US" sz="900" b="1" spc="-65" dirty="0">
                <a:latin typeface="Arial"/>
                <a:cs typeface="Arial"/>
              </a:rPr>
              <a:t>Evaluation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Conclusion and Improvements</a:t>
            </a: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CAF36D3E-6544-0620-D88C-CDD69012557E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5929B7F-5276-7077-E3F7-C866EC89B002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6A99A9D-1664-3CC4-1220-169E90BB46C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1291312-EEE6-F6C7-40CC-7BDB23A475E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1FD0789-E984-033E-7156-AA00733073E1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4D8CE3E-36DC-9E7F-5ED1-4E8A73E0707B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BD4B3DE-8EBE-C4DE-1427-8B2D214B5A34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357541AB-76D1-6C20-40EE-80DC8EBAC3E8}"/>
              </a:ext>
            </a:extLst>
          </p:cNvPr>
          <p:cNvSpPr txBox="1"/>
          <p:nvPr/>
        </p:nvSpPr>
        <p:spPr>
          <a:xfrm>
            <a:off x="5462677" y="3115919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10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BC9A6BA8-7411-F6D2-078D-6CD229F1C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E8400BC9-8FAF-4250-B484-7948610F273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28545268-8D6B-289A-E16E-74F044BAF2E8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4369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658DE-62A1-F404-D2B9-DCCB1B3C2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3B2340-671A-34BD-A922-3E723BFBC293}"/>
              </a:ext>
            </a:extLst>
          </p:cNvPr>
          <p:cNvSpPr txBox="1"/>
          <p:nvPr/>
        </p:nvSpPr>
        <p:spPr>
          <a:xfrm>
            <a:off x="95300" y="70025"/>
            <a:ext cx="3168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3.1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Problem</a:t>
            </a: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 Solutions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4856194-648A-4321-DC7B-CA0EA194E87B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CEB9A4BF-787F-C4F0-416E-9A47AC1CFE47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29DBB9A-0C77-1304-2DE7-BCF481B509A9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B2FAA96-9CF9-791E-4037-C8EAF3860924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2D771A3-ED05-354E-0A4B-525768FC8B0D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F31AD18-4EB0-9B91-EADD-AF1BA3C6907A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F69A245-B4F5-FE9F-9B1C-75485EE3E061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4BBE57F-87B3-399A-9673-CB321094248A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E674168A-25EC-AAE8-E734-8A1D0681F0AB}"/>
              </a:ext>
            </a:extLst>
          </p:cNvPr>
          <p:cNvSpPr txBox="1"/>
          <p:nvPr/>
        </p:nvSpPr>
        <p:spPr>
          <a:xfrm>
            <a:off x="5460015" y="3105973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11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BC40FDA5-78C0-A60E-322E-6BAAAD206C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591822ED-B191-5004-1327-9DDA33318F54}"/>
              </a:ext>
            </a:extLst>
          </p:cNvPr>
          <p:cNvSpPr txBox="1"/>
          <p:nvPr/>
        </p:nvSpPr>
        <p:spPr>
          <a:xfrm>
            <a:off x="140498" y="784225"/>
            <a:ext cx="3961602" cy="65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The problem is both the model did not focus on the brain area and that it use training epochs just to focus on that area.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Solution 1: crop around the brain (not feasible automatically)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Solution 2: implement a binary mask to guide the model</a:t>
            </a: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F98D2801-74EF-CE9D-5FC6-FD7447727449}"/>
              </a:ext>
            </a:extLst>
          </p:cNvPr>
          <p:cNvSpPr/>
          <p:nvPr/>
        </p:nvSpPr>
        <p:spPr>
          <a:xfrm>
            <a:off x="140498" y="1490183"/>
            <a:ext cx="4147972" cy="298273"/>
          </a:xfrm>
          <a:custGeom>
            <a:avLst/>
            <a:gdLst/>
            <a:ahLst/>
            <a:cxnLst/>
            <a:rect l="l" t="t" r="r" b="b"/>
            <a:pathLst>
              <a:path w="5285740" h="175894">
                <a:moveTo>
                  <a:pt x="52348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5285668" y="175874"/>
                </a:lnTo>
                <a:lnTo>
                  <a:pt x="5285668" y="50800"/>
                </a:lnTo>
                <a:lnTo>
                  <a:pt x="5281659" y="31075"/>
                </a:lnTo>
                <a:lnTo>
                  <a:pt x="5270745" y="14922"/>
                </a:lnTo>
                <a:lnTo>
                  <a:pt x="5254592" y="4008"/>
                </a:lnTo>
                <a:lnTo>
                  <a:pt x="5234867" y="0"/>
                </a:lnTo>
                <a:close/>
              </a:path>
            </a:pathLst>
          </a:custGeom>
          <a:solidFill>
            <a:srgbClr val="B2C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9">
            <a:extLst>
              <a:ext uri="{FF2B5EF4-FFF2-40B4-BE49-F238E27FC236}">
                <a16:creationId xmlns:a16="http://schemas.microsoft.com/office/drawing/2014/main" id="{6E317EE4-B277-59C9-9F09-929609B67717}"/>
              </a:ext>
            </a:extLst>
          </p:cNvPr>
          <p:cNvGrpSpPr/>
          <p:nvPr/>
        </p:nvGrpSpPr>
        <p:grpSpPr>
          <a:xfrm>
            <a:off x="140497" y="1658739"/>
            <a:ext cx="4148030" cy="456048"/>
            <a:chOff x="237197" y="1199184"/>
            <a:chExt cx="5285740" cy="226536"/>
          </a:xfrm>
        </p:grpSpPr>
        <p:pic>
          <p:nvPicPr>
            <p:cNvPr id="24" name="object 10">
              <a:extLst>
                <a:ext uri="{FF2B5EF4-FFF2-40B4-BE49-F238E27FC236}">
                  <a16:creationId xmlns:a16="http://schemas.microsoft.com/office/drawing/2014/main" id="{5E7355C4-D1E7-E0E3-059F-AF05623C9E5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97" y="1199184"/>
              <a:ext cx="5285667" cy="50609"/>
            </a:xfrm>
            <a:prstGeom prst="rect">
              <a:avLst/>
            </a:prstGeom>
          </p:spPr>
        </p:pic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C6E5B34D-21AF-EC31-37A1-7AEE4C54793C}"/>
                </a:ext>
              </a:extLst>
            </p:cNvPr>
            <p:cNvSpPr/>
            <p:nvPr/>
          </p:nvSpPr>
          <p:spPr>
            <a:xfrm>
              <a:off x="237197" y="1243475"/>
              <a:ext cx="5285740" cy="182245"/>
            </a:xfrm>
            <a:custGeom>
              <a:avLst/>
              <a:gdLst/>
              <a:ahLst/>
              <a:cxnLst/>
              <a:rect l="l" t="t" r="r" b="b"/>
              <a:pathLst>
                <a:path w="5285740" h="182244">
                  <a:moveTo>
                    <a:pt x="5285668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1"/>
                  </a:lnTo>
                  <a:lnTo>
                    <a:pt x="5234867" y="182201"/>
                  </a:lnTo>
                  <a:lnTo>
                    <a:pt x="5254592" y="178192"/>
                  </a:lnTo>
                  <a:lnTo>
                    <a:pt x="5270745" y="167278"/>
                  </a:lnTo>
                  <a:lnTo>
                    <a:pt x="5281659" y="151125"/>
                  </a:lnTo>
                  <a:lnTo>
                    <a:pt x="5285668" y="131400"/>
                  </a:lnTo>
                  <a:lnTo>
                    <a:pt x="5285668" y="0"/>
                  </a:lnTo>
                  <a:close/>
                </a:path>
              </a:pathLst>
            </a:custGeom>
            <a:solidFill>
              <a:srgbClr val="E5E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6">
            <a:extLst>
              <a:ext uri="{FF2B5EF4-FFF2-40B4-BE49-F238E27FC236}">
                <a16:creationId xmlns:a16="http://schemas.microsoft.com/office/drawing/2014/main" id="{73410D49-75D5-6208-EEC5-735C03804E83}"/>
              </a:ext>
            </a:extLst>
          </p:cNvPr>
          <p:cNvSpPr txBox="1"/>
          <p:nvPr/>
        </p:nvSpPr>
        <p:spPr>
          <a:xfrm>
            <a:off x="183327" y="1691026"/>
            <a:ext cx="4071173" cy="332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Early fusion: mask concatenated to the input as an additional channel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Middle fusion: mask treated as an additional channel, with its branch</a:t>
            </a: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2F030FB4-BA9A-CC2E-C47B-F26C9EB041E4}"/>
              </a:ext>
            </a:extLst>
          </p:cNvPr>
          <p:cNvSpPr txBox="1"/>
          <p:nvPr/>
        </p:nvSpPr>
        <p:spPr>
          <a:xfrm>
            <a:off x="191298" y="1470145"/>
            <a:ext cx="2005802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sz="1000" spc="-45" dirty="0">
                <a:solidFill>
                  <a:srgbClr val="005714"/>
                </a:solidFill>
                <a:latin typeface="Trebuchet MS"/>
                <a:cs typeface="Trebuchet MS"/>
              </a:rPr>
              <a:t>Application of Solution 2</a:t>
            </a:r>
            <a:endParaRPr sz="1000" dirty="0">
              <a:latin typeface="Trebuchet MS"/>
              <a:cs typeface="Trebuchet MS"/>
            </a:endParaRPr>
          </a:p>
        </p:txBody>
      </p:sp>
      <p:pic>
        <p:nvPicPr>
          <p:cNvPr id="6" name="Immagine 5" descr="Immagine che contiene giallo, Policromia&#10;&#10;Descrizione generata automaticamente">
            <a:extLst>
              <a:ext uri="{FF2B5EF4-FFF2-40B4-BE49-F238E27FC236}">
                <a16:creationId xmlns:a16="http://schemas.microsoft.com/office/drawing/2014/main" id="{562D0779-50FA-A5B7-A136-D6925ECFCD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16" y="1707808"/>
            <a:ext cx="1194001" cy="1194001"/>
          </a:xfrm>
          <a:prstGeom prst="rect">
            <a:avLst/>
          </a:prstGeom>
        </p:spPr>
      </p:pic>
      <p:pic>
        <p:nvPicPr>
          <p:cNvPr id="19" name="Immagine 18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D1943DFF-CDAF-9FA0-252B-5B147D8ED7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" r="74655" b="51332"/>
          <a:stretch/>
        </p:blipFill>
        <p:spPr>
          <a:xfrm>
            <a:off x="4396278" y="559526"/>
            <a:ext cx="1202007" cy="1149348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8ECB19DC-B0FB-3992-4F2A-E6F6727D1C5F}"/>
              </a:ext>
            </a:extLst>
          </p:cNvPr>
          <p:cNvSpPr/>
          <p:nvPr/>
        </p:nvSpPr>
        <p:spPr>
          <a:xfrm>
            <a:off x="4635500" y="784225"/>
            <a:ext cx="824515" cy="7240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5BC3B377-3214-8829-0015-B91D2BE2B497}"/>
              </a:ext>
            </a:extLst>
          </p:cNvPr>
          <p:cNvSpPr/>
          <p:nvPr/>
        </p:nvSpPr>
        <p:spPr>
          <a:xfrm>
            <a:off x="157910" y="2253266"/>
            <a:ext cx="4147972" cy="298273"/>
          </a:xfrm>
          <a:custGeom>
            <a:avLst/>
            <a:gdLst/>
            <a:ahLst/>
            <a:cxnLst/>
            <a:rect l="l" t="t" r="r" b="b"/>
            <a:pathLst>
              <a:path w="5285740" h="175894">
                <a:moveTo>
                  <a:pt x="52348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5285668" y="175874"/>
                </a:lnTo>
                <a:lnTo>
                  <a:pt x="5285668" y="50800"/>
                </a:lnTo>
                <a:lnTo>
                  <a:pt x="5281659" y="31075"/>
                </a:lnTo>
                <a:lnTo>
                  <a:pt x="5270745" y="14922"/>
                </a:lnTo>
                <a:lnTo>
                  <a:pt x="5254592" y="4008"/>
                </a:lnTo>
                <a:lnTo>
                  <a:pt x="5234867" y="0"/>
                </a:lnTo>
                <a:close/>
              </a:path>
            </a:pathLst>
          </a:custGeom>
          <a:solidFill>
            <a:srgbClr val="B2C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9">
            <a:extLst>
              <a:ext uri="{FF2B5EF4-FFF2-40B4-BE49-F238E27FC236}">
                <a16:creationId xmlns:a16="http://schemas.microsoft.com/office/drawing/2014/main" id="{4D834E2B-5043-13FE-5DB3-B193C26D7B68}"/>
              </a:ext>
            </a:extLst>
          </p:cNvPr>
          <p:cNvGrpSpPr/>
          <p:nvPr/>
        </p:nvGrpSpPr>
        <p:grpSpPr>
          <a:xfrm>
            <a:off x="157909" y="2421822"/>
            <a:ext cx="4148030" cy="456048"/>
            <a:chOff x="237197" y="1199184"/>
            <a:chExt cx="5285740" cy="226536"/>
          </a:xfrm>
        </p:grpSpPr>
        <p:pic>
          <p:nvPicPr>
            <p:cNvPr id="44" name="object 10">
              <a:extLst>
                <a:ext uri="{FF2B5EF4-FFF2-40B4-BE49-F238E27FC236}">
                  <a16:creationId xmlns:a16="http://schemas.microsoft.com/office/drawing/2014/main" id="{D4065A48-7BF4-827B-2804-ACE8010393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97" y="1199184"/>
              <a:ext cx="5285667" cy="50609"/>
            </a:xfrm>
            <a:prstGeom prst="rect">
              <a:avLst/>
            </a:prstGeom>
          </p:spPr>
        </p:pic>
        <p:sp>
          <p:nvSpPr>
            <p:cNvPr id="45" name="object 12">
              <a:extLst>
                <a:ext uri="{FF2B5EF4-FFF2-40B4-BE49-F238E27FC236}">
                  <a16:creationId xmlns:a16="http://schemas.microsoft.com/office/drawing/2014/main" id="{28C1C0B4-4397-14F0-F9E1-6C683562571E}"/>
                </a:ext>
              </a:extLst>
            </p:cNvPr>
            <p:cNvSpPr/>
            <p:nvPr/>
          </p:nvSpPr>
          <p:spPr>
            <a:xfrm>
              <a:off x="237197" y="1243475"/>
              <a:ext cx="5285740" cy="182245"/>
            </a:xfrm>
            <a:custGeom>
              <a:avLst/>
              <a:gdLst/>
              <a:ahLst/>
              <a:cxnLst/>
              <a:rect l="l" t="t" r="r" b="b"/>
              <a:pathLst>
                <a:path w="5285740" h="182244">
                  <a:moveTo>
                    <a:pt x="5285668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1"/>
                  </a:lnTo>
                  <a:lnTo>
                    <a:pt x="5234867" y="182201"/>
                  </a:lnTo>
                  <a:lnTo>
                    <a:pt x="5254592" y="178192"/>
                  </a:lnTo>
                  <a:lnTo>
                    <a:pt x="5270745" y="167278"/>
                  </a:lnTo>
                  <a:lnTo>
                    <a:pt x="5281659" y="151125"/>
                  </a:lnTo>
                  <a:lnTo>
                    <a:pt x="5285668" y="131400"/>
                  </a:lnTo>
                  <a:lnTo>
                    <a:pt x="5285668" y="0"/>
                  </a:lnTo>
                  <a:close/>
                </a:path>
              </a:pathLst>
            </a:custGeom>
            <a:solidFill>
              <a:srgbClr val="E5E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6">
            <a:extLst>
              <a:ext uri="{FF2B5EF4-FFF2-40B4-BE49-F238E27FC236}">
                <a16:creationId xmlns:a16="http://schemas.microsoft.com/office/drawing/2014/main" id="{F75C46EC-F702-B16D-F3A9-425D2B8795ED}"/>
              </a:ext>
            </a:extLst>
          </p:cNvPr>
          <p:cNvSpPr txBox="1"/>
          <p:nvPr/>
        </p:nvSpPr>
        <p:spPr>
          <a:xfrm>
            <a:off x="200739" y="2454109"/>
            <a:ext cx="4071173" cy="332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A branch for only the mask give to much importance to it.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Middle fusion: mask concatenated to input of every branch (2 channel) </a:t>
            </a: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2A82E6E7-15DD-E7C3-1B33-08C9AB827137}"/>
              </a:ext>
            </a:extLst>
          </p:cNvPr>
          <p:cNvSpPr txBox="1"/>
          <p:nvPr/>
        </p:nvSpPr>
        <p:spPr>
          <a:xfrm>
            <a:off x="208710" y="2233228"/>
            <a:ext cx="2369390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sz="1000" spc="-45" dirty="0">
                <a:solidFill>
                  <a:srgbClr val="005714"/>
                </a:solidFill>
                <a:latin typeface="Trebuchet MS"/>
                <a:cs typeface="Trebuchet MS"/>
              </a:rPr>
              <a:t>Middle Fusion Alternative Approach 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4" name="Freccia giù 33">
            <a:extLst>
              <a:ext uri="{FF2B5EF4-FFF2-40B4-BE49-F238E27FC236}">
                <a16:creationId xmlns:a16="http://schemas.microsoft.com/office/drawing/2014/main" id="{686F91DC-A072-63AA-C963-C53E21B887EA}"/>
              </a:ext>
            </a:extLst>
          </p:cNvPr>
          <p:cNvSpPr/>
          <p:nvPr/>
        </p:nvSpPr>
        <p:spPr>
          <a:xfrm>
            <a:off x="4058757" y="2037943"/>
            <a:ext cx="193358" cy="339930"/>
          </a:xfrm>
          <a:prstGeom prst="downArrow">
            <a:avLst/>
          </a:prstGeom>
          <a:solidFill>
            <a:srgbClr val="B2CDB9"/>
          </a:solidFill>
          <a:ln>
            <a:solidFill>
              <a:srgbClr val="0057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5613"/>
              </a:solidFill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E29EA66B-C1A3-6199-1567-1B797E6135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F607585-9D63-17C5-16EF-BEC22C149E1D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6933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22ED2-112C-6F94-951E-DAB827CA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56EFF47-D6D3-CBAB-6D9F-3F78F612A8EF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CAF36D3E-6544-0620-D88C-CDD69012557E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5929B7F-5276-7077-E3F7-C866EC89B002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6A99A9D-1664-3CC4-1220-169E90BB46C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1291312-EEE6-F6C7-40CC-7BDB23A475E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1FD0789-E984-033E-7156-AA00733073E1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4D8CE3E-36DC-9E7F-5ED1-4E8A73E0707B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BD4B3DE-8EBE-C4DE-1427-8B2D214B5A34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357541AB-76D1-6C20-40EE-80DC8EBAC3E8}"/>
              </a:ext>
            </a:extLst>
          </p:cNvPr>
          <p:cNvSpPr txBox="1"/>
          <p:nvPr/>
        </p:nvSpPr>
        <p:spPr>
          <a:xfrm>
            <a:off x="5462677" y="3114400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12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BC9A6BA8-7411-F6D2-078D-6CD229F1C4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pic>
        <p:nvPicPr>
          <p:cNvPr id="23" name="Immagine 22" descr="Immagine che contiene cerchio, schermata&#10;&#10;Descrizione generata automaticamente">
            <a:extLst>
              <a:ext uri="{FF2B5EF4-FFF2-40B4-BE49-F238E27FC236}">
                <a16:creationId xmlns:a16="http://schemas.microsoft.com/office/drawing/2014/main" id="{2954FD3D-D772-C207-A099-A6A74AA3D9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50000"/>
          <a:stretch/>
        </p:blipFill>
        <p:spPr>
          <a:xfrm>
            <a:off x="3733626" y="487993"/>
            <a:ext cx="1959807" cy="879099"/>
          </a:xfrm>
          <a:prstGeom prst="rect">
            <a:avLst/>
          </a:prstGeom>
        </p:spPr>
      </p:pic>
      <p:pic>
        <p:nvPicPr>
          <p:cNvPr id="25" name="Immagine 24" descr="Immagine che contiene schermata, testo, cerchio&#10;&#10;Descrizione generata automaticamente">
            <a:extLst>
              <a:ext uri="{FF2B5EF4-FFF2-40B4-BE49-F238E27FC236}">
                <a16:creationId xmlns:a16="http://schemas.microsoft.com/office/drawing/2014/main" id="{B73284A6-D47F-012A-A8A9-3B42E84D98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50000"/>
          <a:stretch/>
        </p:blipFill>
        <p:spPr>
          <a:xfrm>
            <a:off x="3695503" y="1320546"/>
            <a:ext cx="2014231" cy="886651"/>
          </a:xfrm>
          <a:prstGeom prst="rect">
            <a:avLst/>
          </a:prstGeom>
        </p:spPr>
      </p:pic>
      <p:pic>
        <p:nvPicPr>
          <p:cNvPr id="27" name="Immagine 26" descr="Immagine che contiene invertebrato&#10;&#10;Descrizione generata automaticamente">
            <a:extLst>
              <a:ext uri="{FF2B5EF4-FFF2-40B4-BE49-F238E27FC236}">
                <a16:creationId xmlns:a16="http://schemas.microsoft.com/office/drawing/2014/main" id="{F6054B34-CDF5-32BF-3515-8D52DA35830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1" t="50000"/>
          <a:stretch/>
        </p:blipFill>
        <p:spPr>
          <a:xfrm>
            <a:off x="3651763" y="2150041"/>
            <a:ext cx="2050567" cy="879099"/>
          </a:xfrm>
          <a:prstGeom prst="rect">
            <a:avLst/>
          </a:prstGeom>
        </p:spPr>
      </p:pic>
      <p:sp>
        <p:nvSpPr>
          <p:cNvPr id="28" name="object 6">
            <a:extLst>
              <a:ext uri="{FF2B5EF4-FFF2-40B4-BE49-F238E27FC236}">
                <a16:creationId xmlns:a16="http://schemas.microsoft.com/office/drawing/2014/main" id="{52510A2D-0B40-8B53-0CB7-718DA93244CA}"/>
              </a:ext>
            </a:extLst>
          </p:cNvPr>
          <p:cNvSpPr txBox="1"/>
          <p:nvPr/>
        </p:nvSpPr>
        <p:spPr>
          <a:xfrm>
            <a:off x="140498" y="784225"/>
            <a:ext cx="3487688" cy="8072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Both from validation and form prediction is visible how using bask in early fusion and in middle fusion base approach, drove to much attention to it.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Middle fusion alternative approach has the best performance. </a:t>
            </a:r>
          </a:p>
        </p:txBody>
      </p:sp>
      <p:pic>
        <p:nvPicPr>
          <p:cNvPr id="39" name="Elemento grafico 38" descr="Badge Croce contorno">
            <a:extLst>
              <a:ext uri="{FF2B5EF4-FFF2-40B4-BE49-F238E27FC236}">
                <a16:creationId xmlns:a16="http://schemas.microsoft.com/office/drawing/2014/main" id="{C86EF35F-95AA-378B-3EA1-64ED5F1A98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5500" y="1396054"/>
            <a:ext cx="307200" cy="307200"/>
          </a:xfrm>
          <a:prstGeom prst="rect">
            <a:avLst/>
          </a:prstGeom>
        </p:spPr>
      </p:pic>
      <p:pic>
        <p:nvPicPr>
          <p:cNvPr id="41" name="Elemento grafico 40" descr="Badge Tick1 contorno">
            <a:extLst>
              <a:ext uri="{FF2B5EF4-FFF2-40B4-BE49-F238E27FC236}">
                <a16:creationId xmlns:a16="http://schemas.microsoft.com/office/drawing/2014/main" id="{B4494457-5050-DB5C-95A6-0A48AA0783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5500" y="2229615"/>
            <a:ext cx="307200" cy="307200"/>
          </a:xfrm>
          <a:prstGeom prst="rect">
            <a:avLst/>
          </a:prstGeom>
        </p:spPr>
      </p:pic>
      <p:pic>
        <p:nvPicPr>
          <p:cNvPr id="42" name="Elemento grafico 41" descr="Badge Croce contorno">
            <a:extLst>
              <a:ext uri="{FF2B5EF4-FFF2-40B4-BE49-F238E27FC236}">
                <a16:creationId xmlns:a16="http://schemas.microsoft.com/office/drawing/2014/main" id="{04CDAE98-A957-AAE1-6E87-E4F4413ECC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5500" y="575791"/>
            <a:ext cx="307200" cy="307200"/>
          </a:xfrm>
          <a:prstGeom prst="rect">
            <a:avLst/>
          </a:prstGeom>
        </p:spPr>
      </p:pic>
      <p:sp>
        <p:nvSpPr>
          <p:cNvPr id="43" name="object 6">
            <a:extLst>
              <a:ext uri="{FF2B5EF4-FFF2-40B4-BE49-F238E27FC236}">
                <a16:creationId xmlns:a16="http://schemas.microsoft.com/office/drawing/2014/main" id="{F7CBE397-C63A-68C9-1CB7-456859DC5CB2}"/>
              </a:ext>
            </a:extLst>
          </p:cNvPr>
          <p:cNvSpPr txBox="1"/>
          <p:nvPr/>
        </p:nvSpPr>
        <p:spPr>
          <a:xfrm>
            <a:off x="3797300" y="627757"/>
            <a:ext cx="1078082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00" spc="-20" dirty="0">
                <a:solidFill>
                  <a:schemeClr val="bg1"/>
                </a:solidFill>
                <a:latin typeface="Trebuchet MS"/>
                <a:cs typeface="Trebuchet MS"/>
              </a:rPr>
              <a:t>Early Fusion Mask</a:t>
            </a: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01DCD720-A4B8-E7AD-7065-F44B9F9F955C}"/>
              </a:ext>
            </a:extLst>
          </p:cNvPr>
          <p:cNvSpPr txBox="1"/>
          <p:nvPr/>
        </p:nvSpPr>
        <p:spPr>
          <a:xfrm>
            <a:off x="3797300" y="1462292"/>
            <a:ext cx="1078082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00" spc="-20" dirty="0">
                <a:solidFill>
                  <a:schemeClr val="bg1"/>
                </a:solidFill>
                <a:latin typeface="Trebuchet MS"/>
                <a:cs typeface="Trebuchet MS"/>
              </a:rPr>
              <a:t>Middle Fusion Mask 1</a:t>
            </a: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93801C7C-398E-D7A2-E347-03B3B09AB402}"/>
              </a:ext>
            </a:extLst>
          </p:cNvPr>
          <p:cNvSpPr txBox="1"/>
          <p:nvPr/>
        </p:nvSpPr>
        <p:spPr>
          <a:xfrm>
            <a:off x="3797300" y="2303610"/>
            <a:ext cx="1078082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00" spc="-20" dirty="0">
                <a:solidFill>
                  <a:schemeClr val="bg1"/>
                </a:solidFill>
                <a:latin typeface="Trebuchet MS"/>
                <a:cs typeface="Trebuchet MS"/>
              </a:rPr>
              <a:t>Middle Fusion Mask 2</a:t>
            </a:r>
          </a:p>
        </p:txBody>
      </p:sp>
      <p:pic>
        <p:nvPicPr>
          <p:cNvPr id="47" name="Immagine 46" descr="Immagine che contiene testo, linea, Carattere, Diagramma&#10;&#10;Descrizione generata automaticamente">
            <a:extLst>
              <a:ext uri="{FF2B5EF4-FFF2-40B4-BE49-F238E27FC236}">
                <a16:creationId xmlns:a16="http://schemas.microsoft.com/office/drawing/2014/main" id="{B8BCA8D8-F875-F6CE-9CF7-8AB25B559F9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" y="1885793"/>
            <a:ext cx="1738854" cy="1148301"/>
          </a:xfrm>
          <a:prstGeom prst="rect">
            <a:avLst/>
          </a:prstGeom>
        </p:spPr>
      </p:pic>
      <p:pic>
        <p:nvPicPr>
          <p:cNvPr id="49" name="Immagine 48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E039599-FF80-E838-BB4A-51DD8E3B91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4" y="1882638"/>
            <a:ext cx="1738855" cy="1148301"/>
          </a:xfrm>
          <a:prstGeom prst="rect">
            <a:avLst/>
          </a:prstGeom>
        </p:spPr>
      </p:pic>
      <p:sp>
        <p:nvSpPr>
          <p:cNvPr id="51" name="object 2">
            <a:extLst>
              <a:ext uri="{FF2B5EF4-FFF2-40B4-BE49-F238E27FC236}">
                <a16:creationId xmlns:a16="http://schemas.microsoft.com/office/drawing/2014/main" id="{D1089BA2-6B5B-FAE0-D69E-4AEDA8E46B14}"/>
              </a:ext>
            </a:extLst>
          </p:cNvPr>
          <p:cNvSpPr txBox="1"/>
          <p:nvPr/>
        </p:nvSpPr>
        <p:spPr>
          <a:xfrm>
            <a:off x="95300" y="70025"/>
            <a:ext cx="3168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3.2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Problems</a:t>
            </a: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 in Mask Application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02FC5829-6E2B-2AB1-CF4A-C414D966F1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102A1A0A-9E58-D50E-356C-52FA7DF5039C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1401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9E587-48E0-A9E4-AE4A-2494C58A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2C17C1-DF92-8F59-2936-18A40DF3B814}"/>
              </a:ext>
            </a:extLst>
          </p:cNvPr>
          <p:cNvSpPr txBox="1"/>
          <p:nvPr/>
        </p:nvSpPr>
        <p:spPr>
          <a:xfrm>
            <a:off x="95300" y="70025"/>
            <a:ext cx="3168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3.3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2C3451A-7E75-5012-EC28-D1422E58400F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10A3D664-D138-59D2-E8CE-E99521408BB7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C1DDC2D-8FC0-4A9A-B562-F1C069D15BD3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7A36C1EB-1B45-DC4E-AEDE-96C35CDC1AFA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CB6BA56-303F-040B-7B7F-186AC617FE61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9BDE413-7189-8C7F-8F6C-44B5E787CBAD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4DA4438-21BB-5E4E-8A9E-5F9141F056D2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EFF486A-2FC9-8297-299A-7421A72ED6CB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4C1ED28-B6AF-B80E-D11F-788A59E69D9D}"/>
              </a:ext>
            </a:extLst>
          </p:cNvPr>
          <p:cNvSpPr txBox="1"/>
          <p:nvPr/>
        </p:nvSpPr>
        <p:spPr>
          <a:xfrm>
            <a:off x="5460015" y="3105973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13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EE5B19AD-03AB-3C2F-D09F-CB45545F5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graphicFrame>
        <p:nvGraphicFramePr>
          <p:cNvPr id="29" name="Tabella 28">
            <a:extLst>
              <a:ext uri="{FF2B5EF4-FFF2-40B4-BE49-F238E27FC236}">
                <a16:creationId xmlns:a16="http://schemas.microsoft.com/office/drawing/2014/main" id="{083FA78C-EAE7-BD6D-CDB2-2CFDD5D43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87940"/>
              </p:ext>
            </p:extLst>
          </p:nvPr>
        </p:nvGraphicFramePr>
        <p:xfrm>
          <a:off x="144280" y="575945"/>
          <a:ext cx="5454006" cy="2420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9001">
                  <a:extLst>
                    <a:ext uri="{9D8B030D-6E8A-4147-A177-3AD203B41FA5}">
                      <a16:colId xmlns:a16="http://schemas.microsoft.com/office/drawing/2014/main" val="3238472945"/>
                    </a:ext>
                  </a:extLst>
                </a:gridCol>
                <a:gridCol w="909001">
                  <a:extLst>
                    <a:ext uri="{9D8B030D-6E8A-4147-A177-3AD203B41FA5}">
                      <a16:colId xmlns:a16="http://schemas.microsoft.com/office/drawing/2014/main" val="1944629459"/>
                    </a:ext>
                  </a:extLst>
                </a:gridCol>
                <a:gridCol w="909001">
                  <a:extLst>
                    <a:ext uri="{9D8B030D-6E8A-4147-A177-3AD203B41FA5}">
                      <a16:colId xmlns:a16="http://schemas.microsoft.com/office/drawing/2014/main" val="2465927344"/>
                    </a:ext>
                  </a:extLst>
                </a:gridCol>
                <a:gridCol w="909001">
                  <a:extLst>
                    <a:ext uri="{9D8B030D-6E8A-4147-A177-3AD203B41FA5}">
                      <a16:colId xmlns:a16="http://schemas.microsoft.com/office/drawing/2014/main" val="574292345"/>
                    </a:ext>
                  </a:extLst>
                </a:gridCol>
                <a:gridCol w="909001">
                  <a:extLst>
                    <a:ext uri="{9D8B030D-6E8A-4147-A177-3AD203B41FA5}">
                      <a16:colId xmlns:a16="http://schemas.microsoft.com/office/drawing/2014/main" val="2239113754"/>
                    </a:ext>
                  </a:extLst>
                </a:gridCol>
                <a:gridCol w="909001">
                  <a:extLst>
                    <a:ext uri="{9D8B030D-6E8A-4147-A177-3AD203B41FA5}">
                      <a16:colId xmlns:a16="http://schemas.microsoft.com/office/drawing/2014/main" val="1433628270"/>
                    </a:ext>
                  </a:extLst>
                </a:gridCol>
              </a:tblGrid>
              <a:tr h="628260">
                <a:tc>
                  <a:txBody>
                    <a:bodyPr/>
                    <a:lstStyle/>
                    <a:p>
                      <a:pPr marL="0" algn="l" rtl="0"/>
                      <a:endParaRPr lang="it-IT" sz="1100" dirty="0">
                        <a:solidFill>
                          <a:srgbClr val="00571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dirty="0" err="1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Early</a:t>
                      </a:r>
                      <a:r>
                        <a:rPr lang="it-IT" sz="1100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 Fusion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DB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Middle Fusion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DB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dirty="0" err="1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Early</a:t>
                      </a:r>
                      <a:r>
                        <a:rPr lang="it-IT" sz="1100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 Fusion Mask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DB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Middle Fusion Mask 1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DB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Middle Fusion Mask 2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99860"/>
                  </a:ext>
                </a:extLst>
              </a:tr>
              <a:tr h="354427"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1" dirty="0" err="1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Accuracy</a:t>
                      </a:r>
                      <a:endParaRPr lang="it-IT" sz="1100" b="1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0.69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0.61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0.54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0.28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sng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0.76</a:t>
                      </a:r>
                      <a:endParaRPr lang="it-IT" sz="1100" u="sng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47223"/>
                  </a:ext>
                </a:extLst>
              </a:tr>
              <a:tr h="359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dirty="0" err="1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IoU</a:t>
                      </a:r>
                      <a:endParaRPr lang="it-IT" sz="1100" b="1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0.44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0.37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0.27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0.16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0.49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488846"/>
                  </a:ext>
                </a:extLst>
              </a:tr>
              <a:tr h="359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Dice (1)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0.70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0.69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0.42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0.17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0.78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82514"/>
                  </a:ext>
                </a:extLst>
              </a:tr>
              <a:tr h="359349"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1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Dice (2)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0.68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0.67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0.31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0.83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20831"/>
                  </a:ext>
                </a:extLst>
              </a:tr>
              <a:tr h="359349"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1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Dice (3)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0.74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0.63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0.47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0.54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0.75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854826"/>
                  </a:ext>
                </a:extLst>
              </a:tr>
            </a:tbl>
          </a:graphicData>
        </a:graphic>
      </p:graphicFrame>
      <p:sp>
        <p:nvSpPr>
          <p:cNvPr id="3" name="object 14">
            <a:extLst>
              <a:ext uri="{FF2B5EF4-FFF2-40B4-BE49-F238E27FC236}">
                <a16:creationId xmlns:a16="http://schemas.microsoft.com/office/drawing/2014/main" id="{AB79D0F9-3CA1-9B87-928A-5D456C9369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718119EC-CA82-679F-7422-6CA0880F28FF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4707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22ED2-112C-6F94-951E-DAB827CA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F2432E-E455-1E80-D8F8-93D124857186}"/>
              </a:ext>
            </a:extLst>
          </p:cNvPr>
          <p:cNvSpPr txBox="1"/>
          <p:nvPr/>
        </p:nvSpPr>
        <p:spPr>
          <a:xfrm>
            <a:off x="95300" y="70025"/>
            <a:ext cx="4464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Outline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56EFF47-D6D3-CBAB-6D9F-3F78F612A8EF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E2E6EB-DD6D-2FD5-608C-5FBD35E82651}"/>
              </a:ext>
            </a:extLst>
          </p:cNvPr>
          <p:cNvSpPr txBox="1"/>
          <p:nvPr/>
        </p:nvSpPr>
        <p:spPr>
          <a:xfrm>
            <a:off x="414476" y="1333403"/>
            <a:ext cx="2697024" cy="7982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Data and Pre-Processing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Model and Results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Problem Solution and Results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005613"/>
                </a:solidFill>
                <a:latin typeface="Arial"/>
                <a:cs typeface="Arial"/>
              </a:rPr>
              <a:t>Conclusion and Improvements</a:t>
            </a:r>
          </a:p>
          <a:p>
            <a:pPr marL="360045" lvl="1" indent="-236854">
              <a:lnSpc>
                <a:spcPts val="1080"/>
              </a:lnSpc>
              <a:buFont typeface="Arial" panose="020B0604020202020204" pitchFamily="34" charset="0"/>
              <a:buChar char="•"/>
              <a:tabLst>
                <a:tab pos="360680" algn="l"/>
              </a:tabLst>
            </a:pPr>
            <a:r>
              <a:rPr lang="en-US" sz="900" b="1" spc="-65" dirty="0">
                <a:latin typeface="Arial"/>
                <a:cs typeface="Arial"/>
              </a:rPr>
              <a:t>Conclusion and Possible Improvements</a:t>
            </a: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CAF36D3E-6544-0620-D88C-CDD69012557E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5929B7F-5276-7077-E3F7-C866EC89B002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6A99A9D-1664-3CC4-1220-169E90BB46C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1291312-EEE6-F6C7-40CC-7BDB23A475E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1FD0789-E984-033E-7156-AA00733073E1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4D8CE3E-36DC-9E7F-5ED1-4E8A73E0707B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BD4B3DE-8EBE-C4DE-1427-8B2D214B5A34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357541AB-76D1-6C20-40EE-80DC8EBAC3E8}"/>
              </a:ext>
            </a:extLst>
          </p:cNvPr>
          <p:cNvSpPr txBox="1"/>
          <p:nvPr/>
        </p:nvSpPr>
        <p:spPr>
          <a:xfrm>
            <a:off x="5452896" y="3116298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14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BC9A6BA8-7411-F6D2-078D-6CD229F1C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891A459C-D371-3D18-60F8-F264DFA48B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C30D961-9906-91E2-5BB0-13FAD7DAA25B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2646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217B4-5D36-2A04-353B-64A01CF8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EB919E-E3C2-50E3-E2FD-63A73C751A24}"/>
              </a:ext>
            </a:extLst>
          </p:cNvPr>
          <p:cNvSpPr txBox="1"/>
          <p:nvPr/>
        </p:nvSpPr>
        <p:spPr>
          <a:xfrm>
            <a:off x="95300" y="70025"/>
            <a:ext cx="4387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4.1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Conclusion</a:t>
            </a: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 and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Possible</a:t>
            </a: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Improvements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F75E11-6898-CF28-E8C9-3E7EFABE9258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C8232371-0130-395B-7898-2DB81024C01A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270DCC7-3393-7E6D-477D-4E5B73B2FC2B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C3D955C-6330-350A-4AB6-65C6FBA51E3A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63DF328-E8D2-767B-D982-5653D74C5136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9CA26ED-7C73-4D6D-F42F-C7973C13AFC8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E32A0FC-0E52-CFF1-FE28-C37B7CD05574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DBB3637A-0A93-A271-22F5-33EC497030AF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E208768C-1E49-88E1-D23D-406220896F70}"/>
              </a:ext>
            </a:extLst>
          </p:cNvPr>
          <p:cNvSpPr txBox="1"/>
          <p:nvPr/>
        </p:nvSpPr>
        <p:spPr>
          <a:xfrm>
            <a:off x="5460015" y="3105973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15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7099B491-E1FB-21AF-E6A0-2FE9BFF9F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1005210-175F-FE87-706E-5278D325E7DC}"/>
              </a:ext>
            </a:extLst>
          </p:cNvPr>
          <p:cNvSpPr txBox="1"/>
          <p:nvPr/>
        </p:nvSpPr>
        <p:spPr>
          <a:xfrm>
            <a:off x="140498" y="784225"/>
            <a:ext cx="5352480" cy="8072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Best preforming model was by far </a:t>
            </a:r>
            <a:r>
              <a:rPr lang="en-US" sz="1000" spc="-20" dirty="0" err="1">
                <a:latin typeface="Trebuchet MS"/>
                <a:cs typeface="Trebuchet MS"/>
              </a:rPr>
              <a:t>UNet</a:t>
            </a:r>
            <a:r>
              <a:rPr lang="en-US" sz="1000" spc="-20" dirty="0">
                <a:latin typeface="Trebuchet MS"/>
                <a:cs typeface="Trebuchet MS"/>
              </a:rPr>
              <a:t> Middle Fusion with mask using the second approach, it scored best in every metric.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The obtained results are assumed to be generalizable also for the other two direction (lateral, frontal).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CAB1F713-5FDE-F486-A05E-9D243D0EFE56}"/>
              </a:ext>
            </a:extLst>
          </p:cNvPr>
          <p:cNvSpPr/>
          <p:nvPr/>
        </p:nvSpPr>
        <p:spPr>
          <a:xfrm>
            <a:off x="149569" y="1695517"/>
            <a:ext cx="5352405" cy="298273"/>
          </a:xfrm>
          <a:custGeom>
            <a:avLst/>
            <a:gdLst/>
            <a:ahLst/>
            <a:cxnLst/>
            <a:rect l="l" t="t" r="r" b="b"/>
            <a:pathLst>
              <a:path w="5285740" h="175894">
                <a:moveTo>
                  <a:pt x="52348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5285668" y="175874"/>
                </a:lnTo>
                <a:lnTo>
                  <a:pt x="5285668" y="50800"/>
                </a:lnTo>
                <a:lnTo>
                  <a:pt x="5281659" y="31075"/>
                </a:lnTo>
                <a:lnTo>
                  <a:pt x="5270745" y="14922"/>
                </a:lnTo>
                <a:lnTo>
                  <a:pt x="5254592" y="4008"/>
                </a:lnTo>
                <a:lnTo>
                  <a:pt x="5234867" y="0"/>
                </a:lnTo>
                <a:close/>
              </a:path>
            </a:pathLst>
          </a:custGeom>
          <a:solidFill>
            <a:srgbClr val="B2C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9">
            <a:extLst>
              <a:ext uri="{FF2B5EF4-FFF2-40B4-BE49-F238E27FC236}">
                <a16:creationId xmlns:a16="http://schemas.microsoft.com/office/drawing/2014/main" id="{1B804B8E-C3D9-2EF3-41C7-7DF5F5C378ED}"/>
              </a:ext>
            </a:extLst>
          </p:cNvPr>
          <p:cNvGrpSpPr/>
          <p:nvPr/>
        </p:nvGrpSpPr>
        <p:grpSpPr>
          <a:xfrm>
            <a:off x="149569" y="1858739"/>
            <a:ext cx="5352480" cy="754286"/>
            <a:chOff x="237197" y="1199184"/>
            <a:chExt cx="5285740" cy="226536"/>
          </a:xfrm>
        </p:grpSpPr>
        <p:pic>
          <p:nvPicPr>
            <p:cNvPr id="25" name="object 10">
              <a:extLst>
                <a:ext uri="{FF2B5EF4-FFF2-40B4-BE49-F238E27FC236}">
                  <a16:creationId xmlns:a16="http://schemas.microsoft.com/office/drawing/2014/main" id="{70A2ABB0-4B57-1AB3-0878-6DC2AE293E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97" y="1199184"/>
              <a:ext cx="5285667" cy="50609"/>
            </a:xfrm>
            <a:prstGeom prst="rect">
              <a:avLst/>
            </a:prstGeom>
          </p:spPr>
        </p:pic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F9570190-11D7-1153-7D5D-D01AF206A23F}"/>
                </a:ext>
              </a:extLst>
            </p:cNvPr>
            <p:cNvSpPr/>
            <p:nvPr/>
          </p:nvSpPr>
          <p:spPr>
            <a:xfrm>
              <a:off x="237197" y="1243475"/>
              <a:ext cx="5285740" cy="182245"/>
            </a:xfrm>
            <a:custGeom>
              <a:avLst/>
              <a:gdLst/>
              <a:ahLst/>
              <a:cxnLst/>
              <a:rect l="l" t="t" r="r" b="b"/>
              <a:pathLst>
                <a:path w="5285740" h="182244">
                  <a:moveTo>
                    <a:pt x="5285668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1"/>
                  </a:lnTo>
                  <a:lnTo>
                    <a:pt x="5234867" y="182201"/>
                  </a:lnTo>
                  <a:lnTo>
                    <a:pt x="5254592" y="178192"/>
                  </a:lnTo>
                  <a:lnTo>
                    <a:pt x="5270745" y="167278"/>
                  </a:lnTo>
                  <a:lnTo>
                    <a:pt x="5281659" y="151125"/>
                  </a:lnTo>
                  <a:lnTo>
                    <a:pt x="5285668" y="131400"/>
                  </a:lnTo>
                  <a:lnTo>
                    <a:pt x="5285668" y="0"/>
                  </a:lnTo>
                  <a:close/>
                </a:path>
              </a:pathLst>
            </a:custGeom>
            <a:solidFill>
              <a:srgbClr val="E5E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6">
            <a:extLst>
              <a:ext uri="{FF2B5EF4-FFF2-40B4-BE49-F238E27FC236}">
                <a16:creationId xmlns:a16="http://schemas.microsoft.com/office/drawing/2014/main" id="{2A8807F7-9C0D-DA40-AEA9-69226ABDE79D}"/>
              </a:ext>
            </a:extLst>
          </p:cNvPr>
          <p:cNvSpPr txBox="1"/>
          <p:nvPr/>
        </p:nvSpPr>
        <p:spPr>
          <a:xfrm>
            <a:off x="192399" y="1896360"/>
            <a:ext cx="5352480" cy="83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Use all the images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Use real data augmentation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Test also late fusion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Use a Dice based loss function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000" spc="-20" dirty="0">
              <a:latin typeface="Trebuchet MS"/>
              <a:cs typeface="Trebuchet MS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BCD4A3C1-22D3-D076-E922-D2EFBE7801EB}"/>
              </a:ext>
            </a:extLst>
          </p:cNvPr>
          <p:cNvSpPr txBox="1"/>
          <p:nvPr/>
        </p:nvSpPr>
        <p:spPr>
          <a:xfrm>
            <a:off x="200370" y="1675479"/>
            <a:ext cx="1548601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sz="1000" spc="-45" dirty="0">
                <a:solidFill>
                  <a:srgbClr val="005714"/>
                </a:solidFill>
                <a:latin typeface="Trebuchet MS"/>
                <a:cs typeface="Trebuchet MS"/>
              </a:rPr>
              <a:t>Possible Improvements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C304444A-A5EF-F9CF-B787-BD25974FBC37}"/>
              </a:ext>
            </a:extLst>
          </p:cNvPr>
          <p:cNvSpPr txBox="1"/>
          <p:nvPr/>
        </p:nvSpPr>
        <p:spPr>
          <a:xfrm>
            <a:off x="140498" y="2688491"/>
            <a:ext cx="53524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This experiment could be done using </a:t>
            </a:r>
            <a:r>
              <a:rPr lang="en-US" sz="1000" spc="-20" dirty="0" err="1">
                <a:latin typeface="Trebuchet MS"/>
                <a:cs typeface="Trebuchet MS"/>
              </a:rPr>
              <a:t>UNet</a:t>
            </a:r>
            <a:r>
              <a:rPr lang="en-US" sz="1000" spc="-20" dirty="0">
                <a:latin typeface="Trebuchet MS"/>
                <a:cs typeface="Trebuchet MS"/>
              </a:rPr>
              <a:t> 3D.</a:t>
            </a: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9D240FBB-3EB8-7ECD-20FC-BDB6C46CAAA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27E7F55F-923A-E101-8774-06E9182EC931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2392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16" y="986121"/>
            <a:ext cx="3712210" cy="81560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80"/>
              </a:spcBef>
            </a:pPr>
            <a:r>
              <a:rPr lang="en-US" spc="-90" dirty="0"/>
              <a:t>Thanks for the attention</a:t>
            </a:r>
            <a:r>
              <a:rPr spc="-100" dirty="0"/>
              <a:t>!</a:t>
            </a:r>
            <a:br>
              <a:rPr lang="en-US" spc="-100" dirty="0"/>
            </a:br>
            <a:r>
              <a:rPr lang="en-US" spc="-130" dirty="0"/>
              <a:t>Questions</a:t>
            </a:r>
            <a:r>
              <a:rPr spc="-130" dirty="0"/>
              <a:t>?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ADE3F-D03E-9D29-5BD7-A9BC940F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1FD08F-4731-84B0-AC9A-60F1A70149A2}"/>
              </a:ext>
            </a:extLst>
          </p:cNvPr>
          <p:cNvSpPr txBox="1"/>
          <p:nvPr/>
        </p:nvSpPr>
        <p:spPr>
          <a:xfrm>
            <a:off x="95300" y="70025"/>
            <a:ext cx="6356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err="1">
                <a:solidFill>
                  <a:srgbClr val="005714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F0A752B-D305-293A-C63B-CDEA53D5C949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71E89826-8DF3-AE28-39D4-2A3D7FAB44BD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45248CF-66D2-F10C-FEE8-AB01AF259FAD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79F74770-4C5B-C2C5-A85A-D00B239A9B19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E418159-36B3-B869-9E3A-FB78BB87E180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1CA5808-56B5-E460-98BE-81B9E20129A7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B92D065-B1FF-88D3-82A4-32931E3A1915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658EDD2F-183E-F1D9-C004-76042B3F936B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AD41BBE9-E690-958B-DB4A-D7F0CDE6E95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35" dirty="0"/>
              <a:t>B.H.P.S.</a:t>
            </a:r>
            <a:endParaRPr dirty="0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90F440A-842D-476B-5F80-ABC2580B0B24}"/>
              </a:ext>
            </a:extLst>
          </p:cNvPr>
          <p:cNvSpPr txBox="1"/>
          <p:nvPr/>
        </p:nvSpPr>
        <p:spPr>
          <a:xfrm>
            <a:off x="5501640" y="3116298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2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0EDC3E2-6AE4-3953-0F4E-06B95768F475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F144FDD9-F024-F924-C3F7-0001AC333D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06899A79-860C-73A9-910C-6C2BE1272BC9}"/>
              </a:ext>
            </a:extLst>
          </p:cNvPr>
          <p:cNvSpPr txBox="1"/>
          <p:nvPr/>
        </p:nvSpPr>
        <p:spPr>
          <a:xfrm>
            <a:off x="414476" y="1333403"/>
            <a:ext cx="4971690" cy="999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005714"/>
                </a:solidFill>
                <a:latin typeface="Arial"/>
                <a:cs typeface="Arial"/>
              </a:rPr>
              <a:t>Data and Pre-Processing</a:t>
            </a:r>
            <a:endParaRPr lang="en-US" sz="1000" b="1" spc="-65" dirty="0">
              <a:solidFill>
                <a:srgbClr val="B2CDB9"/>
              </a:solidFill>
              <a:latin typeface="Arial"/>
              <a:cs typeface="Arial"/>
            </a:endParaRP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005714"/>
                </a:solidFill>
                <a:latin typeface="Arial"/>
                <a:cs typeface="Arial"/>
              </a:rPr>
              <a:t>Model and Results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005714"/>
                </a:solidFill>
                <a:latin typeface="Arial"/>
                <a:cs typeface="Arial"/>
              </a:rPr>
              <a:t>Problem Solution and Results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005714"/>
                </a:solidFill>
                <a:latin typeface="Arial"/>
                <a:cs typeface="Arial"/>
              </a:rPr>
              <a:t>Conclusion and Improvements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167640" algn="l"/>
              </a:tabLst>
            </a:pPr>
            <a:endParaRPr lang="en-US" sz="1000" b="1" spc="-65" dirty="0">
              <a:solidFill>
                <a:srgbClr val="005714"/>
              </a:solidFill>
              <a:latin typeface="Arial"/>
              <a:cs typeface="Arial"/>
            </a:endParaRP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167640" algn="l"/>
              </a:tabLst>
            </a:pPr>
            <a:endParaRPr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13321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22ED2-112C-6F94-951E-DAB827CA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F2432E-E455-1E80-D8F8-93D124857186}"/>
              </a:ext>
            </a:extLst>
          </p:cNvPr>
          <p:cNvSpPr txBox="1"/>
          <p:nvPr/>
        </p:nvSpPr>
        <p:spPr>
          <a:xfrm>
            <a:off x="95300" y="70025"/>
            <a:ext cx="4464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Outline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56EFF47-D6D3-CBAB-6D9F-3F78F612A8EF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E2E6EB-DD6D-2FD5-608C-5FBD35E82651}"/>
              </a:ext>
            </a:extLst>
          </p:cNvPr>
          <p:cNvSpPr txBox="1"/>
          <p:nvPr/>
        </p:nvSpPr>
        <p:spPr>
          <a:xfrm>
            <a:off x="414476" y="1333403"/>
            <a:ext cx="2697024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005714"/>
                </a:solidFill>
                <a:latin typeface="Arial"/>
                <a:cs typeface="Arial"/>
              </a:rPr>
              <a:t>Data and Pre-Processing </a:t>
            </a:r>
            <a:endParaRPr lang="en-US" sz="1000" b="1" spc="-65" dirty="0">
              <a:solidFill>
                <a:srgbClr val="B2CDB9"/>
              </a:solidFill>
              <a:latin typeface="Arial"/>
              <a:cs typeface="Arial"/>
            </a:endParaRPr>
          </a:p>
          <a:p>
            <a:pPr marL="360045" lvl="1" indent="-236854">
              <a:lnSpc>
                <a:spcPts val="1080"/>
              </a:lnSpc>
              <a:buFont typeface="Arial" panose="020B0604020202020204" pitchFamily="34" charset="0"/>
              <a:buChar char="•"/>
              <a:tabLst>
                <a:tab pos="360680" algn="l"/>
              </a:tabLst>
            </a:pPr>
            <a:r>
              <a:rPr lang="en-US" sz="900" b="1" spc="-65" dirty="0">
                <a:latin typeface="Arial"/>
                <a:cs typeface="Arial"/>
              </a:rPr>
              <a:t>Data Set</a:t>
            </a:r>
          </a:p>
          <a:p>
            <a:pPr marL="360045" lvl="1" indent="-236854">
              <a:lnSpc>
                <a:spcPts val="1080"/>
              </a:lnSpc>
              <a:buFont typeface="Arial" panose="020B0604020202020204" pitchFamily="34" charset="0"/>
              <a:buChar char="•"/>
              <a:tabLst>
                <a:tab pos="360680" algn="l"/>
              </a:tabLst>
            </a:pPr>
            <a:r>
              <a:rPr lang="en-US" sz="900" b="1" spc="-65" dirty="0">
                <a:latin typeface="Arial"/>
                <a:cs typeface="Arial"/>
              </a:rPr>
              <a:t>Pre-Processing</a:t>
            </a:r>
          </a:p>
          <a:p>
            <a:pPr marL="360045" lvl="1" indent="-236854">
              <a:lnSpc>
                <a:spcPts val="1080"/>
              </a:lnSpc>
              <a:buFont typeface="Arial" panose="020B0604020202020204" pitchFamily="34" charset="0"/>
              <a:buChar char="•"/>
              <a:tabLst>
                <a:tab pos="360680" algn="l"/>
              </a:tabLst>
            </a:pPr>
            <a:r>
              <a:rPr lang="en-US" sz="900" b="1" spc="-65" dirty="0">
                <a:latin typeface="Arial"/>
                <a:cs typeface="Arial"/>
              </a:rPr>
              <a:t>Online Data Augmentation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Model and Results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Problem Solution and Results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Conclusion and Improvements</a:t>
            </a: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CAF36D3E-6544-0620-D88C-CDD69012557E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5929B7F-5276-7077-E3F7-C866EC89B002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6A99A9D-1664-3CC4-1220-169E90BB46C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1291312-EEE6-F6C7-40CC-7BDB23A475E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1FD0789-E984-033E-7156-AA00733073E1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4D8CE3E-36DC-9E7F-5ED1-4E8A73E0707B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BD4B3DE-8EBE-C4DE-1427-8B2D214B5A34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357541AB-76D1-6C20-40EE-80DC8EBAC3E8}"/>
              </a:ext>
            </a:extLst>
          </p:cNvPr>
          <p:cNvSpPr txBox="1"/>
          <p:nvPr/>
        </p:nvSpPr>
        <p:spPr>
          <a:xfrm>
            <a:off x="5492978" y="3105973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3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BC9A6BA8-7411-F6D2-078D-6CD229F1C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47F94576-F413-7584-1FF0-DC8142856F8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0C3901C-A7C2-2E4F-1651-1A3222B0559B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845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7">
            <a:extLst>
              <a:ext uri="{FF2B5EF4-FFF2-40B4-BE49-F238E27FC236}">
                <a16:creationId xmlns:a16="http://schemas.microsoft.com/office/drawing/2014/main" id="{548A31EE-51F2-6C5A-15F1-79638187550F}"/>
              </a:ext>
            </a:extLst>
          </p:cNvPr>
          <p:cNvSpPr/>
          <p:nvPr/>
        </p:nvSpPr>
        <p:spPr>
          <a:xfrm>
            <a:off x="2766027" y="2006202"/>
            <a:ext cx="2809192" cy="175895"/>
          </a:xfrm>
          <a:custGeom>
            <a:avLst/>
            <a:gdLst/>
            <a:ahLst/>
            <a:cxnLst/>
            <a:rect l="l" t="t" r="r" b="b"/>
            <a:pathLst>
              <a:path w="5285740" h="175894">
                <a:moveTo>
                  <a:pt x="52348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5285668" y="175874"/>
                </a:lnTo>
                <a:lnTo>
                  <a:pt x="5285668" y="50800"/>
                </a:lnTo>
                <a:lnTo>
                  <a:pt x="5281659" y="31075"/>
                </a:lnTo>
                <a:lnTo>
                  <a:pt x="5270745" y="14922"/>
                </a:lnTo>
                <a:lnTo>
                  <a:pt x="5254592" y="4008"/>
                </a:lnTo>
                <a:lnTo>
                  <a:pt x="5234867" y="0"/>
                </a:lnTo>
                <a:close/>
              </a:path>
            </a:pathLst>
          </a:custGeom>
          <a:solidFill>
            <a:srgbClr val="B2C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F5BA77E9-5B5C-5228-D4F1-1E188241DEC8}"/>
              </a:ext>
            </a:extLst>
          </p:cNvPr>
          <p:cNvSpPr txBox="1"/>
          <p:nvPr/>
        </p:nvSpPr>
        <p:spPr>
          <a:xfrm>
            <a:off x="2816827" y="1986164"/>
            <a:ext cx="1546532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sz="1000" spc="-45" dirty="0">
                <a:solidFill>
                  <a:srgbClr val="005714"/>
                </a:solidFill>
                <a:latin typeface="Trebuchet MS"/>
                <a:cs typeface="Trebuchet MS"/>
              </a:rPr>
              <a:t>Objective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5" name="object 9">
            <a:extLst>
              <a:ext uri="{FF2B5EF4-FFF2-40B4-BE49-F238E27FC236}">
                <a16:creationId xmlns:a16="http://schemas.microsoft.com/office/drawing/2014/main" id="{6B2C0C85-3461-1ED7-2B1D-A24D92DAD1FC}"/>
              </a:ext>
            </a:extLst>
          </p:cNvPr>
          <p:cNvGrpSpPr/>
          <p:nvPr/>
        </p:nvGrpSpPr>
        <p:grpSpPr>
          <a:xfrm>
            <a:off x="2766027" y="2169947"/>
            <a:ext cx="2809231" cy="736422"/>
            <a:chOff x="237197" y="1199184"/>
            <a:chExt cx="5285740" cy="226536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82B2F6F5-01CD-438B-1F3D-37EB587626D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97" y="1199184"/>
              <a:ext cx="5285667" cy="50609"/>
            </a:xfrm>
            <a:prstGeom prst="rect">
              <a:avLst/>
            </a:prstGeom>
          </p:spPr>
        </p:pic>
        <p:sp>
          <p:nvSpPr>
            <p:cNvPr id="37" name="object 12">
              <a:extLst>
                <a:ext uri="{FF2B5EF4-FFF2-40B4-BE49-F238E27FC236}">
                  <a16:creationId xmlns:a16="http://schemas.microsoft.com/office/drawing/2014/main" id="{C937EBDE-7904-E74F-F90E-9DCE7AB44715}"/>
                </a:ext>
              </a:extLst>
            </p:cNvPr>
            <p:cNvSpPr/>
            <p:nvPr/>
          </p:nvSpPr>
          <p:spPr>
            <a:xfrm>
              <a:off x="237197" y="1243475"/>
              <a:ext cx="5285740" cy="182245"/>
            </a:xfrm>
            <a:custGeom>
              <a:avLst/>
              <a:gdLst/>
              <a:ahLst/>
              <a:cxnLst/>
              <a:rect l="l" t="t" r="r" b="b"/>
              <a:pathLst>
                <a:path w="5285740" h="182244">
                  <a:moveTo>
                    <a:pt x="5285668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1"/>
                  </a:lnTo>
                  <a:lnTo>
                    <a:pt x="5234867" y="182201"/>
                  </a:lnTo>
                  <a:lnTo>
                    <a:pt x="5254592" y="178192"/>
                  </a:lnTo>
                  <a:lnTo>
                    <a:pt x="5270745" y="167278"/>
                  </a:lnTo>
                  <a:lnTo>
                    <a:pt x="5281659" y="151125"/>
                  </a:lnTo>
                  <a:lnTo>
                    <a:pt x="5285668" y="131400"/>
                  </a:lnTo>
                  <a:lnTo>
                    <a:pt x="5285668" y="0"/>
                  </a:lnTo>
                  <a:close/>
                </a:path>
              </a:pathLst>
            </a:custGeom>
            <a:solidFill>
              <a:srgbClr val="E5E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6">
            <a:extLst>
              <a:ext uri="{FF2B5EF4-FFF2-40B4-BE49-F238E27FC236}">
                <a16:creationId xmlns:a16="http://schemas.microsoft.com/office/drawing/2014/main" id="{A00B95EF-0A4D-7564-9351-BCF5E2E6AACA}"/>
              </a:ext>
            </a:extLst>
          </p:cNvPr>
          <p:cNvSpPr txBox="1"/>
          <p:nvPr/>
        </p:nvSpPr>
        <p:spPr>
          <a:xfrm>
            <a:off x="2821060" y="2204034"/>
            <a:ext cx="2673607" cy="65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Image segmentation in 3 classes using </a:t>
            </a:r>
            <a:r>
              <a:rPr lang="en-US" sz="1000" spc="-20" dirty="0" err="1">
                <a:latin typeface="Trebuchet MS"/>
                <a:cs typeface="Trebuchet MS"/>
              </a:rPr>
              <a:t>UNet</a:t>
            </a:r>
            <a:r>
              <a:rPr lang="en-US" sz="1000" spc="-20" dirty="0">
                <a:latin typeface="Trebuchet MS"/>
                <a:cs typeface="Trebuchet MS"/>
              </a:rPr>
              <a:t> 2D for comparing: 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Early fusion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Middle fusion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5300" y="70025"/>
            <a:ext cx="2406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1.1 Data Set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/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92978" y="3105973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4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1FDAADB4-4194-B448-5D72-FF90BE552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56" name="object 7">
            <a:extLst>
              <a:ext uri="{FF2B5EF4-FFF2-40B4-BE49-F238E27FC236}">
                <a16:creationId xmlns:a16="http://schemas.microsoft.com/office/drawing/2014/main" id="{42DF16DD-7389-25AA-85C8-0CDBDED2C279}"/>
              </a:ext>
            </a:extLst>
          </p:cNvPr>
          <p:cNvSpPr/>
          <p:nvPr/>
        </p:nvSpPr>
        <p:spPr>
          <a:xfrm>
            <a:off x="215315" y="2119069"/>
            <a:ext cx="2285968" cy="175895"/>
          </a:xfrm>
          <a:custGeom>
            <a:avLst/>
            <a:gdLst/>
            <a:ahLst/>
            <a:cxnLst/>
            <a:rect l="l" t="t" r="r" b="b"/>
            <a:pathLst>
              <a:path w="5285740" h="175894">
                <a:moveTo>
                  <a:pt x="52348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5285668" y="175874"/>
                </a:lnTo>
                <a:lnTo>
                  <a:pt x="5285668" y="50800"/>
                </a:lnTo>
                <a:lnTo>
                  <a:pt x="5281659" y="31075"/>
                </a:lnTo>
                <a:lnTo>
                  <a:pt x="5270745" y="14922"/>
                </a:lnTo>
                <a:lnTo>
                  <a:pt x="5254592" y="4008"/>
                </a:lnTo>
                <a:lnTo>
                  <a:pt x="5234867" y="0"/>
                </a:lnTo>
                <a:close/>
              </a:path>
            </a:pathLst>
          </a:custGeom>
          <a:solidFill>
            <a:srgbClr val="B2C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A2EC3BD6-E6BD-E7E9-26A4-14B433B80635}"/>
              </a:ext>
            </a:extLst>
          </p:cNvPr>
          <p:cNvSpPr txBox="1"/>
          <p:nvPr/>
        </p:nvSpPr>
        <p:spPr>
          <a:xfrm>
            <a:off x="266115" y="2099031"/>
            <a:ext cx="1546532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sz="1000" spc="-45" dirty="0">
                <a:solidFill>
                  <a:srgbClr val="005714"/>
                </a:solidFill>
                <a:latin typeface="Trebuchet MS"/>
                <a:cs typeface="Trebuchet MS"/>
              </a:rPr>
              <a:t>Dataset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58" name="object 9">
            <a:extLst>
              <a:ext uri="{FF2B5EF4-FFF2-40B4-BE49-F238E27FC236}">
                <a16:creationId xmlns:a16="http://schemas.microsoft.com/office/drawing/2014/main" id="{9325A9E4-ED34-8D81-F256-C66F34101B61}"/>
              </a:ext>
            </a:extLst>
          </p:cNvPr>
          <p:cNvGrpSpPr/>
          <p:nvPr/>
        </p:nvGrpSpPr>
        <p:grpSpPr>
          <a:xfrm>
            <a:off x="215315" y="2263319"/>
            <a:ext cx="2286000" cy="643050"/>
            <a:chOff x="237197" y="1199184"/>
            <a:chExt cx="5285740" cy="226536"/>
          </a:xfrm>
        </p:grpSpPr>
        <p:pic>
          <p:nvPicPr>
            <p:cNvPr id="59" name="object 10">
              <a:extLst>
                <a:ext uri="{FF2B5EF4-FFF2-40B4-BE49-F238E27FC236}">
                  <a16:creationId xmlns:a16="http://schemas.microsoft.com/office/drawing/2014/main" id="{CBBA2C25-F8BA-6DFB-1179-00A18F8962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97" y="1199184"/>
              <a:ext cx="5285667" cy="50609"/>
            </a:xfrm>
            <a:prstGeom prst="rect">
              <a:avLst/>
            </a:prstGeom>
          </p:spPr>
        </p:pic>
        <p:sp>
          <p:nvSpPr>
            <p:cNvPr id="60" name="object 12">
              <a:extLst>
                <a:ext uri="{FF2B5EF4-FFF2-40B4-BE49-F238E27FC236}">
                  <a16:creationId xmlns:a16="http://schemas.microsoft.com/office/drawing/2014/main" id="{B9A44132-B147-E17E-8E23-D23FB4C37E06}"/>
                </a:ext>
              </a:extLst>
            </p:cNvPr>
            <p:cNvSpPr/>
            <p:nvPr/>
          </p:nvSpPr>
          <p:spPr>
            <a:xfrm>
              <a:off x="237197" y="1243475"/>
              <a:ext cx="5285740" cy="182245"/>
            </a:xfrm>
            <a:custGeom>
              <a:avLst/>
              <a:gdLst/>
              <a:ahLst/>
              <a:cxnLst/>
              <a:rect l="l" t="t" r="r" b="b"/>
              <a:pathLst>
                <a:path w="5285740" h="182244">
                  <a:moveTo>
                    <a:pt x="5285668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1"/>
                  </a:lnTo>
                  <a:lnTo>
                    <a:pt x="5234867" y="182201"/>
                  </a:lnTo>
                  <a:lnTo>
                    <a:pt x="5254592" y="178192"/>
                  </a:lnTo>
                  <a:lnTo>
                    <a:pt x="5270745" y="167278"/>
                  </a:lnTo>
                  <a:lnTo>
                    <a:pt x="5281659" y="151125"/>
                  </a:lnTo>
                  <a:lnTo>
                    <a:pt x="5285668" y="131400"/>
                  </a:lnTo>
                  <a:lnTo>
                    <a:pt x="5285668" y="0"/>
                  </a:lnTo>
                  <a:close/>
                </a:path>
              </a:pathLst>
            </a:custGeom>
            <a:solidFill>
              <a:srgbClr val="E5E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">
            <a:extLst>
              <a:ext uri="{FF2B5EF4-FFF2-40B4-BE49-F238E27FC236}">
                <a16:creationId xmlns:a16="http://schemas.microsoft.com/office/drawing/2014/main" id="{76F2FD4F-FD61-250F-3DC0-8AD3598B3B06}"/>
              </a:ext>
            </a:extLst>
          </p:cNvPr>
          <p:cNvSpPr txBox="1"/>
          <p:nvPr/>
        </p:nvSpPr>
        <p:spPr>
          <a:xfrm>
            <a:off x="270348" y="2354988"/>
            <a:ext cx="3666776" cy="666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Training Set: 82 brains and 1409 slices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Validation Set: 34 brains and 598 slices</a:t>
            </a:r>
          </a:p>
          <a:p>
            <a:pPr marL="12700"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Test Set: 50 brains and 836 slices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spc="-20" dirty="0">
              <a:latin typeface="Trebuchet MS"/>
              <a:cs typeface="Trebuchet MS"/>
            </a:endParaRPr>
          </a:p>
        </p:txBody>
      </p:sp>
      <p:pic>
        <p:nvPicPr>
          <p:cNvPr id="5" name="Immagine 4" descr="Immagine che contiene Elementi grafici, schermata, grafica&#10;&#10;Descrizione generata automaticamente">
            <a:extLst>
              <a:ext uri="{FF2B5EF4-FFF2-40B4-BE49-F238E27FC236}">
                <a16:creationId xmlns:a16="http://schemas.microsoft.com/office/drawing/2014/main" id="{450E7CF0-B721-B4C6-B2C0-4E5DDDC2CE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8" y="566396"/>
            <a:ext cx="2285967" cy="597209"/>
          </a:xfrm>
          <a:prstGeom prst="rect">
            <a:avLst/>
          </a:prstGeom>
        </p:spPr>
      </p:pic>
      <p:pic>
        <p:nvPicPr>
          <p:cNvPr id="15" name="Immagine 14" descr="Immagine che contiene schermata, cerchio, diagramma&#10;&#10;Descrizione generata automaticamente">
            <a:extLst>
              <a:ext uri="{FF2B5EF4-FFF2-40B4-BE49-F238E27FC236}">
                <a16:creationId xmlns:a16="http://schemas.microsoft.com/office/drawing/2014/main" id="{8624762F-CD1B-130F-BFA7-0330666000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88" y="557623"/>
            <a:ext cx="2809231" cy="1412943"/>
          </a:xfrm>
          <a:prstGeom prst="rect">
            <a:avLst/>
          </a:prstGeom>
        </p:spPr>
      </p:pic>
      <p:sp>
        <p:nvSpPr>
          <p:cNvPr id="24" name="object 7">
            <a:extLst>
              <a:ext uri="{FF2B5EF4-FFF2-40B4-BE49-F238E27FC236}">
                <a16:creationId xmlns:a16="http://schemas.microsoft.com/office/drawing/2014/main" id="{48AD3EA4-F758-3A86-F74E-033B21E138CD}"/>
              </a:ext>
            </a:extLst>
          </p:cNvPr>
          <p:cNvSpPr/>
          <p:nvPr/>
        </p:nvSpPr>
        <p:spPr>
          <a:xfrm>
            <a:off x="215900" y="1209502"/>
            <a:ext cx="2285968" cy="175895"/>
          </a:xfrm>
          <a:custGeom>
            <a:avLst/>
            <a:gdLst/>
            <a:ahLst/>
            <a:cxnLst/>
            <a:rect l="l" t="t" r="r" b="b"/>
            <a:pathLst>
              <a:path w="5285740" h="175894">
                <a:moveTo>
                  <a:pt x="52348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5285668" y="175874"/>
                </a:lnTo>
                <a:lnTo>
                  <a:pt x="5285668" y="50800"/>
                </a:lnTo>
                <a:lnTo>
                  <a:pt x="5281659" y="31075"/>
                </a:lnTo>
                <a:lnTo>
                  <a:pt x="5270745" y="14922"/>
                </a:lnTo>
                <a:lnTo>
                  <a:pt x="5254592" y="4008"/>
                </a:lnTo>
                <a:lnTo>
                  <a:pt x="5234867" y="0"/>
                </a:lnTo>
                <a:close/>
              </a:path>
            </a:pathLst>
          </a:custGeom>
          <a:solidFill>
            <a:srgbClr val="B2C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244374DA-D546-AEDB-FC36-06DBC07E62CC}"/>
              </a:ext>
            </a:extLst>
          </p:cNvPr>
          <p:cNvSpPr txBox="1"/>
          <p:nvPr/>
        </p:nvSpPr>
        <p:spPr>
          <a:xfrm>
            <a:off x="266700" y="1189464"/>
            <a:ext cx="1546532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sz="1000" spc="-45" dirty="0">
                <a:solidFill>
                  <a:srgbClr val="005714"/>
                </a:solidFill>
                <a:latin typeface="Trebuchet MS"/>
                <a:cs typeface="Trebuchet MS"/>
              </a:rPr>
              <a:t>Image type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28" name="object 9">
            <a:extLst>
              <a:ext uri="{FF2B5EF4-FFF2-40B4-BE49-F238E27FC236}">
                <a16:creationId xmlns:a16="http://schemas.microsoft.com/office/drawing/2014/main" id="{6A67528A-845E-AF49-F689-50CB877D2D1B}"/>
              </a:ext>
            </a:extLst>
          </p:cNvPr>
          <p:cNvGrpSpPr/>
          <p:nvPr/>
        </p:nvGrpSpPr>
        <p:grpSpPr>
          <a:xfrm>
            <a:off x="215900" y="1353751"/>
            <a:ext cx="2286000" cy="718333"/>
            <a:chOff x="237197" y="1199184"/>
            <a:chExt cx="5285740" cy="226536"/>
          </a:xfrm>
        </p:grpSpPr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2E679A80-594B-0912-53FE-10A81E8FFD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97" y="1199184"/>
              <a:ext cx="5285667" cy="50609"/>
            </a:xfrm>
            <a:prstGeom prst="rect">
              <a:avLst/>
            </a:prstGeom>
          </p:spPr>
        </p:pic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56EC4292-8807-EDC5-70DE-694E1B14D283}"/>
                </a:ext>
              </a:extLst>
            </p:cNvPr>
            <p:cNvSpPr/>
            <p:nvPr/>
          </p:nvSpPr>
          <p:spPr>
            <a:xfrm>
              <a:off x="237197" y="1243475"/>
              <a:ext cx="5285740" cy="182245"/>
            </a:xfrm>
            <a:custGeom>
              <a:avLst/>
              <a:gdLst/>
              <a:ahLst/>
              <a:cxnLst/>
              <a:rect l="l" t="t" r="r" b="b"/>
              <a:pathLst>
                <a:path w="5285740" h="182244">
                  <a:moveTo>
                    <a:pt x="5285668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1"/>
                  </a:lnTo>
                  <a:lnTo>
                    <a:pt x="5234867" y="182201"/>
                  </a:lnTo>
                  <a:lnTo>
                    <a:pt x="5254592" y="178192"/>
                  </a:lnTo>
                  <a:lnTo>
                    <a:pt x="5270745" y="167278"/>
                  </a:lnTo>
                  <a:lnTo>
                    <a:pt x="5281659" y="151125"/>
                  </a:lnTo>
                  <a:lnTo>
                    <a:pt x="5285668" y="131400"/>
                  </a:lnTo>
                  <a:lnTo>
                    <a:pt x="5285668" y="0"/>
                  </a:lnTo>
                  <a:close/>
                </a:path>
              </a:pathLst>
            </a:custGeom>
            <a:solidFill>
              <a:srgbClr val="E5E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6">
            <a:extLst>
              <a:ext uri="{FF2B5EF4-FFF2-40B4-BE49-F238E27FC236}">
                <a16:creationId xmlns:a16="http://schemas.microsoft.com/office/drawing/2014/main" id="{B058AD84-7AA3-9EC8-B456-64BFAAA3A32A}"/>
              </a:ext>
            </a:extLst>
          </p:cNvPr>
          <p:cNvSpPr txBox="1"/>
          <p:nvPr/>
        </p:nvSpPr>
        <p:spPr>
          <a:xfrm>
            <a:off x="270933" y="1445421"/>
            <a:ext cx="3666776" cy="499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4 channel images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3 dimensional images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166 brains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C042B7D-CA78-5E40-D573-E4F3977BD006}"/>
              </a:ext>
            </a:extLst>
          </p:cNvPr>
          <p:cNvSpPr/>
          <p:nvPr/>
        </p:nvSpPr>
        <p:spPr>
          <a:xfrm>
            <a:off x="3428958" y="618476"/>
            <a:ext cx="673142" cy="1572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77C85BE0-0DD6-68EA-8F12-E271F325E02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2346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lang="en-US" dirty="0"/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C03ABBA8-528A-9FDA-5F4E-C2FF600E7CFB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87095-1824-5CE4-8A5C-B39B85E2F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C4F1C5-1092-77FC-90A1-500AABC2E731}"/>
              </a:ext>
            </a:extLst>
          </p:cNvPr>
          <p:cNvSpPr txBox="1"/>
          <p:nvPr/>
        </p:nvSpPr>
        <p:spPr>
          <a:xfrm>
            <a:off x="95300" y="70025"/>
            <a:ext cx="3168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1.2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Pre</a:t>
            </a: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-Processing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D019FA3-2F43-1A8A-3180-4BC86AE42B94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268F09C8-0E5E-7289-1CEF-8830C216C896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76872F2-6B22-CB9C-8612-803E128A0A8B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7DBD863-73EE-FFC4-B32C-B46E33AAC156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9F27429-6447-BD09-2239-A9313B519E99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90417552-8F05-E713-5BE3-7B05BCCBE343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1B15784-83E2-C39C-46A6-F45ED9ECC77A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8471619-2881-095A-49C0-88040E535D42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F0A9DF4D-E95C-BDC8-8C1A-46885B82CE4C}"/>
              </a:ext>
            </a:extLst>
          </p:cNvPr>
          <p:cNvSpPr txBox="1"/>
          <p:nvPr/>
        </p:nvSpPr>
        <p:spPr>
          <a:xfrm>
            <a:off x="5492978" y="3116298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5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A5C3E616-0EF0-CDD3-E8E5-187BB3658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C7CA5C7A-6577-81B9-0FF5-3A5EE0CB7108}"/>
              </a:ext>
            </a:extLst>
          </p:cNvPr>
          <p:cNvSpPr txBox="1"/>
          <p:nvPr/>
        </p:nvSpPr>
        <p:spPr>
          <a:xfrm>
            <a:off x="140498" y="784225"/>
            <a:ext cx="5352480" cy="820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To reduce the computational weight, we used </a:t>
            </a:r>
            <a:r>
              <a:rPr lang="en-US" sz="1000" spc="-20" dirty="0" err="1">
                <a:latin typeface="Trebuchet MS"/>
                <a:cs typeface="Trebuchet MS"/>
              </a:rPr>
              <a:t>UNet</a:t>
            </a:r>
            <a:r>
              <a:rPr lang="en-US" sz="1000" spc="-20" dirty="0">
                <a:latin typeface="Trebuchet MS"/>
                <a:cs typeface="Trebuchet MS"/>
              </a:rPr>
              <a:t> 2D, separating the vertical, frontal and lateral images. The result obtained for the Vertical are generalizable for the other two.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spc="-20" dirty="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We used only the slice with tumor (&gt;0.5% of tumor in GT).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Idea: the model should also learn to recognize where the tumor is not present.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CDDC1D7-1AB4-9594-C2DE-DC42379A3FAA}"/>
              </a:ext>
            </a:extLst>
          </p:cNvPr>
          <p:cNvSpPr/>
          <p:nvPr/>
        </p:nvSpPr>
        <p:spPr>
          <a:xfrm>
            <a:off x="106631" y="1901127"/>
            <a:ext cx="1006315" cy="242792"/>
          </a:xfrm>
          <a:custGeom>
            <a:avLst/>
            <a:gdLst/>
            <a:ahLst/>
            <a:cxnLst/>
            <a:rect l="l" t="t" r="r" b="b"/>
            <a:pathLst>
              <a:path w="5285740" h="175894">
                <a:moveTo>
                  <a:pt x="52348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5285668" y="175874"/>
                </a:lnTo>
                <a:lnTo>
                  <a:pt x="5285668" y="50800"/>
                </a:lnTo>
                <a:lnTo>
                  <a:pt x="5281659" y="31075"/>
                </a:lnTo>
                <a:lnTo>
                  <a:pt x="5270745" y="14922"/>
                </a:lnTo>
                <a:lnTo>
                  <a:pt x="5254592" y="4008"/>
                </a:lnTo>
                <a:lnTo>
                  <a:pt x="5234867" y="0"/>
                </a:lnTo>
                <a:close/>
              </a:path>
            </a:pathLst>
          </a:custGeom>
          <a:solidFill>
            <a:srgbClr val="B2C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54413E72-0F39-F32F-EFD3-90645E9634E8}"/>
              </a:ext>
            </a:extLst>
          </p:cNvPr>
          <p:cNvSpPr txBox="1"/>
          <p:nvPr/>
        </p:nvSpPr>
        <p:spPr>
          <a:xfrm>
            <a:off x="157431" y="1874934"/>
            <a:ext cx="1091403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sz="1000" spc="-45" dirty="0">
                <a:solidFill>
                  <a:srgbClr val="005714"/>
                </a:solidFill>
                <a:latin typeface="Trebuchet MS"/>
                <a:cs typeface="Trebuchet MS"/>
              </a:rPr>
              <a:t>Sample Data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19" name="object 9">
            <a:extLst>
              <a:ext uri="{FF2B5EF4-FFF2-40B4-BE49-F238E27FC236}">
                <a16:creationId xmlns:a16="http://schemas.microsoft.com/office/drawing/2014/main" id="{CCF79B26-750F-E653-C43B-DD8049A0D8E4}"/>
              </a:ext>
            </a:extLst>
          </p:cNvPr>
          <p:cNvGrpSpPr/>
          <p:nvPr/>
        </p:nvGrpSpPr>
        <p:grpSpPr>
          <a:xfrm>
            <a:off x="106631" y="2056191"/>
            <a:ext cx="1006315" cy="572074"/>
            <a:chOff x="237197" y="1199184"/>
            <a:chExt cx="5285740" cy="226536"/>
          </a:xfrm>
        </p:grpSpPr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F185DE1E-F751-E48D-8777-379736EE1F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97" y="1199184"/>
              <a:ext cx="5285667" cy="50609"/>
            </a:xfrm>
            <a:prstGeom prst="rect">
              <a:avLst/>
            </a:prstGeom>
          </p:spPr>
        </p:pic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81BAE85C-D57D-1E30-6290-0C885AE4059F}"/>
                </a:ext>
              </a:extLst>
            </p:cNvPr>
            <p:cNvSpPr/>
            <p:nvPr/>
          </p:nvSpPr>
          <p:spPr>
            <a:xfrm>
              <a:off x="237197" y="1243475"/>
              <a:ext cx="5285740" cy="182245"/>
            </a:xfrm>
            <a:custGeom>
              <a:avLst/>
              <a:gdLst/>
              <a:ahLst/>
              <a:cxnLst/>
              <a:rect l="l" t="t" r="r" b="b"/>
              <a:pathLst>
                <a:path w="5285740" h="182244">
                  <a:moveTo>
                    <a:pt x="5285668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1"/>
                  </a:lnTo>
                  <a:lnTo>
                    <a:pt x="5234867" y="182201"/>
                  </a:lnTo>
                  <a:lnTo>
                    <a:pt x="5254592" y="178192"/>
                  </a:lnTo>
                  <a:lnTo>
                    <a:pt x="5270745" y="167278"/>
                  </a:lnTo>
                  <a:lnTo>
                    <a:pt x="5281659" y="151125"/>
                  </a:lnTo>
                  <a:lnTo>
                    <a:pt x="5285668" y="131400"/>
                  </a:lnTo>
                  <a:lnTo>
                    <a:pt x="5285668" y="0"/>
                  </a:lnTo>
                  <a:close/>
                </a:path>
              </a:pathLst>
            </a:custGeom>
            <a:solidFill>
              <a:srgbClr val="E5E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6">
            <a:extLst>
              <a:ext uri="{FF2B5EF4-FFF2-40B4-BE49-F238E27FC236}">
                <a16:creationId xmlns:a16="http://schemas.microsoft.com/office/drawing/2014/main" id="{FEA3AD99-8FDB-19B3-D0A8-A6951BF45148}"/>
              </a:ext>
            </a:extLst>
          </p:cNvPr>
          <p:cNvSpPr txBox="1"/>
          <p:nvPr/>
        </p:nvSpPr>
        <p:spPr>
          <a:xfrm>
            <a:off x="157431" y="2092182"/>
            <a:ext cx="939002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Only 40% of data was used for RAM problem</a:t>
            </a:r>
          </a:p>
        </p:txBody>
      </p:sp>
      <p:pic>
        <p:nvPicPr>
          <p:cNvPr id="26" name="Immagine 25" descr="Immagine che contiene schermata, cerchio, lastra dei raggi X&#10;&#10;Descrizione generata automaticamente">
            <a:extLst>
              <a:ext uri="{FF2B5EF4-FFF2-40B4-BE49-F238E27FC236}">
                <a16:creationId xmlns:a16="http://schemas.microsoft.com/office/drawing/2014/main" id="{402CA0DB-6FB3-3FA6-0893-E4DE20ED7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28" y="1630099"/>
            <a:ext cx="4609840" cy="1427046"/>
          </a:xfrm>
          <a:prstGeom prst="rect">
            <a:avLst/>
          </a:prstGeom>
        </p:spPr>
      </p:pic>
      <p:sp>
        <p:nvSpPr>
          <p:cNvPr id="3" name="object 14">
            <a:extLst>
              <a:ext uri="{FF2B5EF4-FFF2-40B4-BE49-F238E27FC236}">
                <a16:creationId xmlns:a16="http://schemas.microsoft.com/office/drawing/2014/main" id="{EE82D33C-4C77-2134-2CCC-4539F378E4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ED8BCBD1-E3E2-C4F0-40A2-260857B9DFD0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9841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BB2F-40B9-3E32-330F-E2A5EC5C1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8445CBC0-E358-242B-03E8-96F5BE553E08}"/>
              </a:ext>
            </a:extLst>
          </p:cNvPr>
          <p:cNvGrpSpPr/>
          <p:nvPr/>
        </p:nvGrpSpPr>
        <p:grpSpPr>
          <a:xfrm>
            <a:off x="3743753" y="419773"/>
            <a:ext cx="1781606" cy="2681554"/>
            <a:chOff x="3743753" y="430859"/>
            <a:chExt cx="1781606" cy="2681554"/>
          </a:xfrm>
        </p:grpSpPr>
        <p:pic>
          <p:nvPicPr>
            <p:cNvPr id="27" name="Immagine 26" descr="Immagine che contiene testo, schermata&#10;&#10;Descrizione generata automaticamente">
              <a:extLst>
                <a:ext uri="{FF2B5EF4-FFF2-40B4-BE49-F238E27FC236}">
                  <a16:creationId xmlns:a16="http://schemas.microsoft.com/office/drawing/2014/main" id="{A23673DE-FD02-1049-6264-75EB57429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03" b="49480"/>
            <a:stretch/>
          </p:blipFill>
          <p:spPr>
            <a:xfrm>
              <a:off x="3749172" y="430859"/>
              <a:ext cx="915247" cy="907481"/>
            </a:xfrm>
            <a:prstGeom prst="rect">
              <a:avLst/>
            </a:prstGeom>
          </p:spPr>
        </p:pic>
        <p:pic>
          <p:nvPicPr>
            <p:cNvPr id="28" name="Immagine 27" descr="Immagine che contiene testo, schermata&#10;&#10;Descrizione generata automaticamente">
              <a:extLst>
                <a:ext uri="{FF2B5EF4-FFF2-40B4-BE49-F238E27FC236}">
                  <a16:creationId xmlns:a16="http://schemas.microsoft.com/office/drawing/2014/main" id="{460B694E-A783-0563-BFA0-2A517992F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30" b="49480"/>
            <a:stretch/>
          </p:blipFill>
          <p:spPr>
            <a:xfrm>
              <a:off x="3743753" y="1316094"/>
              <a:ext cx="893596" cy="907481"/>
            </a:xfrm>
            <a:prstGeom prst="rect">
              <a:avLst/>
            </a:prstGeom>
          </p:spPr>
        </p:pic>
        <p:pic>
          <p:nvPicPr>
            <p:cNvPr id="29" name="Immagine 28" descr="Immagine che contiene testo, schermata&#10;&#10;Descrizione generata automaticamente">
              <a:extLst>
                <a:ext uri="{FF2B5EF4-FFF2-40B4-BE49-F238E27FC236}">
                  <a16:creationId xmlns:a16="http://schemas.microsoft.com/office/drawing/2014/main" id="{C42382BE-9A7B-C5F0-6267-A0B40B6A9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37" r="49330" b="-907"/>
            <a:stretch/>
          </p:blipFill>
          <p:spPr>
            <a:xfrm>
              <a:off x="4631763" y="439062"/>
              <a:ext cx="893596" cy="913772"/>
            </a:xfrm>
            <a:prstGeom prst="rect">
              <a:avLst/>
            </a:prstGeom>
          </p:spPr>
        </p:pic>
        <p:pic>
          <p:nvPicPr>
            <p:cNvPr id="30" name="Immagine 29" descr="Immagine che contiene testo, schermata&#10;&#10;Descrizione generata automaticamente">
              <a:extLst>
                <a:ext uri="{FF2B5EF4-FFF2-40B4-BE49-F238E27FC236}">
                  <a16:creationId xmlns:a16="http://schemas.microsoft.com/office/drawing/2014/main" id="{0A9BD815-1FF7-0639-BC7F-8A1637142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83" t="49902" b="-772"/>
            <a:stretch/>
          </p:blipFill>
          <p:spPr>
            <a:xfrm>
              <a:off x="4667766" y="1341795"/>
              <a:ext cx="857401" cy="913773"/>
            </a:xfrm>
            <a:prstGeom prst="rect">
              <a:avLst/>
            </a:prstGeom>
          </p:spPr>
        </p:pic>
        <p:pic>
          <p:nvPicPr>
            <p:cNvPr id="33" name="Immagine 32" descr="Immagine che contiene testo, schermata&#10;&#10;Descrizione generata automaticamente">
              <a:extLst>
                <a:ext uri="{FF2B5EF4-FFF2-40B4-BE49-F238E27FC236}">
                  <a16:creationId xmlns:a16="http://schemas.microsoft.com/office/drawing/2014/main" id="{8CC611F4-FC4C-F0F7-ECF8-C50E47FDE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29" t="597" r="-606" b="50392"/>
            <a:stretch/>
          </p:blipFill>
          <p:spPr>
            <a:xfrm>
              <a:off x="3790530" y="2204910"/>
              <a:ext cx="860549" cy="877136"/>
            </a:xfrm>
            <a:prstGeom prst="rect">
              <a:avLst/>
            </a:prstGeom>
          </p:spPr>
        </p:pic>
        <p:pic>
          <p:nvPicPr>
            <p:cNvPr id="34" name="Immagine 33" descr="Immagine che contiene testo, schermata&#10;&#10;Descrizione generata automaticamente">
              <a:extLst>
                <a:ext uri="{FF2B5EF4-FFF2-40B4-BE49-F238E27FC236}">
                  <a16:creationId xmlns:a16="http://schemas.microsoft.com/office/drawing/2014/main" id="{05905E40-DBB4-08F0-2D2F-E16562C42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23" t="50000"/>
            <a:stretch/>
          </p:blipFill>
          <p:spPr>
            <a:xfrm>
              <a:off x="4664349" y="2222923"/>
              <a:ext cx="855411" cy="889490"/>
            </a:xfrm>
            <a:prstGeom prst="rect">
              <a:avLst/>
            </a:prstGeom>
          </p:spPr>
        </p:pic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1392E7CE-50EE-C96C-A7A3-373C43B241E1}"/>
              </a:ext>
            </a:extLst>
          </p:cNvPr>
          <p:cNvSpPr txBox="1"/>
          <p:nvPr/>
        </p:nvSpPr>
        <p:spPr>
          <a:xfrm>
            <a:off x="95300" y="70025"/>
            <a:ext cx="3016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1.3 Data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Transformation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7884E24-CF41-FAFB-CB80-004F6774B537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F1FA08E3-1AC3-36A0-167E-C26A4457C060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B3E70E0-0B45-1A0A-BA80-E6AF1828BDE0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B5D0174-A2A6-F322-A4A1-1A08F779208D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5A9926E-47AE-EAF7-4C63-E5A8B3FCA1D5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9FCC8BD-D8C1-F731-F596-C897B43692C4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BF8A735-A80F-1964-D50E-C5E392949A1B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9A6A8AE-98B8-EEC8-E4E1-D0262168F497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82DEB7CE-1902-F670-23A9-9F63986EB9E9}"/>
              </a:ext>
            </a:extLst>
          </p:cNvPr>
          <p:cNvSpPr txBox="1"/>
          <p:nvPr/>
        </p:nvSpPr>
        <p:spPr>
          <a:xfrm>
            <a:off x="5501640" y="3114571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6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22938E6B-C7F4-9167-3CE6-C980A71614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31BA6315-BBD9-6B9A-FF02-3C7FDCFBEC99}"/>
              </a:ext>
            </a:extLst>
          </p:cNvPr>
          <p:cNvSpPr txBox="1"/>
          <p:nvPr/>
        </p:nvSpPr>
        <p:spPr>
          <a:xfrm>
            <a:off x="140498" y="784225"/>
            <a:ext cx="3504402" cy="8072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b="0" i="0" u="none" strike="noStrike" dirty="0">
                <a:effectLst/>
                <a:latin typeface="Trebuchet MS" panose="020B0703020202090204" pitchFamily="34" charset="0"/>
              </a:rPr>
              <a:t>Having more images was not possible due to RAM capacity problems. </a:t>
            </a:r>
          </a:p>
          <a:p>
            <a:pPr marL="12700">
              <a:spcBef>
                <a:spcPts val="95"/>
              </a:spcBef>
            </a:pPr>
            <a:endParaRPr lang="en-US" sz="1000" b="0" i="0" u="none" strike="noStrike" dirty="0">
              <a:effectLst/>
              <a:latin typeface="Trebuchet MS" panose="020B0703020202090204" pitchFamily="34" charset="0"/>
            </a:endParaRPr>
          </a:p>
          <a:p>
            <a:pPr marL="12700">
              <a:spcBef>
                <a:spcPts val="95"/>
              </a:spcBef>
            </a:pPr>
            <a:r>
              <a:rPr lang="en-US" sz="1000" spc="-20" dirty="0">
                <a:latin typeface="Trebuchet MS" panose="020B0703020202090204" pitchFamily="34" charset="0"/>
                <a:cs typeface="Trebuchet MS"/>
              </a:rPr>
              <a:t>Despite that we want more variability in the data, since we have only few different brains.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FC36033D-A7FD-357E-81C8-BD18F521B20D}"/>
              </a:ext>
            </a:extLst>
          </p:cNvPr>
          <p:cNvSpPr/>
          <p:nvPr/>
        </p:nvSpPr>
        <p:spPr>
          <a:xfrm>
            <a:off x="127103" y="2057616"/>
            <a:ext cx="1754225" cy="175895"/>
          </a:xfrm>
          <a:custGeom>
            <a:avLst/>
            <a:gdLst/>
            <a:ahLst/>
            <a:cxnLst/>
            <a:rect l="l" t="t" r="r" b="b"/>
            <a:pathLst>
              <a:path w="5285740" h="175894">
                <a:moveTo>
                  <a:pt x="52348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5285668" y="175874"/>
                </a:lnTo>
                <a:lnTo>
                  <a:pt x="5285668" y="50800"/>
                </a:lnTo>
                <a:lnTo>
                  <a:pt x="5281659" y="31075"/>
                </a:lnTo>
                <a:lnTo>
                  <a:pt x="5270745" y="14922"/>
                </a:lnTo>
                <a:lnTo>
                  <a:pt x="5254592" y="4008"/>
                </a:lnTo>
                <a:lnTo>
                  <a:pt x="5234867" y="0"/>
                </a:lnTo>
                <a:close/>
              </a:path>
            </a:pathLst>
          </a:custGeom>
          <a:solidFill>
            <a:srgbClr val="B2C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043A509-17EF-CED9-5EDE-0B210C4A26CF}"/>
              </a:ext>
            </a:extLst>
          </p:cNvPr>
          <p:cNvSpPr txBox="1"/>
          <p:nvPr/>
        </p:nvSpPr>
        <p:spPr>
          <a:xfrm>
            <a:off x="180350" y="2041946"/>
            <a:ext cx="1546532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sz="1000" spc="-45" dirty="0">
                <a:solidFill>
                  <a:srgbClr val="005714"/>
                </a:solidFill>
                <a:latin typeface="Trebuchet MS"/>
                <a:cs typeface="Trebuchet MS"/>
              </a:rPr>
              <a:t>Data Transformation 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15" name="object 9">
            <a:extLst>
              <a:ext uri="{FF2B5EF4-FFF2-40B4-BE49-F238E27FC236}">
                <a16:creationId xmlns:a16="http://schemas.microsoft.com/office/drawing/2014/main" id="{F28F4E9A-3E09-0BE3-9753-B218B7BA248B}"/>
              </a:ext>
            </a:extLst>
          </p:cNvPr>
          <p:cNvGrpSpPr/>
          <p:nvPr/>
        </p:nvGrpSpPr>
        <p:grpSpPr>
          <a:xfrm>
            <a:off x="127103" y="2221361"/>
            <a:ext cx="1754249" cy="736422"/>
            <a:chOff x="237197" y="1199184"/>
            <a:chExt cx="5285740" cy="226536"/>
          </a:xfrm>
        </p:grpSpPr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4CF36AB7-1EEA-B9AE-C863-80C85E9ADCC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197" y="1199184"/>
              <a:ext cx="5285667" cy="50609"/>
            </a:xfrm>
            <a:prstGeom prst="rect">
              <a:avLst/>
            </a:prstGeom>
          </p:spPr>
        </p:pic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CEC5B361-9E59-9147-C614-633984DA4BF6}"/>
                </a:ext>
              </a:extLst>
            </p:cNvPr>
            <p:cNvSpPr/>
            <p:nvPr/>
          </p:nvSpPr>
          <p:spPr>
            <a:xfrm>
              <a:off x="237197" y="1243475"/>
              <a:ext cx="5285740" cy="182245"/>
            </a:xfrm>
            <a:custGeom>
              <a:avLst/>
              <a:gdLst/>
              <a:ahLst/>
              <a:cxnLst/>
              <a:rect l="l" t="t" r="r" b="b"/>
              <a:pathLst>
                <a:path w="5285740" h="182244">
                  <a:moveTo>
                    <a:pt x="5285668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1"/>
                  </a:lnTo>
                  <a:lnTo>
                    <a:pt x="5234867" y="182201"/>
                  </a:lnTo>
                  <a:lnTo>
                    <a:pt x="5254592" y="178192"/>
                  </a:lnTo>
                  <a:lnTo>
                    <a:pt x="5270745" y="167278"/>
                  </a:lnTo>
                  <a:lnTo>
                    <a:pt x="5281659" y="151125"/>
                  </a:lnTo>
                  <a:lnTo>
                    <a:pt x="5285668" y="131400"/>
                  </a:lnTo>
                  <a:lnTo>
                    <a:pt x="5285668" y="0"/>
                  </a:lnTo>
                  <a:close/>
                </a:path>
              </a:pathLst>
            </a:custGeom>
            <a:solidFill>
              <a:srgbClr val="E5E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:a16="http://schemas.microsoft.com/office/drawing/2014/main" id="{459C63E1-0CFA-7B2F-E7BE-D4DD8429A4A7}"/>
              </a:ext>
            </a:extLst>
          </p:cNvPr>
          <p:cNvSpPr txBox="1"/>
          <p:nvPr/>
        </p:nvSpPr>
        <p:spPr>
          <a:xfrm>
            <a:off x="182136" y="2255448"/>
            <a:ext cx="2673607" cy="83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Randomized 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60% no transformation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20% elastic transformation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20% grid distortion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  </a:t>
            </a:r>
          </a:p>
        </p:txBody>
      </p:sp>
      <p:sp>
        <p:nvSpPr>
          <p:cNvPr id="36" name="Freccia giù 35">
            <a:extLst>
              <a:ext uri="{FF2B5EF4-FFF2-40B4-BE49-F238E27FC236}">
                <a16:creationId xmlns:a16="http://schemas.microsoft.com/office/drawing/2014/main" id="{5B04CC1C-19FD-D542-D8B6-A36CC458BCE4}"/>
              </a:ext>
            </a:extLst>
          </p:cNvPr>
          <p:cNvSpPr/>
          <p:nvPr/>
        </p:nvSpPr>
        <p:spPr>
          <a:xfrm>
            <a:off x="143954" y="1629594"/>
            <a:ext cx="193358" cy="339930"/>
          </a:xfrm>
          <a:prstGeom prst="downArrow">
            <a:avLst/>
          </a:prstGeom>
          <a:solidFill>
            <a:srgbClr val="B2CDB9"/>
          </a:solidFill>
          <a:ln>
            <a:solidFill>
              <a:srgbClr val="0057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5613"/>
              </a:solidFill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4DE626C8-23EA-2663-DCB9-53CF766A9455}"/>
              </a:ext>
            </a:extLst>
          </p:cNvPr>
          <p:cNvSpPr txBox="1"/>
          <p:nvPr/>
        </p:nvSpPr>
        <p:spPr>
          <a:xfrm>
            <a:off x="2124271" y="2126354"/>
            <a:ext cx="15206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b="0" i="0" u="none" strike="noStrike" dirty="0">
                <a:effectLst/>
                <a:latin typeface="Trebuchet MS" panose="020B0703020202090204" pitchFamily="34" charset="0"/>
              </a:rPr>
              <a:t>Transformation are done to images </a:t>
            </a:r>
            <a:r>
              <a:rPr lang="en-US" sz="1000" dirty="0">
                <a:latin typeface="Trebuchet MS" panose="020B0703020202090204" pitchFamily="34" charset="0"/>
              </a:rPr>
              <a:t>only in training data</a:t>
            </a:r>
            <a:endParaRPr lang="en-US" sz="1000" spc="-20" dirty="0">
              <a:latin typeface="Trebuchet MS" panose="020B0703020202090204" pitchFamily="34" charset="0"/>
              <a:cs typeface="Trebuchet MS"/>
            </a:endParaRPr>
          </a:p>
        </p:txBody>
      </p:sp>
      <p:sp>
        <p:nvSpPr>
          <p:cNvPr id="40" name="Parentesi graffa aperta 39">
            <a:extLst>
              <a:ext uri="{FF2B5EF4-FFF2-40B4-BE49-F238E27FC236}">
                <a16:creationId xmlns:a16="http://schemas.microsoft.com/office/drawing/2014/main" id="{69405228-E172-06DA-380C-160636C53365}"/>
              </a:ext>
            </a:extLst>
          </p:cNvPr>
          <p:cNvSpPr/>
          <p:nvPr/>
        </p:nvSpPr>
        <p:spPr>
          <a:xfrm>
            <a:off x="1956819" y="1969524"/>
            <a:ext cx="240281" cy="795901"/>
          </a:xfrm>
          <a:prstGeom prst="leftBrace">
            <a:avLst/>
          </a:prstGeom>
          <a:ln>
            <a:solidFill>
              <a:srgbClr val="0056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2902A20F-2BFD-1804-0DA9-955936B30B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E9DA9CAE-5F0F-3514-63F4-4B9EF031B80A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628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22ED2-112C-6F94-951E-DAB827CA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F2432E-E455-1E80-D8F8-93D124857186}"/>
              </a:ext>
            </a:extLst>
          </p:cNvPr>
          <p:cNvSpPr txBox="1"/>
          <p:nvPr/>
        </p:nvSpPr>
        <p:spPr>
          <a:xfrm>
            <a:off x="95300" y="70025"/>
            <a:ext cx="4464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Outline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56EFF47-D6D3-CBAB-6D9F-3F78F612A8EF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E2E6EB-DD6D-2FD5-608C-5FBD35E82651}"/>
              </a:ext>
            </a:extLst>
          </p:cNvPr>
          <p:cNvSpPr txBox="1"/>
          <p:nvPr/>
        </p:nvSpPr>
        <p:spPr>
          <a:xfrm>
            <a:off x="414476" y="1333403"/>
            <a:ext cx="2697024" cy="948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Data and Pre-Processing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005613"/>
                </a:solidFill>
                <a:latin typeface="Arial"/>
                <a:cs typeface="Arial"/>
              </a:rPr>
              <a:t>Model and Results</a:t>
            </a:r>
          </a:p>
          <a:p>
            <a:pPr marL="360045" lvl="1" indent="-236854">
              <a:lnSpc>
                <a:spcPts val="1080"/>
              </a:lnSpc>
              <a:buFont typeface="Arial" panose="020B0604020202020204" pitchFamily="34" charset="0"/>
              <a:buChar char="•"/>
              <a:tabLst>
                <a:tab pos="360680" algn="l"/>
              </a:tabLst>
            </a:pPr>
            <a:r>
              <a:rPr lang="en-US" sz="900" b="1" spc="-65" dirty="0" err="1">
                <a:latin typeface="Arial"/>
                <a:cs typeface="Arial"/>
              </a:rPr>
              <a:t>UNet</a:t>
            </a:r>
            <a:endParaRPr lang="en-US" sz="900" b="1" spc="-65" dirty="0">
              <a:latin typeface="Arial"/>
              <a:cs typeface="Arial"/>
            </a:endParaRPr>
          </a:p>
          <a:p>
            <a:pPr marL="360045" lvl="1" indent="-236854">
              <a:lnSpc>
                <a:spcPts val="1080"/>
              </a:lnSpc>
              <a:buFont typeface="Arial" panose="020B0604020202020204" pitchFamily="34" charset="0"/>
              <a:buChar char="•"/>
              <a:tabLst>
                <a:tab pos="360680" algn="l"/>
              </a:tabLst>
            </a:pPr>
            <a:r>
              <a:rPr lang="en-US" sz="900" b="1" spc="-65" dirty="0">
                <a:latin typeface="Arial"/>
                <a:cs typeface="Arial"/>
              </a:rPr>
              <a:t>Results and Problems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FontTx/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Problem Solution and Results</a:t>
            </a:r>
          </a:p>
          <a:p>
            <a:pPr marL="167005" indent="-154940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167640" algn="l"/>
              </a:tabLst>
            </a:pPr>
            <a:r>
              <a:rPr lang="en-US" sz="1000" b="1" spc="-65" dirty="0">
                <a:solidFill>
                  <a:srgbClr val="B2CDB9"/>
                </a:solidFill>
                <a:latin typeface="Arial"/>
                <a:cs typeface="Arial"/>
              </a:rPr>
              <a:t>Conclusion and Improvements</a:t>
            </a: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CAF36D3E-6544-0620-D88C-CDD69012557E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5929B7F-5276-7077-E3F7-C866EC89B002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6A99A9D-1664-3CC4-1220-169E90BB46C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1291312-EEE6-F6C7-40CC-7BDB23A475EC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1FD0789-E984-033E-7156-AA00733073E1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4D8CE3E-36DC-9E7F-5ED1-4E8A73E0707B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BD4B3DE-8EBE-C4DE-1427-8B2D214B5A34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357541AB-76D1-6C20-40EE-80DC8EBAC3E8}"/>
              </a:ext>
            </a:extLst>
          </p:cNvPr>
          <p:cNvSpPr txBox="1"/>
          <p:nvPr/>
        </p:nvSpPr>
        <p:spPr>
          <a:xfrm>
            <a:off x="5492978" y="3105973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7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BC9A6BA8-7411-F6D2-078D-6CD229F1C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17" name="object 14">
            <a:extLst>
              <a:ext uri="{FF2B5EF4-FFF2-40B4-BE49-F238E27FC236}">
                <a16:creationId xmlns:a16="http://schemas.microsoft.com/office/drawing/2014/main" id="{311D6AAD-ACBD-E5CD-706A-9ECC1AB45CE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2346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lang="en-US" dirty="0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3435C123-9AC9-2B3B-B556-3929C8601E1C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5334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BB2F-40B9-3E32-330F-E2A5EC5C1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o 75">
            <a:extLst>
              <a:ext uri="{FF2B5EF4-FFF2-40B4-BE49-F238E27FC236}">
                <a16:creationId xmlns:a16="http://schemas.microsoft.com/office/drawing/2014/main" id="{D142FAB4-406E-F463-5FF3-7FC4EB16E388}"/>
              </a:ext>
            </a:extLst>
          </p:cNvPr>
          <p:cNvGrpSpPr/>
          <p:nvPr/>
        </p:nvGrpSpPr>
        <p:grpSpPr>
          <a:xfrm>
            <a:off x="2762940" y="1117008"/>
            <a:ext cx="3029978" cy="1847875"/>
            <a:chOff x="2322914" y="952598"/>
            <a:chExt cx="3129982" cy="2043431"/>
          </a:xfrm>
        </p:grpSpPr>
        <p:pic>
          <p:nvPicPr>
            <p:cNvPr id="74" name="Immagine 73" descr="Immagine che contiene linea, schermata, diagramma, testo&#10;&#10;Descrizione generata automaticamente">
              <a:extLst>
                <a:ext uri="{FF2B5EF4-FFF2-40B4-BE49-F238E27FC236}">
                  <a16:creationId xmlns:a16="http://schemas.microsoft.com/office/drawing/2014/main" id="{4196EC0A-BAD4-3144-975D-9FDE83321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914" y="952598"/>
              <a:ext cx="3129982" cy="2043431"/>
            </a:xfrm>
            <a:prstGeom prst="rect">
              <a:avLst/>
            </a:prstGeom>
          </p:spPr>
        </p:pic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C80BBC7F-27E1-B013-B239-DED407745B08}"/>
                </a:ext>
              </a:extLst>
            </p:cNvPr>
            <p:cNvSpPr txBox="1"/>
            <p:nvPr/>
          </p:nvSpPr>
          <p:spPr>
            <a:xfrm>
              <a:off x="2733526" y="1001284"/>
              <a:ext cx="401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x4</a:t>
              </a:r>
              <a:endParaRPr lang="en-US" dirty="0"/>
            </a:p>
          </p:txBody>
        </p:sp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1392E7CE-50EE-C96C-A7A3-373C43B241E1}"/>
              </a:ext>
            </a:extLst>
          </p:cNvPr>
          <p:cNvSpPr txBox="1"/>
          <p:nvPr/>
        </p:nvSpPr>
        <p:spPr>
          <a:xfrm>
            <a:off x="95300" y="70025"/>
            <a:ext cx="3016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2.1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UNet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7884E24-CF41-FAFB-CB80-004F6774B537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F1FA08E3-1AC3-36A0-167E-C26A4457C060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B3E70E0-0B45-1A0A-BA80-E6AF1828BDE0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B5D0174-A2A6-F322-A4A1-1A08F779208D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5A9926E-47AE-EAF7-4C63-E5A8B3FCA1D5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9FCC8BD-D8C1-F731-F596-C897B43692C4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BF8A735-A80F-1964-D50E-C5E392949A1B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9A6A8AE-98B8-EEC8-E4E1-D0262168F497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82DEB7CE-1902-F670-23A9-9F63986EB9E9}"/>
              </a:ext>
            </a:extLst>
          </p:cNvPr>
          <p:cNvSpPr txBox="1"/>
          <p:nvPr/>
        </p:nvSpPr>
        <p:spPr>
          <a:xfrm>
            <a:off x="5492508" y="3116298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8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22938E6B-C7F4-9167-3CE6-C980A71614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31BA6315-BBD9-6B9A-FF02-3C7FDCFBEC99}"/>
              </a:ext>
            </a:extLst>
          </p:cNvPr>
          <p:cNvSpPr txBox="1"/>
          <p:nvPr/>
        </p:nvSpPr>
        <p:spPr>
          <a:xfrm>
            <a:off x="140498" y="784225"/>
            <a:ext cx="5104602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spc="-20" dirty="0">
                <a:latin typeface="Trebuchet MS" panose="020B0703020202090204" pitchFamily="34" charset="0"/>
                <a:cs typeface="Trebuchet MS"/>
              </a:rPr>
              <a:t>Base </a:t>
            </a:r>
            <a:r>
              <a:rPr lang="en-US" sz="1000" spc="-20" dirty="0" err="1">
                <a:latin typeface="Trebuchet MS" panose="020B0703020202090204" pitchFamily="34" charset="0"/>
                <a:cs typeface="Trebuchet MS"/>
              </a:rPr>
              <a:t>UNet</a:t>
            </a:r>
            <a:r>
              <a:rPr lang="en-US" sz="1000" spc="-20" dirty="0">
                <a:latin typeface="Trebuchet MS" panose="020B0703020202090204" pitchFamily="34" charset="0"/>
                <a:cs typeface="Trebuchet MS"/>
              </a:rPr>
              <a:t> has 4 input channel and 4 output channel, 3 tumors + 1 brain (not used).</a:t>
            </a:r>
          </a:p>
          <a:p>
            <a:pPr marL="12700">
              <a:spcBef>
                <a:spcPts val="95"/>
              </a:spcBef>
            </a:pPr>
            <a:r>
              <a:rPr lang="en-US" sz="1000" spc="-20" dirty="0">
                <a:latin typeface="Trebuchet MS" panose="020B0703020202090204" pitchFamily="34" charset="0"/>
                <a:cs typeface="Trebuchet MS"/>
              </a:rPr>
              <a:t>Middle fusion has the first layer separated for every channel, then it </a:t>
            </a:r>
            <a:r>
              <a:rPr lang="en-US" sz="1000" spc="-20" dirty="0" err="1">
                <a:latin typeface="Trebuchet MS" panose="020B0703020202090204" pitchFamily="34" charset="0"/>
                <a:cs typeface="Trebuchet MS"/>
              </a:rPr>
              <a:t>concatened</a:t>
            </a:r>
            <a:r>
              <a:rPr lang="en-US" sz="1000" spc="-20" dirty="0">
                <a:latin typeface="Trebuchet MS" panose="020B0703020202090204" pitchFamily="34" charset="0"/>
                <a:cs typeface="Trebuchet MS"/>
              </a:rPr>
              <a:t> them on the second layer.</a:t>
            </a:r>
          </a:p>
        </p:txBody>
      </p:sp>
      <p:sp>
        <p:nvSpPr>
          <p:cNvPr id="77" name="object 7">
            <a:extLst>
              <a:ext uri="{FF2B5EF4-FFF2-40B4-BE49-F238E27FC236}">
                <a16:creationId xmlns:a16="http://schemas.microsoft.com/office/drawing/2014/main" id="{55D28544-9CE3-C0DE-7BC2-3D900C717F4C}"/>
              </a:ext>
            </a:extLst>
          </p:cNvPr>
          <p:cNvSpPr/>
          <p:nvPr/>
        </p:nvSpPr>
        <p:spPr>
          <a:xfrm>
            <a:off x="140498" y="1430486"/>
            <a:ext cx="2596543" cy="190032"/>
          </a:xfrm>
          <a:custGeom>
            <a:avLst/>
            <a:gdLst/>
            <a:ahLst/>
            <a:cxnLst/>
            <a:rect l="l" t="t" r="r" b="b"/>
            <a:pathLst>
              <a:path w="5285740" h="175894">
                <a:moveTo>
                  <a:pt x="52348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5285668" y="175874"/>
                </a:lnTo>
                <a:lnTo>
                  <a:pt x="5285668" y="50800"/>
                </a:lnTo>
                <a:lnTo>
                  <a:pt x="5281659" y="31075"/>
                </a:lnTo>
                <a:lnTo>
                  <a:pt x="5270745" y="14922"/>
                </a:lnTo>
                <a:lnTo>
                  <a:pt x="5254592" y="4008"/>
                </a:lnTo>
                <a:lnTo>
                  <a:pt x="5234867" y="0"/>
                </a:lnTo>
                <a:close/>
              </a:path>
            </a:pathLst>
          </a:custGeom>
          <a:solidFill>
            <a:srgbClr val="B2C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9">
            <a:extLst>
              <a:ext uri="{FF2B5EF4-FFF2-40B4-BE49-F238E27FC236}">
                <a16:creationId xmlns:a16="http://schemas.microsoft.com/office/drawing/2014/main" id="{523F889F-E8BE-3D3D-83AE-AA90A005043D}"/>
              </a:ext>
            </a:extLst>
          </p:cNvPr>
          <p:cNvGrpSpPr/>
          <p:nvPr/>
        </p:nvGrpSpPr>
        <p:grpSpPr>
          <a:xfrm>
            <a:off x="140498" y="1599041"/>
            <a:ext cx="2596579" cy="1227199"/>
            <a:chOff x="237197" y="1199184"/>
            <a:chExt cx="5285740" cy="226536"/>
          </a:xfrm>
        </p:grpSpPr>
        <p:pic>
          <p:nvPicPr>
            <p:cNvPr id="79" name="object 10">
              <a:extLst>
                <a:ext uri="{FF2B5EF4-FFF2-40B4-BE49-F238E27FC236}">
                  <a16:creationId xmlns:a16="http://schemas.microsoft.com/office/drawing/2014/main" id="{DA28368E-58F7-6722-E6EC-04643807AA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197" y="1199184"/>
              <a:ext cx="5285667" cy="50609"/>
            </a:xfrm>
            <a:prstGeom prst="rect">
              <a:avLst/>
            </a:prstGeom>
          </p:spPr>
        </p:pic>
        <p:sp>
          <p:nvSpPr>
            <p:cNvPr id="80" name="object 12">
              <a:extLst>
                <a:ext uri="{FF2B5EF4-FFF2-40B4-BE49-F238E27FC236}">
                  <a16:creationId xmlns:a16="http://schemas.microsoft.com/office/drawing/2014/main" id="{797BC350-E524-F82E-51BB-1E85E23FC7B2}"/>
                </a:ext>
              </a:extLst>
            </p:cNvPr>
            <p:cNvSpPr/>
            <p:nvPr/>
          </p:nvSpPr>
          <p:spPr>
            <a:xfrm>
              <a:off x="237197" y="1243475"/>
              <a:ext cx="5285740" cy="182245"/>
            </a:xfrm>
            <a:custGeom>
              <a:avLst/>
              <a:gdLst/>
              <a:ahLst/>
              <a:cxnLst/>
              <a:rect l="l" t="t" r="r" b="b"/>
              <a:pathLst>
                <a:path w="5285740" h="182244">
                  <a:moveTo>
                    <a:pt x="5285668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8"/>
                  </a:lnTo>
                  <a:lnTo>
                    <a:pt x="31075" y="178192"/>
                  </a:lnTo>
                  <a:lnTo>
                    <a:pt x="50800" y="182201"/>
                  </a:lnTo>
                  <a:lnTo>
                    <a:pt x="5234867" y="182201"/>
                  </a:lnTo>
                  <a:lnTo>
                    <a:pt x="5254592" y="178192"/>
                  </a:lnTo>
                  <a:lnTo>
                    <a:pt x="5270745" y="167278"/>
                  </a:lnTo>
                  <a:lnTo>
                    <a:pt x="5281659" y="151125"/>
                  </a:lnTo>
                  <a:lnTo>
                    <a:pt x="5285668" y="131400"/>
                  </a:lnTo>
                  <a:lnTo>
                    <a:pt x="5285668" y="0"/>
                  </a:lnTo>
                  <a:close/>
                </a:path>
              </a:pathLst>
            </a:custGeom>
            <a:solidFill>
              <a:srgbClr val="E5E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">
            <a:extLst>
              <a:ext uri="{FF2B5EF4-FFF2-40B4-BE49-F238E27FC236}">
                <a16:creationId xmlns:a16="http://schemas.microsoft.com/office/drawing/2014/main" id="{F1BD8140-E48D-0EDF-4352-16ABDB425CAF}"/>
              </a:ext>
            </a:extLst>
          </p:cNvPr>
          <p:cNvSpPr txBox="1"/>
          <p:nvPr/>
        </p:nvSpPr>
        <p:spPr>
          <a:xfrm>
            <a:off x="191301" y="1410447"/>
            <a:ext cx="1460034" cy="1731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sz="1000" spc="-45" dirty="0">
                <a:solidFill>
                  <a:srgbClr val="005714"/>
                </a:solidFill>
                <a:latin typeface="Trebuchet MS"/>
                <a:cs typeface="Trebuchet MS"/>
              </a:rPr>
              <a:t>Hyper-parameters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95" name="object 6">
            <a:extLst>
              <a:ext uri="{FF2B5EF4-FFF2-40B4-BE49-F238E27FC236}">
                <a16:creationId xmlns:a16="http://schemas.microsoft.com/office/drawing/2014/main" id="{DB352234-DE74-A512-CA92-1DDC9927A5F2}"/>
              </a:ext>
            </a:extLst>
          </p:cNvPr>
          <p:cNvSpPr txBox="1"/>
          <p:nvPr/>
        </p:nvSpPr>
        <p:spPr>
          <a:xfrm>
            <a:off x="189487" y="1621368"/>
            <a:ext cx="2135032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Epoch = 100 </a:t>
            </a:r>
          </a:p>
          <a:p>
            <a:pPr marL="184150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Batch size = 5</a:t>
            </a:r>
          </a:p>
          <a:p>
            <a:pPr marL="184150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Learning rate = 1e-4</a:t>
            </a:r>
          </a:p>
          <a:p>
            <a:pPr marL="184150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Optimizer = Adam</a:t>
            </a:r>
          </a:p>
          <a:p>
            <a:pPr marL="184150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Decay = 0.1 (every 45/65)</a:t>
            </a:r>
          </a:p>
          <a:p>
            <a:pPr marL="184150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Loss = cross entropy loss</a:t>
            </a:r>
          </a:p>
          <a:p>
            <a:pPr marL="184150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spc="-20" dirty="0">
                <a:latin typeface="Trebuchet MS"/>
                <a:cs typeface="Trebuchet MS"/>
              </a:rPr>
              <a:t>Metrics: Accuracy, </a:t>
            </a:r>
            <a:r>
              <a:rPr lang="en-US" sz="1000" spc="-20" dirty="0" err="1">
                <a:latin typeface="Trebuchet MS"/>
                <a:cs typeface="Trebuchet MS"/>
              </a:rPr>
              <a:t>IoU</a:t>
            </a:r>
            <a:r>
              <a:rPr lang="en-US" sz="1000" spc="-20" dirty="0">
                <a:latin typeface="Trebuchet MS"/>
                <a:cs typeface="Trebuchet MS"/>
              </a:rPr>
              <a:t>, Dice</a:t>
            </a: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5C04945-C1D1-E1D0-0DF5-D4D778E15C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D6C8566E-5FDA-51DC-3656-722BAD24309F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5515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9E587-48E0-A9E4-AE4A-2494C58A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2C17C1-DF92-8F59-2936-18A40DF3B814}"/>
              </a:ext>
            </a:extLst>
          </p:cNvPr>
          <p:cNvSpPr txBox="1"/>
          <p:nvPr/>
        </p:nvSpPr>
        <p:spPr>
          <a:xfrm>
            <a:off x="95300" y="70025"/>
            <a:ext cx="3168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2.2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Results</a:t>
            </a:r>
            <a:r>
              <a:rPr lang="it-IT" sz="1400" b="1" spc="-5" dirty="0">
                <a:solidFill>
                  <a:srgbClr val="005714"/>
                </a:solidFill>
                <a:latin typeface="Arial"/>
                <a:cs typeface="Arial"/>
              </a:rPr>
              <a:t> and </a:t>
            </a:r>
            <a:r>
              <a:rPr lang="it-IT" sz="1400" b="1" spc="-5" dirty="0" err="1">
                <a:solidFill>
                  <a:srgbClr val="005714"/>
                </a:solidFill>
                <a:latin typeface="Arial"/>
                <a:cs typeface="Arial"/>
              </a:rPr>
              <a:t>Problems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2C3451A-7E75-5012-EC28-D1422E58400F}"/>
              </a:ext>
            </a:extLst>
          </p:cNvPr>
          <p:cNvSpPr/>
          <p:nvPr/>
        </p:nvSpPr>
        <p:spPr>
          <a:xfrm>
            <a:off x="107995" y="366305"/>
            <a:ext cx="5652135" cy="36195"/>
          </a:xfrm>
          <a:custGeom>
            <a:avLst/>
            <a:gdLst/>
            <a:ahLst/>
            <a:cxnLst/>
            <a:rect l="l" t="t" r="r" b="b"/>
            <a:pathLst>
              <a:path w="5652135" h="36195">
                <a:moveTo>
                  <a:pt x="0" y="36000"/>
                </a:moveTo>
                <a:lnTo>
                  <a:pt x="5651962" y="36000"/>
                </a:lnTo>
                <a:lnTo>
                  <a:pt x="5651962" y="0"/>
                </a:lnTo>
                <a:lnTo>
                  <a:pt x="0" y="0"/>
                </a:lnTo>
                <a:lnTo>
                  <a:pt x="0" y="36000"/>
                </a:lnTo>
                <a:close/>
              </a:path>
            </a:pathLst>
          </a:custGeom>
          <a:solidFill>
            <a:srgbClr val="0058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10A3D664-D138-59D2-E8CE-E99521408BB7}"/>
              </a:ext>
            </a:extLst>
          </p:cNvPr>
          <p:cNvGrpSpPr/>
          <p:nvPr/>
        </p:nvGrpSpPr>
        <p:grpSpPr>
          <a:xfrm>
            <a:off x="-2530" y="3077748"/>
            <a:ext cx="5762625" cy="146685"/>
            <a:chOff x="-2530" y="3077748"/>
            <a:chExt cx="5762625" cy="1466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C1DDC2D-8FC0-4A9A-B562-F1C069D15BD3}"/>
                </a:ext>
              </a:extLst>
            </p:cNvPr>
            <p:cNvSpPr/>
            <p:nvPr/>
          </p:nvSpPr>
          <p:spPr>
            <a:xfrm>
              <a:off x="0" y="3095748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5759958" y="5060"/>
                  </a:lnTo>
                  <a:lnTo>
                    <a:pt x="5759958" y="0"/>
                  </a:ln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5C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7A36C1EB-1B45-DC4E-AEDE-96C35CDC1AFA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CB6BA56-303F-040B-7B7F-186AC617FE61}"/>
                </a:ext>
              </a:extLst>
            </p:cNvPr>
            <p:cNvSpPr/>
            <p:nvPr/>
          </p:nvSpPr>
          <p:spPr>
            <a:xfrm>
              <a:off x="0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9BDE413-7189-8C7F-8F6C-44B5E787CBAD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rgbClr val="4C8A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4DA4438-21BB-5E4E-8A9E-5F9141F056D2}"/>
                </a:ext>
              </a:extLst>
            </p:cNvPr>
            <p:cNvSpPr/>
            <p:nvPr/>
          </p:nvSpPr>
          <p:spPr>
            <a:xfrm>
              <a:off x="5720473" y="3080278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0" y="36000"/>
                  </a:moveTo>
                  <a:lnTo>
                    <a:pt x="0" y="0"/>
                  </a:ln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EFF486A-2FC9-8297-299A-7421A72ED6CB}"/>
                </a:ext>
              </a:extLst>
            </p:cNvPr>
            <p:cNvSpPr/>
            <p:nvPr/>
          </p:nvSpPr>
          <p:spPr>
            <a:xfrm>
              <a:off x="5598286" y="314867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60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4C8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4C1ED28-B6AF-B80E-D11F-788A59E69D9D}"/>
              </a:ext>
            </a:extLst>
          </p:cNvPr>
          <p:cNvSpPr txBox="1"/>
          <p:nvPr/>
        </p:nvSpPr>
        <p:spPr>
          <a:xfrm>
            <a:off x="5501640" y="3116298"/>
            <a:ext cx="2641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600" spc="-15">
                <a:solidFill>
                  <a:srgbClr val="838386"/>
                </a:solidFill>
                <a:latin typeface="Tahoma"/>
                <a:cs typeface="Tahoma"/>
              </a:rPr>
              <a:t>9</a:t>
            </a:fld>
            <a:r>
              <a:rPr sz="600" spc="170" dirty="0">
                <a:solidFill>
                  <a:srgbClr val="838386"/>
                </a:solidFill>
                <a:latin typeface="Tahoma"/>
                <a:cs typeface="Tahoma"/>
              </a:rPr>
              <a:t> </a:t>
            </a:r>
            <a:r>
              <a:rPr lang="en-US" sz="600" spc="-15" dirty="0">
                <a:solidFill>
                  <a:srgbClr val="838386"/>
                </a:solidFill>
                <a:latin typeface="Tahoma"/>
                <a:cs typeface="Tahoma"/>
              </a:rPr>
              <a:t>16</a:t>
            </a:r>
            <a:endParaRPr sz="600" dirty="0">
              <a:latin typeface="Tahoma"/>
              <a:cs typeface="Tahoma"/>
            </a:endParaRPr>
          </a:p>
        </p:txBody>
      </p:sp>
      <p:pic>
        <p:nvPicPr>
          <p:cNvPr id="18" name="Immagine 17" descr="Immagine che contiene testo, Carattere, poster, Elementi grafici&#10;&#10;Descrizione generata automaticamente">
            <a:extLst>
              <a:ext uri="{FF2B5EF4-FFF2-40B4-BE49-F238E27FC236}">
                <a16:creationId xmlns:a16="http://schemas.microsoft.com/office/drawing/2014/main" id="{EE5B19AD-03AB-3C2F-D09F-CB45545F5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6" y="42333"/>
            <a:ext cx="278386" cy="298070"/>
          </a:xfrm>
          <a:prstGeom prst="rect">
            <a:avLst/>
          </a:prstGeom>
        </p:spPr>
      </p:pic>
      <p:graphicFrame>
        <p:nvGraphicFramePr>
          <p:cNvPr id="29" name="Tabella 28">
            <a:extLst>
              <a:ext uri="{FF2B5EF4-FFF2-40B4-BE49-F238E27FC236}">
                <a16:creationId xmlns:a16="http://schemas.microsoft.com/office/drawing/2014/main" id="{083FA78C-EAE7-BD6D-CDB2-2CFDD5D43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56852"/>
              </p:ext>
            </p:extLst>
          </p:nvPr>
        </p:nvGraphicFramePr>
        <p:xfrm>
          <a:off x="215899" y="758825"/>
          <a:ext cx="2550888" cy="2186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0296">
                  <a:extLst>
                    <a:ext uri="{9D8B030D-6E8A-4147-A177-3AD203B41FA5}">
                      <a16:colId xmlns:a16="http://schemas.microsoft.com/office/drawing/2014/main" val="3238472945"/>
                    </a:ext>
                  </a:extLst>
                </a:gridCol>
                <a:gridCol w="850296">
                  <a:extLst>
                    <a:ext uri="{9D8B030D-6E8A-4147-A177-3AD203B41FA5}">
                      <a16:colId xmlns:a16="http://schemas.microsoft.com/office/drawing/2014/main" val="1944629459"/>
                    </a:ext>
                  </a:extLst>
                </a:gridCol>
                <a:gridCol w="850296">
                  <a:extLst>
                    <a:ext uri="{9D8B030D-6E8A-4147-A177-3AD203B41FA5}">
                      <a16:colId xmlns:a16="http://schemas.microsoft.com/office/drawing/2014/main" val="2465927344"/>
                    </a:ext>
                  </a:extLst>
                </a:gridCol>
              </a:tblGrid>
              <a:tr h="521444">
                <a:tc>
                  <a:txBody>
                    <a:bodyPr/>
                    <a:lstStyle/>
                    <a:p>
                      <a:pPr marL="0" algn="l" rtl="0"/>
                      <a:endParaRPr lang="it-IT" sz="900" dirty="0">
                        <a:solidFill>
                          <a:srgbClr val="00571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dirty="0" err="1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Early</a:t>
                      </a:r>
                      <a:r>
                        <a:rPr lang="it-IT" sz="1100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 Fusion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DB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Middle Fusion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99860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000" b="1" dirty="0" err="1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Accuracy</a:t>
                      </a:r>
                      <a:endParaRPr lang="it-IT" sz="1000" b="1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0.69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0.61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47223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 err="1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IoU</a:t>
                      </a:r>
                      <a:endParaRPr lang="it-IT" sz="1000" b="1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0.44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0.37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488846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Dice (1)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0.70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0.69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82514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000" b="1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Dice (2)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0.68</a:t>
                      </a:r>
                      <a:endParaRPr lang="it-IT" sz="1100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20831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000" b="1" dirty="0">
                          <a:solidFill>
                            <a:srgbClr val="005714"/>
                          </a:solidFill>
                          <a:latin typeface="Trebuchet MS" panose="020B0703020202090204" pitchFamily="34" charset="0"/>
                        </a:rPr>
                        <a:t>Dice (3)</a:t>
                      </a: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0.74</a:t>
                      </a:r>
                      <a:endParaRPr lang="it-IT" sz="1100" u="none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/>
                      <a:r>
                        <a:rPr lang="it-IT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0.63</a:t>
                      </a:r>
                      <a:endParaRPr lang="it-IT" sz="1100" u="none" dirty="0">
                        <a:solidFill>
                          <a:srgbClr val="00571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854826"/>
                  </a:ext>
                </a:extLst>
              </a:tr>
            </a:tbl>
          </a:graphicData>
        </a:graphic>
      </p:graphicFrame>
      <p:pic>
        <p:nvPicPr>
          <p:cNvPr id="15" name="Immagine 1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AB90F86E-4800-D886-C60B-D6A5F8CFC1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6" t="50503" r="35858"/>
          <a:stretch/>
        </p:blipFill>
        <p:spPr>
          <a:xfrm>
            <a:off x="3263900" y="637261"/>
            <a:ext cx="1061671" cy="1067069"/>
          </a:xfrm>
          <a:prstGeom prst="rect">
            <a:avLst/>
          </a:prstGeom>
        </p:spPr>
      </p:pic>
      <p:pic>
        <p:nvPicPr>
          <p:cNvPr id="20" name="Immagine 19" descr="Immagine che contiene schermata, cerchio, diagramma&#10;&#10;Descrizione generata automaticamente">
            <a:extLst>
              <a:ext uri="{FF2B5EF4-FFF2-40B4-BE49-F238E27FC236}">
                <a16:creationId xmlns:a16="http://schemas.microsoft.com/office/drawing/2014/main" id="{602D1C10-6F98-BC35-05E2-27BF0DA10F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8" t="50000" r="34821"/>
          <a:stretch/>
        </p:blipFill>
        <p:spPr>
          <a:xfrm>
            <a:off x="3298685" y="1932498"/>
            <a:ext cx="1061671" cy="1081614"/>
          </a:xfrm>
          <a:prstGeom prst="rect">
            <a:avLst/>
          </a:prstGeom>
        </p:spPr>
      </p:pic>
      <p:sp>
        <p:nvSpPr>
          <p:cNvPr id="22" name="object 6">
            <a:extLst>
              <a:ext uri="{FF2B5EF4-FFF2-40B4-BE49-F238E27FC236}">
                <a16:creationId xmlns:a16="http://schemas.microsoft.com/office/drawing/2014/main" id="{70735F65-6A82-8A8A-6A00-CB889F5B2B1F}"/>
              </a:ext>
            </a:extLst>
          </p:cNvPr>
          <p:cNvSpPr txBox="1"/>
          <p:nvPr/>
        </p:nvSpPr>
        <p:spPr>
          <a:xfrm>
            <a:off x="3298685" y="471190"/>
            <a:ext cx="66371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Early fusion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B274FB95-E200-361E-E52B-F3E5F19F7912}"/>
              </a:ext>
            </a:extLst>
          </p:cNvPr>
          <p:cNvSpPr txBox="1"/>
          <p:nvPr/>
        </p:nvSpPr>
        <p:spPr>
          <a:xfrm>
            <a:off x="3298685" y="1773020"/>
            <a:ext cx="93900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20" dirty="0">
                <a:latin typeface="Trebuchet MS"/>
                <a:cs typeface="Trebuchet MS"/>
              </a:rPr>
              <a:t>Middle Fusion</a:t>
            </a:r>
          </a:p>
        </p:txBody>
      </p:sp>
      <p:pic>
        <p:nvPicPr>
          <p:cNvPr id="24" name="Immagine 2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8D6BD354-0304-48D8-0FFA-6CD01674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3" t="50503"/>
          <a:stretch/>
        </p:blipFill>
        <p:spPr>
          <a:xfrm>
            <a:off x="4325571" y="644119"/>
            <a:ext cx="1061671" cy="1067069"/>
          </a:xfrm>
          <a:prstGeom prst="rect">
            <a:avLst/>
          </a:prstGeom>
        </p:spPr>
      </p:pic>
      <p:pic>
        <p:nvPicPr>
          <p:cNvPr id="25" name="Immagine 24" descr="Immagine che contiene schermata, cerchio, diagramma&#10;&#10;Descrizione generata automaticamente">
            <a:extLst>
              <a:ext uri="{FF2B5EF4-FFF2-40B4-BE49-F238E27FC236}">
                <a16:creationId xmlns:a16="http://schemas.microsoft.com/office/drawing/2014/main" id="{67B51B15-4D70-967C-0A57-2D5F30C5E1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0" t="50000"/>
          <a:stretch/>
        </p:blipFill>
        <p:spPr>
          <a:xfrm>
            <a:off x="4325571" y="1932498"/>
            <a:ext cx="1061672" cy="1081614"/>
          </a:xfrm>
          <a:prstGeom prst="rect">
            <a:avLst/>
          </a:prstGeom>
        </p:spPr>
      </p:pic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530A04C8-8148-4BA2-1D4A-FC3DC3B9C27A}"/>
              </a:ext>
            </a:extLst>
          </p:cNvPr>
          <p:cNvCxnSpPr>
            <a:cxnSpLocks/>
          </p:cNvCxnSpPr>
          <p:nvPr/>
        </p:nvCxnSpPr>
        <p:spPr>
          <a:xfrm>
            <a:off x="3035300" y="555625"/>
            <a:ext cx="0" cy="2458487"/>
          </a:xfrm>
          <a:prstGeom prst="line">
            <a:avLst/>
          </a:prstGeom>
          <a:ln w="12700">
            <a:solidFill>
              <a:srgbClr val="0056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14">
            <a:extLst>
              <a:ext uri="{FF2B5EF4-FFF2-40B4-BE49-F238E27FC236}">
                <a16:creationId xmlns:a16="http://schemas.microsoft.com/office/drawing/2014/main" id="{3E280E55-B9EB-6A84-0606-436DCC30B9A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963" y="3105973"/>
            <a:ext cx="111569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en-US" spc="35" dirty="0"/>
              <a:t>B.H.P.S.</a:t>
            </a:r>
            <a:endParaRPr lang="en-US" dirty="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DAF4C55F-9233-CD89-2BB6-9EB5FFC2676B}"/>
              </a:ext>
            </a:extLst>
          </p:cNvPr>
          <p:cNvSpPr txBox="1">
            <a:spLocks/>
          </p:cNvSpPr>
          <p:nvPr/>
        </p:nvSpPr>
        <p:spPr>
          <a:xfrm>
            <a:off x="1956819" y="3107119"/>
            <a:ext cx="1954486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600" b="0" i="0" kern="1200">
                <a:solidFill>
                  <a:srgbClr val="838386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90"/>
              </a:spcBef>
            </a:pPr>
            <a:r>
              <a:rPr lang="en-US" spc="35" dirty="0"/>
              <a:t>Big Data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8775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945</Words>
  <Application>Microsoft Office PowerPoint</Application>
  <PresentationFormat>Personalizzato</PresentationFormat>
  <Paragraphs>218</Paragraphs>
  <Slides>16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Trebuchet MS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 for the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Beamer for SYSU - Sub-Title</dc:title>
  <dc:creator>Tianyu Qi</dc:creator>
  <cp:lastModifiedBy>Luca Porcelli</cp:lastModifiedBy>
  <cp:revision>51</cp:revision>
  <dcterms:created xsi:type="dcterms:W3CDTF">2024-01-26T16:58:29Z</dcterms:created>
  <dcterms:modified xsi:type="dcterms:W3CDTF">2024-05-21T10:18:02Z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2024-01-19T00:00:00Z</vt:filetime>
  </property>
</Properties>
</file>