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5" r:id="rId5"/>
    <p:sldId id="287" r:id="rId6"/>
    <p:sldId id="286" r:id="rId7"/>
    <p:sldId id="294" r:id="rId8"/>
    <p:sldId id="288" r:id="rId9"/>
    <p:sldId id="291" r:id="rId10"/>
    <p:sldId id="292" r:id="rId11"/>
    <p:sldId id="293" r:id="rId12"/>
    <p:sldId id="295" r:id="rId13"/>
    <p:sldId id="298" r:id="rId14"/>
    <p:sldId id="301" r:id="rId15"/>
    <p:sldId id="300" r:id="rId16"/>
    <p:sldId id="303" r:id="rId17"/>
    <p:sldId id="306" r:id="rId18"/>
    <p:sldId id="296" r:id="rId19"/>
    <p:sldId id="304" r:id="rId20"/>
    <p:sldId id="307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19" autoAdjust="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BAE4A921-75C0-457E-B6C7-AF5D3F924778}">
      <dgm:prSet/>
      <dgm:spPr/>
      <dgm:t>
        <a:bodyPr rtlCol="0"/>
        <a:lstStyle/>
        <a:p>
          <a:pPr>
            <a:defRPr b="1"/>
          </a:pPr>
          <a:r>
            <a:rPr lang="de-DE" noProof="1"/>
            <a:t>Grundlagen</a:t>
          </a:r>
        </a:p>
      </dgm:t>
    </dgm:pt>
    <dgm:pt modelId="{5DE6B7FC-E69A-4189-BB0C-356B2586F16F}" type="parTrans" cxnId="{906961F9-228B-42F0-B93A-61A91FF72B16}">
      <dgm:prSet/>
      <dgm:spPr/>
      <dgm:t>
        <a:bodyPr rtlCol="0"/>
        <a:lstStyle/>
        <a:p>
          <a:pPr rtl="0"/>
          <a:endParaRPr lang="de-DE" noProof="1"/>
        </a:p>
      </dgm:t>
    </dgm:pt>
    <dgm:pt modelId="{E4500CC0-E9F9-45F4-8DBB-F762BD69C7EF}" type="sibTrans" cxnId="{906961F9-228B-42F0-B93A-61A91FF72B16}">
      <dgm:prSet/>
      <dgm:spPr/>
      <dgm:t>
        <a:bodyPr rtlCol="0"/>
        <a:lstStyle/>
        <a:p>
          <a:pPr rtl="0"/>
          <a:endParaRPr lang="de-DE" noProof="1"/>
        </a:p>
      </dgm:t>
    </dgm:pt>
    <dgm:pt modelId="{393C84A3-4571-4040-9493-0BA1AF30DA26}">
      <dgm:prSet/>
      <dgm:spPr/>
      <dgm:t>
        <a:bodyPr rtlCol="0"/>
        <a:lstStyle/>
        <a:p>
          <a:pPr>
            <a:defRPr b="1"/>
          </a:pPr>
          <a:r>
            <a:rPr lang="de-DE" noProof="1"/>
            <a:t>Umsetzung</a:t>
          </a:r>
        </a:p>
      </dgm:t>
    </dgm:pt>
    <dgm:pt modelId="{3A4A9F0D-AEA3-4A1C-B17C-D8B078DF106A}" type="parTrans" cxnId="{B78F293F-BC11-49D3-BE1D-C504995D7961}">
      <dgm:prSet/>
      <dgm:spPr/>
      <dgm:t>
        <a:bodyPr rtlCol="0"/>
        <a:lstStyle/>
        <a:p>
          <a:pPr rtl="0"/>
          <a:endParaRPr lang="de-DE" noProof="1"/>
        </a:p>
      </dgm:t>
    </dgm:pt>
    <dgm:pt modelId="{8C58886A-EDBF-4BFF-AE8D-8BBD9AD31068}" type="sibTrans" cxnId="{B78F293F-BC11-49D3-BE1D-C504995D7961}">
      <dgm:prSet/>
      <dgm:spPr/>
      <dgm:t>
        <a:bodyPr rtlCol="0"/>
        <a:lstStyle/>
        <a:p>
          <a:pPr rtl="0"/>
          <a:endParaRPr lang="de-DE" noProof="1"/>
        </a:p>
      </dgm:t>
    </dgm:pt>
    <dgm:pt modelId="{7FA9AB4A-92C1-41E8-8158-DD2B25D9113B}">
      <dgm:prSet/>
      <dgm:spPr/>
      <dgm:t>
        <a:bodyPr rtlCol="0"/>
        <a:lstStyle/>
        <a:p>
          <a:pPr>
            <a:defRPr b="1"/>
          </a:pPr>
          <a:r>
            <a:rPr lang="de-DE" noProof="1"/>
            <a:t>Praxisbeispiel</a:t>
          </a:r>
        </a:p>
      </dgm:t>
    </dgm:pt>
    <dgm:pt modelId="{38E7AEFA-EB50-4771-857F-576467B37145}" type="parTrans" cxnId="{85EB9F4D-461E-4ACB-A92D-BEED8E572647}">
      <dgm:prSet/>
      <dgm:spPr/>
      <dgm:t>
        <a:bodyPr rtlCol="0"/>
        <a:lstStyle/>
        <a:p>
          <a:pPr rtl="0"/>
          <a:endParaRPr lang="de-DE" noProof="1"/>
        </a:p>
      </dgm:t>
    </dgm:pt>
    <dgm:pt modelId="{FB571C8D-8BC9-46B5-9DCF-FEB771A5C820}" type="sibTrans" cxnId="{85EB9F4D-461E-4ACB-A92D-BEED8E572647}">
      <dgm:prSet/>
      <dgm:spPr/>
      <dgm:t>
        <a:bodyPr rtlCol="0"/>
        <a:lstStyle/>
        <a:p>
          <a:pPr rtl="0"/>
          <a:endParaRPr lang="de-DE" noProof="1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noProof="1"/>
            <a:t>Grundlagen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noProof="1"/>
            <a:t>Umsetzung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noProof="1"/>
            <a:t>Praxisbeispiel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94604C2-AE3F-40FF-89AD-BCDDD7EFD1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1D90A8-B47B-4E50-B17D-1325B1330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7A028-C1C7-4F6F-A866-A299AADD81BF}" type="datetimeFigureOut">
              <a:rPr lang="de-DE" smtClean="0"/>
              <a:t>26.09.2021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C9DF87-14FC-41B3-B3EB-2F0F141F00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3ADB5-DAC6-4563-BC51-0A801987C7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BE561-3F4F-47B3-ACAA-A88C8E5E7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1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51145-27D2-49AD-92EA-4286745B9AAC}" type="datetimeFigureOut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A2C6E-1D2C-419F-81BA-BB6523C34DA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9107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C6E-1D2C-419F-81BA-BB6523C34D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C6E-1D2C-419F-81BA-BB6523C34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18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113D9-E4C9-49C4-B0B6-8CA9D87FA99D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F83A47-CF5E-432B-AC99-0F32986BEFAF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8613F-A35A-461A-9A8A-C9223A618E05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510E-A220-447A-9BE0-F59693A4DBFB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4A6F3-8A6A-4B9B-BF18-FC02FD4DB1C1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99255-460E-429D-AB29-C99C1334B2D3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4FA0-13C3-4472-994E-F93D8B5BAAF2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A950849-23F8-4C16-9F5A-0E56CD0AA15C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E8D838-71AF-4E33-92B5-D68C5F1DE361}" type="datetime1">
              <a:rPr lang="de-DE" noProof="0" smtClean="0"/>
              <a:t>26.09.2021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8759E538-8C66-40CB-AC43-ACF0B50BE720}" type="datetime1">
              <a:rPr lang="de-DE" noProof="0" smtClean="0"/>
              <a:t>26.09.2021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415069746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71B5A18-B37C-4AE9-B4F6-BD568E897C29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sajamhoury.medium.com/understanding-kinect-v2-joints-and-coordinate-system-4f4b90b9df16" TargetMode="External"/><Relationship Id="rId2" Type="http://schemas.openxmlformats.org/officeDocument/2006/relationships/hyperlink" Target="https://ros-planning.github.io/moveit_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.abb.com/library/Download.aspx?DocumentID=3HAC023604-003&amp;LanguageCode=de&amp;DocumentPartId=&amp;Action=Launch" TargetMode="External"/><Relationship Id="rId5" Type="http://schemas.openxmlformats.org/officeDocument/2006/relationships/hyperlink" Target="http://wiki.ros.org/rviz" TargetMode="External"/><Relationship Id="rId4" Type="http://schemas.openxmlformats.org/officeDocument/2006/relationships/hyperlink" Target="https://msr-peng.github.io/portfolio/projects/skeleton_track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de-DE" sz="4800" noProof="1">
                <a:solidFill>
                  <a:schemeClr val="tx1"/>
                </a:solidFill>
              </a:rPr>
              <a:t>Kinect V2</a:t>
            </a:r>
            <a:br>
              <a:rPr lang="de-DE" sz="4800" noProof="1">
                <a:solidFill>
                  <a:schemeClr val="tx1"/>
                </a:solidFill>
              </a:rPr>
            </a:br>
            <a:r>
              <a:rPr lang="de-DE" sz="4800" noProof="1">
                <a:solidFill>
                  <a:schemeClr val="tx1"/>
                </a:solidFill>
              </a:rPr>
              <a:t>+ </a:t>
            </a:r>
            <a:br>
              <a:rPr lang="de-DE" sz="4800" noProof="1">
                <a:solidFill>
                  <a:schemeClr val="tx1"/>
                </a:solidFill>
              </a:rPr>
            </a:br>
            <a:r>
              <a:rPr lang="de-DE" sz="4800" noProof="1">
                <a:solidFill>
                  <a:schemeClr val="tx1"/>
                </a:solidFill>
              </a:rPr>
              <a:t>ABB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 fontScale="92500" lnSpcReduction="10000"/>
          </a:bodyPr>
          <a:lstStyle/>
          <a:p>
            <a:pPr rtl="0">
              <a:lnSpc>
                <a:spcPct val="120000"/>
              </a:lnSpc>
            </a:pPr>
            <a:endParaRPr lang="de-DE" sz="1600" noProof="1"/>
          </a:p>
          <a:p>
            <a:pPr rtl="0">
              <a:lnSpc>
                <a:spcPct val="120000"/>
              </a:lnSpc>
            </a:pPr>
            <a:r>
              <a:rPr lang="de-DE" sz="1600" noProof="1"/>
              <a:t>Vertiefung Robotik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7FD0F7-EEF0-469D-9456-A9C23FB72F11}"/>
              </a:ext>
            </a:extLst>
          </p:cNvPr>
          <p:cNvSpPr txBox="1"/>
          <p:nvPr/>
        </p:nvSpPr>
        <p:spPr>
          <a:xfrm>
            <a:off x="67962" y="6444049"/>
            <a:ext cx="121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20.09.2021                                                                                                       Tobias Wyrwoll, Valentin </a:t>
            </a:r>
            <a:r>
              <a:rPr lang="de-DE" dirty="0" err="1"/>
              <a:t>Hardkop</a:t>
            </a:r>
            <a:r>
              <a:rPr lang="de-DE" dirty="0"/>
              <a:t>, Joshua </a:t>
            </a:r>
            <a:r>
              <a:rPr lang="de-DE" dirty="0" err="1"/>
              <a:t>Latusek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F03C68-BA7E-4759-B2D5-A40ECE54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797" y="5737680"/>
            <a:ext cx="786198" cy="5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2E8A9-FAB7-4C9F-A462-591B9F30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947B384-B25A-4282-8171-D98714B52E41}"/>
              </a:ext>
            </a:extLst>
          </p:cNvPr>
          <p:cNvSpPr/>
          <p:nvPr/>
        </p:nvSpPr>
        <p:spPr>
          <a:xfrm>
            <a:off x="633902" y="2596979"/>
            <a:ext cx="3242001" cy="32930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Linux PC mit Ubuntu 20.04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E79ABB-9BB0-48FD-95BA-C2E539B8A3FB}"/>
              </a:ext>
            </a:extLst>
          </p:cNvPr>
          <p:cNvSpPr/>
          <p:nvPr/>
        </p:nvSpPr>
        <p:spPr>
          <a:xfrm>
            <a:off x="8316096" y="2596979"/>
            <a:ext cx="3242001" cy="32930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Ros-</a:t>
            </a:r>
            <a:r>
              <a:rPr lang="de-DE" b="1" dirty="0" err="1">
                <a:solidFill>
                  <a:schemeClr val="tx1"/>
                </a:solidFill>
              </a:rPr>
              <a:t>Noetic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r>
              <a:rPr lang="de-DE" b="1" dirty="0" err="1">
                <a:solidFill>
                  <a:schemeClr val="tx1"/>
                </a:solidFill>
              </a:rPr>
              <a:t>Full</a:t>
            </a:r>
            <a:r>
              <a:rPr lang="de-DE" b="1" dirty="0">
                <a:solidFill>
                  <a:schemeClr val="tx1"/>
                </a:solidFill>
              </a:rPr>
              <a:t>-Desktop-Version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B9CB1DB-1082-44D2-AB50-A119882A8281}"/>
              </a:ext>
            </a:extLst>
          </p:cNvPr>
          <p:cNvSpPr/>
          <p:nvPr/>
        </p:nvSpPr>
        <p:spPr>
          <a:xfrm>
            <a:off x="5037232" y="3192162"/>
            <a:ext cx="2117535" cy="21027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Kinect V2</a:t>
            </a:r>
          </a:p>
        </p:txBody>
      </p:sp>
    </p:spTree>
    <p:extLst>
      <p:ext uri="{BB962C8B-B14F-4D97-AF65-F5344CB8AC3E}">
        <p14:creationId xmlns:p14="http://schemas.microsoft.com/office/powerpoint/2010/main" val="126028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108B4-01B1-4729-8FB3-262CE5B5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 für die Kinect V2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66449F-660E-4966-A0F0-66979DF63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8703" y="2177011"/>
            <a:ext cx="3643596" cy="736282"/>
          </a:xfrm>
        </p:spPr>
        <p:txBody>
          <a:bodyPr/>
          <a:lstStyle/>
          <a:p>
            <a:r>
              <a:rPr lang="de-DE" b="1" i="1" dirty="0"/>
              <a:t>Openni2 als Framework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094DD4-B0F2-4AB6-B81C-043452DAC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8703" y="3077886"/>
            <a:ext cx="4639736" cy="291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</a:rPr>
              <a:t>Eigenschaften: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Generischer Zugriff auf die Kinect Funktionen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hauptsächlich Bildströme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Szenensegmetierung</a:t>
            </a:r>
            <a:r>
              <a:rPr lang="de-DE" dirty="0">
                <a:solidFill>
                  <a:schemeClr val="tx1"/>
                </a:solidFill>
              </a:rPr>
              <a:t>, Farbbildverarbeitung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Gestenerkennung, Handerkennung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61E853-0951-4C1A-8A9B-606EE60C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80" y="2177011"/>
            <a:ext cx="4639736" cy="736282"/>
          </a:xfrm>
        </p:spPr>
        <p:txBody>
          <a:bodyPr/>
          <a:lstStyle/>
          <a:p>
            <a:r>
              <a:rPr lang="de-DE" b="1" i="1" dirty="0"/>
              <a:t>libfreenect2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B8E4AB-468A-4BEE-9007-05081C928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80" y="3077884"/>
            <a:ext cx="4639736" cy="2910821"/>
          </a:xfrm>
        </p:spPr>
        <p:txBody>
          <a:bodyPr>
            <a:normAutofit/>
          </a:bodyPr>
          <a:lstStyle/>
          <a:p>
            <a:r>
              <a:rPr lang="de-DE" u="sng" dirty="0">
                <a:solidFill>
                  <a:schemeClr val="tx1"/>
                </a:solidFill>
              </a:rPr>
              <a:t>Eigenschaften: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Farbbildverarbeitung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Registrierung von Farb- und Tiefenbildern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GPU- und Hardwarebeschleunigungs-implementierung für die Bildverarbeitung mit der Kinect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A2384D-C186-494D-9C2B-32998304E95C}"/>
              </a:ext>
            </a:extLst>
          </p:cNvPr>
          <p:cNvSpPr/>
          <p:nvPr/>
        </p:nvSpPr>
        <p:spPr>
          <a:xfrm>
            <a:off x="1097280" y="2296126"/>
            <a:ext cx="1818688" cy="49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87A3BE1-7DBF-4E48-974A-360B9B16E60C}"/>
              </a:ext>
            </a:extLst>
          </p:cNvPr>
          <p:cNvSpPr/>
          <p:nvPr/>
        </p:nvSpPr>
        <p:spPr>
          <a:xfrm>
            <a:off x="4977076" y="2296125"/>
            <a:ext cx="759940" cy="498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mit</a:t>
            </a:r>
          </a:p>
        </p:txBody>
      </p:sp>
    </p:spTree>
    <p:extLst>
      <p:ext uri="{BB962C8B-B14F-4D97-AF65-F5344CB8AC3E}">
        <p14:creationId xmlns:p14="http://schemas.microsoft.com/office/powerpoint/2010/main" val="405847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4ED9F-EF21-4988-BF71-7FD46D01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Tracker für das Skeleton-Tracking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7844EC-8EA9-4A00-902D-460B180E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56" y="2539312"/>
            <a:ext cx="8425088" cy="1877998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89D74E03-F516-4B53-8BB8-F2BE1273FA87}"/>
              </a:ext>
            </a:extLst>
          </p:cNvPr>
          <p:cNvSpPr/>
          <p:nvPr/>
        </p:nvSpPr>
        <p:spPr>
          <a:xfrm>
            <a:off x="1670302" y="5266837"/>
            <a:ext cx="426308" cy="23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D224E4-0DB7-404D-886D-BBE912E9252D}"/>
              </a:ext>
            </a:extLst>
          </p:cNvPr>
          <p:cNvSpPr txBox="1"/>
          <p:nvPr/>
        </p:nvSpPr>
        <p:spPr>
          <a:xfrm>
            <a:off x="2211859" y="5199560"/>
            <a:ext cx="174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kinect2_tracker</a:t>
            </a:r>
          </a:p>
        </p:txBody>
      </p:sp>
    </p:spTree>
    <p:extLst>
      <p:ext uri="{BB962C8B-B14F-4D97-AF65-F5344CB8AC3E}">
        <p14:creationId xmlns:p14="http://schemas.microsoft.com/office/powerpoint/2010/main" val="190872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6D0EA-9074-44B1-85EA-4064B90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 Simulation + Skelett in </a:t>
            </a:r>
            <a:r>
              <a:rPr lang="de-DE" dirty="0" err="1"/>
              <a:t>Rviz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B69335-A1E8-4693-8DA0-279D3DAB199C}"/>
              </a:ext>
            </a:extLst>
          </p:cNvPr>
          <p:cNvSpPr txBox="1"/>
          <p:nvPr/>
        </p:nvSpPr>
        <p:spPr>
          <a:xfrm>
            <a:off x="1393843" y="2887613"/>
            <a:ext cx="3397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ABB IRB 1600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Skelett und ABB in selben Ursprung 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tf</a:t>
            </a:r>
            <a:r>
              <a:rPr lang="de-DE" dirty="0"/>
              <a:t>-Verknüpfung erstellen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C938C64-AF61-4F20-A3A8-7B91D8DD6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736" y="2368003"/>
            <a:ext cx="3981944" cy="31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2E8A9-FAB7-4C9F-A462-591B9F30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 über Python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947B384-B25A-4282-8171-D98714B52E41}"/>
              </a:ext>
            </a:extLst>
          </p:cNvPr>
          <p:cNvSpPr/>
          <p:nvPr/>
        </p:nvSpPr>
        <p:spPr>
          <a:xfrm>
            <a:off x="633902" y="2596979"/>
            <a:ext cx="3242001" cy="32930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hand_follower.py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E79ABB-9BB0-48FD-95BA-C2E539B8A3FB}"/>
              </a:ext>
            </a:extLst>
          </p:cNvPr>
          <p:cNvSpPr/>
          <p:nvPr/>
        </p:nvSpPr>
        <p:spPr>
          <a:xfrm>
            <a:off x="8316096" y="2596979"/>
            <a:ext cx="3242001" cy="32930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abb_mover.py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B9CB1DB-1082-44D2-AB50-A119882A8281}"/>
              </a:ext>
            </a:extLst>
          </p:cNvPr>
          <p:cNvSpPr/>
          <p:nvPr/>
        </p:nvSpPr>
        <p:spPr>
          <a:xfrm>
            <a:off x="4769443" y="2243048"/>
            <a:ext cx="2117535" cy="21027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move_group_class.py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7533008-BD40-47C5-BD37-FCC1D31AE426}"/>
              </a:ext>
            </a:extLst>
          </p:cNvPr>
          <p:cNvSpPr/>
          <p:nvPr/>
        </p:nvSpPr>
        <p:spPr>
          <a:xfrm>
            <a:off x="5247517" y="4788541"/>
            <a:ext cx="1266405" cy="119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MoveIt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2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53CC4-6EFD-4080-91BE-CD2C51C1D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146155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07403-A538-4959-80D1-6178996C1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Ihre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E32D47-5DD9-440F-A1D9-EDF78B13A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de-DE" dirty="0"/>
          </a:p>
          <a:p>
            <a:pPr algn="ctr"/>
            <a:r>
              <a:rPr lang="de-DE" dirty="0"/>
              <a:t>Tobias Wyrwoll, Joshua </a:t>
            </a:r>
            <a:r>
              <a:rPr lang="de-DE" dirty="0" err="1"/>
              <a:t>Latusek</a:t>
            </a:r>
            <a:r>
              <a:rPr lang="de-DE" dirty="0"/>
              <a:t>, Valentin </a:t>
            </a:r>
            <a:r>
              <a:rPr lang="de-DE" dirty="0" err="1"/>
              <a:t>Hardkop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3783-31E5-4CA2-8187-4B3FAFD9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A7B85-5322-48D2-8479-04921EAF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MoveIt</a:t>
            </a:r>
            <a:r>
              <a:rPr lang="de-DE" dirty="0">
                <a:hlinkClick r:id="rId2"/>
              </a:rPr>
              <a:t> Tutorials — </a:t>
            </a:r>
            <a:r>
              <a:rPr lang="de-DE" dirty="0" err="1">
                <a:hlinkClick r:id="rId2"/>
              </a:rPr>
              <a:t>moveit_tutorials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Noetic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documentation</a:t>
            </a:r>
            <a:r>
              <a:rPr lang="de-DE" dirty="0">
                <a:hlinkClick r:id="rId2"/>
              </a:rPr>
              <a:t> (ros-planning.github.io)</a:t>
            </a:r>
            <a:endParaRPr lang="de-DE" dirty="0"/>
          </a:p>
          <a:p>
            <a:r>
              <a:rPr lang="en-US" dirty="0">
                <a:hlinkClick r:id="rId3"/>
              </a:rPr>
              <a:t>Understanding Kinect V2 Joints and Coordinate System | by Lisa </a:t>
            </a:r>
            <a:r>
              <a:rPr lang="en-US" dirty="0" err="1">
                <a:hlinkClick r:id="rId3"/>
              </a:rPr>
              <a:t>Jamhoury</a:t>
            </a:r>
            <a:r>
              <a:rPr lang="en-US" dirty="0">
                <a:hlinkClick r:id="rId3"/>
              </a:rPr>
              <a:t> | Medium</a:t>
            </a:r>
            <a:endParaRPr lang="en-US" dirty="0"/>
          </a:p>
          <a:p>
            <a:r>
              <a:rPr lang="de-DE" dirty="0" err="1">
                <a:hlinkClick r:id="rId4"/>
              </a:rPr>
              <a:t>Peng's</a:t>
            </a:r>
            <a:r>
              <a:rPr lang="de-DE" dirty="0">
                <a:hlinkClick r:id="rId4"/>
              </a:rPr>
              <a:t> Portfolio (msr-peng.github.io)</a:t>
            </a:r>
            <a:endParaRPr lang="de-DE" dirty="0"/>
          </a:p>
          <a:p>
            <a:r>
              <a:rPr lang="de-DE" dirty="0" err="1">
                <a:hlinkClick r:id="rId5"/>
              </a:rPr>
              <a:t>rviz</a:t>
            </a:r>
            <a:r>
              <a:rPr lang="de-DE" dirty="0">
                <a:hlinkClick r:id="rId5"/>
              </a:rPr>
              <a:t> - ROS Wiki</a:t>
            </a:r>
            <a:endParaRPr lang="de-DE" dirty="0"/>
          </a:p>
          <a:p>
            <a:r>
              <a:rPr lang="en-US">
                <a:hlinkClick r:id="rId6"/>
              </a:rPr>
              <a:t>IRB 1600/1660, Product specification (abb.com)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59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98569-64D7-4AE5-AC56-5EE86F4F7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745" y="429768"/>
            <a:ext cx="9078509" cy="3566160"/>
          </a:xfrm>
        </p:spPr>
        <p:txBody>
          <a:bodyPr>
            <a:noAutofit/>
          </a:bodyPr>
          <a:lstStyle/>
          <a:p>
            <a:pPr algn="ctr"/>
            <a:r>
              <a:rPr lang="de-DE" sz="6000" dirty="0"/>
              <a:t>Ansteuerung einer ABB Robotersimulation mittels der Kinect V2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4C75D-E972-48B7-BDAC-BCF333F3F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de-DE" dirty="0"/>
          </a:p>
          <a:p>
            <a:pPr algn="ctr"/>
            <a:r>
              <a:rPr lang="de-DE" dirty="0"/>
              <a:t>Was ist das Thema?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4104AC-49C0-415B-82AC-2BC91AAC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948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7" y="542580"/>
            <a:ext cx="3243648" cy="5772840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800" noProof="1">
                <a:solidFill>
                  <a:schemeClr val="bg1"/>
                </a:solidFill>
              </a:rPr>
              <a:t>Inhaltsverzeichnis</a:t>
            </a:r>
          </a:p>
        </p:txBody>
      </p:sp>
      <p:graphicFrame>
        <p:nvGraphicFramePr>
          <p:cNvPr id="7" name="Inhaltsplatzhalter 2" descr="SmartArt-Zeitachs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68054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4F6E4046-3353-4282-90E9-859329BCF996}"/>
              </a:ext>
            </a:extLst>
          </p:cNvPr>
          <p:cNvSpPr txBox="1"/>
          <p:nvPr/>
        </p:nvSpPr>
        <p:spPr>
          <a:xfrm>
            <a:off x="5418438" y="1750600"/>
            <a:ext cx="206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Software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2A0C40-B120-4E7B-A32D-7DD615BCC7A6}"/>
              </a:ext>
            </a:extLst>
          </p:cNvPr>
          <p:cNvSpPr txBox="1"/>
          <p:nvPr/>
        </p:nvSpPr>
        <p:spPr>
          <a:xfrm>
            <a:off x="6996973" y="4528811"/>
            <a:ext cx="206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Tracker &amp; Treiber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BD6709-6957-43C6-8BAD-75018CBD4BB9}"/>
              </a:ext>
            </a:extLst>
          </p:cNvPr>
          <p:cNvSpPr txBox="1"/>
          <p:nvPr/>
        </p:nvSpPr>
        <p:spPr>
          <a:xfrm>
            <a:off x="8761134" y="1804146"/>
            <a:ext cx="20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061BF-F1A7-45FC-A10F-86EFE53F5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37799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38D56-A4FD-47A4-AF1C-E3FBF4D2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939113"/>
            <a:ext cx="3761719" cy="1521115"/>
          </a:xfrm>
        </p:spPr>
        <p:txBody>
          <a:bodyPr anchor="b">
            <a:normAutofit/>
          </a:bodyPr>
          <a:lstStyle/>
          <a:p>
            <a:r>
              <a:rPr lang="de-DE" dirty="0"/>
              <a:t>Xbox </a:t>
            </a:r>
            <a:r>
              <a:rPr lang="de-DE" dirty="0" err="1"/>
              <a:t>One</a:t>
            </a:r>
            <a:r>
              <a:rPr lang="de-DE" dirty="0"/>
              <a:t> Kinect V2</a:t>
            </a:r>
          </a:p>
        </p:txBody>
      </p:sp>
      <p:pic>
        <p:nvPicPr>
          <p:cNvPr id="9" name="Grafik 8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4EFD9A14-60C1-4317-9125-59B7257F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1569"/>
            <a:ext cx="5045395" cy="2838034"/>
          </a:xfrm>
          <a:prstGeom prst="rect">
            <a:avLst/>
          </a:prstGeom>
          <a:noFill/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2B2345B-7D7E-492D-9D40-EA3F58956EC8}"/>
              </a:ext>
            </a:extLst>
          </p:cNvPr>
          <p:cNvSpPr txBox="1"/>
          <p:nvPr/>
        </p:nvSpPr>
        <p:spPr>
          <a:xfrm>
            <a:off x="5245302" y="5898981"/>
            <a:ext cx="6746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Bahnschrift" panose="020B0502040204020203" pitchFamily="34" charset="0"/>
              </a:rPr>
              <a:t>color</a:t>
            </a:r>
            <a:r>
              <a:rPr lang="de-DE" sz="2000" dirty="0">
                <a:latin typeface="Bahnschrift" panose="020B0502040204020203" pitchFamily="34" charset="0"/>
              </a:rPr>
              <a:t>(x, y) </a:t>
            </a:r>
            <a:r>
              <a:rPr lang="de-DE" sz="2000" dirty="0" err="1">
                <a:latin typeface="Bahnschrift" panose="020B0502040204020203" pitchFamily="34" charset="0"/>
              </a:rPr>
              <a:t>depth</a:t>
            </a:r>
            <a:r>
              <a:rPr lang="de-DE" sz="2000" dirty="0">
                <a:latin typeface="Bahnschrift" panose="020B0502040204020203" pitchFamily="34" charset="0"/>
              </a:rPr>
              <a:t>(x, y) </a:t>
            </a:r>
            <a:r>
              <a:rPr lang="de-DE" sz="2000" dirty="0" err="1">
                <a:latin typeface="Bahnschrift" panose="020B0502040204020203" pitchFamily="34" charset="0"/>
              </a:rPr>
              <a:t>camera</a:t>
            </a:r>
            <a:r>
              <a:rPr lang="de-DE" sz="2000" dirty="0">
                <a:latin typeface="Bahnschrift" panose="020B0502040204020203" pitchFamily="34" charset="0"/>
              </a:rPr>
              <a:t>(x, y, z) </a:t>
            </a:r>
            <a:r>
              <a:rPr lang="de-DE" sz="2000" dirty="0" err="1">
                <a:latin typeface="Bahnschrift" panose="020B0502040204020203" pitchFamily="34" charset="0"/>
              </a:rPr>
              <a:t>orientation</a:t>
            </a:r>
            <a:r>
              <a:rPr lang="de-DE" sz="2000" dirty="0">
                <a:latin typeface="Bahnschrift" panose="020B0502040204020203" pitchFamily="34" charset="0"/>
              </a:rPr>
              <a:t>(x, y, z, w)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A5128D-73F3-4DB7-96A8-4632507C6B00}"/>
              </a:ext>
            </a:extLst>
          </p:cNvPr>
          <p:cNvSpPr txBox="1"/>
          <p:nvPr/>
        </p:nvSpPr>
        <p:spPr>
          <a:xfrm>
            <a:off x="859708" y="3105111"/>
            <a:ext cx="33292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Eigenschaften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RGB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Tiefensensor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Infrarot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25 </a:t>
            </a:r>
            <a:r>
              <a:rPr lang="en-US" dirty="0" err="1">
                <a:solidFill>
                  <a:schemeClr val="bg1"/>
                </a:solidFill>
              </a:rPr>
              <a:t>Gelenke</a:t>
            </a:r>
            <a:r>
              <a:rPr lang="en-US" dirty="0">
                <a:solidFill>
                  <a:schemeClr val="bg1"/>
                </a:solidFill>
              </a:rPr>
              <a:t> (Joints)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  -&gt; 11 </a:t>
            </a:r>
            <a:r>
              <a:rPr lang="en-US" dirty="0" err="1">
                <a:solidFill>
                  <a:schemeClr val="bg1"/>
                </a:solidFill>
              </a:rPr>
              <a:t>Eigenschaften</a:t>
            </a:r>
            <a:r>
              <a:rPr lang="en-US" dirty="0">
                <a:solidFill>
                  <a:schemeClr val="bg1"/>
                </a:solidFill>
              </a:rPr>
              <a:t> pro Joint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38D56-A4FD-47A4-AF1C-E3FBF4D2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939113"/>
            <a:ext cx="3761719" cy="1521115"/>
          </a:xfrm>
        </p:spPr>
        <p:txBody>
          <a:bodyPr anchor="b">
            <a:normAutofit/>
          </a:bodyPr>
          <a:lstStyle/>
          <a:p>
            <a:r>
              <a:rPr lang="en-US" dirty="0"/>
              <a:t>Skeleton-Tracking</a:t>
            </a:r>
            <a:endParaRPr lang="de-DE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C0DA2212-4B60-4CEA-B950-B9C659BB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094" y="1474415"/>
            <a:ext cx="3941655" cy="3909169"/>
          </a:xfrm>
          <a:noFill/>
        </p:spPr>
      </p:pic>
    </p:spTree>
    <p:extLst>
      <p:ext uri="{BB962C8B-B14F-4D97-AF65-F5344CB8AC3E}">
        <p14:creationId xmlns:p14="http://schemas.microsoft.com/office/powerpoint/2010/main" val="236992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38D56-A4FD-47A4-AF1C-E3FBF4D2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939113"/>
            <a:ext cx="3761719" cy="1521115"/>
          </a:xfrm>
        </p:spPr>
        <p:txBody>
          <a:bodyPr anchor="b">
            <a:normAutofit/>
          </a:bodyPr>
          <a:lstStyle/>
          <a:p>
            <a:r>
              <a:rPr lang="de-DE" dirty="0"/>
              <a:t>ABB IRB 1600-6/1.2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A5128D-73F3-4DB7-96A8-4632507C6B00}"/>
              </a:ext>
            </a:extLst>
          </p:cNvPr>
          <p:cNvSpPr txBox="1"/>
          <p:nvPr/>
        </p:nvSpPr>
        <p:spPr>
          <a:xfrm>
            <a:off x="859708" y="3105111"/>
            <a:ext cx="33292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Eigenschaften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verschiedene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Größen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1.2 Meter </a:t>
            </a:r>
            <a:r>
              <a:rPr lang="en-US" dirty="0" err="1">
                <a:solidFill>
                  <a:schemeClr val="bg1"/>
                </a:solidFill>
              </a:rPr>
              <a:t>Reichweite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Name: Manipulator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 </a:t>
            </a:r>
            <a:r>
              <a:rPr lang="en-US" dirty="0" err="1">
                <a:solidFill>
                  <a:schemeClr val="bg1"/>
                </a:solidFill>
              </a:rPr>
              <a:t>Achsen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0542EF-B5D3-4FA9-B4A9-35E86BD9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465" y="1649261"/>
            <a:ext cx="6145070" cy="35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38D56-A4FD-47A4-AF1C-E3FBF4D2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939113"/>
            <a:ext cx="3761719" cy="1521115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Positionen und Bahnen des ABB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055B3B-27A2-4154-86D6-1FEF26E9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71" y="1097334"/>
            <a:ext cx="5117098" cy="46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3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78FED-5568-4D0A-A339-CB787D88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132562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408153_TF11429527_Win32" id="{B651836F-A5EA-4B2B-980E-06FEF6019131}" vid="{730658C4-E4BE-4EE5-9055-C83084D6B3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Moderne Winkel</Template>
  <TotalTime>0</TotalTime>
  <Words>290</Words>
  <Application>Microsoft Office PowerPoint</Application>
  <PresentationFormat>Breitbild</PresentationFormat>
  <Paragraphs>83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Bookman Old Style</vt:lpstr>
      <vt:lpstr>Calibri</vt:lpstr>
      <vt:lpstr>Franklin Gothic Book</vt:lpstr>
      <vt:lpstr>1_RetrospectVTI</vt:lpstr>
      <vt:lpstr>Kinect V2 +  ABB </vt:lpstr>
      <vt:lpstr>Ansteuerung einer ABB Robotersimulation mittels der Kinect V2</vt:lpstr>
      <vt:lpstr>Inhaltsverzeichnis</vt:lpstr>
      <vt:lpstr>Grundlagen</vt:lpstr>
      <vt:lpstr>Xbox One Kinect V2</vt:lpstr>
      <vt:lpstr>Skeleton-Tracking</vt:lpstr>
      <vt:lpstr>ABB IRB 1600-6/1.2</vt:lpstr>
      <vt:lpstr>Positionen und Bahnen des ABB</vt:lpstr>
      <vt:lpstr>Umsetzung</vt:lpstr>
      <vt:lpstr>Voraussetzungen</vt:lpstr>
      <vt:lpstr>Treiber für die Kinect V2</vt:lpstr>
      <vt:lpstr>Tracker für das Skeleton-Tracking</vt:lpstr>
      <vt:lpstr>ABB Simulation + Skelett in Rviz</vt:lpstr>
      <vt:lpstr>Kommunikation über Python</vt:lpstr>
      <vt:lpstr>Vorführung</vt:lpstr>
      <vt:lpstr>Vielen Dank für Ihre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V2 +  ABB</dc:title>
  <dc:creator>Tobias Wyrwoll</dc:creator>
  <cp:lastModifiedBy>Tobias Wyrwoll</cp:lastModifiedBy>
  <cp:revision>16</cp:revision>
  <dcterms:created xsi:type="dcterms:W3CDTF">2021-09-17T08:40:27Z</dcterms:created>
  <dcterms:modified xsi:type="dcterms:W3CDTF">2021-09-26T08:47:51Z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34277c1-31d4-4dba-9248-3ba93a3f3112_Enabled">
    <vt:lpwstr>true</vt:lpwstr>
  </property>
  <property fmtid="{D5CDD505-2E9C-101B-9397-08002B2CF9AE}" pid="4" name="MSIP_Label_134277c1-31d4-4dba-9248-3ba93a3f3112_SetDate">
    <vt:lpwstr>2021-09-20T07:18:47Z</vt:lpwstr>
  </property>
  <property fmtid="{D5CDD505-2E9C-101B-9397-08002B2CF9AE}" pid="5" name="MSIP_Label_134277c1-31d4-4dba-9248-3ba93a3f3112_Method">
    <vt:lpwstr>Privileged</vt:lpwstr>
  </property>
  <property fmtid="{D5CDD505-2E9C-101B-9397-08002B2CF9AE}" pid="6" name="MSIP_Label_134277c1-31d4-4dba-9248-3ba93a3f3112_Name">
    <vt:lpwstr>Internal sub1</vt:lpwstr>
  </property>
  <property fmtid="{D5CDD505-2E9C-101B-9397-08002B2CF9AE}" pid="7" name="MSIP_Label_134277c1-31d4-4dba-9248-3ba93a3f3112_SiteId">
    <vt:lpwstr>eb70b763-b6d7-4486-8555-8831709a784e</vt:lpwstr>
  </property>
  <property fmtid="{D5CDD505-2E9C-101B-9397-08002B2CF9AE}" pid="8" name="MSIP_Label_134277c1-31d4-4dba-9248-3ba93a3f3112_ActionId">
    <vt:lpwstr>916a9da3-0664-47d7-874a-12f788978ecc</vt:lpwstr>
  </property>
  <property fmtid="{D5CDD505-2E9C-101B-9397-08002B2CF9AE}" pid="9" name="MSIP_Label_134277c1-31d4-4dba-9248-3ba93a3f3112_ContentBits">
    <vt:lpwstr>1</vt:lpwstr>
  </property>
</Properties>
</file>