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1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2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13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notesSlides/notesSlide17.xml" ContentType="application/vnd.openxmlformats-officedocument.presentationml.notesSl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notesSlides/notesSlide18.xml" ContentType="application/vnd.openxmlformats-officedocument.presentationml.notesSlid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70" r:id="rId3"/>
    <p:sldId id="275" r:id="rId4"/>
    <p:sldId id="273" r:id="rId5"/>
    <p:sldId id="260" r:id="rId6"/>
    <p:sldId id="261" r:id="rId7"/>
    <p:sldId id="262" r:id="rId8"/>
    <p:sldId id="263" r:id="rId9"/>
    <p:sldId id="264" r:id="rId10"/>
    <p:sldId id="329" r:id="rId11"/>
    <p:sldId id="290" r:id="rId12"/>
    <p:sldId id="324" r:id="rId13"/>
    <p:sldId id="287" r:id="rId14"/>
    <p:sldId id="296" r:id="rId15"/>
    <p:sldId id="299" r:id="rId16"/>
    <p:sldId id="320" r:id="rId17"/>
    <p:sldId id="321" r:id="rId18"/>
    <p:sldId id="307" r:id="rId19"/>
    <p:sldId id="289" r:id="rId20"/>
    <p:sldId id="306" r:id="rId21"/>
    <p:sldId id="323" r:id="rId22"/>
    <p:sldId id="325" r:id="rId23"/>
    <p:sldId id="326" r:id="rId24"/>
    <p:sldId id="327" r:id="rId25"/>
    <p:sldId id="308" r:id="rId26"/>
    <p:sldId id="314" r:id="rId27"/>
    <p:sldId id="280" r:id="rId28"/>
    <p:sldId id="281" r:id="rId29"/>
    <p:sldId id="322" r:id="rId30"/>
    <p:sldId id="316" r:id="rId31"/>
    <p:sldId id="285" r:id="rId32"/>
    <p:sldId id="265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811515"/>
    <a:srgbClr val="0033CC"/>
    <a:srgbClr val="0000FF"/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86935" autoAdjust="0"/>
  </p:normalViewPr>
  <p:slideViewPr>
    <p:cSldViewPr snapToGrid="0">
      <p:cViewPr varScale="1">
        <p:scale>
          <a:sx n="74" d="100"/>
          <a:sy n="74" d="100"/>
        </p:scale>
        <p:origin x="103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C3F-4C22-A0B2-48FB0E368C5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C3F-4C22-A0B2-48FB0E368C5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C3F-4C22-A0B2-48FB0E368C5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8C3F-4C22-A0B2-48FB0E368C57}"/>
              </c:ext>
            </c:extLst>
          </c:dPt>
          <c:cat>
            <c:strRef>
              <c:f>Sheet1!$A$1:$A$4</c:f>
              <c:strCache>
                <c:ptCount val="4"/>
                <c:pt idx="0">
                  <c:v>Punctuation</c:v>
                </c:pt>
                <c:pt idx="1">
                  <c:v>Identifier</c:v>
                </c:pt>
                <c:pt idx="2">
                  <c:v>Keyword</c:v>
                </c:pt>
                <c:pt idx="3">
                  <c:v>Numerals</c:v>
                </c:pt>
              </c:strCache>
            </c:strRef>
          </c:cat>
          <c:val>
            <c:numRef>
              <c:f>Sheet1!$B$1:$B$4</c:f>
              <c:numCache>
                <c:formatCode>0.00%</c:formatCode>
                <c:ptCount val="4"/>
                <c:pt idx="0">
                  <c:v>0.57099999999999995</c:v>
                </c:pt>
                <c:pt idx="1">
                  <c:v>0.32100000000000001</c:v>
                </c:pt>
                <c:pt idx="2">
                  <c:v>0.108</c:v>
                </c:pt>
                <c:pt idx="3">
                  <c:v>5.0000000000000001E-3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C3F-4C22-A0B2-48FB0E368C5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2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Sheet1!$D$1</c:f>
              <c:strCache>
                <c:ptCount val="1"/>
                <c:pt idx="0">
                  <c:v>MRR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Sheet1!$C$2:$C$6</c:f>
              <c:strCache>
                <c:ptCount val="5"/>
                <c:pt idx="0">
                  <c:v>BMN#</c:v>
                </c:pt>
                <c:pt idx="1">
                  <c:v>RNN (dynamic)</c:v>
                </c:pt>
                <c:pt idx="2">
                  <c:v>n-gram (dynamic)</c:v>
                </c:pt>
                <c:pt idx="3">
                  <c:v>RNN (static)</c:v>
                </c:pt>
                <c:pt idx="4">
                  <c:v>n-gram (static)</c:v>
                </c:pt>
              </c:strCache>
            </c:strRef>
          </c:cat>
          <c:val>
            <c:numRef>
              <c:f>Sheet1!$D$2:$D$6</c:f>
              <c:numCache>
                <c:formatCode>0.00%</c:formatCode>
                <c:ptCount val="5"/>
                <c:pt idx="0">
                  <c:v>0.40699999999999997</c:v>
                </c:pt>
                <c:pt idx="1">
                  <c:v>0.222</c:v>
                </c:pt>
                <c:pt idx="2">
                  <c:v>0.435</c:v>
                </c:pt>
                <c:pt idx="3">
                  <c:v>0.215</c:v>
                </c:pt>
                <c:pt idx="4">
                  <c:v>0.14899999999999999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DBB-40CB-9343-B18A2E245B3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50"/>
        <c:axId val="1197883480"/>
        <c:axId val="1197877904"/>
      </c:barChart>
      <c:catAx>
        <c:axId val="119788348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97877904"/>
        <c:crosses val="autoZero"/>
        <c:auto val="1"/>
        <c:lblAlgn val="ctr"/>
        <c:lblOffset val="100"/>
        <c:noMultiLvlLbl val="0"/>
      </c:catAx>
      <c:valAx>
        <c:axId val="1197877904"/>
        <c:scaling>
          <c:orientation val="minMax"/>
          <c:max val="1"/>
        </c:scaling>
        <c:delete val="0"/>
        <c:axPos val="b"/>
        <c:majorGridlines>
          <c:spPr>
            <a:ln w="31750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978834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2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Sheet1!$D$1</c:f>
              <c:strCache>
                <c:ptCount val="1"/>
                <c:pt idx="0">
                  <c:v>MRR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Sheet1!$C$2:$C$6</c:f>
              <c:strCache>
                <c:ptCount val="5"/>
                <c:pt idx="0">
                  <c:v>BMN#</c:v>
                </c:pt>
                <c:pt idx="1">
                  <c:v>RNN (dynamic)</c:v>
                </c:pt>
                <c:pt idx="2">
                  <c:v>n-gram (dynamic)</c:v>
                </c:pt>
                <c:pt idx="3">
                  <c:v>RNN (static)</c:v>
                </c:pt>
                <c:pt idx="4">
                  <c:v>n-gram (static)</c:v>
                </c:pt>
              </c:strCache>
            </c:strRef>
          </c:cat>
          <c:val>
            <c:numRef>
              <c:f>Sheet1!$D$2:$D$6</c:f>
              <c:numCache>
                <c:formatCode>0.00%</c:formatCode>
                <c:ptCount val="5"/>
                <c:pt idx="0">
                  <c:v>0.40699999999999997</c:v>
                </c:pt>
                <c:pt idx="1">
                  <c:v>0.222</c:v>
                </c:pt>
                <c:pt idx="2">
                  <c:v>0.435</c:v>
                </c:pt>
                <c:pt idx="3">
                  <c:v>0.215</c:v>
                </c:pt>
                <c:pt idx="4">
                  <c:v>0.14899999999999999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DBB-40CB-9343-B18A2E245B3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50"/>
        <c:axId val="1197883480"/>
        <c:axId val="1197877904"/>
      </c:barChart>
      <c:catAx>
        <c:axId val="119788348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97877904"/>
        <c:crosses val="autoZero"/>
        <c:auto val="1"/>
        <c:lblAlgn val="ctr"/>
        <c:lblOffset val="100"/>
        <c:noMultiLvlLbl val="0"/>
      </c:catAx>
      <c:valAx>
        <c:axId val="1197877904"/>
        <c:scaling>
          <c:orientation val="minMax"/>
          <c:max val="1"/>
        </c:scaling>
        <c:delete val="0"/>
        <c:axPos val="b"/>
        <c:majorGridlines>
          <c:spPr>
            <a:ln w="31750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978834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2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Sheet1!$D$1</c:f>
              <c:strCache>
                <c:ptCount val="1"/>
                <c:pt idx="0">
                  <c:v>MRR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Sheet1!$C$2:$C$6</c:f>
              <c:strCache>
                <c:ptCount val="5"/>
                <c:pt idx="0">
                  <c:v>BMN#</c:v>
                </c:pt>
                <c:pt idx="1">
                  <c:v>RNN (dynamic)</c:v>
                </c:pt>
                <c:pt idx="2">
                  <c:v>n-gram (dynamic)</c:v>
                </c:pt>
                <c:pt idx="3">
                  <c:v>RNN (static)</c:v>
                </c:pt>
                <c:pt idx="4">
                  <c:v>n-gram (static)</c:v>
                </c:pt>
              </c:strCache>
            </c:strRef>
          </c:cat>
          <c:val>
            <c:numRef>
              <c:f>Sheet1!$D$2:$D$6</c:f>
              <c:numCache>
                <c:formatCode>0.00%</c:formatCode>
                <c:ptCount val="5"/>
                <c:pt idx="0">
                  <c:v>0.40699999999999997</c:v>
                </c:pt>
                <c:pt idx="1">
                  <c:v>0.222</c:v>
                </c:pt>
                <c:pt idx="2">
                  <c:v>0.435</c:v>
                </c:pt>
                <c:pt idx="3">
                  <c:v>0.215</c:v>
                </c:pt>
                <c:pt idx="4">
                  <c:v>0.14899999999999999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DBB-40CB-9343-B18A2E245B3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50"/>
        <c:axId val="1197883480"/>
        <c:axId val="1197877904"/>
      </c:barChart>
      <c:catAx>
        <c:axId val="119788348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97877904"/>
        <c:crosses val="autoZero"/>
        <c:auto val="1"/>
        <c:lblAlgn val="ctr"/>
        <c:lblOffset val="100"/>
        <c:noMultiLvlLbl val="0"/>
      </c:catAx>
      <c:valAx>
        <c:axId val="1197877904"/>
        <c:scaling>
          <c:orientation val="minMax"/>
          <c:max val="1"/>
        </c:scaling>
        <c:delete val="0"/>
        <c:axPos val="b"/>
        <c:majorGridlines>
          <c:spPr>
            <a:ln w="31750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978834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660-4208-8BD6-2DECC8ED794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660-4208-8BD6-2DECC8ED794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660-4208-8BD6-2DECC8ED794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660-4208-8BD6-2DECC8ED7943}"/>
              </c:ext>
            </c:extLst>
          </c:dPt>
          <c:cat>
            <c:strRef>
              <c:f>Sheet1!$A$1:$A$4</c:f>
              <c:strCache>
                <c:ptCount val="4"/>
                <c:pt idx="0">
                  <c:v>Punctuation</c:v>
                </c:pt>
                <c:pt idx="1">
                  <c:v>Identifier</c:v>
                </c:pt>
                <c:pt idx="2">
                  <c:v>Keyword</c:v>
                </c:pt>
                <c:pt idx="3">
                  <c:v>Numerals</c:v>
                </c:pt>
              </c:strCache>
            </c:strRef>
          </c:cat>
          <c:val>
            <c:numRef>
              <c:f>Sheet1!$B$1:$B$4</c:f>
              <c:numCache>
                <c:formatCode>0.00%</c:formatCode>
                <c:ptCount val="4"/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660-4208-8BD6-2DECC8ED794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BF5-42C8-A0E2-59C12B8F8ED3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BF5-42C8-A0E2-59C12B8F8ED3}"/>
              </c:ext>
            </c:extLst>
          </c:dPt>
          <c:dPt>
            <c:idx val="2"/>
            <c:bubble3D val="0"/>
            <c:spPr>
              <a:solidFill>
                <a:schemeClr val="bg1">
                  <a:lumMod val="8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BF5-42C8-A0E2-59C12B8F8ED3}"/>
              </c:ext>
            </c:extLst>
          </c:dPt>
          <c:dPt>
            <c:idx val="3"/>
            <c:bubble3D val="0"/>
            <c:spPr>
              <a:solidFill>
                <a:schemeClr val="bg1">
                  <a:lumMod val="8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8BF5-42C8-A0E2-59C12B8F8ED3}"/>
              </c:ext>
            </c:extLst>
          </c:dPt>
          <c:dPt>
            <c:idx val="4"/>
            <c:bubble3D val="0"/>
            <c:spPr>
              <a:solidFill>
                <a:schemeClr val="bg1">
                  <a:lumMod val="8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8BF5-42C8-A0E2-59C12B8F8ED3}"/>
              </c:ext>
            </c:extLst>
          </c:dPt>
          <c:cat>
            <c:strRef>
              <c:f>Sheet1!$A$2:$A$6</c:f>
              <c:strCache>
                <c:ptCount val="5"/>
                <c:pt idx="0">
                  <c:v>Methods</c:v>
                </c:pt>
                <c:pt idx="1">
                  <c:v>Fields</c:v>
                </c:pt>
                <c:pt idx="2">
                  <c:v>Variables</c:v>
                </c:pt>
                <c:pt idx="3">
                  <c:v>Types</c:v>
                </c:pt>
                <c:pt idx="4">
                  <c:v>Parameters</c:v>
                </c:pt>
              </c:strCache>
            </c:strRef>
          </c:cat>
          <c:val>
            <c:numRef>
              <c:f>Sheet1!$B$2:$B$6</c:f>
              <c:numCache>
                <c:formatCode>0.00%</c:formatCode>
                <c:ptCount val="5"/>
                <c:pt idx="0">
                  <c:v>0.35</c:v>
                </c:pt>
                <c:pt idx="1">
                  <c:v>0.09</c:v>
                </c:pt>
                <c:pt idx="2">
                  <c:v>0.25</c:v>
                </c:pt>
                <c:pt idx="3">
                  <c:v>0.26</c:v>
                </c:pt>
                <c:pt idx="4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8BF5-42C8-A0E2-59C12B8F8ED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F13-47BD-BEFF-D80CB5D2A55C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F13-47BD-BEFF-D80CB5D2A55C}"/>
              </c:ext>
            </c:extLst>
          </c:dPt>
          <c:dPt>
            <c:idx val="2"/>
            <c:bubble3D val="0"/>
            <c:spPr>
              <a:solidFill>
                <a:schemeClr val="bg1">
                  <a:lumMod val="8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F13-47BD-BEFF-D80CB5D2A55C}"/>
              </c:ext>
            </c:extLst>
          </c:dPt>
          <c:dPt>
            <c:idx val="3"/>
            <c:bubble3D val="0"/>
            <c:spPr>
              <a:solidFill>
                <a:schemeClr val="bg1">
                  <a:lumMod val="8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2F13-47BD-BEFF-D80CB5D2A55C}"/>
              </c:ext>
            </c:extLst>
          </c:dPt>
          <c:dPt>
            <c:idx val="4"/>
            <c:bubble3D val="0"/>
            <c:spPr>
              <a:solidFill>
                <a:schemeClr val="bg1">
                  <a:lumMod val="8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2F13-47BD-BEFF-D80CB5D2A55C}"/>
              </c:ext>
            </c:extLst>
          </c:dPt>
          <c:cat>
            <c:strRef>
              <c:f>Sheet1!$A$2:$A$6</c:f>
              <c:strCache>
                <c:ptCount val="5"/>
                <c:pt idx="0">
                  <c:v>Methods</c:v>
                </c:pt>
                <c:pt idx="1">
                  <c:v>Fields</c:v>
                </c:pt>
                <c:pt idx="2">
                  <c:v>Variables</c:v>
                </c:pt>
                <c:pt idx="3">
                  <c:v>Types</c:v>
                </c:pt>
                <c:pt idx="4">
                  <c:v>Parameters</c:v>
                </c:pt>
              </c:strCache>
            </c:strRef>
          </c:cat>
          <c:val>
            <c:numRef>
              <c:f>Sheet1!$C$2:$C$6</c:f>
              <c:numCache>
                <c:formatCode>0.00%</c:formatCode>
                <c:ptCount val="5"/>
                <c:pt idx="0">
                  <c:v>0.57999999999999996</c:v>
                </c:pt>
                <c:pt idx="1">
                  <c:v>0.13</c:v>
                </c:pt>
                <c:pt idx="2">
                  <c:v>0.12</c:v>
                </c:pt>
                <c:pt idx="3">
                  <c:v>0.09</c:v>
                </c:pt>
                <c:pt idx="4">
                  <c:v>0.08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2F13-47BD-BEFF-D80CB5D2A5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BF5-42C8-A0E2-59C12B8F8ED3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BF5-42C8-A0E2-59C12B8F8ED3}"/>
              </c:ext>
            </c:extLst>
          </c:dPt>
          <c:dPt>
            <c:idx val="2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BF5-42C8-A0E2-59C12B8F8ED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8BF5-42C8-A0E2-59C12B8F8ED3}"/>
              </c:ext>
            </c:extLst>
          </c:dPt>
          <c:dPt>
            <c:idx val="4"/>
            <c:bubble3D val="0"/>
            <c:spPr>
              <a:solidFill>
                <a:schemeClr val="bg1">
                  <a:lumMod val="8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8BF5-42C8-A0E2-59C12B8F8ED3}"/>
              </c:ext>
            </c:extLst>
          </c:dPt>
          <c:cat>
            <c:strRef>
              <c:f>Sheet1!$A$2:$A$6</c:f>
              <c:strCache>
                <c:ptCount val="5"/>
                <c:pt idx="0">
                  <c:v>Methods</c:v>
                </c:pt>
                <c:pt idx="1">
                  <c:v>Fields</c:v>
                </c:pt>
                <c:pt idx="2">
                  <c:v>Variables</c:v>
                </c:pt>
                <c:pt idx="3">
                  <c:v>Types</c:v>
                </c:pt>
                <c:pt idx="4">
                  <c:v>Parameters</c:v>
                </c:pt>
              </c:strCache>
            </c:strRef>
          </c:cat>
          <c:val>
            <c:numRef>
              <c:f>Sheet1!$B$2:$B$6</c:f>
              <c:numCache>
                <c:formatCode>0.00%</c:formatCode>
                <c:ptCount val="5"/>
                <c:pt idx="0">
                  <c:v>0.35</c:v>
                </c:pt>
                <c:pt idx="1">
                  <c:v>0.09</c:v>
                </c:pt>
                <c:pt idx="2">
                  <c:v>0.25</c:v>
                </c:pt>
                <c:pt idx="3">
                  <c:v>0.26</c:v>
                </c:pt>
                <c:pt idx="4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8BF5-42C8-A0E2-59C12B8F8ED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F13-47BD-BEFF-D80CB5D2A55C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F13-47BD-BEFF-D80CB5D2A55C}"/>
              </c:ext>
            </c:extLst>
          </c:dPt>
          <c:dPt>
            <c:idx val="2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F13-47BD-BEFF-D80CB5D2A55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2F13-47BD-BEFF-D80CB5D2A55C}"/>
              </c:ext>
            </c:extLst>
          </c:dPt>
          <c:dPt>
            <c:idx val="4"/>
            <c:bubble3D val="0"/>
            <c:spPr>
              <a:solidFill>
                <a:schemeClr val="bg1">
                  <a:lumMod val="8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2F13-47BD-BEFF-D80CB5D2A55C}"/>
              </c:ext>
            </c:extLst>
          </c:dPt>
          <c:cat>
            <c:strRef>
              <c:f>Sheet1!$A$2:$A$6</c:f>
              <c:strCache>
                <c:ptCount val="5"/>
                <c:pt idx="0">
                  <c:v>Methods</c:v>
                </c:pt>
                <c:pt idx="1">
                  <c:v>Fields</c:v>
                </c:pt>
                <c:pt idx="2">
                  <c:v>Variables</c:v>
                </c:pt>
                <c:pt idx="3">
                  <c:v>Types</c:v>
                </c:pt>
                <c:pt idx="4">
                  <c:v>Parameters</c:v>
                </c:pt>
              </c:strCache>
            </c:strRef>
          </c:cat>
          <c:val>
            <c:numRef>
              <c:f>Sheet1!$C$2:$C$6</c:f>
              <c:numCache>
                <c:formatCode>0.00%</c:formatCode>
                <c:ptCount val="5"/>
                <c:pt idx="0">
                  <c:v>0.57999999999999996</c:v>
                </c:pt>
                <c:pt idx="1">
                  <c:v>0.13</c:v>
                </c:pt>
                <c:pt idx="2">
                  <c:v>0.12</c:v>
                </c:pt>
                <c:pt idx="3">
                  <c:v>0.09</c:v>
                </c:pt>
                <c:pt idx="4">
                  <c:v>0.08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2F13-47BD-BEFF-D80CB5D2A5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BF5-42C8-A0E2-59C12B8F8ED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BF5-42C8-A0E2-59C12B8F8ED3}"/>
              </c:ext>
            </c:extLst>
          </c:dPt>
          <c:dPt>
            <c:idx val="2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BF5-42C8-A0E2-59C12B8F8ED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8BF5-42C8-A0E2-59C12B8F8ED3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8BF5-42C8-A0E2-59C12B8F8ED3}"/>
              </c:ext>
            </c:extLst>
          </c:dPt>
          <c:cat>
            <c:strRef>
              <c:f>Sheet1!$A$2:$A$6</c:f>
              <c:strCache>
                <c:ptCount val="5"/>
                <c:pt idx="0">
                  <c:v>Methods</c:v>
                </c:pt>
                <c:pt idx="1">
                  <c:v>Fields</c:v>
                </c:pt>
                <c:pt idx="2">
                  <c:v>Variables</c:v>
                </c:pt>
                <c:pt idx="3">
                  <c:v>Types</c:v>
                </c:pt>
                <c:pt idx="4">
                  <c:v>Parameters</c:v>
                </c:pt>
              </c:strCache>
            </c:strRef>
          </c:cat>
          <c:val>
            <c:numRef>
              <c:f>Sheet1!$B$2:$B$6</c:f>
              <c:numCache>
                <c:formatCode>0.00%</c:formatCode>
                <c:ptCount val="5"/>
                <c:pt idx="0">
                  <c:v>0.35</c:v>
                </c:pt>
                <c:pt idx="1">
                  <c:v>0.09</c:v>
                </c:pt>
                <c:pt idx="2">
                  <c:v>0.25</c:v>
                </c:pt>
                <c:pt idx="3">
                  <c:v>0.26</c:v>
                </c:pt>
                <c:pt idx="4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8BF5-42C8-A0E2-59C12B8F8ED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F13-47BD-BEFF-D80CB5D2A55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F13-47BD-BEFF-D80CB5D2A55C}"/>
              </c:ext>
            </c:extLst>
          </c:dPt>
          <c:dPt>
            <c:idx val="2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F13-47BD-BEFF-D80CB5D2A55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2F13-47BD-BEFF-D80CB5D2A55C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2F13-47BD-BEFF-D80CB5D2A55C}"/>
              </c:ext>
            </c:extLst>
          </c:dPt>
          <c:cat>
            <c:strRef>
              <c:f>Sheet1!$A$2:$A$6</c:f>
              <c:strCache>
                <c:ptCount val="5"/>
                <c:pt idx="0">
                  <c:v>Methods</c:v>
                </c:pt>
                <c:pt idx="1">
                  <c:v>Fields</c:v>
                </c:pt>
                <c:pt idx="2">
                  <c:v>Variables</c:v>
                </c:pt>
                <c:pt idx="3">
                  <c:v>Types</c:v>
                </c:pt>
                <c:pt idx="4">
                  <c:v>Parameters</c:v>
                </c:pt>
              </c:strCache>
            </c:strRef>
          </c:cat>
          <c:val>
            <c:numRef>
              <c:f>Sheet1!$C$2:$C$6</c:f>
              <c:numCache>
                <c:formatCode>0.00%</c:formatCode>
                <c:ptCount val="5"/>
                <c:pt idx="0">
                  <c:v>0.57999999999999996</c:v>
                </c:pt>
                <c:pt idx="1">
                  <c:v>0.13</c:v>
                </c:pt>
                <c:pt idx="2">
                  <c:v>0.12</c:v>
                </c:pt>
                <c:pt idx="3">
                  <c:v>0.09</c:v>
                </c:pt>
                <c:pt idx="4">
                  <c:v>0.08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2F13-47BD-BEFF-D80CB5D2A5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2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Sheet1!$D$1</c:f>
              <c:strCache>
                <c:ptCount val="1"/>
                <c:pt idx="0">
                  <c:v>MRR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Sheet1!$C$2:$C$6</c:f>
              <c:strCache>
                <c:ptCount val="5"/>
                <c:pt idx="0">
                  <c:v>BMN#</c:v>
                </c:pt>
                <c:pt idx="1">
                  <c:v>RNN (dynamic)</c:v>
                </c:pt>
                <c:pt idx="2">
                  <c:v>n-gram (dynamic)</c:v>
                </c:pt>
                <c:pt idx="3">
                  <c:v>RNN (static)</c:v>
                </c:pt>
                <c:pt idx="4">
                  <c:v>n-gram (static)</c:v>
                </c:pt>
              </c:strCache>
            </c:strRef>
          </c:cat>
          <c:val>
            <c:numRef>
              <c:f>Sheet1!$D$2:$D$6</c:f>
              <c:numCache>
                <c:formatCode>0.00%</c:formatCode>
                <c:ptCount val="5"/>
                <c:pt idx="0">
                  <c:v>0.40699999999999997</c:v>
                </c:pt>
                <c:pt idx="1">
                  <c:v>0.222</c:v>
                </c:pt>
                <c:pt idx="2">
                  <c:v>0.435</c:v>
                </c:pt>
                <c:pt idx="3">
                  <c:v>0.215</c:v>
                </c:pt>
                <c:pt idx="4">
                  <c:v>0.14899999999999999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DBB-40CB-9343-B18A2E245B3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50"/>
        <c:axId val="1197883480"/>
        <c:axId val="1197877904"/>
      </c:barChart>
      <c:catAx>
        <c:axId val="119788348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97877904"/>
        <c:crosses val="autoZero"/>
        <c:auto val="1"/>
        <c:lblAlgn val="ctr"/>
        <c:lblOffset val="100"/>
        <c:noMultiLvlLbl val="0"/>
      </c:catAx>
      <c:valAx>
        <c:axId val="1197877904"/>
        <c:scaling>
          <c:orientation val="minMax"/>
          <c:max val="1"/>
        </c:scaling>
        <c:delete val="0"/>
        <c:axPos val="b"/>
        <c:majorGridlines>
          <c:spPr>
            <a:ln w="31750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978834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C98736-C381-4AB4-97B4-C966A00CA96C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E6CACE-79F7-42FB-AC84-362FE3422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6013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E6CACE-79F7-42FB-AC84-362FE342259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5824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Before talk about models</a:t>
            </a:r>
          </a:p>
          <a:p>
            <a:r>
              <a:rPr lang="en-US" dirty="0"/>
              <a:t>Keyword avg. 4.2</a:t>
            </a:r>
          </a:p>
          <a:p>
            <a:r>
              <a:rPr lang="en-US" dirty="0"/>
              <a:t>Id avg. 9.6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E6CACE-79F7-42FB-AC84-362FE342259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666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E6CACE-79F7-42FB-AC84-362FE342259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3043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Local variable easy, short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E6CACE-79F7-42FB-AC84-362FE342259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1484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Intra- vs. core vs. 3</a:t>
            </a:r>
            <a:r>
              <a:rPr lang="en-US" baseline="30000" dirty="0"/>
              <a:t>rd</a:t>
            </a:r>
            <a:r>
              <a:rPr lang="en-US" dirty="0"/>
              <a:t> party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E6CACE-79F7-42FB-AC84-362FE342259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5377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E6CACE-79F7-42FB-AC84-362FE342259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4649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Distribution statistics not enough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E6CACE-79F7-42FB-AC84-362FE342259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894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MRR is like accuracy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E6CACE-79F7-42FB-AC84-362FE342259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8040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About half inside the project</a:t>
            </a:r>
          </a:p>
          <a:p>
            <a:r>
              <a:rPr lang="en-US" dirty="0"/>
              <a:t>Maybe mention VS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E6CACE-79F7-42FB-AC84-362FE342259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9167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BMN: 14%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E6CACE-79F7-42FB-AC84-362FE342259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9557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Forget about over/under-represented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E6CACE-79F7-42FB-AC84-362FE342259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7996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E6CACE-79F7-42FB-AC84-362FE342259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1955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just for code completion -- 80% accuracy might look good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E6CACE-79F7-42FB-AC84-362FE342259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3136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Finding What You Aren’t Looking For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E6CACE-79F7-42FB-AC84-362FE342259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7877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Less than 1; just typing effort</a:t>
            </a:r>
          </a:p>
          <a:p>
            <a:r>
              <a:rPr lang="en-US" dirty="0"/>
              <a:t>Some 1-3; moment’s pause, maybe scrolling</a:t>
            </a:r>
          </a:p>
          <a:p>
            <a:r>
              <a:rPr lang="en-US" dirty="0"/>
              <a:t>That’s it for 90%</a:t>
            </a:r>
          </a:p>
          <a:p>
            <a:r>
              <a:rPr lang="en-US" dirty="0"/>
              <a:t>Not 20 seconds of staring – reading through options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E6CACE-79F7-42FB-AC84-362FE342259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E6CACE-79F7-42FB-AC84-362FE342259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6876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E6CACE-79F7-42FB-AC84-362FE342259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87164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Leave us with this; the kind of snippet that is being written thousands of times a day by millions of developers world-wide and that we can learn so much about</a:t>
            </a:r>
          </a:p>
          <a:p>
            <a:r>
              <a:rPr lang="en-US" dirty="0"/>
              <a:t>Let’s figure out how we can help them by combining our creativity with a healthy dose of reality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E6CACE-79F7-42FB-AC84-362FE3422594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4115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can we help developers?</a:t>
            </a:r>
          </a:p>
          <a:p>
            <a:r>
              <a:rPr lang="en-US" dirty="0"/>
              <a:t>All get attention, but none quite like completion</a:t>
            </a:r>
          </a:p>
          <a:p>
            <a:r>
              <a:rPr lang="en-US" dirty="0"/>
              <a:t>To test such engines, take a large corpus &amp; have to address this question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E6CACE-79F7-42FB-AC84-362FE342259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1698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31 tokens</a:t>
            </a:r>
          </a:p>
          <a:p>
            <a:r>
              <a:rPr lang="en-US" dirty="0"/>
              <a:t>Code synthesis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E6CACE-79F7-42FB-AC84-362FE342259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777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E6CACE-79F7-42FB-AC84-362FE342259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9720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9 left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E6CACE-79F7-42FB-AC84-362FE342259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314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E6CACE-79F7-42FB-AC84-362FE342259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4538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Problem with synthetic datasets: all worthwhile pursuits, but what do developers want?</a:t>
            </a:r>
          </a:p>
          <a:p>
            <a:r>
              <a:rPr lang="en-US" dirty="0"/>
              <a:t>Analyze in context of modeling, by contrast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E6CACE-79F7-42FB-AC84-362FE342259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5203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Baseline: random other token, repeat &amp; filter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E6CACE-79F7-42FB-AC84-362FE342259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329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56044-BEAE-4665-A9AC-A8A514F387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0629FB-79E1-4D73-A141-F19515D983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A60F7D-186D-48D5-8C8D-6071DF2CD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B5F10-DCEC-4708-87C0-ED5A0799E9A3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D71F9A-62A1-42F8-A575-4CBFB0DF3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DDBDFF-1299-47E2-8EEE-2DDE977B8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B8F9E-33FD-4BC6-A65F-335495367C6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218E71D-0FFF-4E0A-8CCD-D13806E5B4DF}"/>
              </a:ext>
            </a:extLst>
          </p:cNvPr>
          <p:cNvSpPr/>
          <p:nvPr userDrawn="1"/>
        </p:nvSpPr>
        <p:spPr>
          <a:xfrm>
            <a:off x="0" y="-30481"/>
            <a:ext cx="2621280" cy="6858000"/>
          </a:xfrm>
          <a:prstGeom prst="rect">
            <a:avLst/>
          </a:prstGeom>
          <a:gradFill>
            <a:gsLst>
              <a:gs pos="0">
                <a:srgbClr val="811515">
                  <a:alpha val="90000"/>
                </a:srgbClr>
              </a:gs>
              <a:gs pos="20000">
                <a:schemeClr val="bg1">
                  <a:alpha val="0"/>
                </a:schemeClr>
              </a:gs>
            </a:gsLst>
            <a:lin ang="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33A6DB4-BF3B-4668-BB2D-B76E74E1B7BE}"/>
              </a:ext>
            </a:extLst>
          </p:cNvPr>
          <p:cNvSpPr/>
          <p:nvPr userDrawn="1"/>
        </p:nvSpPr>
        <p:spPr>
          <a:xfrm rot="10800000">
            <a:off x="9570720" y="0"/>
            <a:ext cx="2621280" cy="6858000"/>
          </a:xfrm>
          <a:prstGeom prst="rect">
            <a:avLst/>
          </a:prstGeom>
          <a:gradFill>
            <a:gsLst>
              <a:gs pos="0">
                <a:srgbClr val="000099">
                  <a:alpha val="90000"/>
                </a:srgbClr>
              </a:gs>
              <a:gs pos="20000">
                <a:schemeClr val="bg1">
                  <a:alpha val="0"/>
                </a:schemeClr>
              </a:gs>
            </a:gsLst>
            <a:lin ang="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755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BFF43-14A0-483A-ABC0-85927DDAE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FFB4BA-2A50-461C-ABB7-AC11794921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3A2373-03CE-4742-9A2C-0AFA4180C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B5F10-DCEC-4708-87C0-ED5A0799E9A3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CB25B-3DDE-4DC8-9819-3736B6E5F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95F486-1734-477B-87F7-43861EE16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B8F9E-33FD-4BC6-A65F-335495367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980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17D658-84C9-4A8C-9877-F7FE569735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701272-AE61-43F9-83D6-3BA618E426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6A94C-27BA-41ED-9272-A529F0C0B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B5F10-DCEC-4708-87C0-ED5A0799E9A3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64CCFA-A7A1-4965-90F2-DC7CD6BB5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0530C-153A-4689-84F7-A62330921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B8F9E-33FD-4BC6-A65F-335495367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558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5897A-B734-4361-947A-554A7B21B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F81CF-08DA-4B44-BA41-3F5E908E6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5785"/>
            <a:ext cx="10515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27275-8D07-4BEA-B845-A6FF41AF1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B5F10-DCEC-4708-87C0-ED5A0799E9A3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245B9A-3E29-49C1-8447-AC2619BFB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96F154-0C4F-4D68-8D60-50EC2EFDE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B8F9E-33FD-4BC6-A65F-335495367C67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5E8CD95-79A1-4727-B4A0-2B0AFA32B157}"/>
              </a:ext>
            </a:extLst>
          </p:cNvPr>
          <p:cNvSpPr/>
          <p:nvPr userDrawn="1"/>
        </p:nvSpPr>
        <p:spPr>
          <a:xfrm>
            <a:off x="0" y="-30481"/>
            <a:ext cx="2621280" cy="6858000"/>
          </a:xfrm>
          <a:prstGeom prst="rect">
            <a:avLst/>
          </a:prstGeom>
          <a:gradFill>
            <a:gsLst>
              <a:gs pos="0">
                <a:srgbClr val="811515">
                  <a:alpha val="90000"/>
                </a:srgbClr>
              </a:gs>
              <a:gs pos="20000">
                <a:schemeClr val="bg1">
                  <a:alpha val="0"/>
                </a:schemeClr>
              </a:gs>
            </a:gsLst>
            <a:lin ang="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B0EE119-6C66-44E7-9EA8-C90B43E2C6F3}"/>
              </a:ext>
            </a:extLst>
          </p:cNvPr>
          <p:cNvSpPr/>
          <p:nvPr userDrawn="1"/>
        </p:nvSpPr>
        <p:spPr>
          <a:xfrm rot="10800000">
            <a:off x="9570720" y="0"/>
            <a:ext cx="2621280" cy="6858000"/>
          </a:xfrm>
          <a:prstGeom prst="rect">
            <a:avLst/>
          </a:prstGeom>
          <a:gradFill>
            <a:gsLst>
              <a:gs pos="0">
                <a:srgbClr val="000099">
                  <a:alpha val="90000"/>
                </a:srgbClr>
              </a:gs>
              <a:gs pos="20000">
                <a:schemeClr val="bg1">
                  <a:alpha val="0"/>
                </a:schemeClr>
              </a:gs>
            </a:gsLst>
            <a:lin ang="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971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C2472-4D75-4E57-A93A-87E83F1A9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AEC52A-AC4F-4C7F-A751-4DFA93B5B8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7D171F-3293-4AFF-831C-D9247ADF0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B5F10-DCEC-4708-87C0-ED5A0799E9A3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265BE2-07BF-43B6-9F0A-B1F7A9625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93730-2F34-4D33-9F07-3A58A0041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B8F9E-33FD-4BC6-A65F-335495367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113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61F0E-3401-4D55-B0C1-0BB1F26D8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5A34E-38FE-416D-8076-1BD819FD55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9C3670-89AB-4AAD-8272-B96E74FA4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3BF101-2058-4C14-BF49-DC4FFB576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B5F10-DCEC-4708-87C0-ED5A0799E9A3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339508-21AF-4FDC-ABDA-B4BB0ADDE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1D9792-614F-41A7-AE40-84890643D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B8F9E-33FD-4BC6-A65F-335495367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696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F07BC-E533-4E62-89C7-FD6BD8DFF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73C0F0-CEF2-4B41-B3F5-11D6AF7ED5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BBD65C-9A48-4772-A727-24AA92683A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6018A0-3E19-488F-96A3-93BF68ED6E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C70EB1-2388-49AC-8357-C3063946EF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C81A16-851C-4370-87F5-8D4267BE1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B5F10-DCEC-4708-87C0-ED5A0799E9A3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6F62B5-47D2-40F6-B323-2CC1FEAF3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9329A5-A59E-4AAA-9E43-368CE4B01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B8F9E-33FD-4BC6-A65F-335495367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560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81DB6-026B-4D58-8664-F1BDBB351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D3991E-A583-4582-87B6-B2667E7EE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B5F10-DCEC-4708-87C0-ED5A0799E9A3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428FBC-DF0B-4C1C-8973-BA43AD6A0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70426A-5A43-4E85-8C2C-72593386B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B8F9E-33FD-4BC6-A65F-335495367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870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B6AFFA-1E18-4030-B59F-CEFBC6ECB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B5F10-DCEC-4708-87C0-ED5A0799E9A3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8997D2-2AB6-47D3-BA21-CFDD37EF6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0719DC-6EEE-46DD-AF61-AA68C624C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B8F9E-33FD-4BC6-A65F-335495367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343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2CBFB-8241-41BD-83E9-3E1EB927B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77478-2306-4232-A89A-322682D2C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A21BC6-A872-4C95-AE9A-DA3D4CDA46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600FE9-1E0D-45B9-9F1D-B334405A9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B5F10-DCEC-4708-87C0-ED5A0799E9A3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9D4940-E93D-4FEA-8FAE-D2B9DEF71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AEFF04-5F71-463A-B1F0-432D27151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B8F9E-33FD-4BC6-A65F-335495367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209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23CBC-5BC2-437A-B8A8-732D730A6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F25D37-4AE7-4F33-B5A6-AF0019E1C0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F66B6A-EBDF-4F44-9F4F-E608F61533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9F610F-E435-4F8D-AB3F-68DBFFE4D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B5F10-DCEC-4708-87C0-ED5A0799E9A3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A13D0E-2C62-4741-B841-14B7BD49D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0A6936-7812-49CA-BDA2-1F08E765E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B8F9E-33FD-4BC6-A65F-335495367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255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3F18B2-FF3D-4615-BB4A-49E0878C8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F4E898-56F9-4FA4-9816-CD5132C3D2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7B7D4A-7F2E-4715-B458-6BD2BA7589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7B5F10-DCEC-4708-87C0-ED5A0799E9A3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5679F0-7023-45CD-8596-EE9D2F8D6C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DDEB28-D3B4-4A11-8653-F597B302C5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CB8F9E-33FD-4BC6-A65F-335495367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544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kave.cc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sv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5281/zenodo.2565672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vhellendoorn.github.io/PDF/icse2019.pdf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6C3EE-51D0-4880-A571-8A81E69B7A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761168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When Code Completion Fails</a:t>
            </a:r>
            <a:br>
              <a:rPr lang="en-US" dirty="0"/>
            </a:br>
            <a:r>
              <a:rPr lang="en-US" sz="4000" dirty="0">
                <a:solidFill>
                  <a:srgbClr val="000099"/>
                </a:solidFill>
              </a:rPr>
              <a:t>A Case-Study on Real-World Completions</a:t>
            </a:r>
            <a:endParaRPr lang="en-US" dirty="0">
              <a:solidFill>
                <a:srgbClr val="000099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737C64-AC3C-42A9-87BF-062A65C0C5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80" y="3540555"/>
            <a:ext cx="11815783" cy="3037797"/>
          </a:xfrm>
        </p:spPr>
        <p:txBody>
          <a:bodyPr>
            <a:noAutofit/>
          </a:bodyPr>
          <a:lstStyle/>
          <a:p>
            <a:pPr algn="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800" b="1" dirty="0"/>
              <a:t>Vincent J. Hellendoorn</a:t>
            </a:r>
            <a:r>
              <a:rPr lang="en-US" sz="2800" b="1" baseline="30000" dirty="0"/>
              <a:t>1</a:t>
            </a:r>
            <a:r>
              <a:rPr lang="en-US" sz="2800" dirty="0"/>
              <a:t>, Sebastian Proksch</a:t>
            </a:r>
            <a:r>
              <a:rPr lang="en-US" sz="2800" baseline="30000" dirty="0"/>
              <a:t>2</a:t>
            </a:r>
            <a:r>
              <a:rPr lang="en-US" sz="2800" dirty="0"/>
              <a:t>, Harald C. Gall</a:t>
            </a:r>
            <a:r>
              <a:rPr lang="en-US" sz="2800" baseline="30000" dirty="0"/>
              <a:t>2</a:t>
            </a:r>
            <a:r>
              <a:rPr lang="en-US" sz="2800" dirty="0"/>
              <a:t> &amp; Alberto Bacchelli</a:t>
            </a:r>
            <a:r>
              <a:rPr lang="en-US" sz="2800" baseline="30000" dirty="0"/>
              <a:t>2</a:t>
            </a:r>
          </a:p>
          <a:p>
            <a:pPr algn="r">
              <a:lnSpc>
                <a:spcPct val="100000"/>
              </a:lnSpc>
            </a:pPr>
            <a:endParaRPr lang="en-US" sz="2800" dirty="0"/>
          </a:p>
          <a:p>
            <a:pPr algn="r">
              <a:lnSpc>
                <a:spcPct val="100000"/>
              </a:lnSpc>
            </a:pPr>
            <a:r>
              <a:rPr lang="en-US" sz="2800" baseline="30000" dirty="0"/>
              <a:t>1</a:t>
            </a:r>
            <a:r>
              <a:rPr lang="en-US" sz="2800" dirty="0"/>
              <a:t>University of California, Davis</a:t>
            </a:r>
            <a:endParaRPr lang="en-US" sz="2800" baseline="30000" dirty="0"/>
          </a:p>
          <a:p>
            <a:pPr algn="r">
              <a:lnSpc>
                <a:spcPct val="100000"/>
              </a:lnSpc>
            </a:pPr>
            <a:r>
              <a:rPr lang="en-US" sz="2800" baseline="30000" dirty="0"/>
              <a:t>2</a:t>
            </a:r>
            <a:r>
              <a:rPr lang="en-US" sz="2800" dirty="0"/>
              <a:t>University of Zurich</a:t>
            </a:r>
          </a:p>
        </p:txBody>
      </p:sp>
      <p:pic>
        <p:nvPicPr>
          <p:cNvPr id="4" name="Picture 2" descr="Image result for alberto bacchelli">
            <a:extLst>
              <a:ext uri="{FF2B5EF4-FFF2-40B4-BE49-F238E27FC236}">
                <a16:creationId xmlns:a16="http://schemas.microsoft.com/office/drawing/2014/main" id="{5332ACFD-8C9E-4ADF-83D0-0DFC5E7B17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65" r="5506"/>
          <a:stretch/>
        </p:blipFill>
        <p:spPr bwMode="auto">
          <a:xfrm>
            <a:off x="4976112" y="4745033"/>
            <a:ext cx="1407262" cy="1670759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Image result for sebastian proksch">
            <a:extLst>
              <a:ext uri="{FF2B5EF4-FFF2-40B4-BE49-F238E27FC236}">
                <a16:creationId xmlns:a16="http://schemas.microsoft.com/office/drawing/2014/main" id="{FEFD4CF4-C0D1-4141-B4FA-5B661AB07F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36" r="5834"/>
          <a:stretch/>
        </p:blipFill>
        <p:spPr bwMode="auto">
          <a:xfrm>
            <a:off x="1902280" y="4745034"/>
            <a:ext cx="1407262" cy="1670759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harald gall">
            <a:extLst>
              <a:ext uri="{FF2B5EF4-FFF2-40B4-BE49-F238E27FC236}">
                <a16:creationId xmlns:a16="http://schemas.microsoft.com/office/drawing/2014/main" id="{5E1910E1-3E0A-45FB-B239-08EB24F9B8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68" b="13009"/>
          <a:stretch/>
        </p:blipFill>
        <p:spPr bwMode="auto">
          <a:xfrm>
            <a:off x="3439196" y="4745034"/>
            <a:ext cx="1407262" cy="1670759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 person wearing a suit and tie smiling at the camera&#10;&#10;Description automatically generated">
            <a:extLst>
              <a:ext uri="{FF2B5EF4-FFF2-40B4-BE49-F238E27FC236}">
                <a16:creationId xmlns:a16="http://schemas.microsoft.com/office/drawing/2014/main" id="{BC26CF0E-3C0F-4293-B03C-CD04BCA4D57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6" r="7166"/>
          <a:stretch/>
        </p:blipFill>
        <p:spPr>
          <a:xfrm>
            <a:off x="365364" y="4745033"/>
            <a:ext cx="1407262" cy="167075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759017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CEB0E-5ADE-466F-B199-2E6F1530D6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sumArray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(int[]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Arrays.stream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.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mapToInt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.sum();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6906551-F288-43DC-8BAB-089B4917F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Just The Method Name?</a:t>
            </a:r>
          </a:p>
        </p:txBody>
      </p:sp>
      <p:pic>
        <p:nvPicPr>
          <p:cNvPr id="10244" name="Picture 4" descr="Image result for tired developer">
            <a:extLst>
              <a:ext uri="{FF2B5EF4-FFF2-40B4-BE49-F238E27FC236}">
                <a16:creationId xmlns:a16="http://schemas.microsoft.com/office/drawing/2014/main" id="{05B00F2F-5F2B-40C8-B9AC-0D3D52E9F7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53" b="5195"/>
          <a:stretch/>
        </p:blipFill>
        <p:spPr bwMode="auto">
          <a:xfrm>
            <a:off x="7325360" y="3807881"/>
            <a:ext cx="4028440" cy="2690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7551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7AF00-F88B-49D9-8136-E6DA5C1F8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1: Which Tokens Get Completed?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51E07-F2E0-468B-8A35-367A4D702C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dirty="0"/>
              <a:t>Finding 1: </a:t>
            </a:r>
            <a:r>
              <a:rPr lang="en-US" b="1" dirty="0"/>
              <a:t>Don’t blame the 99%</a:t>
            </a:r>
          </a:p>
          <a:p>
            <a:pPr marL="0" indent="0">
              <a:buNone/>
            </a:pPr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Finding 2: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Guessing won’t do</a:t>
            </a:r>
          </a:p>
          <a:p>
            <a:pPr marL="0" indent="0">
              <a:buNone/>
            </a:pPr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Finding 3: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Don’t miss the simple</a:t>
            </a:r>
          </a:p>
        </p:txBody>
      </p:sp>
    </p:spTree>
    <p:extLst>
      <p:ext uri="{BB962C8B-B14F-4D97-AF65-F5344CB8AC3E}">
        <p14:creationId xmlns:p14="http://schemas.microsoft.com/office/powerpoint/2010/main" val="31017368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13BF8-1B13-4826-BC6F-13C1228BC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Real-World Data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E9BE162-7E87-4289-9C10-CC6C185CBA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From the </a:t>
            </a:r>
            <a:r>
              <a:rPr lang="en-US" dirty="0" err="1"/>
              <a:t>Kave</a:t>
            </a:r>
            <a:r>
              <a:rPr lang="en-US" dirty="0"/>
              <a:t> project</a:t>
            </a:r>
          </a:p>
          <a:p>
            <a:r>
              <a:rPr lang="en-US" dirty="0"/>
              <a:t>66 developers (with completions)</a:t>
            </a:r>
          </a:p>
          <a:p>
            <a:r>
              <a:rPr lang="en-US" dirty="0"/>
              <a:t>Not collected for this purpose!</a:t>
            </a:r>
          </a:p>
          <a:p>
            <a:r>
              <a:rPr lang="en-US" dirty="0"/>
              <a:t>Not collected for this purpose -.-</a:t>
            </a:r>
          </a:p>
        </p:txBody>
      </p:sp>
      <p:pic>
        <p:nvPicPr>
          <p:cNvPr id="4098" name="Picture 2" descr="http://www.kave.cc/_/rsrc/1468853750281/config/kave-logoe-with-title.png.1398356838759.png">
            <a:extLst>
              <a:ext uri="{FF2B5EF4-FFF2-40B4-BE49-F238E27FC236}">
                <a16:creationId xmlns:a16="http://schemas.microsoft.com/office/drawing/2014/main" id="{B36486A5-3B59-414B-80C6-9E4EC5D9B9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2154" y="4925961"/>
            <a:ext cx="6876166" cy="1566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5A2A10B-BACF-4C3F-AED0-5C8A99D1EB69}"/>
              </a:ext>
            </a:extLst>
          </p:cNvPr>
          <p:cNvSpPr/>
          <p:nvPr/>
        </p:nvSpPr>
        <p:spPr>
          <a:xfrm>
            <a:off x="0" y="6488668"/>
            <a:ext cx="14965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http://kave.cc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942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ow: Right 3">
            <a:extLst>
              <a:ext uri="{FF2B5EF4-FFF2-40B4-BE49-F238E27FC236}">
                <a16:creationId xmlns:a16="http://schemas.microsoft.com/office/drawing/2014/main" id="{142552F5-1897-4CDE-B420-F07A89F09BA3}"/>
              </a:ext>
            </a:extLst>
          </p:cNvPr>
          <p:cNvSpPr/>
          <p:nvPr/>
        </p:nvSpPr>
        <p:spPr>
          <a:xfrm>
            <a:off x="838201" y="2637595"/>
            <a:ext cx="2878394" cy="158280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3CDCA0-9411-4C8F-945E-B811F378C182}"/>
              </a:ext>
            </a:extLst>
          </p:cNvPr>
          <p:cNvSpPr txBox="1"/>
          <p:nvPr/>
        </p:nvSpPr>
        <p:spPr>
          <a:xfrm>
            <a:off x="838200" y="3967316"/>
            <a:ext cx="229583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200,000 Completion Events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B6EA5E0F-570F-4521-A028-CB4181CEC8C0}"/>
              </a:ext>
            </a:extLst>
          </p:cNvPr>
          <p:cNvSpPr/>
          <p:nvPr/>
        </p:nvSpPr>
        <p:spPr>
          <a:xfrm>
            <a:off x="3881285" y="2901792"/>
            <a:ext cx="3227438" cy="60213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0320D180-6028-46B6-B93C-90BFC20E7724}"/>
              </a:ext>
            </a:extLst>
          </p:cNvPr>
          <p:cNvSpPr/>
          <p:nvPr/>
        </p:nvSpPr>
        <p:spPr>
          <a:xfrm rot="5400000">
            <a:off x="5019369" y="3220621"/>
            <a:ext cx="1602658" cy="1868129"/>
          </a:xfrm>
          <a:prstGeom prst="bentArrow">
            <a:avLst>
              <a:gd name="adj1" fmla="val 15184"/>
              <a:gd name="adj2" fmla="val 25000"/>
              <a:gd name="adj3" fmla="val 25000"/>
              <a:gd name="adj4" fmla="val 45363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8BDC08C-A65A-455C-B2AB-AE023AAF7D67}"/>
              </a:ext>
            </a:extLst>
          </p:cNvPr>
          <p:cNvSpPr txBox="1"/>
          <p:nvPr/>
        </p:nvSpPr>
        <p:spPr>
          <a:xfrm>
            <a:off x="3795253" y="3897238"/>
            <a:ext cx="229583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110,000 </a:t>
            </a:r>
          </a:p>
          <a:p>
            <a:r>
              <a:rPr lang="en-US" dirty="0"/>
              <a:t>Filtered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B435133-72CF-4A22-B8DC-D09774DC8B88}"/>
              </a:ext>
            </a:extLst>
          </p:cNvPr>
          <p:cNvSpPr txBox="1"/>
          <p:nvPr/>
        </p:nvSpPr>
        <p:spPr>
          <a:xfrm>
            <a:off x="6491749" y="3897237"/>
            <a:ext cx="229583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40,000 </a:t>
            </a:r>
          </a:p>
          <a:p>
            <a:r>
              <a:rPr lang="en-US" dirty="0"/>
              <a:t>Canceled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5DC3CF6-DE56-42EF-A634-1095E0BA0AB6}"/>
              </a:ext>
            </a:extLst>
          </p:cNvPr>
          <p:cNvSpPr txBox="1"/>
          <p:nvPr/>
        </p:nvSpPr>
        <p:spPr>
          <a:xfrm>
            <a:off x="5749414" y="2409796"/>
            <a:ext cx="229583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50,000 </a:t>
            </a:r>
          </a:p>
          <a:p>
            <a:r>
              <a:rPr lang="en-US" dirty="0"/>
              <a:t>Applied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2C8E79C-0323-49FC-B5B9-17661428B796}"/>
              </a:ext>
            </a:extLst>
          </p:cNvPr>
          <p:cNvSpPr txBox="1"/>
          <p:nvPr/>
        </p:nvSpPr>
        <p:spPr>
          <a:xfrm>
            <a:off x="9384889" y="2409796"/>
            <a:ext cx="229583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15,245 </a:t>
            </a:r>
          </a:p>
          <a:p>
            <a:r>
              <a:rPr lang="en-US" dirty="0"/>
              <a:t>Replicable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FC017F6-5D21-49DA-B7D0-19C1ABBA8243}"/>
              </a:ext>
            </a:extLst>
          </p:cNvPr>
          <p:cNvSpPr txBox="1"/>
          <p:nvPr/>
        </p:nvSpPr>
        <p:spPr>
          <a:xfrm>
            <a:off x="8440993" y="3523587"/>
            <a:ext cx="229583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35,000 </a:t>
            </a:r>
          </a:p>
          <a:p>
            <a:r>
              <a:rPr lang="en-US" dirty="0"/>
              <a:t>issues</a:t>
            </a:r>
          </a:p>
        </p:txBody>
      </p:sp>
      <p:sp>
        <p:nvSpPr>
          <p:cNvPr id="27" name="Arrow: Bent 26">
            <a:extLst>
              <a:ext uri="{FF2B5EF4-FFF2-40B4-BE49-F238E27FC236}">
                <a16:creationId xmlns:a16="http://schemas.microsoft.com/office/drawing/2014/main" id="{B28C0E56-EA1F-4D0B-BA71-CC4E28DCEBF8}"/>
              </a:ext>
            </a:extLst>
          </p:cNvPr>
          <p:cNvSpPr/>
          <p:nvPr/>
        </p:nvSpPr>
        <p:spPr>
          <a:xfrm rot="5400000">
            <a:off x="4012115" y="3218716"/>
            <a:ext cx="1602658" cy="1868129"/>
          </a:xfrm>
          <a:prstGeom prst="bentArrow">
            <a:avLst>
              <a:gd name="adj1" fmla="val 28681"/>
              <a:gd name="adj2" fmla="val 25000"/>
              <a:gd name="adj3" fmla="val 25000"/>
              <a:gd name="adj4" fmla="val 45363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431C902F-E16F-4A64-BB37-8641B290DA59}"/>
              </a:ext>
            </a:extLst>
          </p:cNvPr>
          <p:cNvSpPr/>
          <p:nvPr/>
        </p:nvSpPr>
        <p:spPr>
          <a:xfrm>
            <a:off x="7509387" y="2990664"/>
            <a:ext cx="3227438" cy="24703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Bent 29">
            <a:extLst>
              <a:ext uri="{FF2B5EF4-FFF2-40B4-BE49-F238E27FC236}">
                <a16:creationId xmlns:a16="http://schemas.microsoft.com/office/drawing/2014/main" id="{8EAACCFF-4B9F-4FAC-B811-64FC12BD667F}"/>
              </a:ext>
            </a:extLst>
          </p:cNvPr>
          <p:cNvSpPr/>
          <p:nvPr/>
        </p:nvSpPr>
        <p:spPr>
          <a:xfrm rot="5400000">
            <a:off x="7974888" y="2709054"/>
            <a:ext cx="1205056" cy="2136057"/>
          </a:xfrm>
          <a:prstGeom prst="bentArrow">
            <a:avLst>
              <a:gd name="adj1" fmla="val 15613"/>
              <a:gd name="adj2" fmla="val 16433"/>
              <a:gd name="adj3" fmla="val 25000"/>
              <a:gd name="adj4" fmla="val 45363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1485B2F6-83C5-4BE8-8D12-AC08D3884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Real-World Data</a:t>
            </a:r>
          </a:p>
        </p:txBody>
      </p:sp>
    </p:spTree>
    <p:extLst>
      <p:ext uri="{BB962C8B-B14F-4D97-AF65-F5344CB8AC3E}">
        <p14:creationId xmlns:p14="http://schemas.microsoft.com/office/powerpoint/2010/main" val="2292491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6" grpId="0" animBg="1"/>
      <p:bldP spid="17" grpId="0"/>
      <p:bldP spid="18" grpId="0"/>
      <p:bldP spid="19" grpId="0"/>
      <p:bldP spid="21" grpId="0"/>
      <p:bldP spid="23" grpId="0"/>
      <p:bldP spid="27" grpId="0" animBg="1"/>
      <p:bldP spid="29" grpId="0" animBg="1"/>
      <p:bldP spid="3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13BF8-1B13-4826-BC6F-13C1228BC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Tokens Get Completed?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CCE00000-8F4C-42ED-AD9E-AA788F0F5C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0867676"/>
              </p:ext>
            </p:extLst>
          </p:nvPr>
        </p:nvGraphicFramePr>
        <p:xfrm>
          <a:off x="393291" y="2332701"/>
          <a:ext cx="5895258" cy="35371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69915039-9B20-4983-93DB-3E8914FCB28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111861"/>
              </p:ext>
            </p:extLst>
          </p:nvPr>
        </p:nvGraphicFramePr>
        <p:xfrm>
          <a:off x="6296742" y="2332700"/>
          <a:ext cx="5895258" cy="35371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BE37E6D-992C-45ED-A30F-D56B1AF8187E}"/>
              </a:ext>
            </a:extLst>
          </p:cNvPr>
          <p:cNvSpPr txBox="1"/>
          <p:nvPr/>
        </p:nvSpPr>
        <p:spPr>
          <a:xfrm>
            <a:off x="2533650" y="1747925"/>
            <a:ext cx="16145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Artificial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C4410A-CD23-495F-8447-A6AA294C8785}"/>
              </a:ext>
            </a:extLst>
          </p:cNvPr>
          <p:cNvSpPr txBox="1"/>
          <p:nvPr/>
        </p:nvSpPr>
        <p:spPr>
          <a:xfrm>
            <a:off x="8776110" y="1747925"/>
            <a:ext cx="9303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Real</a:t>
            </a:r>
          </a:p>
        </p:txBody>
      </p:sp>
    </p:spTree>
    <p:extLst>
      <p:ext uri="{BB962C8B-B14F-4D97-AF65-F5344CB8AC3E}">
        <p14:creationId xmlns:p14="http://schemas.microsoft.com/office/powerpoint/2010/main" val="1480027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13BF8-1B13-4826-BC6F-13C1228BC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Tokens Get Completed?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CCE00000-8F4C-42ED-AD9E-AA788F0F5C1C}"/>
              </a:ext>
            </a:extLst>
          </p:cNvPr>
          <p:cNvGraphicFramePr>
            <a:graphicFrameLocks/>
          </p:cNvGraphicFramePr>
          <p:nvPr/>
        </p:nvGraphicFramePr>
        <p:xfrm>
          <a:off x="206886" y="2332700"/>
          <a:ext cx="6282404" cy="37694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9CE77A9-B06B-49C5-A3A2-894B9B196D5D}"/>
              </a:ext>
            </a:extLst>
          </p:cNvPr>
          <p:cNvSpPr txBox="1"/>
          <p:nvPr/>
        </p:nvSpPr>
        <p:spPr>
          <a:xfrm>
            <a:off x="2533650" y="1747925"/>
            <a:ext cx="16145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Artificial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C7F80D-B2B6-4BE8-A823-731E4175975B}"/>
              </a:ext>
            </a:extLst>
          </p:cNvPr>
          <p:cNvSpPr txBox="1"/>
          <p:nvPr/>
        </p:nvSpPr>
        <p:spPr>
          <a:xfrm>
            <a:off x="8776110" y="1747925"/>
            <a:ext cx="9303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Real</a:t>
            </a: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0AE65E3E-5DB9-4915-B792-0164DEAEA25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32865104"/>
              </p:ext>
            </p:extLst>
          </p:nvPr>
        </p:nvGraphicFramePr>
        <p:xfrm>
          <a:off x="6100096" y="2332700"/>
          <a:ext cx="6282403" cy="37694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83337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Graphic spid="9" grpId="0">
        <p:bldAsOne/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13BF8-1B13-4826-BC6F-13C1228BC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Tokens Get Completed?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CCE00000-8F4C-42ED-AD9E-AA788F0F5C1C}"/>
              </a:ext>
            </a:extLst>
          </p:cNvPr>
          <p:cNvGraphicFramePr>
            <a:graphicFrameLocks/>
          </p:cNvGraphicFramePr>
          <p:nvPr/>
        </p:nvGraphicFramePr>
        <p:xfrm>
          <a:off x="206886" y="2332700"/>
          <a:ext cx="6282404" cy="37694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9CE77A9-B06B-49C5-A3A2-894B9B196D5D}"/>
              </a:ext>
            </a:extLst>
          </p:cNvPr>
          <p:cNvSpPr txBox="1"/>
          <p:nvPr/>
        </p:nvSpPr>
        <p:spPr>
          <a:xfrm>
            <a:off x="2533650" y="1747925"/>
            <a:ext cx="16145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Artificial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C7F80D-B2B6-4BE8-A823-731E4175975B}"/>
              </a:ext>
            </a:extLst>
          </p:cNvPr>
          <p:cNvSpPr txBox="1"/>
          <p:nvPr/>
        </p:nvSpPr>
        <p:spPr>
          <a:xfrm>
            <a:off x="8776110" y="1747925"/>
            <a:ext cx="9303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Real</a:t>
            </a: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0AE65E3E-5DB9-4915-B792-0164DEAEA256}"/>
              </a:ext>
            </a:extLst>
          </p:cNvPr>
          <p:cNvGraphicFramePr>
            <a:graphicFrameLocks/>
          </p:cNvGraphicFramePr>
          <p:nvPr/>
        </p:nvGraphicFramePr>
        <p:xfrm>
          <a:off x="6100096" y="2332700"/>
          <a:ext cx="6282403" cy="37694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536692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13BF8-1B13-4826-BC6F-13C1228BC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Tokens Get Completed?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CCE00000-8F4C-42ED-AD9E-AA788F0F5C1C}"/>
              </a:ext>
            </a:extLst>
          </p:cNvPr>
          <p:cNvGraphicFramePr>
            <a:graphicFrameLocks/>
          </p:cNvGraphicFramePr>
          <p:nvPr/>
        </p:nvGraphicFramePr>
        <p:xfrm>
          <a:off x="206886" y="2332700"/>
          <a:ext cx="6282404" cy="37694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9CE77A9-B06B-49C5-A3A2-894B9B196D5D}"/>
              </a:ext>
            </a:extLst>
          </p:cNvPr>
          <p:cNvSpPr txBox="1"/>
          <p:nvPr/>
        </p:nvSpPr>
        <p:spPr>
          <a:xfrm>
            <a:off x="2533650" y="1747925"/>
            <a:ext cx="16145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Artificial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C7F80D-B2B6-4BE8-A823-731E4175975B}"/>
              </a:ext>
            </a:extLst>
          </p:cNvPr>
          <p:cNvSpPr txBox="1"/>
          <p:nvPr/>
        </p:nvSpPr>
        <p:spPr>
          <a:xfrm>
            <a:off x="8776110" y="1747925"/>
            <a:ext cx="9303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Real</a:t>
            </a: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0AE65E3E-5DB9-4915-B792-0164DEAEA256}"/>
              </a:ext>
            </a:extLst>
          </p:cNvPr>
          <p:cNvGraphicFramePr>
            <a:graphicFrameLocks/>
          </p:cNvGraphicFramePr>
          <p:nvPr/>
        </p:nvGraphicFramePr>
        <p:xfrm>
          <a:off x="6100096" y="2332700"/>
          <a:ext cx="6282403" cy="37694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890321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51E07-F2E0-468B-8A35-367A4D702C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600" y="1835785"/>
            <a:ext cx="11988800" cy="4351338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4400" i="1" dirty="0"/>
              <a:t>Lesson 1:</a:t>
            </a:r>
            <a:endParaRPr lang="en-US" sz="4400" dirty="0"/>
          </a:p>
          <a:p>
            <a:pPr marL="0" indent="0" algn="ctr">
              <a:lnSpc>
                <a:spcPct val="100000"/>
              </a:lnSpc>
              <a:buNone/>
            </a:pPr>
            <a:r>
              <a:rPr lang="en-US" sz="4400" dirty="0"/>
              <a:t>It’s not just that all synthetic datasets are wrong, it’s that no synthetic datasets are right</a:t>
            </a:r>
          </a:p>
        </p:txBody>
      </p:sp>
    </p:spTree>
    <p:extLst>
      <p:ext uri="{BB962C8B-B14F-4D97-AF65-F5344CB8AC3E}">
        <p14:creationId xmlns:p14="http://schemas.microsoft.com/office/powerpoint/2010/main" val="1374886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13BF8-1B13-4826-BC6F-13C1228BC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2: How Well Do Models Actually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3A5A8-C11D-4661-B3EA-3E604D31D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dirty="0"/>
              <a:t>Finding 4: </a:t>
            </a:r>
            <a:r>
              <a:rPr lang="en-US" b="1" dirty="0"/>
              <a:t>It’s coming from inside the project</a:t>
            </a:r>
          </a:p>
          <a:p>
            <a:pPr marL="0" indent="0">
              <a:buNone/>
            </a:pPr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Finding 5: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Structure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ain’t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everything</a:t>
            </a:r>
          </a:p>
          <a:p>
            <a:pPr marL="0" indent="0">
              <a:buNone/>
            </a:pPr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Finding 6: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Get out of your comfort zone!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472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85FB7FC3-D913-4855-A90E-E7316DA491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4159" y="1065969"/>
            <a:ext cx="9144000" cy="266783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When Code Completion Fails</a:t>
            </a:r>
            <a:br>
              <a:rPr lang="en-US" dirty="0"/>
            </a:br>
            <a:r>
              <a:rPr lang="en-US" dirty="0">
                <a:solidFill>
                  <a:srgbClr val="000099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642035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13BF8-1B13-4826-BC6F-13C1228BC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13A5A8-C11D-4661-B3EA-3E604D31D2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Not trying to be comprehensive! This study is about contrast</a:t>
                </a:r>
              </a:p>
              <a:p>
                <a:r>
                  <a:rPr lang="en-US" dirty="0"/>
                  <a:t>Best-Matching Neighbor: structural API recommender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-grams: count sequences – updates easily</a:t>
                </a:r>
              </a:p>
              <a:p>
                <a:r>
                  <a:rPr lang="en-US" dirty="0"/>
                  <a:t>Recurrent Neural Networks: compress long sequences using SGD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13A5A8-C11D-4661-B3EA-3E604D31D2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5866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86639-A8CE-4453-A76E-8CF0ACF70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Modeling real completions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150BED63-EA1B-4E55-AFC3-E36957132E3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88205568"/>
              </p:ext>
            </p:extLst>
          </p:nvPr>
        </p:nvGraphicFramePr>
        <p:xfrm>
          <a:off x="838200" y="1926662"/>
          <a:ext cx="6805397" cy="35354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DB359173-DA78-45AD-9A99-BFC69564B6FC}"/>
              </a:ext>
            </a:extLst>
          </p:cNvPr>
          <p:cNvSpPr/>
          <p:nvPr/>
        </p:nvSpPr>
        <p:spPr>
          <a:xfrm>
            <a:off x="660730" y="3010200"/>
            <a:ext cx="7934632" cy="2023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344F3CD-CFC0-40EE-8C12-75143A8DF65D}"/>
              </a:ext>
            </a:extLst>
          </p:cNvPr>
          <p:cNvCxnSpPr>
            <a:cxnSpLocks/>
          </p:cNvCxnSpPr>
          <p:nvPr/>
        </p:nvCxnSpPr>
        <p:spPr>
          <a:xfrm>
            <a:off x="2773680" y="2428240"/>
            <a:ext cx="3322320" cy="0"/>
          </a:xfrm>
          <a:prstGeom prst="straightConnector1">
            <a:avLst/>
          </a:prstGeom>
          <a:ln w="1524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7C7B132D-9B3C-466C-B7FC-DFF6AB19C400}"/>
              </a:ext>
            </a:extLst>
          </p:cNvPr>
          <p:cNvSpPr/>
          <p:nvPr/>
        </p:nvSpPr>
        <p:spPr>
          <a:xfrm>
            <a:off x="838200" y="2508620"/>
            <a:ext cx="2758440" cy="16047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172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86639-A8CE-4453-A76E-8CF0ACF70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real completions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150BED63-EA1B-4E55-AFC3-E36957132E3F}"/>
              </a:ext>
            </a:extLst>
          </p:cNvPr>
          <p:cNvGraphicFramePr>
            <a:graphicFrameLocks/>
          </p:cNvGraphicFramePr>
          <p:nvPr/>
        </p:nvGraphicFramePr>
        <p:xfrm>
          <a:off x="838200" y="1926662"/>
          <a:ext cx="6805397" cy="35354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DB359173-DA78-45AD-9A99-BFC69564B6FC}"/>
              </a:ext>
            </a:extLst>
          </p:cNvPr>
          <p:cNvSpPr/>
          <p:nvPr/>
        </p:nvSpPr>
        <p:spPr>
          <a:xfrm>
            <a:off x="727588" y="3468328"/>
            <a:ext cx="7934632" cy="15756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6DAE174-BA87-4C9A-912A-F29881938403}"/>
              </a:ext>
            </a:extLst>
          </p:cNvPr>
          <p:cNvCxnSpPr>
            <a:cxnSpLocks/>
          </p:cNvCxnSpPr>
          <p:nvPr/>
        </p:nvCxnSpPr>
        <p:spPr>
          <a:xfrm>
            <a:off x="2773680" y="2428240"/>
            <a:ext cx="3322320" cy="0"/>
          </a:xfrm>
          <a:prstGeom prst="straightConnector1">
            <a:avLst/>
          </a:prstGeom>
          <a:ln w="1524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22705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86639-A8CE-4453-A76E-8CF0ACF70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real completions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150BED63-EA1B-4E55-AFC3-E36957132E3F}"/>
              </a:ext>
            </a:extLst>
          </p:cNvPr>
          <p:cNvGraphicFramePr>
            <a:graphicFrameLocks/>
          </p:cNvGraphicFramePr>
          <p:nvPr/>
        </p:nvGraphicFramePr>
        <p:xfrm>
          <a:off x="838200" y="1926662"/>
          <a:ext cx="6805397" cy="35354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42B1615B-964A-40ED-A0D5-2B9901488DC1}"/>
              </a:ext>
            </a:extLst>
          </p:cNvPr>
          <p:cNvSpPr/>
          <p:nvPr/>
        </p:nvSpPr>
        <p:spPr>
          <a:xfrm>
            <a:off x="727588" y="4503175"/>
            <a:ext cx="7934632" cy="4916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F7EAFAB-B7BD-4FC5-875E-EE8C9B231049}"/>
              </a:ext>
            </a:extLst>
          </p:cNvPr>
          <p:cNvCxnSpPr>
            <a:cxnSpLocks/>
          </p:cNvCxnSpPr>
          <p:nvPr/>
        </p:nvCxnSpPr>
        <p:spPr>
          <a:xfrm>
            <a:off x="2773680" y="2428240"/>
            <a:ext cx="3322320" cy="0"/>
          </a:xfrm>
          <a:prstGeom prst="straightConnector1">
            <a:avLst/>
          </a:prstGeom>
          <a:ln w="1524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80173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86639-A8CE-4453-A76E-8CF0ACF70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real completions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150BED63-EA1B-4E55-AFC3-E36957132E3F}"/>
              </a:ext>
            </a:extLst>
          </p:cNvPr>
          <p:cNvGraphicFramePr>
            <a:graphicFrameLocks/>
          </p:cNvGraphicFramePr>
          <p:nvPr/>
        </p:nvGraphicFramePr>
        <p:xfrm>
          <a:off x="838200" y="1926662"/>
          <a:ext cx="6805397" cy="35354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16A172C-428D-41E5-9A00-466F462DD5E5}"/>
              </a:ext>
            </a:extLst>
          </p:cNvPr>
          <p:cNvCxnSpPr>
            <a:cxnSpLocks/>
          </p:cNvCxnSpPr>
          <p:nvPr/>
        </p:nvCxnSpPr>
        <p:spPr>
          <a:xfrm>
            <a:off x="2773680" y="2428240"/>
            <a:ext cx="3322320" cy="0"/>
          </a:xfrm>
          <a:prstGeom prst="straightConnector1">
            <a:avLst/>
          </a:prstGeom>
          <a:ln w="1524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67945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13BF8-1B13-4826-BC6F-13C1228BC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real completions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3A5A8-C11D-4661-B3EA-3E604D31D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/>
              <a:t>Some nuggets</a:t>
            </a:r>
          </a:p>
          <a:p>
            <a:pPr>
              <a:lnSpc>
                <a:spcPct val="100000"/>
              </a:lnSpc>
            </a:pPr>
            <a:r>
              <a:rPr lang="en-US" dirty="0"/>
              <a:t>Local variables generally easiest</a:t>
            </a:r>
          </a:p>
          <a:p>
            <a:pPr>
              <a:lnSpc>
                <a:spcPct val="100000"/>
              </a:lnSpc>
            </a:pPr>
            <a:r>
              <a:rPr lang="en-US" dirty="0"/>
              <a:t>Hardest category: in-project methods – twice as bad</a:t>
            </a:r>
          </a:p>
          <a:p>
            <a:pPr>
              <a:lnSpc>
                <a:spcPct val="100000"/>
              </a:lnSpc>
            </a:pPr>
            <a:r>
              <a:rPr lang="en-US" dirty="0"/>
              <a:t>Never as easy as in simulations</a:t>
            </a:r>
          </a:p>
        </p:txBody>
      </p:sp>
    </p:spTree>
    <p:extLst>
      <p:ext uri="{BB962C8B-B14F-4D97-AF65-F5344CB8AC3E}">
        <p14:creationId xmlns:p14="http://schemas.microsoft.com/office/powerpoint/2010/main" val="137147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3A5A8-C11D-4661-B3EA-3E604D31D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4400" i="1" dirty="0"/>
              <a:t>Lesson 2: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4400" dirty="0"/>
              <a:t>Focus where your model fails</a:t>
            </a:r>
          </a:p>
          <a:p>
            <a:pPr marL="0" indent="0" algn="ctr">
              <a:lnSpc>
                <a:spcPct val="100000"/>
              </a:lnSpc>
              <a:buNone/>
            </a:pP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4948746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13BF8-1B13-4826-BC6F-13C1228BC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3: What Else Did We Miss?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3A5A8-C11D-4661-B3EA-3E604D31D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Finding 7: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Don’t look where it’s easy</a:t>
            </a:r>
          </a:p>
          <a:p>
            <a:pPr marL="0" indent="0">
              <a:buNone/>
            </a:pPr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Finding 8: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Deep learners have a ways to go</a:t>
            </a:r>
          </a:p>
          <a:p>
            <a:pPr marL="0" indent="0">
              <a:buNone/>
            </a:pPr>
            <a:r>
              <a:rPr lang="en-US" b="1" i="1" dirty="0"/>
              <a:t>Finding 9:</a:t>
            </a:r>
            <a:r>
              <a:rPr lang="en-US" b="1" dirty="0"/>
              <a:t> Time to consider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9185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EA494-4060-46A7-A867-089FF2954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time?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2E23DA-8ED5-449E-A825-58B10E40A4E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6494" b="7008"/>
          <a:stretch/>
        </p:blipFill>
        <p:spPr>
          <a:xfrm>
            <a:off x="2260147" y="1483360"/>
            <a:ext cx="7671705" cy="5140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0427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EA494-4060-46A7-A867-089FF2954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time?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32D5BEB-D6E5-4E81-BF46-F7B43F9DF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578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Where does it come from?</a:t>
            </a:r>
          </a:p>
          <a:p>
            <a:r>
              <a:rPr lang="en-US" dirty="0"/>
              <a:t>Individual differences (12.8%)</a:t>
            </a:r>
          </a:p>
          <a:p>
            <a:r>
              <a:rPr lang="en-US" dirty="0"/>
              <a:t>Identifier factors (10.9%)</a:t>
            </a:r>
          </a:p>
          <a:p>
            <a:r>
              <a:rPr lang="en-US" dirty="0"/>
              <a:t>Frequency statistics (9.7%)</a:t>
            </a:r>
          </a:p>
          <a:p>
            <a:r>
              <a:rPr lang="en-US" dirty="0"/>
              <a:t>A whole lot we don’t know</a:t>
            </a:r>
          </a:p>
        </p:txBody>
      </p:sp>
    </p:spTree>
    <p:extLst>
      <p:ext uri="{BB962C8B-B14F-4D97-AF65-F5344CB8AC3E}">
        <p14:creationId xmlns:p14="http://schemas.microsoft.com/office/powerpoint/2010/main" val="2476998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 descr="Rain">
            <a:extLst>
              <a:ext uri="{FF2B5EF4-FFF2-40B4-BE49-F238E27FC236}">
                <a16:creationId xmlns:a16="http://schemas.microsoft.com/office/drawing/2014/main" id="{69139BEE-163A-469A-902D-C433825668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35121" y="550605"/>
            <a:ext cx="1762374" cy="1762374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85FB7FC3-D913-4855-A90E-E7316DA491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065969"/>
            <a:ext cx="9144000" cy="266783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When Code Completion </a:t>
            </a:r>
            <a:r>
              <a:rPr lang="en-US" b="1" u="sng" dirty="0">
                <a:solidFill>
                  <a:srgbClr val="C00000"/>
                </a:solidFill>
              </a:rPr>
              <a:t>Fails</a:t>
            </a:r>
            <a:br>
              <a:rPr lang="en-US" dirty="0"/>
            </a:br>
            <a:r>
              <a:rPr lang="en-US" dirty="0">
                <a:solidFill>
                  <a:srgbClr val="000099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789343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3A5A8-C11D-4661-B3EA-3E604D31D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4400" i="1" dirty="0"/>
              <a:t>Lesson 3:</a:t>
            </a:r>
            <a:endParaRPr lang="en-US" sz="4400" dirty="0"/>
          </a:p>
          <a:p>
            <a:pPr marL="0" indent="0" algn="ctr">
              <a:lnSpc>
                <a:spcPct val="100000"/>
              </a:lnSpc>
              <a:buNone/>
            </a:pPr>
            <a:r>
              <a:rPr lang="en-US" sz="4400" dirty="0"/>
              <a:t>Efficacy is more than accuracy</a:t>
            </a:r>
          </a:p>
        </p:txBody>
      </p:sp>
    </p:spTree>
    <p:extLst>
      <p:ext uri="{BB962C8B-B14F-4D97-AF65-F5344CB8AC3E}">
        <p14:creationId xmlns:p14="http://schemas.microsoft.com/office/powerpoint/2010/main" val="40110245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EA494-4060-46A7-A867-089FF2954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we still don’t know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97AF2-72DB-4646-9890-D3DC0C3C9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happens when code completion fails?</a:t>
            </a:r>
          </a:p>
          <a:p>
            <a:r>
              <a:rPr lang="en-US" dirty="0"/>
              <a:t>How well can we do anyways?</a:t>
            </a:r>
          </a:p>
          <a:p>
            <a:r>
              <a:rPr lang="en-US" dirty="0"/>
              <a:t>Which completions do developers want?</a:t>
            </a:r>
          </a:p>
        </p:txBody>
      </p:sp>
    </p:spTree>
    <p:extLst>
      <p:ext uri="{BB962C8B-B14F-4D97-AF65-F5344CB8AC3E}">
        <p14:creationId xmlns:p14="http://schemas.microsoft.com/office/powerpoint/2010/main" val="1343646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CEB0E-5ADE-466F-B199-2E6F1530D6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CC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>
                <a:solidFill>
                  <a:srgbClr val="CC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Arrays.stream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	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mapToInt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	.sum();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9A378E8-B4F6-4AB9-A9F0-AE8B8A0D951D}"/>
              </a:ext>
            </a:extLst>
          </p:cNvPr>
          <p:cNvSpPr/>
          <p:nvPr/>
        </p:nvSpPr>
        <p:spPr>
          <a:xfrm>
            <a:off x="838200" y="5233016"/>
            <a:ext cx="720908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0" i="0" u="sng" dirty="0">
                <a:solidFill>
                  <a:srgbClr val="2A6496"/>
                </a:solidFill>
                <a:effectLst/>
                <a:latin typeface="Roboto" panose="02000000000000000000" pitchFamily="2" charset="0"/>
                <a:hlinkClick r:id="rId3"/>
              </a:rPr>
              <a:t>https://doi.org/10.5281/zenodo.2565672</a:t>
            </a:r>
            <a:br>
              <a:rPr lang="en-US" sz="2800" b="0" i="0" u="sng" dirty="0">
                <a:solidFill>
                  <a:srgbClr val="2A6496"/>
                </a:solidFill>
                <a:effectLst/>
                <a:latin typeface="Roboto" panose="02000000000000000000" pitchFamily="2" charset="0"/>
              </a:rPr>
            </a:br>
            <a:r>
              <a:rPr lang="en-US" sz="2800" dirty="0">
                <a:hlinkClick r:id="rId4"/>
              </a:rPr>
              <a:t>http://vhellendoorn.github.io/PDF/icse2019.pdf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4286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6C3EE-51D0-4880-A571-8A81E69B7A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065969"/>
            <a:ext cx="9144000" cy="2667832"/>
          </a:xfrm>
        </p:spPr>
        <p:txBody>
          <a:bodyPr>
            <a:normAutofit/>
          </a:bodyPr>
          <a:lstStyle/>
          <a:p>
            <a:r>
              <a:rPr lang="en-US" strike="sngStrike" dirty="0">
                <a:solidFill>
                  <a:srgbClr val="C00000"/>
                </a:solidFill>
              </a:rPr>
              <a:t>When Code Completion </a:t>
            </a:r>
            <a:r>
              <a:rPr lang="en-US" b="1" strike="sngStrike" dirty="0">
                <a:solidFill>
                  <a:srgbClr val="C00000"/>
                </a:solidFill>
              </a:rPr>
              <a:t>Fails</a:t>
            </a:r>
            <a:br>
              <a:rPr lang="en-US" dirty="0"/>
            </a:br>
            <a:r>
              <a:rPr lang="en-US" dirty="0">
                <a:solidFill>
                  <a:srgbClr val="000099"/>
                </a:solidFill>
              </a:rPr>
              <a:t>Now We Know! </a:t>
            </a:r>
          </a:p>
        </p:txBody>
      </p:sp>
      <p:pic>
        <p:nvPicPr>
          <p:cNvPr id="6" name="Graphic 5" descr="Partial sun">
            <a:extLst>
              <a:ext uri="{FF2B5EF4-FFF2-40B4-BE49-F238E27FC236}">
                <a16:creationId xmlns:a16="http://schemas.microsoft.com/office/drawing/2014/main" id="{CF6596EB-7573-428B-AB1A-D63CA7BC74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75173" y="-11867"/>
            <a:ext cx="1762374" cy="176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274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0152E-6870-4BBD-98A0-FF4356FC9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Complete?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CEB0E-5ADE-466F-B199-2E6F1530D6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CC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>
                <a:solidFill>
                  <a:srgbClr val="CC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Arrays.stream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	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mapToInt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	.sum();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95498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CEB0E-5ADE-466F-B199-2E6F1530D6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CC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>
                <a:solidFill>
                  <a:srgbClr val="CC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Arrays.stream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	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mapToInt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	.sum();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6906551-F288-43DC-8BAB-089B4917F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Everything?</a:t>
            </a:r>
          </a:p>
        </p:txBody>
      </p:sp>
    </p:spTree>
    <p:extLst>
      <p:ext uri="{BB962C8B-B14F-4D97-AF65-F5344CB8AC3E}">
        <p14:creationId xmlns:p14="http://schemas.microsoft.com/office/powerpoint/2010/main" val="3295243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CEB0E-5ADE-466F-B199-2E6F1530D6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CC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sumArray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>
                <a:solidFill>
                  <a:srgbClr val="CC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Arrays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stream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mapToInt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6906551-F288-43DC-8BAB-089B4917F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Surely Not Punctuation</a:t>
            </a:r>
          </a:p>
        </p:txBody>
      </p:sp>
    </p:spTree>
    <p:extLst>
      <p:ext uri="{BB962C8B-B14F-4D97-AF65-F5344CB8AC3E}">
        <p14:creationId xmlns:p14="http://schemas.microsoft.com/office/powerpoint/2010/main" val="1488896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CEB0E-5ADE-466F-B199-2E6F1530D6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sumArray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(int[]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Arrays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stream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mapToInt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6906551-F288-43DC-8BAB-089B4917F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Nor Keywords</a:t>
            </a:r>
          </a:p>
        </p:txBody>
      </p:sp>
    </p:spTree>
    <p:extLst>
      <p:ext uri="{BB962C8B-B14F-4D97-AF65-F5344CB8AC3E}">
        <p14:creationId xmlns:p14="http://schemas.microsoft.com/office/powerpoint/2010/main" val="2730321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CEB0E-5ADE-466F-B199-2E6F1530D6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sumArray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(int[]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Arrays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stream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mapToInt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6906551-F288-43DC-8BAB-089B4917F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Maybe Just APIs?</a:t>
            </a:r>
          </a:p>
        </p:txBody>
      </p:sp>
    </p:spTree>
    <p:extLst>
      <p:ext uri="{BB962C8B-B14F-4D97-AF65-F5344CB8AC3E}">
        <p14:creationId xmlns:p14="http://schemas.microsoft.com/office/powerpoint/2010/main" val="2252085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4366</TotalTime>
  <Words>721</Words>
  <Application>Microsoft Office PowerPoint</Application>
  <PresentationFormat>Widescreen</PresentationFormat>
  <Paragraphs>187</Paragraphs>
  <Slides>32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Calibri</vt:lpstr>
      <vt:lpstr>Calibri Light</vt:lpstr>
      <vt:lpstr>Cambria Math</vt:lpstr>
      <vt:lpstr>Courier New</vt:lpstr>
      <vt:lpstr>Roboto</vt:lpstr>
      <vt:lpstr>Office Theme</vt:lpstr>
      <vt:lpstr>When Code Completion Fails A Case-Study on Real-World Completions</vt:lpstr>
      <vt:lpstr>When Code Completion Fails  </vt:lpstr>
      <vt:lpstr>When Code Completion Fails  </vt:lpstr>
      <vt:lpstr>When Code Completion Fails Now We Know! </vt:lpstr>
      <vt:lpstr>What To Complete?</vt:lpstr>
      <vt:lpstr>Everything?</vt:lpstr>
      <vt:lpstr>Surely Not Punctuation</vt:lpstr>
      <vt:lpstr>Nor Keywords</vt:lpstr>
      <vt:lpstr>Maybe Just APIs?</vt:lpstr>
      <vt:lpstr>Just The Method Name?</vt:lpstr>
      <vt:lpstr>Part 1: Which Tokens Get Completed?</vt:lpstr>
      <vt:lpstr>Real-World Data</vt:lpstr>
      <vt:lpstr>Real-World Data</vt:lpstr>
      <vt:lpstr>Which Tokens Get Completed?</vt:lpstr>
      <vt:lpstr>Which Tokens Get Completed?</vt:lpstr>
      <vt:lpstr>Which Tokens Get Completed?</vt:lpstr>
      <vt:lpstr>Which Tokens Get Completed?</vt:lpstr>
      <vt:lpstr>PowerPoint Presentation</vt:lpstr>
      <vt:lpstr>Part 2: How Well Do Models Actually Work?</vt:lpstr>
      <vt:lpstr>Models</vt:lpstr>
      <vt:lpstr>Modeling real completions</vt:lpstr>
      <vt:lpstr>Modeling real completions</vt:lpstr>
      <vt:lpstr>Modeling real completions</vt:lpstr>
      <vt:lpstr>Modeling real completions</vt:lpstr>
      <vt:lpstr>Modeling real completions</vt:lpstr>
      <vt:lpstr>PowerPoint Presentation</vt:lpstr>
      <vt:lpstr>Part 3: What Else Did We Miss?</vt:lpstr>
      <vt:lpstr>What about time?</vt:lpstr>
      <vt:lpstr>What about time?</vt:lpstr>
      <vt:lpstr>PowerPoint Presentation</vt:lpstr>
      <vt:lpstr>Things we still don’t know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When Code Completion Fails A Case-Study on Real-World Completions</dc:title>
  <dc:creator>Vincent Hellendoorn</dc:creator>
  <cp:lastModifiedBy>Vincent Hellendoorn</cp:lastModifiedBy>
  <cp:revision>206</cp:revision>
  <dcterms:created xsi:type="dcterms:W3CDTF">2019-05-28T16:54:41Z</dcterms:created>
  <dcterms:modified xsi:type="dcterms:W3CDTF">2019-06-05T15:49:25Z</dcterms:modified>
</cp:coreProperties>
</file>