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87" r:id="rId3"/>
    <p:sldId id="285" r:id="rId4"/>
    <p:sldId id="273" r:id="rId5"/>
    <p:sldId id="270" r:id="rId6"/>
    <p:sldId id="272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6" r:id="rId15"/>
    <p:sldId id="282" r:id="rId16"/>
    <p:sldId id="281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21"/>
    <p:restoredTop sz="92818"/>
  </p:normalViewPr>
  <p:slideViewPr>
    <p:cSldViewPr snapToGrid="0" snapToObjects="1">
      <p:cViewPr varScale="1">
        <p:scale>
          <a:sx n="60" d="100"/>
          <a:sy n="60" d="100"/>
        </p:scale>
        <p:origin x="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ABD1D-4951-1741-A8DC-3C5D1FC0B28C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D4A2-3A7B-9749-964B-F04C8CE98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6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7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53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90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7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9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4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2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4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4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6CEC9-5A43-E741-A536-1CF616D35F0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B93CA0-3D34-8842-A8F4-FF64F2D0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jpeg"/><Relationship Id="rId7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70577" y="913166"/>
            <a:ext cx="9994900" cy="1178655"/>
          </a:xfrm>
        </p:spPr>
        <p:txBody>
          <a:bodyPr>
            <a:normAutofit fontScale="90000"/>
          </a:bodyPr>
          <a:lstStyle/>
          <a:p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 smtClean="0"/>
              <a:t>Marketing Analytics –TIDE POWDER</a:t>
            </a:r>
            <a:endParaRPr lang="en-US" sz="55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-809133" y="3348567"/>
            <a:ext cx="10182896" cy="2850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b="1" dirty="0"/>
              <a:t>Group 10</a:t>
            </a:r>
            <a:r>
              <a:rPr lang="en-US" b="1" dirty="0"/>
              <a:t> </a:t>
            </a:r>
          </a:p>
          <a:p>
            <a:pPr algn="r"/>
            <a:r>
              <a:rPr lang="en-US" dirty="0"/>
              <a:t>Anh Le</a:t>
            </a:r>
          </a:p>
          <a:p>
            <a:pPr algn="r"/>
            <a:r>
              <a:rPr lang="en-US" dirty="0" err="1"/>
              <a:t>Akhilandeshwari</a:t>
            </a:r>
            <a:r>
              <a:rPr lang="en-US" dirty="0"/>
              <a:t> </a:t>
            </a:r>
            <a:r>
              <a:rPr lang="en-US" dirty="0" err="1"/>
              <a:t>Bekkary</a:t>
            </a:r>
            <a:endParaRPr lang="en-US" dirty="0"/>
          </a:p>
          <a:p>
            <a:pPr algn="r"/>
            <a:r>
              <a:rPr lang="en-US" dirty="0" err="1"/>
              <a:t>Jimit</a:t>
            </a:r>
            <a:r>
              <a:rPr lang="en-US" dirty="0"/>
              <a:t> Mehta</a:t>
            </a:r>
          </a:p>
          <a:p>
            <a:pPr algn="r"/>
            <a:r>
              <a:rPr lang="en-US" dirty="0"/>
              <a:t>Rashmi </a:t>
            </a:r>
            <a:r>
              <a:rPr lang="en-US" dirty="0" err="1"/>
              <a:t>Savla</a:t>
            </a:r>
            <a:endParaRPr lang="en-US" dirty="0"/>
          </a:p>
          <a:p>
            <a:pPr algn="r"/>
            <a:r>
              <a:rPr lang="en-US" dirty="0"/>
              <a:t>Varun </a:t>
            </a:r>
            <a:r>
              <a:rPr lang="en-US" dirty="0" err="1"/>
              <a:t>Himmatramka</a:t>
            </a:r>
            <a:endParaRPr lang="en-US" dirty="0"/>
          </a:p>
        </p:txBody>
      </p:sp>
      <p:pic>
        <p:nvPicPr>
          <p:cNvPr id="2052" name="Picture 4" descr="Image result for marketing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02" y="3416367"/>
            <a:ext cx="4637462" cy="278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5" y="1340842"/>
            <a:ext cx="5816009" cy="327150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591" y="399729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/>
              <a:t>How Sensitive Are Customers To Price Adjustment From Tide And Other Brands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5596" y="2453375"/>
            <a:ext cx="148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Tide Action</a:t>
            </a:r>
          </a:p>
          <a:p>
            <a:pPr algn="ctr"/>
            <a:r>
              <a:rPr lang="en-US" sz="1400" dirty="0"/>
              <a:t>0.94%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5720" y="3090610"/>
            <a:ext cx="15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Competitor’ Action</a:t>
            </a:r>
          </a:p>
          <a:p>
            <a:pPr algn="ctr"/>
            <a:r>
              <a:rPr lang="en-US" sz="1400" dirty="0"/>
              <a:t>2.69%</a:t>
            </a:r>
          </a:p>
        </p:txBody>
      </p:sp>
      <p:pic>
        <p:nvPicPr>
          <p:cNvPr id="7" name="Picture 6" descr="Laundet_project_MDC/Elasticity/price_elas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71" y="4992864"/>
            <a:ext cx="4171847" cy="9034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323422" y="2222542"/>
            <a:ext cx="4538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When Tide adjust its average price 1% higher, the probability that customers choose our brand lowers by 0.94%.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When other brands increase their </a:t>
            </a:r>
            <a:r>
              <a:rPr lang="en-US" dirty="0" err="1"/>
              <a:t>avg</a:t>
            </a:r>
            <a:r>
              <a:rPr lang="en-US" dirty="0"/>
              <a:t> price by 1 %, there is a higher chance by 2.69% that the customers will choose our brand.</a:t>
            </a:r>
          </a:p>
        </p:txBody>
      </p:sp>
    </p:spTree>
    <p:extLst>
      <p:ext uri="{BB962C8B-B14F-4D97-AF65-F5344CB8AC3E}">
        <p14:creationId xmlns:p14="http://schemas.microsoft.com/office/powerpoint/2010/main" val="6404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5" y="1228938"/>
            <a:ext cx="7343984" cy="41309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Sensitive Are Customers To Promotion Adjustment From Tide Vs Other Brands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93218" y="3463733"/>
            <a:ext cx="159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Competitor’ Action</a:t>
            </a:r>
          </a:p>
          <a:p>
            <a:pPr algn="ctr"/>
            <a:r>
              <a:rPr lang="en-US" sz="1400" dirty="0"/>
              <a:t>3.94%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7545" y="2642531"/>
            <a:ext cx="1482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Tide Action</a:t>
            </a:r>
          </a:p>
          <a:p>
            <a:pPr algn="ctr"/>
            <a:r>
              <a:rPr lang="en-US" sz="1400" dirty="0"/>
              <a:t>0.21%</a:t>
            </a:r>
          </a:p>
        </p:txBody>
      </p:sp>
      <p:pic>
        <p:nvPicPr>
          <p:cNvPr id="9" name="Picture 8" descr="Laundet_project_MDC/Elasticity/promotion_elas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40" y="5144439"/>
            <a:ext cx="4019088" cy="7799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6368725" y="1749979"/>
            <a:ext cx="4226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our brand adds 1% more of average promotion to products, the likelihood of selection goes down by 3.94%.</a:t>
            </a:r>
          </a:p>
          <a:p>
            <a:endParaRPr lang="en-US" dirty="0"/>
          </a:p>
          <a:p>
            <a:r>
              <a:rPr lang="en-US" dirty="0"/>
              <a:t>When other brands add 1% more of average promotion to their products, our brand earns a higher of chance of being chosen by 0.21%.</a:t>
            </a:r>
          </a:p>
        </p:txBody>
      </p:sp>
    </p:spTree>
    <p:extLst>
      <p:ext uri="{BB962C8B-B14F-4D97-AF65-F5344CB8AC3E}">
        <p14:creationId xmlns:p14="http://schemas.microsoft.com/office/powerpoint/2010/main" val="59040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Evidences of Top Demographic Traits: Income</a:t>
            </a:r>
          </a:p>
        </p:txBody>
      </p:sp>
      <p:pic>
        <p:nvPicPr>
          <p:cNvPr id="4" name="Picture 3" descr="Screen%20Shot%202018-12-01%20at%204.28.12%20P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96" b="24473"/>
          <a:stretch/>
        </p:blipFill>
        <p:spPr bwMode="auto">
          <a:xfrm>
            <a:off x="543337" y="3740916"/>
            <a:ext cx="3220199" cy="163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151" y="1518089"/>
            <a:ext cx="1499778" cy="1499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" y="1566302"/>
            <a:ext cx="1465448" cy="14654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6485" y="2384917"/>
            <a:ext cx="765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22" y="1462320"/>
            <a:ext cx="1628905" cy="1628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72" y="1540388"/>
            <a:ext cx="1402624" cy="14026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47" y="1566302"/>
            <a:ext cx="935255" cy="8900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26633" y="3733603"/>
            <a:ext cx="5966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Under demographic factors, a salary jump will pick up the likelihood of choosing Cheer over Tide, All, and Ivory Snow.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This has shown Tide not being preferred by high income family, which gives some evidence to the idea that low-income households are truly the Tide’s top customers.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E246D3-0AE4-4F6D-981A-BCAA5A880E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429" y="774700"/>
            <a:ext cx="266064" cy="2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Evidences of Demographic Traits: Kids</a:t>
            </a:r>
          </a:p>
        </p:txBody>
      </p:sp>
      <p:pic>
        <p:nvPicPr>
          <p:cNvPr id="5" name="Picture 4" descr="Screen%20Shot%202018-12-01%20at%204.28.12%20PM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78"/>
          <a:stretch/>
        </p:blipFill>
        <p:spPr bwMode="auto">
          <a:xfrm>
            <a:off x="348533" y="3580580"/>
            <a:ext cx="3273472" cy="866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57" y="1558867"/>
            <a:ext cx="1499778" cy="1499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847" y="1558867"/>
            <a:ext cx="1465448" cy="1465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3" y="1558867"/>
            <a:ext cx="1628905" cy="1628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81" y="1590279"/>
            <a:ext cx="1402624" cy="14026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31407" y="2473870"/>
            <a:ext cx="765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407" y="1697787"/>
            <a:ext cx="782303" cy="7823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60907" y="3431814"/>
            <a:ext cx="6137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 higher level of “children group code” decrease the chance of All to be chosen over Tide, Cheer, and Ivory Snow.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Level 8 under “children group code”, however, belong with Tide’s top families. Therefore, its higher chance of selection over All  somehow confirmed that a majority of Tide’s top households has no kids.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66C5C6-8C60-427A-A3CE-03B316A89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417" y="722395"/>
            <a:ext cx="266064" cy="2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735"/>
          </a:xfrm>
        </p:spPr>
        <p:txBody>
          <a:bodyPr/>
          <a:lstStyle/>
          <a:p>
            <a:r>
              <a:rPr lang="en-US" dirty="0" smtClean="0"/>
              <a:t>Recommendation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Objective 3</a:t>
            </a:r>
            <a:r>
              <a:rPr lang="en-IN" dirty="0"/>
              <a:t>: Which customers do we need to target for Tide </a:t>
            </a:r>
            <a:r>
              <a:rPr lang="en-IN" dirty="0" smtClean="0"/>
              <a:t>powder?</a:t>
            </a:r>
          </a:p>
          <a:p>
            <a:r>
              <a:rPr lang="en-IN" b="1" dirty="0" smtClean="0"/>
              <a:t>Method</a:t>
            </a:r>
            <a:r>
              <a:rPr lang="en-IN" dirty="0"/>
              <a:t>: Loyalty Monetary </a:t>
            </a:r>
            <a:r>
              <a:rPr lang="en-IN" dirty="0" smtClean="0"/>
              <a:t>Model</a:t>
            </a:r>
          </a:p>
          <a:p>
            <a:r>
              <a:rPr lang="en-IN" b="1" dirty="0" smtClean="0"/>
              <a:t>Recommendations :</a:t>
            </a:r>
          </a:p>
          <a:p>
            <a:pPr marL="0" indent="0">
              <a:buNone/>
            </a:pPr>
            <a:r>
              <a:rPr lang="en-US" dirty="0" smtClean="0"/>
              <a:t>Target households with 2/3  Members in Family , who have no children or may be one child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25" y="656117"/>
            <a:ext cx="1133475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700" y="1303817"/>
            <a:ext cx="15335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8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CUSTOMER LOYALTY FOR TIDE POWDER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66" y="1545856"/>
            <a:ext cx="5202454" cy="392991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FBE30-621A-416B-9679-3F231E1E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95" y="1545856"/>
            <a:ext cx="3629823" cy="428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MONETORY VALUE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4" y="1270000"/>
            <a:ext cx="7389178" cy="4971588"/>
          </a:xfrm>
        </p:spPr>
      </p:pic>
    </p:spTree>
    <p:extLst>
      <p:ext uri="{BB962C8B-B14F-4D97-AF65-F5344CB8AC3E}">
        <p14:creationId xmlns:p14="http://schemas.microsoft.com/office/powerpoint/2010/main" val="6164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231" y="-8977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DEMOGRAPHIC ANALYSIS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57" y="609010"/>
            <a:ext cx="2576512" cy="38814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1" y="806273"/>
            <a:ext cx="4661576" cy="30573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83" y="4140109"/>
            <a:ext cx="4473092" cy="2579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284" y="329609"/>
            <a:ext cx="245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9022" y="1137684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CHILDREN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7731" y="4263656"/>
            <a:ext cx="147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FAMILY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83555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4 p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79" y="567193"/>
            <a:ext cx="7219507" cy="61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13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2124"/>
            <a:ext cx="8596668" cy="3880773"/>
          </a:xfrm>
        </p:spPr>
        <p:txBody>
          <a:bodyPr/>
          <a:lstStyle/>
          <a:p>
            <a:r>
              <a:rPr lang="en-IN" b="1" dirty="0"/>
              <a:t>Objective 1</a:t>
            </a:r>
            <a:r>
              <a:rPr lang="en-IN" dirty="0"/>
              <a:t>: </a:t>
            </a:r>
            <a:r>
              <a:rPr lang="en-IN" dirty="0" smtClean="0"/>
              <a:t>What are the market areas where we can increase the market share and how? Does features </a:t>
            </a:r>
            <a:r>
              <a:rPr lang="en-IN" dirty="0"/>
              <a:t>and display </a:t>
            </a:r>
            <a:r>
              <a:rPr lang="en-IN" dirty="0" smtClean="0"/>
              <a:t>effects the sales </a:t>
            </a:r>
            <a:r>
              <a:rPr lang="en-IN" dirty="0"/>
              <a:t>of Tide Powder? </a:t>
            </a:r>
            <a:endParaRPr lang="en-IN" dirty="0" smtClean="0"/>
          </a:p>
          <a:p>
            <a:r>
              <a:rPr lang="en-IN" b="1" dirty="0" smtClean="0"/>
              <a:t>Method</a:t>
            </a:r>
            <a:r>
              <a:rPr lang="en-IN" dirty="0"/>
              <a:t>: </a:t>
            </a:r>
            <a:r>
              <a:rPr lang="en-IN" dirty="0" err="1"/>
              <a:t>Proc</a:t>
            </a:r>
            <a:r>
              <a:rPr lang="en-IN" dirty="0"/>
              <a:t> Panel (Random one)</a:t>
            </a:r>
            <a:endParaRPr lang="en-US" dirty="0"/>
          </a:p>
          <a:p>
            <a:r>
              <a:rPr lang="en-IN" b="1" dirty="0"/>
              <a:t>Recommendation</a:t>
            </a:r>
            <a:r>
              <a:rPr lang="en-IN" dirty="0"/>
              <a:t>: </a:t>
            </a:r>
            <a:r>
              <a:rPr lang="en-IN" dirty="0" smtClean="0"/>
              <a:t>We </a:t>
            </a:r>
            <a:r>
              <a:rPr lang="en-IN" dirty="0"/>
              <a:t>should have features and display for the products where we need to increase sales for based on the package types and flavour.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43620"/>
            <a:ext cx="1428750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18" y="752475"/>
            <a:ext cx="1009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t="12494" b="9177"/>
          <a:stretch/>
        </p:blipFill>
        <p:spPr>
          <a:xfrm>
            <a:off x="234175" y="625810"/>
            <a:ext cx="4530598" cy="3765437"/>
          </a:xfrm>
        </p:spPr>
      </p:pic>
      <p:sp>
        <p:nvSpPr>
          <p:cNvPr id="7" name="TextBox 6"/>
          <p:cNvSpPr txBox="1"/>
          <p:nvPr/>
        </p:nvSpPr>
        <p:spPr>
          <a:xfrm>
            <a:off x="4764773" y="1225689"/>
            <a:ext cx="44436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Total spending of customers for laundry products in grocery store is $216,877. For powder only, this number is $14,846 (6.85%).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Top Five brands are Tide (our brand), Arm &amp; Harmer, Cheer, All, and Ivory Snow.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Approximately, the top five brands above make 92% of US powder market, and our brand Tide already occupied 52% (by units sold). 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the biggest player in the market, we care more about competitors with relatively large shares and will focus more on this group.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207" y="236785"/>
            <a:ext cx="8621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MARKET SHARE OF POWDER LAUNDRY-DETERGENT MARKET: GROCERY STORE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2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2172E87-02CB-4EE5-8162-F4C2A2A7C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953" y="907988"/>
            <a:ext cx="6013818" cy="2522855"/>
          </a:xfr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354927E-F2DA-4416-840A-ECCDAAE8F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" y="792173"/>
            <a:ext cx="2938914" cy="2527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80D800-BD91-4FEC-8A76-F23B76A59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69" y="710385"/>
            <a:ext cx="3469655" cy="2624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49BCD0-749D-4FEA-B77C-E5D8ECAA4C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1"/>
          <a:stretch/>
        </p:blipFill>
        <p:spPr>
          <a:xfrm>
            <a:off x="754370" y="3538361"/>
            <a:ext cx="7858002" cy="3207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ABC5A4-7386-4116-A2CD-D51317B229AF}"/>
              </a:ext>
            </a:extLst>
          </p:cNvPr>
          <p:cNvSpPr txBox="1"/>
          <p:nvPr/>
        </p:nvSpPr>
        <p:spPr>
          <a:xfrm>
            <a:off x="2346960" y="254000"/>
            <a:ext cx="6929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MARKET SHARE</a:t>
            </a:r>
          </a:p>
        </p:txBody>
      </p:sp>
    </p:spTree>
    <p:extLst>
      <p:ext uri="{BB962C8B-B14F-4D97-AF65-F5344CB8AC3E}">
        <p14:creationId xmlns:p14="http://schemas.microsoft.com/office/powerpoint/2010/main" val="332246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A782-F6C3-46E9-8D06-8A77074D9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3"/>
            <a:ext cx="10515600" cy="1325563"/>
          </a:xfrm>
        </p:spPr>
        <p:txBody>
          <a:bodyPr/>
          <a:lstStyle/>
          <a:p>
            <a:r>
              <a:rPr lang="en-IN" b="1" dirty="0"/>
              <a:t>E</a:t>
            </a:r>
            <a:r>
              <a:rPr lang="en-IN" b="1" dirty="0" smtClean="0"/>
              <a:t>ffects of Features and Display on Sales</a:t>
            </a:r>
            <a:endParaRPr lang="en-IN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74022"/>
            <a:ext cx="4149436" cy="1314123"/>
          </a:xfrm>
        </p:spPr>
      </p:pic>
      <p:pic>
        <p:nvPicPr>
          <p:cNvPr id="1032" name="Picture 8" descr="Image result for feature and display ads at stores tide pow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00" y="3452579"/>
            <a:ext cx="3381375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eature and display ads at stores tide powder bann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97" y="1207950"/>
            <a:ext cx="5553364" cy="515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6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13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Recommendation </a:t>
            </a:r>
            <a:r>
              <a:rPr lang="en-US" dirty="0" smtClean="0"/>
              <a:t>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93324" cy="4351338"/>
          </a:xfrm>
        </p:spPr>
        <p:txBody>
          <a:bodyPr/>
          <a:lstStyle/>
          <a:p>
            <a:r>
              <a:rPr lang="en-US" b="1" dirty="0"/>
              <a:t>Questions</a:t>
            </a:r>
            <a:r>
              <a:rPr lang="en-US" dirty="0"/>
              <a:t>: What are the demographic factors of top customers with Tide </a:t>
            </a:r>
            <a:r>
              <a:rPr lang="en-US" dirty="0" smtClean="0"/>
              <a:t>powder, Effect of Price</a:t>
            </a:r>
            <a:endParaRPr lang="en-US" dirty="0"/>
          </a:p>
          <a:p>
            <a:r>
              <a:rPr lang="en-US" b="1" dirty="0"/>
              <a:t>Method</a:t>
            </a:r>
            <a:r>
              <a:rPr lang="en-US" dirty="0"/>
              <a:t>: Mixed Logit Model (PROC MDC</a:t>
            </a:r>
            <a:r>
              <a:rPr lang="en-US" dirty="0" smtClean="0"/>
              <a:t>), Price Elasticity</a:t>
            </a:r>
            <a:endParaRPr lang="en-US" dirty="0"/>
          </a:p>
          <a:p>
            <a:r>
              <a:rPr lang="en-US" b="1" dirty="0"/>
              <a:t>Recommendation</a:t>
            </a:r>
            <a:r>
              <a:rPr lang="en-US" dirty="0"/>
              <a:t>: Monitor the activities with customers of these types to see any new </a:t>
            </a:r>
            <a:r>
              <a:rPr lang="en-US" dirty="0" err="1" smtClean="0"/>
              <a:t>trend.At</a:t>
            </a:r>
            <a:r>
              <a:rPr lang="en-US" dirty="0" smtClean="0"/>
              <a:t> </a:t>
            </a:r>
            <a:r>
              <a:rPr lang="en-US" dirty="0"/>
              <a:t>the same time, focus direct marketing to other categories ( probably using Loyalty/Monetary model to get more insights on target action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374797"/>
            <a:ext cx="11049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060597"/>
            <a:ext cx="12096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4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0" y="3391364"/>
            <a:ext cx="5010056" cy="333626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45" y="0"/>
            <a:ext cx="5010056" cy="3336268"/>
          </a:xfrm>
        </p:spPr>
      </p:pic>
      <p:sp>
        <p:nvSpPr>
          <p:cNvPr id="7" name="TextBox 6"/>
          <p:cNvSpPr txBox="1"/>
          <p:nvPr/>
        </p:nvSpPr>
        <p:spPr>
          <a:xfrm>
            <a:off x="566761" y="1304693"/>
            <a:ext cx="5419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The top households are identified to be a couple(2), have low income (6) ( $25000- $34999 per year), and have no children(8). </a:t>
            </a:r>
          </a:p>
          <a:p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Respectively, kid groups 8, income level 6 and family size 2 have 80%, 16% and 42% of total units consumed.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45" y="3391364"/>
            <a:ext cx="5010057" cy="33362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5240" y="524107"/>
            <a:ext cx="594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Intuition: Tide Powder’s Top Customers </a:t>
            </a:r>
          </a:p>
        </p:txBody>
      </p:sp>
    </p:spTree>
    <p:extLst>
      <p:ext uri="{BB962C8B-B14F-4D97-AF65-F5344CB8AC3E}">
        <p14:creationId xmlns:p14="http://schemas.microsoft.com/office/powerpoint/2010/main" val="28612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571" y="1309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Market Sensitivity to Price and Promotion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7214" y="1735292"/>
            <a:ext cx="2087857" cy="1986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25" y="2798918"/>
            <a:ext cx="2048263" cy="20482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7213" y="3823050"/>
            <a:ext cx="2232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Price goes 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Promotion is used (feature +display)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00038" y="1696712"/>
            <a:ext cx="215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Lower chance of the chosen brand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2224" y="1605777"/>
            <a:ext cx="4729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Among the characteristics of the products, only Price and Promotion was backed with enough evidences to draw inferences.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directions of the effect makes sense in macro economics. On demand curve, as price increases, the demand quantity decreases.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The own and cross elasticity will capture the magnitude of these impacts on choice probability.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3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733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 Marketing Analytics –TIDE POWDER</vt:lpstr>
      <vt:lpstr>PowerPoint Presentation</vt:lpstr>
      <vt:lpstr>Recommendation 1</vt:lpstr>
      <vt:lpstr>PowerPoint Presentation</vt:lpstr>
      <vt:lpstr>PowerPoint Presentation</vt:lpstr>
      <vt:lpstr>Effects of Features and Display on Sales</vt:lpstr>
      <vt:lpstr>Recommendation 2</vt:lpstr>
      <vt:lpstr>PowerPoint Presentation</vt:lpstr>
      <vt:lpstr>Market Sensitivity to Price and Promotion</vt:lpstr>
      <vt:lpstr>How Sensitive Are Customers To Price Adjustment From Tide And Other Brands ?</vt:lpstr>
      <vt:lpstr>How Sensitive Are Customers To Promotion Adjustment From Tide Vs Other Brands ?</vt:lpstr>
      <vt:lpstr>Evidences of Top Demographic Traits: Income</vt:lpstr>
      <vt:lpstr>Evidences of Demographic Traits: Kids</vt:lpstr>
      <vt:lpstr>Recommendation 3</vt:lpstr>
      <vt:lpstr>CUSTOMER LOYALTY FOR TIDE POWDER</vt:lpstr>
      <vt:lpstr>MONETORY VALUE</vt:lpstr>
      <vt:lpstr>DEMOGRAPHIC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10: Dataset Presensation</dc:title>
  <dc:creator>Le, Anh Hong</dc:creator>
  <cp:lastModifiedBy>SAVLA Rashmi</cp:lastModifiedBy>
  <cp:revision>71</cp:revision>
  <dcterms:created xsi:type="dcterms:W3CDTF">2018-10-02T04:29:59Z</dcterms:created>
  <dcterms:modified xsi:type="dcterms:W3CDTF">2018-12-04T23:28:15Z</dcterms:modified>
</cp:coreProperties>
</file>