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7"/>
  </p:notesMasterIdLst>
  <p:sldIdLst>
    <p:sldId id="256" r:id="rId3"/>
    <p:sldId id="318" r:id="rId4"/>
    <p:sldId id="260" r:id="rId5"/>
    <p:sldId id="295" r:id="rId6"/>
    <p:sldId id="322" r:id="rId8"/>
    <p:sldId id="323" r:id="rId9"/>
    <p:sldId id="325" r:id="rId10"/>
    <p:sldId id="328" r:id="rId11"/>
    <p:sldId id="326" r:id="rId12"/>
    <p:sldId id="329" r:id="rId13"/>
    <p:sldId id="330" r:id="rId14"/>
    <p:sldId id="331" r:id="rId15"/>
    <p:sldId id="332" r:id="rId16"/>
    <p:sldId id="333" r:id="rId17"/>
    <p:sldId id="334" r:id="rId18"/>
    <p:sldId id="335" r:id="rId19"/>
    <p:sldId id="337" r:id="rId20"/>
    <p:sldId id="300" r:id="rId21"/>
    <p:sldId id="280" r:id="rId2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EDEDED"/>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7" autoAdjust="0"/>
  </p:normalViewPr>
  <p:slideViewPr>
    <p:cSldViewPr snapToGrid="0">
      <p:cViewPr varScale="1">
        <p:scale>
          <a:sx n="84" d="100"/>
          <a:sy n="84" d="100"/>
        </p:scale>
        <p:origin x="576"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42888" y="1431925"/>
            <a:ext cx="6872287" cy="3865563"/>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421D011-EC35-498F-ADE3-3197FF1A64D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png"/><Relationship Id="rId2" Type="http://schemas.openxmlformats.org/officeDocument/2006/relationships/tags" Target="../tags/tag16.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1.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4"/>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cxnSp>
        <p:nvCxnSpPr>
          <p:cNvPr id="11" name="直接连接符 10"/>
          <p:cNvCxnSpPr/>
          <p:nvPr userDrawn="1">
            <p:custDataLst>
              <p:tags r:id="rId9"/>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10"/>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endParaRPr lang="zh-CN" altLang="en-US" dirty="0"/>
          </a:p>
        </p:txBody>
      </p:sp>
      <p:sp>
        <p:nvSpPr>
          <p:cNvPr id="6" name="文本占位符 5"/>
          <p:cNvSpPr>
            <a:spLocks noGrp="1"/>
          </p:cNvSpPr>
          <p:nvPr>
            <p:ph type="body" sz="quarter" idx="14" hasCustomPrompt="1"/>
            <p:custDataLst>
              <p:tags r:id="rId11"/>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143698" y="0"/>
            <a:ext cx="11904604" cy="6852125"/>
            <a:chOff x="143698" y="0"/>
            <a:chExt cx="11904604" cy="6852125"/>
          </a:xfrm>
        </p:grpSpPr>
        <p:sp>
          <p:nvSpPr>
            <p:cNvPr id="21" name="矩形 2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文本占位符 7"/>
          <p:cNvSpPr>
            <a:spLocks noGrp="1"/>
          </p:cNvSpPr>
          <p:nvPr>
            <p:ph type="body" sz="quarter" idx="13"/>
            <p:custDataLst>
              <p:tags r:id="rId8"/>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43698" y="0"/>
            <a:ext cx="11904604" cy="6852125"/>
            <a:chOff x="143698" y="0"/>
            <a:chExt cx="11904604" cy="6852125"/>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标题 1"/>
          <p:cNvSpPr>
            <a:spLocks noGrp="1"/>
          </p:cNvSpPr>
          <p:nvPr userDrawn="1">
            <p:ph type="title" hasCustomPrompt="1"/>
            <p:custDataLst>
              <p:tags r:id="rId6"/>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7"/>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9"/>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userDrawn="1">
            <p:custDataLst>
              <p:tags r:id="rId3"/>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userDrawn="1">
            <p:custDataLst>
              <p:tags r:id="rId2"/>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矩形 12"/>
          <p:cNvSpPr/>
          <p:nvPr userDrawn="1">
            <p:custDataLst>
              <p:tags r:id="rId7"/>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8"/>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Microsoft YaHei" panose="020B0503020204020204" pitchFamily="34" charset="-122"/>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a:solidFill>
                  <a:schemeClr val="tx1">
                    <a:lumMod val="85000"/>
                    <a:lumOff val="15000"/>
                  </a:schemeClr>
                </a:solidFill>
                <a:latin typeface="Microsoft YaHei" panose="020B0503020204020204" pitchFamily="34" charset="-122"/>
                <a:ea typeface="Microsoft YaHei" panose="020B0503020204020204" pitchFamily="34" charset="-122"/>
              </a:defRPr>
            </a:lvl1pPr>
            <a:lvl2pPr>
              <a:defRPr sz="1400">
                <a:solidFill>
                  <a:schemeClr val="tx1">
                    <a:lumMod val="85000"/>
                    <a:lumOff val="15000"/>
                  </a:schemeClr>
                </a:solidFill>
                <a:latin typeface="Microsoft YaHei" panose="020B0503020204020204" pitchFamily="34" charset="-122"/>
                <a:ea typeface="Microsoft YaHei" panose="020B0503020204020204" pitchFamily="34" charset="-122"/>
              </a:defRPr>
            </a:lvl2pPr>
            <a:lvl3pPr>
              <a:defRPr sz="1400">
                <a:solidFill>
                  <a:schemeClr val="tx1">
                    <a:lumMod val="85000"/>
                    <a:lumOff val="15000"/>
                  </a:schemeClr>
                </a:solidFill>
                <a:latin typeface="Microsoft YaHei" panose="020B0503020204020204" pitchFamily="34" charset="-122"/>
                <a:ea typeface="Microsoft YaHei" panose="020B0503020204020204" pitchFamily="34" charset="-122"/>
              </a:defRPr>
            </a:lvl3pPr>
            <a:lvl4pPr>
              <a:defRPr sz="1400">
                <a:solidFill>
                  <a:schemeClr val="tx1">
                    <a:lumMod val="85000"/>
                    <a:lumOff val="15000"/>
                  </a:schemeClr>
                </a:solidFill>
                <a:latin typeface="Microsoft YaHei" panose="020B0503020204020204" pitchFamily="34" charset="-122"/>
                <a:ea typeface="Microsoft YaHei" panose="020B0503020204020204" pitchFamily="34" charset="-122"/>
              </a:defRPr>
            </a:lvl4pPr>
            <a:lvl5pPr>
              <a:defRPr sz="1400">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r="62187"/>
          <a:stretch>
            <a:fillRect/>
          </a:stretch>
        </p:blipFill>
        <p:spPr>
          <a:xfrm>
            <a:off x="0" y="0"/>
            <a:ext cx="4610100" cy="6858000"/>
          </a:xfrm>
          <a:prstGeom prst="rect">
            <a:avLst/>
          </a:prstGeom>
        </p:spPr>
      </p:pic>
      <p:sp>
        <p:nvSpPr>
          <p:cNvPr id="2" name="标题 1"/>
          <p:cNvSpPr>
            <a:spLocks noGrp="1"/>
          </p:cNvSpPr>
          <p:nvPr>
            <p:ph type="title"/>
            <p:custDataLst>
              <p:tags r:id="rId4"/>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43698" y="0"/>
            <a:ext cx="11904604" cy="6852125"/>
            <a:chOff x="143698" y="0"/>
            <a:chExt cx="11904604" cy="6852125"/>
          </a:xfrm>
        </p:grpSpPr>
        <p:sp>
          <p:nvSpPr>
            <p:cNvPr id="14" name="矩形 13"/>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6"/>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1pPr>
            <a:lvl2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2pPr>
            <a:lvl3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3pPr>
            <a:lvl4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4pPr>
            <a:lvl5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0.xml"/><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hemeOverride" Target="../theme/themeOverride11.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hemeOverride" Target="../theme/themeOverride12.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3.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3.xml"/><Relationship Id="rId5" Type="http://schemas.openxmlformats.org/officeDocument/2006/relationships/themeOverride" Target="../theme/themeOverride14.xml"/><Relationship Id="rId4" Type="http://schemas.openxmlformats.org/officeDocument/2006/relationships/tags" Target="../tags/tag195.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hemeOverride" Target="../theme/themeOverride15.xml"/><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hemeOverride" Target="../theme/themeOverride16.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hemeOverride" Target="../theme/themeOverride17.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hemeOverride" Target="../theme/themeOverride18.xml"/><Relationship Id="rId2" Type="http://schemas.openxmlformats.org/officeDocument/2006/relationships/tags" Target="../tags/tag206.xml"/><Relationship Id="rId1" Type="http://schemas.openxmlformats.org/officeDocument/2006/relationships/tags" Target="../tags/tag205.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hemeOverride" Target="../theme/themeOverride19.xml"/><Relationship Id="rId2" Type="http://schemas.openxmlformats.org/officeDocument/2006/relationships/tags" Target="../tags/tag208.xml"/><Relationship Id="rId1" Type="http://schemas.openxmlformats.org/officeDocument/2006/relationships/tags" Target="../tags/tag207.xml"/></Relationships>
</file>

<file path=ppt/slides/_rels/slide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5" Type="http://schemas.openxmlformats.org/officeDocument/2006/relationships/slideLayout" Target="../slideLayouts/slideLayout6.xml"/><Relationship Id="rId14" Type="http://schemas.openxmlformats.org/officeDocument/2006/relationships/themeOverride" Target="../theme/themeOverride2.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3.xml"/><Relationship Id="rId4" Type="http://schemas.openxmlformats.org/officeDocument/2006/relationships/themeOverride" Target="../theme/themeOverride4.xml"/><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3.xml"/><Relationship Id="rId4" Type="http://schemas.openxmlformats.org/officeDocument/2006/relationships/themeOverride" Target="../theme/themeOverride5.xml"/><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3.xml"/><Relationship Id="rId4" Type="http://schemas.openxmlformats.org/officeDocument/2006/relationships/themeOverride" Target="../theme/themeOverride6.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tags" Target="../tags/tag16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7.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tags" Target="../tags/tag170.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hemeOverride" Target="../theme/themeOverride8.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hemeOverride" Target="../theme/themeOverride9.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96850" y="1338911"/>
            <a:ext cx="9569512" cy="1277606"/>
          </a:xfrm>
        </p:spPr>
        <p:txBody>
          <a:bodyPr>
            <a:normAutofit fontScale="90000"/>
          </a:bodyPr>
          <a:lstStyle/>
          <a:p>
            <a:r>
              <a:rPr lang="en-US" altLang="zh-CN" spc="-200" dirty="0" smtClean="0">
                <a:solidFill>
                  <a:schemeClr val="tx1">
                    <a:lumMod val="85000"/>
                    <a:lumOff val="15000"/>
                  </a:schemeClr>
                </a:solidFill>
                <a:uFillTx/>
                <a:latin typeface="Arial" panose="020B0604020202020204" pitchFamily="34" charset="0"/>
                <a:ea typeface="汉仪旗黑-85S" panose="00020600040101010101" pitchFamily="18" charset="-122"/>
              </a:rPr>
              <a:t>REPORT ON STUDENT TRUST ON AI TOOLS</a:t>
            </a:r>
            <a:endParaRPr lang="en-US" altLang="zh-CN" spc="-200" dirty="0" smtClean="0">
              <a:solidFill>
                <a:schemeClr val="tx1">
                  <a:lumMod val="85000"/>
                  <a:lumOff val="15000"/>
                </a:schemeClr>
              </a:solidFill>
              <a:uFillTx/>
              <a:latin typeface="Arial" panose="020B0604020202020204" pitchFamily="34" charset="0"/>
              <a:ea typeface="汉仪旗黑-85S" panose="00020600040101010101" pitchFamily="18" charset="-122"/>
            </a:endParaRPr>
          </a:p>
        </p:txBody>
      </p:sp>
      <p:sp>
        <p:nvSpPr>
          <p:cNvPr id="3" name="副标题 2"/>
          <p:cNvSpPr>
            <a:spLocks noGrp="1"/>
          </p:cNvSpPr>
          <p:nvPr>
            <p:ph type="subTitle" idx="1"/>
            <p:custDataLst>
              <p:tags r:id="rId2"/>
            </p:custDataLst>
          </p:nvPr>
        </p:nvSpPr>
        <p:spPr/>
        <p:txBody>
          <a:bodyPr>
            <a:normAutofit fontScale="95000" lnSpcReduction="10000"/>
          </a:bodyPr>
          <a:lstStyle/>
          <a:p>
            <a:r>
              <a:rPr lang="en-US" altLang="zh-CN" smtClean="0">
                <a:solidFill>
                  <a:schemeClr val="tx1">
                    <a:lumMod val="85000"/>
                    <a:lumOff val="15000"/>
                  </a:schemeClr>
                </a:solidFill>
                <a:uFillTx/>
                <a:latin typeface="Arial" panose="020B0604020202020204" pitchFamily="34" charset="0"/>
              </a:rPr>
              <a:t>STATISTICAL ANALYIS USING EXCEL</a:t>
            </a:r>
            <a:endParaRPr lang="en-US" altLang="zh-CN" smtClean="0">
              <a:solidFill>
                <a:schemeClr val="tx1">
                  <a:lumMod val="85000"/>
                  <a:lumOff val="15000"/>
                </a:schemeClr>
              </a:solidFill>
              <a:uFillTx/>
              <a:latin typeface="Arial" panose="020B0604020202020204" pitchFamily="34" charset="0"/>
            </a:endParaRPr>
          </a:p>
        </p:txBody>
      </p:sp>
      <p:sp>
        <p:nvSpPr>
          <p:cNvPr id="5" name="文本占位符 4"/>
          <p:cNvSpPr>
            <a:spLocks noGrp="1"/>
          </p:cNvSpPr>
          <p:nvPr>
            <p:ph type="body" sz="quarter" idx="13"/>
            <p:custDataLst>
              <p:tags r:id="rId3"/>
            </p:custDataLst>
          </p:nvPr>
        </p:nvSpPr>
        <p:spPr>
          <a:xfrm>
            <a:off x="1240082" y="3392450"/>
            <a:ext cx="2245502" cy="395287"/>
          </a:xfrm>
        </p:spPr>
        <p:txBody>
          <a:bodyPr>
            <a:noAutofit/>
          </a:bodyPr>
          <a:lstStyle/>
          <a:p>
            <a:r>
              <a:rPr lang="en-US" altLang="zh-CN" spc="200" dirty="0" smtClean="0">
                <a:solidFill>
                  <a:schemeClr val="tx1">
                    <a:lumMod val="85000"/>
                    <a:lumOff val="15000"/>
                  </a:schemeClr>
                </a:solidFill>
                <a:uFillTx/>
                <a:latin typeface="Arial" panose="020B0604020202020204" pitchFamily="34" charset="0"/>
              </a:rPr>
              <a:t>HARIKRISHNAN</a:t>
            </a:r>
            <a:endParaRPr lang="en-US" altLang="zh-CN" spc="200" dirty="0" smtClean="0">
              <a:solidFill>
                <a:schemeClr val="tx1">
                  <a:lumMod val="85000"/>
                  <a:lumOff val="15000"/>
                </a:schemeClr>
              </a:solidFill>
              <a:uFillTx/>
              <a:latin typeface="Arial" panose="020B0604020202020204" pitchFamily="34" charset="0"/>
            </a:endParaRPr>
          </a:p>
        </p:txBody>
      </p:sp>
      <p:sp>
        <p:nvSpPr>
          <p:cNvPr id="8" name="文本占位符 7"/>
          <p:cNvSpPr>
            <a:spLocks noGrp="1"/>
          </p:cNvSpPr>
          <p:nvPr>
            <p:ph type="body" sz="quarter" idx="14"/>
            <p:custDataLst>
              <p:tags r:id="rId4"/>
            </p:custDataLst>
          </p:nvPr>
        </p:nvSpPr>
        <p:spPr>
          <a:xfrm>
            <a:off x="3778160" y="3392450"/>
            <a:ext cx="1902404" cy="396000"/>
          </a:xfrm>
        </p:spPr>
        <p:txBody>
          <a:bodyPr>
            <a:noAutofit/>
          </a:bodyPr>
          <a:lstStyle/>
          <a:p>
            <a:r>
              <a:rPr lang="en-US" altLang="zh-CN" spc="200" dirty="0" smtClean="0">
                <a:solidFill>
                  <a:schemeClr val="tx1">
                    <a:lumMod val="85000"/>
                    <a:lumOff val="15000"/>
                  </a:schemeClr>
                </a:solidFill>
                <a:uFillTx/>
                <a:latin typeface="Arial" panose="020B0604020202020204" pitchFamily="34" charset="0"/>
              </a:rPr>
              <a:t>14/06/2025</a:t>
            </a:r>
            <a:endParaRPr lang="en-US" altLang="zh-CN" spc="200" dirty="0" smtClean="0">
              <a:solidFill>
                <a:schemeClr val="tx1">
                  <a:lumMod val="85000"/>
                  <a:lumOff val="15000"/>
                </a:schemeClr>
              </a:solidFill>
              <a:uFillTx/>
              <a:latin typeface="Arial" panose="020B0604020202020204" pitchFamily="34" charset="0"/>
            </a:endParaRPr>
          </a:p>
        </p:txBody>
      </p:sp>
    </p:spTree>
    <p:custDataLst>
      <p:tags r:id="rId5"/>
    </p:custDataLst>
  </p:cSld>
  <p:clrMapOvr>
    <a:masterClrMapping/>
  </p:clrMapOvr>
  <p:transition advClick="0" advTm="0">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168015" y="2946400"/>
            <a:ext cx="2836545" cy="1015365"/>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03</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5865495" y="2863215"/>
            <a:ext cx="6694805" cy="1026160"/>
          </a:xfrm>
        </p:spPr>
        <p:txBody>
          <a:bodyPr>
            <a:normAutofit fontScale="90000"/>
          </a:bodyPr>
          <a:lstStyle/>
          <a:p>
            <a:r>
              <a:rPr lang="en-US" altLang="en-US" spc="200" dirty="0" smtClean="0">
                <a:solidFill>
                  <a:schemeClr val="bg1"/>
                </a:solidFill>
                <a:uFillTx/>
                <a:latin typeface="Arial" panose="020B0604020202020204" pitchFamily="34" charset="0"/>
                <a:ea typeface="汉仪旗黑-85S" panose="00020600040101010101" pitchFamily="18" charset="-122"/>
              </a:rPr>
              <a:t>ANNOVA Test on Students trust AI tools on Study level</a:t>
            </a:r>
            <a:br>
              <a:rPr lang="en-US" altLang="en-US" spc="200" dirty="0" smtClean="0">
                <a:solidFill>
                  <a:schemeClr val="bg1"/>
                </a:solidFill>
                <a:uFillTx/>
                <a:latin typeface="Arial" panose="020B0604020202020204" pitchFamily="34" charset="0"/>
                <a:ea typeface="汉仪旗黑-85S" panose="00020600040101010101" pitchFamily="18" charset="-122"/>
              </a:rPr>
            </a:br>
            <a:r>
              <a:rPr lang="en-US" altLang="en-US" spc="200" dirty="0" smtClean="0">
                <a:solidFill>
                  <a:schemeClr val="bg1"/>
                </a:solidFill>
                <a:uFillTx/>
                <a:latin typeface="Arial" panose="020B0604020202020204" pitchFamily="34" charset="0"/>
                <a:ea typeface="汉仪旗黑-85S" panose="00020600040101010101" pitchFamily="18" charset="-122"/>
              </a:rPr>
              <a:t>Age</a:t>
            </a:r>
            <a:endParaRPr lang="en-US" altLang="en-US" spc="200" dirty="0" smtClean="0">
              <a:solidFill>
                <a:schemeClr val="bg1"/>
              </a:solidFill>
              <a:uFillTx/>
              <a:latin typeface="Arial" panose="020B0604020202020204" pitchFamily="34" charset="0"/>
              <a:ea typeface="汉仪旗黑-85S" panose="00020600040101010101" pitchFamily="18" charset="-122"/>
            </a:endParaRPr>
          </a:p>
        </p:txBody>
      </p:sp>
    </p:spTree>
    <p:custDataLst>
      <p:tags r:id="rId3"/>
    </p:custData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410365"/>
            <a:ext cx="9626400" cy="723600"/>
          </a:xfrm>
        </p:spPr>
        <p:txBody>
          <a:bodyPr>
            <a:normAutofit/>
          </a:bodyPr>
          <a:lstStyle/>
          <a:p>
            <a:pPr algn="ctr"/>
            <a:r>
              <a:rPr lang="en-US" altLang="en-US" smtClean="0">
                <a:solidFill>
                  <a:schemeClr val="tx1">
                    <a:lumMod val="85000"/>
                    <a:lumOff val="15000"/>
                  </a:schemeClr>
                </a:solidFill>
              </a:rPr>
              <a:t>T-Test onTrust Score &amp; Study Level Group</a:t>
            </a:r>
            <a:endParaRPr lang="en-US"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315085"/>
            <a:ext cx="9846945" cy="5217160"/>
          </a:xfrm>
        </p:spPr>
        <p:txBody>
          <a:bodyPr>
            <a:noAutofit/>
          </a:bodyPr>
          <a:lstStyle/>
          <a:p>
            <a:pPr marL="0" indent="0">
              <a:buNone/>
            </a:pPr>
            <a:r>
              <a:rPr lang="en-US" altLang="en-US" sz="1800" b="1" dirty="0"/>
              <a:t>Null Hypothesis</a:t>
            </a:r>
            <a:r>
              <a:rPr lang="en-US" altLang="en-US" sz="1800" dirty="0"/>
              <a:t>: </a:t>
            </a:r>
            <a:r>
              <a:rPr lang="en-US" altLang="en-US" sz="1800" dirty="0">
                <a:sym typeface="+mn-ea"/>
              </a:rPr>
              <a:t>The means of the of the trust score among Study level group are similar</a:t>
            </a:r>
            <a:endParaRPr lang="en-US" altLang="en-US" sz="1800" dirty="0">
              <a:sym typeface="+mn-ea"/>
            </a:endParaRPr>
          </a:p>
          <a:p>
            <a:pPr marL="0" indent="0">
              <a:buNone/>
            </a:pPr>
            <a:r>
              <a:rPr lang="en-US" altLang="en-US" sz="1800" b="1" dirty="0"/>
              <a:t>Alternate Hypothesis</a:t>
            </a:r>
            <a:r>
              <a:rPr lang="en-US" altLang="en-US" sz="1800" dirty="0"/>
              <a:t>: The means of the of the trust score among </a:t>
            </a:r>
            <a:r>
              <a:rPr lang="en-US" altLang="en-US" sz="1800" dirty="0">
                <a:sym typeface="+mn-ea"/>
              </a:rPr>
              <a:t>Study level </a:t>
            </a:r>
            <a:r>
              <a:rPr lang="en-US" altLang="en-US" sz="1800" dirty="0"/>
              <a:t>group are different</a:t>
            </a:r>
            <a:endParaRPr lang="en-US" altLang="en-US" sz="1800" dirty="0"/>
          </a:p>
          <a:p>
            <a:pPr marL="0" indent="0">
              <a:buNone/>
            </a:pPr>
            <a:endParaRPr lang="en-US" altLang="en-US" sz="1800" dirty="0"/>
          </a:p>
          <a:p>
            <a:pPr marL="0" indent="0">
              <a:buNone/>
            </a:pPr>
            <a:r>
              <a:rPr lang="en-US" altLang="en-US" sz="1800" b="1" dirty="0"/>
              <a:t>T- test Statics</a:t>
            </a:r>
            <a:r>
              <a:rPr lang="en-US" altLang="en-US" sz="1800" dirty="0"/>
              <a:t>: -1.225</a:t>
            </a:r>
            <a:endParaRPr lang="en-US" altLang="en-US" sz="1800" dirty="0"/>
          </a:p>
          <a:p>
            <a:pPr marL="0" indent="0">
              <a:buNone/>
            </a:pPr>
            <a:r>
              <a:rPr lang="en-US" altLang="en-US" sz="1800" b="1" dirty="0"/>
              <a:t>Critical T- value</a:t>
            </a:r>
            <a:r>
              <a:rPr lang="en-US" altLang="en-US" sz="1800" dirty="0"/>
              <a:t>: +-1.984</a:t>
            </a:r>
            <a:endParaRPr lang="en-US" altLang="en-US" sz="1800" dirty="0"/>
          </a:p>
          <a:p>
            <a:pPr marL="0" indent="0">
              <a:buNone/>
            </a:pPr>
            <a:r>
              <a:rPr lang="en-US" altLang="en-US" sz="1800" b="1" dirty="0"/>
              <a:t>significance value</a:t>
            </a:r>
            <a:r>
              <a:rPr lang="en-US" altLang="en-US" sz="1800" dirty="0"/>
              <a:t>: 0.05</a:t>
            </a:r>
            <a:endParaRPr lang="en-US" altLang="en-US" sz="1800" dirty="0"/>
          </a:p>
          <a:p>
            <a:pPr marL="0" indent="0">
              <a:buNone/>
            </a:pPr>
            <a:endParaRPr lang="en-US" altLang="en-US" sz="1800" dirty="0"/>
          </a:p>
          <a:p>
            <a:pPr marL="0" indent="0">
              <a:buNone/>
            </a:pPr>
            <a:r>
              <a:rPr lang="en-US" altLang="en-US" sz="1800" b="1" dirty="0"/>
              <a:t>Conclusion</a:t>
            </a:r>
            <a:r>
              <a:rPr lang="en-US" altLang="en-US" sz="1800" dirty="0"/>
              <a:t>:Since T-scoreis less than the T-critical score we can accept the null hypothesis that the means of the trust score among study level groups are similar</a:t>
            </a:r>
            <a:endParaRPr lang="en-US" altLang="en-US" sz="1800" dirty="0"/>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410365"/>
            <a:ext cx="9626400" cy="723600"/>
          </a:xfrm>
        </p:spPr>
        <p:txBody>
          <a:bodyPr>
            <a:normAutofit/>
          </a:bodyPr>
          <a:lstStyle/>
          <a:p>
            <a:pPr algn="ctr"/>
            <a:r>
              <a:rPr lang="en-US" altLang="en-US" sz="3110" smtClean="0">
                <a:solidFill>
                  <a:schemeClr val="tx1">
                    <a:lumMod val="85000"/>
                    <a:lumOff val="15000"/>
                  </a:schemeClr>
                </a:solidFill>
              </a:rPr>
              <a:t>ANNOVA on Trust Score &amp; Age group</a:t>
            </a:r>
            <a:endParaRPr lang="en-US" altLang="en-US" sz="3110"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209040"/>
            <a:ext cx="9846945" cy="5397500"/>
          </a:xfrm>
        </p:spPr>
        <p:txBody>
          <a:bodyPr>
            <a:noAutofit/>
          </a:bodyPr>
          <a:lstStyle/>
          <a:p>
            <a:pPr marL="0" indent="0">
              <a:buNone/>
            </a:pPr>
            <a:r>
              <a:rPr lang="en-US" altLang="en-US" sz="1800" b="1" dirty="0"/>
              <a:t>Null Hypothesis</a:t>
            </a:r>
            <a:r>
              <a:rPr lang="en-US" altLang="en-US" sz="1800" dirty="0"/>
              <a:t>: </a:t>
            </a:r>
            <a:r>
              <a:rPr lang="en-US" altLang="en-US" sz="1800" dirty="0">
                <a:sym typeface="+mn-ea"/>
              </a:rPr>
              <a:t>The means of the of the trust score among Age group are similar</a:t>
            </a:r>
            <a:endParaRPr lang="en-US" altLang="en-US" sz="1800" dirty="0">
              <a:sym typeface="+mn-ea"/>
            </a:endParaRPr>
          </a:p>
          <a:p>
            <a:pPr marL="0" indent="0">
              <a:buNone/>
            </a:pPr>
            <a:r>
              <a:rPr lang="en-US" altLang="en-US" sz="1800" b="1" dirty="0"/>
              <a:t>Alternate Hypothesis</a:t>
            </a:r>
            <a:r>
              <a:rPr lang="en-US" altLang="en-US" sz="1800" dirty="0"/>
              <a:t>: The means of the of the trust score among Age group are different</a:t>
            </a:r>
            <a:endParaRPr lang="en-US" altLang="en-US" sz="1800" dirty="0"/>
          </a:p>
          <a:p>
            <a:pPr marL="0" indent="0">
              <a:buNone/>
            </a:pPr>
            <a:endParaRPr lang="en-US" altLang="en-US" sz="1800" dirty="0"/>
          </a:p>
          <a:p>
            <a:pPr marL="0" indent="0">
              <a:buNone/>
            </a:pPr>
            <a:r>
              <a:rPr lang="en-US" altLang="en-US" sz="1800" b="1" dirty="0"/>
              <a:t>F- test Statics</a:t>
            </a:r>
            <a:r>
              <a:rPr lang="en-US" altLang="en-US" sz="1800" dirty="0"/>
              <a:t>: 0.563</a:t>
            </a:r>
            <a:endParaRPr lang="en-US" altLang="en-US" sz="1800" dirty="0"/>
          </a:p>
          <a:p>
            <a:pPr marL="0" indent="0">
              <a:buNone/>
            </a:pPr>
            <a:r>
              <a:rPr lang="en-US" altLang="en-US" sz="1800" b="1" dirty="0"/>
              <a:t>Critical F- value</a:t>
            </a:r>
            <a:r>
              <a:rPr lang="en-US" altLang="en-US" sz="1800" dirty="0"/>
              <a:t>: 4.73</a:t>
            </a:r>
            <a:endParaRPr lang="en-US" altLang="en-US" sz="1800" dirty="0"/>
          </a:p>
          <a:p>
            <a:pPr marL="0" indent="0">
              <a:buNone/>
            </a:pPr>
            <a:r>
              <a:rPr lang="en-US" altLang="en-US" sz="1800" b="1" dirty="0"/>
              <a:t>p-value</a:t>
            </a:r>
            <a:r>
              <a:rPr lang="en-US" altLang="en-US" sz="1800" dirty="0"/>
              <a:t>: 0.641</a:t>
            </a:r>
            <a:endParaRPr lang="en-US" altLang="en-US" sz="1800" dirty="0"/>
          </a:p>
          <a:p>
            <a:pPr marL="0" indent="0">
              <a:buNone/>
            </a:pPr>
            <a:r>
              <a:rPr lang="en-US" altLang="en-US" sz="1800" b="1" dirty="0"/>
              <a:t>significance value</a:t>
            </a:r>
            <a:r>
              <a:rPr lang="en-US" altLang="en-US" sz="1800" dirty="0"/>
              <a:t>: 0.05</a:t>
            </a:r>
            <a:endParaRPr lang="en-US" altLang="en-US" sz="1800" dirty="0"/>
          </a:p>
          <a:p>
            <a:pPr marL="0" indent="0">
              <a:buNone/>
            </a:pPr>
            <a:endParaRPr lang="en-US" altLang="en-US" sz="1800" dirty="0"/>
          </a:p>
          <a:p>
            <a:pPr marL="0" indent="0">
              <a:buNone/>
            </a:pPr>
            <a:r>
              <a:rPr lang="en-US" altLang="en-US" sz="1800" b="1" dirty="0"/>
              <a:t>Conclusion</a:t>
            </a:r>
            <a:r>
              <a:rPr lang="en-US" altLang="en-US" sz="1800" dirty="0"/>
              <a:t>:Since F-score  is less than the F-critical score we can accept the null hypothesis that the means of the trust score among Age groups are similar</a:t>
            </a:r>
            <a:endParaRPr lang="en-US" altLang="en-US" sz="1800" dirty="0"/>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168015" y="2946400"/>
            <a:ext cx="2836545" cy="1015365"/>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04</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5865495" y="2863215"/>
            <a:ext cx="6694805" cy="1026160"/>
          </a:xfrm>
        </p:spPr>
        <p:txBody>
          <a:bodyPr>
            <a:normAutofit fontScale="90000"/>
          </a:bodyPr>
          <a:lstStyle/>
          <a:p>
            <a:r>
              <a:rPr lang="en-US" altLang="en-US" spc="200" dirty="0" smtClean="0">
                <a:solidFill>
                  <a:schemeClr val="bg1"/>
                </a:solidFill>
                <a:uFillTx/>
                <a:latin typeface="Arial" panose="020B0604020202020204" pitchFamily="34" charset="0"/>
                <a:ea typeface="汉仪旗黑-85S" panose="00020600040101010101" pitchFamily="18" charset="-122"/>
              </a:rPr>
              <a:t>Correlation and Causation of Students trust AI tools </a:t>
            </a:r>
            <a:endParaRPr lang="en-US" altLang="en-US" spc="200" dirty="0" smtClean="0">
              <a:solidFill>
                <a:schemeClr val="bg1"/>
              </a:solidFill>
              <a:uFillTx/>
              <a:latin typeface="Arial" panose="020B0604020202020204" pitchFamily="34" charset="0"/>
              <a:ea typeface="汉仪旗黑-85S" panose="00020600040101010101" pitchFamily="18" charset="-122"/>
            </a:endParaRPr>
          </a:p>
        </p:txBody>
      </p:sp>
    </p:spTree>
    <p:custDataLst>
      <p:tags r:id="rId3"/>
    </p:custData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410365"/>
            <a:ext cx="9626400" cy="723600"/>
          </a:xfrm>
        </p:spPr>
        <p:txBody>
          <a:bodyPr>
            <a:normAutofit fontScale="90000"/>
          </a:bodyPr>
          <a:lstStyle/>
          <a:p>
            <a:pPr algn="ctr"/>
            <a:r>
              <a:rPr lang="en-US" altLang="en-US" smtClean="0">
                <a:solidFill>
                  <a:schemeClr val="tx1">
                    <a:lumMod val="85000"/>
                    <a:lumOff val="15000"/>
                  </a:schemeClr>
                </a:solidFill>
              </a:rPr>
              <a:t>Correlation of Features with Student Trust Score</a:t>
            </a:r>
            <a:endParaRPr lang="en-US"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315085"/>
            <a:ext cx="9846945" cy="5217160"/>
          </a:xfrm>
        </p:spPr>
        <p:txBody>
          <a:bodyPr>
            <a:noAutofit/>
          </a:bodyPr>
          <a:lstStyle/>
          <a:p>
            <a:pPr marL="0" indent="0">
              <a:buNone/>
            </a:pPr>
            <a:endParaRPr lang="en-US" altLang="en-US" sz="1800" dirty="0"/>
          </a:p>
          <a:p>
            <a:pPr marL="0" indent="0">
              <a:buNone/>
            </a:pPr>
            <a:endParaRPr lang="en-US" altLang="en-US" sz="1800" dirty="0"/>
          </a:p>
        </p:txBody>
      </p:sp>
      <p:graphicFrame>
        <p:nvGraphicFramePr>
          <p:cNvPr id="5" name="Table 4"/>
          <p:cNvGraphicFramePr/>
          <p:nvPr>
            <p:custDataLst>
              <p:tags r:id="rId3"/>
            </p:custDataLst>
          </p:nvPr>
        </p:nvGraphicFramePr>
        <p:xfrm>
          <a:off x="1758315" y="1419225"/>
          <a:ext cx="8160385" cy="2428875"/>
        </p:xfrm>
        <a:graphic>
          <a:graphicData uri="http://schemas.openxmlformats.org/drawingml/2006/table">
            <a:tbl>
              <a:tblPr/>
              <a:tblGrid>
                <a:gridCol w="6043295"/>
                <a:gridCol w="2117090"/>
              </a:tblGrid>
              <a:tr h="485775">
                <a:tc>
                  <a:txBody>
                    <a:bodyPr/>
                    <a:p>
                      <a:pPr algn="l" fontAlgn="b"/>
                      <a:r>
                        <a:rPr lang="en-US" altLang="zh-CN" sz="1600">
                          <a:ln w="28575" cmpd="sng">
                            <a:noFill/>
                            <a:prstDash val="solid"/>
                          </a:ln>
                          <a:latin typeface="Arial" panose="020B0604020202020204"/>
                          <a:ea typeface="Arial" panose="020B0604020202020204"/>
                        </a:rPr>
                        <a:t>Correlation of Usage Frequency and Trust Score</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n w="28575" cmpd="sng">
                            <a:noFill/>
                            <a:prstDash val="solid"/>
                          </a:ln>
                          <a:latin typeface="Arial" panose="020B0604020202020204"/>
                          <a:ea typeface="Arial" panose="020B0604020202020204"/>
                        </a:rPr>
                        <a:t>0.07848347361</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85775">
                <a:tc>
                  <a:txBody>
                    <a:bodyPr/>
                    <a:p>
                      <a:pPr algn="l" fontAlgn="b"/>
                      <a:r>
                        <a:rPr lang="en-US" altLang="zh-CN" sz="1600">
                          <a:ln w="28575" cmpd="sng">
                            <a:noFill/>
                            <a:prstDash val="solid"/>
                          </a:ln>
                          <a:latin typeface="Arial" panose="020B0604020202020204"/>
                          <a:ea typeface="Arial" panose="020B0604020202020204"/>
                        </a:rPr>
                        <a:t>Correlation of Belief in Response and Trust Score</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n w="28575" cmpd="sng">
                            <a:noFill/>
                            <a:prstDash val="solid"/>
                          </a:ln>
                          <a:latin typeface="Arial" panose="020B0604020202020204"/>
                          <a:ea typeface="Arial" panose="020B0604020202020204"/>
                        </a:rPr>
                        <a:t>0.2695822735</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85775">
                <a:tc>
                  <a:txBody>
                    <a:bodyPr/>
                    <a:p>
                      <a:pPr algn="l" fontAlgn="b"/>
                      <a:r>
                        <a:rPr lang="en-US" altLang="zh-CN" sz="1600">
                          <a:ln w="28575" cmpd="sng">
                            <a:noFill/>
                            <a:prstDash val="solid"/>
                          </a:ln>
                          <a:latin typeface="Arial" panose="020B0604020202020204"/>
                          <a:ea typeface="Arial" panose="020B0604020202020204"/>
                        </a:rPr>
                        <a:t>Correlation of Cross-check in Response and Trust Score</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n w="28575" cmpd="sng">
                            <a:noFill/>
                            <a:prstDash val="solid"/>
                          </a:ln>
                          <a:latin typeface="Arial" panose="020B0604020202020204"/>
                          <a:ea typeface="Arial" panose="020B0604020202020204"/>
                        </a:rPr>
                        <a:t>0.02248250506</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85775">
                <a:tc>
                  <a:txBody>
                    <a:bodyPr/>
                    <a:p>
                      <a:pPr fontAlgn="b"/>
                      <a:r>
                        <a:rPr lang="en-US" altLang="zh-CN" sz="1600">
                          <a:ln w="28575" cmpd="sng">
                            <a:noFill/>
                            <a:prstDash val="solid"/>
                          </a:ln>
                          <a:latin typeface="Arial" panose="020B0604020202020204"/>
                          <a:ea typeface="Arial" panose="020B0604020202020204"/>
                        </a:rPr>
                        <a:t>Correlation of Improve Understanding and Trust Score</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n w="28575" cmpd="sng">
                            <a:noFill/>
                            <a:prstDash val="solid"/>
                          </a:ln>
                          <a:latin typeface="Arial" panose="020B0604020202020204"/>
                          <a:ea typeface="Arial" panose="020B0604020202020204"/>
                        </a:rPr>
                        <a:t>-0.1181616821</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85775">
                <a:tc>
                  <a:txBody>
                    <a:bodyPr/>
                    <a:p>
                      <a:pPr fontAlgn="b"/>
                      <a:r>
                        <a:rPr lang="en-US" altLang="zh-CN" sz="1600">
                          <a:ln w="28575" cmpd="sng">
                            <a:noFill/>
                            <a:prstDash val="solid"/>
                          </a:ln>
                          <a:latin typeface="Arial" panose="020B0604020202020204"/>
                          <a:ea typeface="Arial" panose="020B0604020202020204"/>
                        </a:rPr>
                        <a:t>Correlation of Confidence Evaluation and Trust Score</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n w="28575" cmpd="sng">
                            <a:noFill/>
                            <a:prstDash val="solid"/>
                          </a:ln>
                          <a:latin typeface="Arial" panose="020B0604020202020204"/>
                          <a:ea typeface="Arial" panose="020B0604020202020204"/>
                        </a:rPr>
                        <a:t>0.147306729</a:t>
                      </a:r>
                      <a:endParaRPr lang="en-US" altLang="zh-CN" sz="1600">
                        <a:ln w="28575" cmpd="sng">
                          <a:noFill/>
                          <a:prstDash val="solid"/>
                        </a:ln>
                        <a:latin typeface="Arial" panose="020B0604020202020204"/>
                        <a:ea typeface="Arial" panose="020B0604020202020204"/>
                      </a:endParaRPr>
                    </a:p>
                  </a:txBody>
                  <a:tcPr marL="71755" marR="71755" marT="71755" marB="71755"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bl>
          </a:graphicData>
        </a:graphic>
      </p:graphicFrame>
      <p:sp>
        <p:nvSpPr>
          <p:cNvPr id="6" name="Text Box 5"/>
          <p:cNvSpPr txBox="1"/>
          <p:nvPr/>
        </p:nvSpPr>
        <p:spPr>
          <a:xfrm>
            <a:off x="1757680" y="4133215"/>
            <a:ext cx="8161020" cy="2306955"/>
          </a:xfrm>
          <a:prstGeom prst="rect">
            <a:avLst/>
          </a:prstGeom>
          <a:noFill/>
        </p:spPr>
        <p:txBody>
          <a:bodyPr wrap="square" rtlCol="0">
            <a:spAutoFit/>
          </a:bodyPr>
          <a:p>
            <a:pPr algn="l"/>
            <a:r>
              <a:rPr lang="en-US" altLang="en-US" spc="100" dirty="0">
                <a:solidFill>
                  <a:schemeClr val="tx1"/>
                </a:solidFill>
                <a:uFillTx/>
                <a:latin typeface="Arial" panose="020B0604020202020204" pitchFamily="34" charset="0"/>
                <a:ea typeface="Microsoft YaHei" panose="020B0503020204020204" pitchFamily="34" charset="-122"/>
              </a:rPr>
              <a:t>Usage frequency and cross-checking behavior have no meaningful correlation with trust.Belief in the AI response shows a weak to moderate positive correlation with trust — suggesting some alignment.Confidence in evaluation also has a weak but noticeable positive correlation.Interestingly, improving understanding shows a slight negative correlation, which might indicate that while it helps users learn, it doesn't necessarily increase their trust — possibly due to critical engagement or deeper awareness of AI limitations.”</a:t>
            </a:r>
            <a:endParaRPr lang="en-US" altLang="en-US" spc="100" dirty="0">
              <a:solidFill>
                <a:schemeClr val="tx1"/>
              </a:solidFill>
              <a:uFillTx/>
              <a:latin typeface="Arial" panose="020B0604020202020204" pitchFamily="34" charset="0"/>
              <a:ea typeface="Microsoft YaHei" panose="020B0503020204020204" pitchFamily="34" charset="-122"/>
            </a:endParaRPr>
          </a:p>
        </p:txBody>
      </p:sp>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410365"/>
            <a:ext cx="9626400" cy="723600"/>
          </a:xfrm>
        </p:spPr>
        <p:txBody>
          <a:bodyPr>
            <a:normAutofit fontScale="90000"/>
          </a:bodyPr>
          <a:lstStyle/>
          <a:p>
            <a:pPr algn="ctr"/>
            <a:r>
              <a:rPr lang="en-US" altLang="en-US" sz="3110" smtClean="0">
                <a:sym typeface="+mn-ea"/>
              </a:rPr>
              <a:t>Correlation of Features with Student Trust Score</a:t>
            </a:r>
            <a:endParaRPr lang="en-US" altLang="en-US" sz="3110" smtClean="0">
              <a:solidFill>
                <a:schemeClr val="tx1">
                  <a:lumMod val="85000"/>
                  <a:lumOff val="15000"/>
                </a:schemeClr>
              </a:solidFill>
            </a:endParaRPr>
          </a:p>
        </p:txBody>
      </p:sp>
      <p:graphicFrame>
        <p:nvGraphicFramePr>
          <p:cNvPr id="5" name="Table 4"/>
          <p:cNvGraphicFramePr/>
          <p:nvPr>
            <p:custDataLst>
              <p:tags r:id="rId2"/>
            </p:custDataLst>
          </p:nvPr>
        </p:nvGraphicFramePr>
        <p:xfrm>
          <a:off x="1457325" y="1519555"/>
          <a:ext cx="9874250" cy="2372360"/>
        </p:xfrm>
        <a:graphic>
          <a:graphicData uri="http://schemas.openxmlformats.org/drawingml/2006/table">
            <a:tbl>
              <a:tblPr/>
              <a:tblGrid>
                <a:gridCol w="5111115"/>
                <a:gridCol w="1612900"/>
                <a:gridCol w="1363980"/>
                <a:gridCol w="1786255"/>
              </a:tblGrid>
              <a:tr h="213360">
                <a:tc>
                  <a:txBody>
                    <a:bodyPr/>
                    <a:p>
                      <a:pPr algn="ctr" fontAlgn="b"/>
                      <a:r>
                        <a:rPr lang="en-US" altLang="zh-CN" sz="1600">
                          <a:latin typeface="Arial" panose="020B0604020202020204"/>
                          <a:ea typeface="Arial" panose="020B0604020202020204"/>
                        </a:rPr>
                        <a:t>Causation Features</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ctr" fontAlgn="b"/>
                      <a:r>
                        <a:rPr lang="en-US" altLang="zh-CN" sz="1600">
                          <a:latin typeface="Arial" panose="020B0604020202020204"/>
                          <a:ea typeface="Arial" panose="020B0604020202020204"/>
                        </a:rPr>
                        <a:t>Slope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ctr" fontAlgn="b"/>
                      <a:r>
                        <a:rPr lang="en-US" altLang="zh-CN" sz="1600">
                          <a:latin typeface="Arial" panose="020B0604020202020204"/>
                          <a:ea typeface="Arial" panose="020B0604020202020204"/>
                        </a:rPr>
                        <a:t>Intercept</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ctr" fontAlgn="b"/>
                      <a:r>
                        <a:rPr lang="en-US" altLang="zh-CN" sz="1600">
                          <a:latin typeface="Arial" panose="020B0604020202020204"/>
                          <a:ea typeface="Arial" panose="020B0604020202020204"/>
                        </a:rPr>
                        <a:t>R2</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25450">
                <a:tc>
                  <a:txBody>
                    <a:bodyPr/>
                    <a:p>
                      <a:pPr fontAlgn="b"/>
                      <a:r>
                        <a:rPr lang="en-US" altLang="zh-CN" sz="1600">
                          <a:latin typeface="Arial" panose="020B0604020202020204"/>
                          <a:ea typeface="Arial" panose="020B0604020202020204"/>
                        </a:rPr>
                        <a:t>Causation of Usage Frequency and Trust Score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0.07071339174</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3.537546934</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0.00615965563</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26085">
                <a:tc>
                  <a:txBody>
                    <a:bodyPr/>
                    <a:p>
                      <a:pPr fontAlgn="b"/>
                      <a:r>
                        <a:rPr lang="en-US" altLang="zh-CN" sz="1600">
                          <a:latin typeface="Arial" panose="020B0604020202020204"/>
                          <a:ea typeface="Arial" panose="020B0604020202020204"/>
                        </a:rPr>
                        <a:t>Causation of Belief in Response and Trust Score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0.4478723404</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3.70212766</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0.07267460217</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25450">
                <a:tc>
                  <a:txBody>
                    <a:bodyPr/>
                    <a:p>
                      <a:pPr fontAlgn="b"/>
                      <a:r>
                        <a:rPr lang="en-US" altLang="zh-CN" sz="1600">
                          <a:latin typeface="Arial" panose="020B0604020202020204"/>
                          <a:ea typeface="Arial" panose="020B0604020202020204"/>
                        </a:rPr>
                        <a:t>Causation of Cross-check in Response and Trust Score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0.01473509934</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3.751490066</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0.0005054630337</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26085">
                <a:tc>
                  <a:txBody>
                    <a:bodyPr/>
                    <a:p>
                      <a:pPr fontAlgn="b"/>
                      <a:r>
                        <a:rPr lang="en-US" altLang="zh-CN" sz="1600">
                          <a:latin typeface="Arial" panose="020B0604020202020204"/>
                          <a:ea typeface="Arial" panose="020B0604020202020204"/>
                        </a:rPr>
                        <a:t>Causation of Improve Understanding and Trust Score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-0.1931993818</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4.721277692</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0.01396218311</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r h="425450">
                <a:tc>
                  <a:txBody>
                    <a:bodyPr/>
                    <a:p>
                      <a:pPr fontAlgn="b"/>
                      <a:r>
                        <a:rPr lang="en-US" altLang="zh-CN" sz="1600">
                          <a:latin typeface="Arial" panose="020B0604020202020204"/>
                          <a:ea typeface="Arial" panose="020B0604020202020204"/>
                        </a:rPr>
                        <a:t>Causation of Confidence Evaluation and Trust Score</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0.1499301258</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3.195448193</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c>
                  <a:txBody>
                    <a:bodyPr/>
                    <a:p>
                      <a:pPr algn="r" fontAlgn="b"/>
                      <a:r>
                        <a:rPr lang="en-US" altLang="zh-CN" sz="1600">
                          <a:latin typeface="Arial" panose="020B0604020202020204"/>
                          <a:ea typeface="Arial" panose="020B0604020202020204"/>
                        </a:rPr>
                        <a:t>0.02169927239</a:t>
                      </a:r>
                      <a:endParaRPr lang="en-US" altLang="zh-CN" sz="1600">
                        <a:latin typeface="Arial" panose="020B0604020202020204"/>
                        <a:ea typeface="Arial" panose="020B0604020202020204"/>
                      </a:endParaRPr>
                    </a:p>
                  </a:txBody>
                  <a:tcPr marL="23177" marR="23177" marT="0" marB="0" anchor="b" anchorCtr="0">
                    <a:lnL w="7620" cap="flat" cmpd="sng">
                      <a:solidFill>
                        <a:srgbClr val="CCCCCC"/>
                      </a:solidFill>
                      <a:prstDash val="solid"/>
                      <a:headEnd type="none" w="med" len="med"/>
                      <a:tailEnd type="none" w="med" len="med"/>
                    </a:lnL>
                    <a:lnR w="7620" cap="flat" cmpd="sng">
                      <a:solidFill>
                        <a:srgbClr val="CCCCCC"/>
                      </a:solidFill>
                      <a:prstDash val="solid"/>
                      <a:headEnd type="none" w="med" len="med"/>
                      <a:tailEnd type="none" w="med" len="med"/>
                    </a:lnR>
                    <a:lnT w="7620" cap="flat" cmpd="sng">
                      <a:solidFill>
                        <a:srgbClr val="CCCCCC"/>
                      </a:solidFill>
                      <a:prstDash val="solid"/>
                      <a:headEnd type="none" w="med" len="med"/>
                      <a:tailEnd type="none" w="med" len="med"/>
                    </a:lnT>
                    <a:lnB w="7620" cap="flat" cmpd="sng">
                      <a:solidFill>
                        <a:srgbClr val="CCCCCC"/>
                      </a:solidFill>
                      <a:prstDash val="solid"/>
                      <a:headEnd type="none" w="med" len="med"/>
                      <a:tailEnd type="none" w="med" len="med"/>
                    </a:lnB>
                    <a:noFill/>
                  </a:tcPr>
                </a:tc>
              </a:tr>
            </a:tbl>
          </a:graphicData>
        </a:graphic>
      </p:graphicFrame>
      <p:sp>
        <p:nvSpPr>
          <p:cNvPr id="6" name="Text Box 5"/>
          <p:cNvSpPr txBox="1"/>
          <p:nvPr/>
        </p:nvSpPr>
        <p:spPr>
          <a:xfrm>
            <a:off x="1398270" y="4231640"/>
            <a:ext cx="9846945" cy="2306955"/>
          </a:xfrm>
          <a:prstGeom prst="rect">
            <a:avLst/>
          </a:prstGeom>
          <a:noFill/>
        </p:spPr>
        <p:txBody>
          <a:bodyPr wrap="square" rtlCol="0">
            <a:spAutoFit/>
          </a:bodyPr>
          <a:p>
            <a:pPr algn="l"/>
            <a:r>
              <a:rPr lang="en-US" altLang="en-US" spc="100" dirty="0">
                <a:solidFill>
                  <a:schemeClr val="tx1"/>
                </a:solidFill>
                <a:uFillTx/>
                <a:latin typeface="Arial" panose="020B0604020202020204" pitchFamily="34" charset="0"/>
                <a:ea typeface="Microsoft YaHei" panose="020B0503020204020204" pitchFamily="34" charset="-122"/>
              </a:rPr>
              <a:t>Frequency of use doesn’t strongly influence trust score in your data as they have a weak to no causation, Belief Response shows the strongest linear relationship among all variables. While the R² isn’t huge, it’s noticeably higher than others. This suggests a moderate causal effect and definitely positive correlation. Imporve Understanding didn’t infer strong causation here. The negative direction suggests more exploration is needed (e.g. confounding factors or non-linear effects). Confidence ine valuating AI response slight positive causal relationship, but it’s not very strong. </a:t>
            </a:r>
            <a:endParaRPr lang="en-US" altLang="en-US" spc="100" dirty="0">
              <a:solidFill>
                <a:schemeClr val="tx1"/>
              </a:solidFill>
              <a:uFillTx/>
              <a:latin typeface="Arial" panose="020B0604020202020204" pitchFamily="34" charset="0"/>
              <a:ea typeface="Microsoft YaHei" panose="020B0503020204020204" pitchFamily="34" charset="-122"/>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168015" y="2946400"/>
            <a:ext cx="2836545" cy="1015365"/>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04</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5865495" y="2863215"/>
            <a:ext cx="6694805" cy="1555750"/>
          </a:xfrm>
        </p:spPr>
        <p:txBody>
          <a:bodyPr>
            <a:normAutofit fontScale="90000"/>
          </a:bodyPr>
          <a:lstStyle/>
          <a:p>
            <a:r>
              <a:rPr lang="en-US" altLang="en-US" spc="200" dirty="0" smtClean="0">
                <a:solidFill>
                  <a:schemeClr val="bg1"/>
                </a:solidFill>
                <a:uFillTx/>
                <a:latin typeface="Arial" panose="020B0604020202020204" pitchFamily="34" charset="0"/>
                <a:ea typeface="汉仪旗黑-85S" panose="00020600040101010101" pitchFamily="18" charset="-122"/>
              </a:rPr>
              <a:t>Chi-square test for Trust Score and Recommendation</a:t>
            </a:r>
            <a:br>
              <a:rPr lang="en-US" altLang="en-US" spc="200" dirty="0" smtClean="0">
                <a:solidFill>
                  <a:schemeClr val="bg1"/>
                </a:solidFill>
                <a:uFillTx/>
                <a:latin typeface="Arial" panose="020B0604020202020204" pitchFamily="34" charset="0"/>
                <a:ea typeface="汉仪旗黑-85S" panose="00020600040101010101" pitchFamily="18" charset="-122"/>
              </a:rPr>
            </a:br>
            <a:r>
              <a:rPr lang="en-US" altLang="en-US" spc="200" dirty="0" smtClean="0">
                <a:solidFill>
                  <a:schemeClr val="bg1"/>
                </a:solidFill>
                <a:uFillTx/>
                <a:latin typeface="Arial" panose="020B0604020202020204" pitchFamily="34" charset="0"/>
                <a:ea typeface="汉仪旗黑-85S" panose="00020600040101010101" pitchFamily="18" charset="-122"/>
              </a:rPr>
              <a:t>of AI Tools</a:t>
            </a:r>
            <a:endParaRPr lang="en-US" altLang="en-US" spc="200" dirty="0" smtClean="0">
              <a:solidFill>
                <a:schemeClr val="bg1"/>
              </a:solidFill>
              <a:uFillTx/>
              <a:latin typeface="Arial" panose="020B0604020202020204" pitchFamily="34" charset="0"/>
              <a:ea typeface="汉仪旗黑-85S" panose="00020600040101010101" pitchFamily="18" charset="-122"/>
            </a:endParaRPr>
          </a:p>
        </p:txBody>
      </p:sp>
    </p:spTree>
    <p:custDataLst>
      <p:tags r:id="rId3"/>
    </p:custData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410365"/>
            <a:ext cx="9626400" cy="723600"/>
          </a:xfrm>
        </p:spPr>
        <p:txBody>
          <a:bodyPr>
            <a:normAutofit fontScale="90000"/>
          </a:bodyPr>
          <a:lstStyle/>
          <a:p>
            <a:pPr algn="ctr"/>
            <a:r>
              <a:rPr lang="en-US" altLang="en-US" sz="3110" smtClean="0">
                <a:solidFill>
                  <a:schemeClr val="tx1">
                    <a:lumMod val="85000"/>
                    <a:lumOff val="15000"/>
                  </a:schemeClr>
                </a:solidFill>
              </a:rPr>
              <a:t>Chi-Square test on Trust Score &amp; Recommend AI Tools</a:t>
            </a:r>
            <a:endParaRPr lang="en-US" altLang="en-US" sz="3110"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209040"/>
            <a:ext cx="9846945" cy="5397500"/>
          </a:xfrm>
        </p:spPr>
        <p:txBody>
          <a:bodyPr>
            <a:noAutofit/>
          </a:bodyPr>
          <a:lstStyle/>
          <a:p>
            <a:pPr marL="0" indent="0">
              <a:buNone/>
            </a:pPr>
            <a:r>
              <a:rPr lang="en-US" altLang="en-US" sz="1800" b="1" dirty="0"/>
              <a:t>Null Hypothesis</a:t>
            </a:r>
            <a:r>
              <a:rPr lang="en-US" altLang="en-US" sz="1800" dirty="0"/>
              <a:t>: </a:t>
            </a:r>
            <a:r>
              <a:rPr lang="en-US" altLang="en-US" sz="1800" dirty="0">
                <a:sym typeface="+mn-ea"/>
              </a:rPr>
              <a:t>There exists a relationship between Trust Score and Recommend AI tools</a:t>
            </a:r>
            <a:endParaRPr lang="en-US" altLang="en-US" sz="1800" dirty="0">
              <a:sym typeface="+mn-ea"/>
            </a:endParaRPr>
          </a:p>
          <a:p>
            <a:pPr marL="0" indent="0">
              <a:buNone/>
            </a:pPr>
            <a:r>
              <a:rPr lang="en-US" altLang="en-US" sz="1800" b="1" dirty="0"/>
              <a:t>Alternate Hypothesis</a:t>
            </a:r>
            <a:r>
              <a:rPr lang="en-US" altLang="en-US" sz="1800" dirty="0"/>
              <a:t>: There does not exist a relationship between Trust Score and Recommend AI tools.</a:t>
            </a:r>
            <a:endParaRPr lang="en-US" altLang="en-US" sz="1800" dirty="0"/>
          </a:p>
          <a:p>
            <a:pPr marL="0" indent="0">
              <a:buNone/>
            </a:pPr>
            <a:endParaRPr lang="en-US" altLang="en-US" sz="1800" dirty="0"/>
          </a:p>
          <a:p>
            <a:pPr marL="0" indent="0">
              <a:buNone/>
            </a:pPr>
            <a:r>
              <a:rPr lang="en-US" altLang="en-US" sz="1800" b="1" dirty="0"/>
              <a:t>Chi-Square Score</a:t>
            </a:r>
            <a:r>
              <a:rPr lang="en-US" altLang="en-US" sz="1800" dirty="0"/>
              <a:t>: 0.669</a:t>
            </a:r>
            <a:endParaRPr lang="en-US" altLang="en-US" sz="1800" dirty="0"/>
          </a:p>
          <a:p>
            <a:pPr marL="0" indent="0">
              <a:buNone/>
            </a:pPr>
            <a:r>
              <a:rPr lang="en-US" altLang="en-US" sz="1800" b="1" dirty="0"/>
              <a:t>Critical F- value</a:t>
            </a:r>
            <a:r>
              <a:rPr lang="en-US" altLang="en-US" sz="1800" dirty="0"/>
              <a:t>: 9.48</a:t>
            </a:r>
            <a:endParaRPr lang="en-US" altLang="en-US" sz="1800" dirty="0"/>
          </a:p>
          <a:p>
            <a:pPr marL="0" indent="0">
              <a:buNone/>
            </a:pPr>
            <a:r>
              <a:rPr lang="en-US" altLang="en-US" sz="1800" b="1" dirty="0"/>
              <a:t>significance value</a:t>
            </a:r>
            <a:r>
              <a:rPr lang="en-US" altLang="en-US" sz="1800" dirty="0"/>
              <a:t>: 0.05</a:t>
            </a:r>
            <a:endParaRPr lang="en-US" altLang="en-US" sz="1800" dirty="0"/>
          </a:p>
          <a:p>
            <a:pPr marL="0" indent="0">
              <a:buNone/>
            </a:pPr>
            <a:endParaRPr lang="en-US" altLang="en-US" sz="1800" dirty="0"/>
          </a:p>
          <a:p>
            <a:pPr marL="0" indent="0">
              <a:buNone/>
            </a:pPr>
            <a:r>
              <a:rPr lang="en-US" altLang="en-US" sz="1800" b="1" dirty="0"/>
              <a:t>Conclusion</a:t>
            </a:r>
            <a:r>
              <a:rPr lang="en-US" altLang="en-US" sz="1800" dirty="0"/>
              <a:t>:Since The chi-square value is less than critical value we can accept the null hypothesis that is there is no association wiith trust and recommendation.</a:t>
            </a:r>
            <a:endParaRPr lang="en-US" altLang="en-US" sz="1800" dirty="0"/>
          </a:p>
        </p:txBody>
      </p:sp>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3"/>
            <p:custDataLst>
              <p:tags r:id="rId1"/>
            </p:custDataLst>
          </p:nvPr>
        </p:nvSpPr>
        <p:spPr>
          <a:xfrm>
            <a:off x="1512253" y="1773015"/>
            <a:ext cx="9144000" cy="1656000"/>
          </a:xfrm>
        </p:spPr>
        <p:txBody>
          <a:bodyPr>
            <a:normAutofit/>
          </a:bodyPr>
          <a:lstStyle/>
          <a:p>
            <a:pPr marL="0" indent="0">
              <a:buNone/>
            </a:pPr>
            <a:r>
              <a:rPr lang="en-US" altLang="zh-CN" smtClean="0">
                <a:solidFill>
                  <a:schemeClr val="tx1">
                    <a:lumMod val="85000"/>
                    <a:lumOff val="15000"/>
                  </a:schemeClr>
                </a:solidFill>
              </a:rPr>
              <a:t>The Student on a whole trust AI as </a:t>
            </a:r>
            <a:r>
              <a:rPr lang="en-US" altLang="zh-CN" smtClean="0">
                <a:sym typeface="+mn-ea"/>
              </a:rPr>
              <a:t>age and study level groups also shows no difference in the trsut level of the students on AI tools </a:t>
            </a:r>
            <a:r>
              <a:rPr lang="en-US" altLang="zh-CN" smtClean="0">
                <a:solidFill>
                  <a:schemeClr val="tx1">
                    <a:lumMod val="85000"/>
                    <a:lumOff val="15000"/>
                  </a:schemeClr>
                </a:solidFill>
              </a:rPr>
              <a:t>but with caution as they evaluate the response themselves as you see a supporting causation in the regression test and the trust is not the main factor in recommending the tools to other people.</a:t>
            </a:r>
            <a:endParaRPr lang="en-US" altLang="zh-CN" smtClean="0">
              <a:solidFill>
                <a:schemeClr val="tx1">
                  <a:lumMod val="85000"/>
                  <a:lumOff val="15000"/>
                </a:schemeClr>
              </a:solidFill>
            </a:endParaRPr>
          </a:p>
        </p:txBody>
      </p:sp>
    </p:spTree>
    <p:custDataLst>
      <p:tags r:id="rId2"/>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smtClean="0"/>
              <a:t>THANKS</a:t>
            </a:r>
            <a:endParaRPr lang="zh-CN" altLang="en-US" dirty="0"/>
          </a:p>
        </p:txBody>
      </p:sp>
    </p:spTree>
    <p:custDataLst>
      <p:tags r:id="rId2"/>
    </p:custDataLst>
  </p:cSld>
  <p:clrMapOvr>
    <a:masterClrMapping/>
  </p:clrMapOvr>
  <p:transition advClick="0" advTm="0">
    <p:newsfla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1"/>
            </p:custDataLst>
          </p:nvPr>
        </p:nvSpPr>
        <p:spPr bwMode="auto">
          <a:xfrm>
            <a:off x="6826250" y="15595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6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Descriptive Analysis of the Survey</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0" name="文本框 19"/>
          <p:cNvSpPr txBox="1"/>
          <p:nvPr>
            <p:custDataLst>
              <p:tags r:id="rId2"/>
            </p:custDataLst>
          </p:nvPr>
        </p:nvSpPr>
        <p:spPr>
          <a:xfrm>
            <a:off x="5895340" y="14592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文本框 13"/>
          <p:cNvSpPr txBox="1">
            <a:spLocks noChangeArrowheads="1"/>
          </p:cNvSpPr>
          <p:nvPr>
            <p:custDataLst>
              <p:tags r:id="rId3"/>
            </p:custDataLst>
          </p:nvPr>
        </p:nvSpPr>
        <p:spPr bwMode="auto">
          <a:xfrm>
            <a:off x="6826250" y="255364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6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T-test on Students trust AI or not</a:t>
            </a:r>
            <a:endPar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7" name="文本框 16"/>
          <p:cNvSpPr txBox="1"/>
          <p:nvPr>
            <p:custDataLst>
              <p:tags r:id="rId4"/>
            </p:custDataLst>
          </p:nvPr>
        </p:nvSpPr>
        <p:spPr>
          <a:xfrm>
            <a:off x="5895340" y="24561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文本框 13"/>
          <p:cNvSpPr txBox="1">
            <a:spLocks noChangeArrowheads="1"/>
          </p:cNvSpPr>
          <p:nvPr>
            <p:custDataLst>
              <p:tags r:id="rId5"/>
            </p:custDataLst>
          </p:nvPr>
        </p:nvSpPr>
        <p:spPr bwMode="auto">
          <a:xfrm>
            <a:off x="6826250" y="354995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5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ANNOVA on Student Trust AI on Study level &amp; Age</a:t>
            </a:r>
            <a:endPar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1" name="文本框 20"/>
          <p:cNvSpPr txBox="1"/>
          <p:nvPr>
            <p:custDataLst>
              <p:tags r:id="rId6"/>
            </p:custDataLst>
          </p:nvPr>
        </p:nvSpPr>
        <p:spPr>
          <a:xfrm>
            <a:off x="5895340" y="3452495"/>
            <a:ext cx="99822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6" name="文本框 13"/>
          <p:cNvSpPr txBox="1">
            <a:spLocks noChangeArrowheads="1"/>
          </p:cNvSpPr>
          <p:nvPr>
            <p:custDataLst>
              <p:tags r:id="rId7"/>
            </p:custDataLst>
          </p:nvPr>
        </p:nvSpPr>
        <p:spPr bwMode="auto">
          <a:xfrm>
            <a:off x="6826250" y="454690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5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Correaltion and Causation of trust scores</a:t>
            </a:r>
            <a:endPar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7" name="文本框 26"/>
          <p:cNvSpPr txBox="1"/>
          <p:nvPr>
            <p:custDataLst>
              <p:tags r:id="rId8"/>
            </p:custDataLst>
          </p:nvPr>
        </p:nvSpPr>
        <p:spPr>
          <a:xfrm>
            <a:off x="5895340" y="444944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文本框 13"/>
          <p:cNvSpPr txBox="1">
            <a:spLocks noChangeArrowheads="1"/>
          </p:cNvSpPr>
          <p:nvPr>
            <p:custDataLst>
              <p:tags r:id="rId9"/>
            </p:custDataLst>
          </p:nvPr>
        </p:nvSpPr>
        <p:spPr bwMode="auto">
          <a:xfrm>
            <a:off x="6826250" y="554322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55000" lnSpcReduction="2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Chi-square test for Trust and Recommendation</a:t>
            </a:r>
            <a:endParaRPr lang="en-US" altLang="en-US"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4" name="文本框 23"/>
          <p:cNvSpPr txBox="1"/>
          <p:nvPr>
            <p:custDataLst>
              <p:tags r:id="rId10"/>
            </p:custDataLst>
          </p:nvPr>
        </p:nvSpPr>
        <p:spPr>
          <a:xfrm>
            <a:off x="5895340" y="544576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5" name="矩形 14"/>
          <p:cNvSpPr/>
          <p:nvPr>
            <p:custDataLst>
              <p:tags r:id="rId11"/>
            </p:custDataLst>
          </p:nvPr>
        </p:nvSpPr>
        <p:spPr>
          <a:xfrm>
            <a:off x="2952915" y="3496965"/>
            <a:ext cx="2806405"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endPar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endParaRPr>
          </a:p>
        </p:txBody>
      </p:sp>
      <p:cxnSp>
        <p:nvCxnSpPr>
          <p:cNvPr id="22" name="直接连接符 21"/>
          <p:cNvCxnSpPr/>
          <p:nvPr>
            <p:custDataLst>
              <p:tags r:id="rId12"/>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13"/>
    </p:custDataLst>
  </p:cSld>
  <p:clrMapOvr>
    <a:masterClrMapping/>
  </p:clrMapOvr>
  <p:transition advClick="0" advTm="0">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decel="50000" fill="hold">
                                          <p:stCondLst>
                                            <p:cond delay="0"/>
                                          </p:stCondLst>
                                        </p:cTn>
                                        <p:tgtEl>
                                          <p:spTgt spid="22"/>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2"/>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2"/>
                                        </p:tgtEl>
                                        <p:attrNameLst>
                                          <p:attrName>ppt_w</p:attrName>
                                        </p:attrNameLst>
                                      </p:cBhvr>
                                      <p:tavLst>
                                        <p:tav tm="0">
                                          <p:val>
                                            <p:strVal val="#ppt_w*.05"/>
                                          </p:val>
                                        </p:tav>
                                        <p:tav tm="100000">
                                          <p:val>
                                            <p:strVal val="#ppt_w"/>
                                          </p:val>
                                        </p:tav>
                                      </p:tavLst>
                                    </p:anim>
                                    <p:anim calcmode="lin" valueType="num">
                                      <p:cBhvr>
                                        <p:cTn id="10" dur="1000" fill="hold"/>
                                        <p:tgtEl>
                                          <p:spTgt spid="22"/>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2"/>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2"/>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2"/>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p:tgtEl>
                                          <p:spTgt spid="15"/>
                                        </p:tgtEl>
                                        <p:attrNameLst>
                                          <p:attrName>ppt_y</p:attrName>
                                        </p:attrNameLst>
                                      </p:cBhvr>
                                      <p:tavLst>
                                        <p:tav tm="0">
                                          <p:val>
                                            <p:strVal val="#ppt_y+#ppt_h*1.125000"/>
                                          </p:val>
                                        </p:tav>
                                        <p:tav tm="100000">
                                          <p:val>
                                            <p:strVal val="#ppt_y"/>
                                          </p:val>
                                        </p:tav>
                                      </p:tavLst>
                                    </p:anim>
                                    <p:animEffect transition="in" filter="wipe(up)">
                                      <p:cBhvr>
                                        <p:cTn id="19"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01</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200" dirty="0" smtClean="0">
                <a:solidFill>
                  <a:schemeClr val="bg1"/>
                </a:solidFill>
                <a:uFillTx/>
                <a:latin typeface="Arial" panose="020B0604020202020204" pitchFamily="34" charset="0"/>
                <a:ea typeface="汉仪旗黑-85S" panose="00020600040101010101" pitchFamily="18" charset="-122"/>
              </a:rPr>
              <a:t>Descriptive analysis</a:t>
            </a:r>
            <a:endParaRPr lang="en-US" altLang="zh-CN" spc="200" dirty="0" smtClean="0">
              <a:solidFill>
                <a:schemeClr val="bg1"/>
              </a:solidFill>
              <a:uFillTx/>
              <a:latin typeface="Arial" panose="020B0604020202020204" pitchFamily="34" charset="0"/>
              <a:ea typeface="汉仪旗黑-85S" panose="00020600040101010101" pitchFamily="18" charset="-122"/>
            </a:endParaRPr>
          </a:p>
        </p:txBody>
      </p:sp>
      <p:sp>
        <p:nvSpPr>
          <p:cNvPr id="11" name="文本占位符 10"/>
          <p:cNvSpPr>
            <a:spLocks noGrp="1"/>
          </p:cNvSpPr>
          <p:nvPr>
            <p:ph type="body" idx="1"/>
            <p:custDataLst>
              <p:tags r:id="rId3"/>
            </p:custDataLst>
          </p:nvPr>
        </p:nvSpPr>
        <p:spPr/>
        <p:txBody>
          <a:bodyPr>
            <a:normAutofit fontScale="80000"/>
          </a:bodyPr>
          <a:lstStyle/>
          <a:p>
            <a:pPr algn="just">
              <a:spcAft>
                <a:spcPts val="800"/>
              </a:spcAft>
            </a:pPr>
            <a:r>
              <a:rPr lang="en-US" altLang="zh-CN" spc="0" dirty="0">
                <a:ln w="3175">
                  <a:noFill/>
                  <a:prstDash val="dash"/>
                </a:ln>
                <a:latin typeface="Arial" panose="020B0604020202020204" pitchFamily="34" charset="0"/>
                <a:cs typeface="Microsoft YaHei" panose="020B0503020204020204" pitchFamily="34" charset="-122"/>
              </a:rPr>
              <a:t>Focuses mainly on Demographics, familarity and use case, concern, trust, evaluaiton and verification of the content of AI tools</a:t>
            </a: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2870" y="771680"/>
            <a:ext cx="9626400" cy="723600"/>
          </a:xfrm>
        </p:spPr>
        <p:txBody>
          <a:bodyPr>
            <a:normAutofit fontScale="90000"/>
          </a:bodyPr>
          <a:lstStyle/>
          <a:p>
            <a:pPr algn="ctr"/>
            <a:r>
              <a:rPr lang="en-US" altLang="zh-CN" smtClean="0">
                <a:solidFill>
                  <a:schemeClr val="tx1">
                    <a:lumMod val="85000"/>
                    <a:lumOff val="15000"/>
                  </a:schemeClr>
                </a:solidFill>
              </a:rPr>
              <a:t>Participant Demographics &amp; Familarity and Usage of AI tools</a:t>
            </a:r>
            <a:endParaRPr lang="en-US" altLang="zh-CN"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2700" y="1877060"/>
            <a:ext cx="5220970" cy="4485640"/>
          </a:xfrm>
        </p:spPr>
        <p:txBody>
          <a:bodyPr>
            <a:noAutofit/>
          </a:bodyPr>
          <a:lstStyle/>
          <a:p>
            <a:pPr marL="0" indent="0">
              <a:buNone/>
            </a:pPr>
            <a:r>
              <a:rPr lang="en-US" altLang="en-US" sz="1800" b="1" dirty="0"/>
              <a:t>Participant Demographics</a:t>
            </a:r>
            <a:endParaRPr lang="en-US" altLang="en-US" sz="1800" b="1" dirty="0"/>
          </a:p>
          <a:p>
            <a:pPr marL="742950" lvl="1" indent="-285750"/>
            <a:r>
              <a:rPr lang="en-US" altLang="en-US" sz="1800" dirty="0"/>
              <a:t>Total Responses: 114</a:t>
            </a:r>
            <a:endParaRPr lang="en-US" altLang="en-US" sz="1800" dirty="0"/>
          </a:p>
          <a:p>
            <a:pPr marL="0" indent="0">
              <a:buNone/>
            </a:pPr>
            <a:r>
              <a:rPr lang="en-US" altLang="en-US" sz="1800" b="1" dirty="0"/>
              <a:t>Age Group:</a:t>
            </a:r>
            <a:endParaRPr lang="en-US" altLang="en-US" sz="1800" b="1" dirty="0"/>
          </a:p>
          <a:p>
            <a:pPr lvl="1"/>
            <a:r>
              <a:rPr lang="en-US" altLang="en-US" sz="1800" dirty="0"/>
              <a:t>Majority between 22–25 years (52.6%)</a:t>
            </a:r>
            <a:endParaRPr lang="en-US" altLang="en-US" sz="1800" dirty="0"/>
          </a:p>
          <a:p>
            <a:pPr marL="0" indent="0">
              <a:buNone/>
            </a:pPr>
            <a:r>
              <a:rPr lang="en-US" altLang="en-US" sz="1800" b="1" dirty="0"/>
              <a:t>Level of Study:</a:t>
            </a:r>
            <a:endParaRPr lang="en-US" altLang="en-US" sz="1800" b="1" dirty="0"/>
          </a:p>
          <a:p>
            <a:pPr lvl="1"/>
            <a:r>
              <a:rPr lang="en-US" altLang="en-US" sz="1800" dirty="0"/>
              <a:t>Masters Students: 58.7%</a:t>
            </a:r>
            <a:endParaRPr lang="en-US" altLang="en-US" sz="1800" dirty="0"/>
          </a:p>
          <a:p>
            <a:pPr marL="0" indent="0">
              <a:buNone/>
            </a:pPr>
            <a:r>
              <a:rPr lang="en-US" altLang="en-US" sz="1800" b="1" dirty="0"/>
              <a:t>Degree Program:</a:t>
            </a:r>
            <a:endParaRPr lang="en-US" altLang="en-US" sz="1800" b="1" dirty="0"/>
          </a:p>
          <a:p>
            <a:pPr lvl="1"/>
            <a:r>
              <a:rPr lang="en-US" altLang="en-US" sz="1800" dirty="0"/>
              <a:t>Highest: Applied Data Science and Analytics</a:t>
            </a:r>
            <a:endParaRPr lang="en-US" altLang="en-US" sz="1800" dirty="0"/>
          </a:p>
          <a:p>
            <a:pPr marL="0" indent="0">
              <a:buNone/>
            </a:pPr>
            <a:endParaRPr lang="en-US" altLang="en-US" sz="1800" dirty="0"/>
          </a:p>
        </p:txBody>
      </p:sp>
      <p:sp>
        <p:nvSpPr>
          <p:cNvPr id="5" name="Text Box 4"/>
          <p:cNvSpPr txBox="1"/>
          <p:nvPr/>
        </p:nvSpPr>
        <p:spPr>
          <a:xfrm>
            <a:off x="6502400" y="1877060"/>
            <a:ext cx="5093335" cy="4585970"/>
          </a:xfrm>
          <a:prstGeom prst="rect">
            <a:avLst/>
          </a:prstGeom>
          <a:noFill/>
        </p:spPr>
        <p:txBody>
          <a:bodyPr wrap="square" rtlCol="0">
            <a:spAutoFit/>
          </a:bodyPr>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Familiarity:</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99% of respondents are aware of GPT-based AI tools</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Most Common Tool:</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ChatGPT used by 33%</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Usage Frequency:</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55% use the tools daily</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Duration of Use:</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94.7% have used them for more than 6 months</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p:txBody>
          <a:bodyPr>
            <a:normAutofit fontScale="90000"/>
          </a:bodyPr>
          <a:lstStyle/>
          <a:p>
            <a:pPr algn="ctr"/>
            <a:r>
              <a:rPr lang="en-US" altLang="en-US" smtClean="0">
                <a:solidFill>
                  <a:schemeClr val="tx1">
                    <a:lumMod val="85000"/>
                    <a:lumOff val="15000"/>
                  </a:schemeClr>
                </a:solidFill>
              </a:rPr>
              <a:t>Purpose, Use Cases, Trust &amp; Evaluation AI tools</a:t>
            </a:r>
            <a:endParaRPr lang="en-US"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2142490"/>
            <a:ext cx="5220970" cy="4326255"/>
          </a:xfrm>
        </p:spPr>
        <p:txBody>
          <a:bodyPr>
            <a:noAutofit/>
          </a:bodyPr>
          <a:lstStyle/>
          <a:p>
            <a:pPr marL="0" indent="0">
              <a:buNone/>
            </a:pPr>
            <a:endParaRPr lang="en-US" altLang="en-US" sz="1800" b="1" dirty="0"/>
          </a:p>
          <a:p>
            <a:pPr marL="0" indent="0">
              <a:buNone/>
            </a:pPr>
            <a:r>
              <a:rPr lang="en-US" altLang="en-US" sz="1800" b="1" dirty="0"/>
              <a:t>Top Academic Use Cases:</a:t>
            </a:r>
            <a:endParaRPr lang="en-US" altLang="en-US" sz="1800" b="1" dirty="0"/>
          </a:p>
          <a:p>
            <a:pPr lvl="1"/>
            <a:r>
              <a:rPr lang="en-US" altLang="en-US" sz="1800" dirty="0"/>
              <a:t>Understanding complex concepts</a:t>
            </a:r>
            <a:endParaRPr lang="en-US" altLang="en-US" sz="1800" dirty="0"/>
          </a:p>
          <a:p>
            <a:pPr lvl="1"/>
            <a:r>
              <a:rPr lang="en-US" altLang="en-US" sz="1800" dirty="0"/>
              <a:t>Drafting essays and assignments</a:t>
            </a:r>
            <a:endParaRPr lang="en-US" altLang="en-US" sz="1800" dirty="0"/>
          </a:p>
          <a:p>
            <a:pPr lvl="1"/>
            <a:r>
              <a:rPr lang="en-US" altLang="en-US" sz="1800" dirty="0"/>
              <a:t>Generating ideas or outlines</a:t>
            </a:r>
            <a:endParaRPr lang="en-US" altLang="en-US" sz="1800" dirty="0"/>
          </a:p>
          <a:p>
            <a:pPr marL="0" indent="0">
              <a:buNone/>
            </a:pPr>
            <a:r>
              <a:rPr lang="en-US" altLang="en-US" sz="1800" b="1" dirty="0"/>
              <a:t>Improved Understanding</a:t>
            </a:r>
            <a:r>
              <a:rPr lang="en-US" altLang="en-US" sz="1800" dirty="0"/>
              <a:t>:</a:t>
            </a:r>
            <a:endParaRPr lang="en-US" altLang="en-US" sz="1800" dirty="0"/>
          </a:p>
          <a:p>
            <a:pPr lvl="1"/>
            <a:r>
              <a:rPr lang="en-US" altLang="en-US" sz="1800" dirty="0"/>
              <a:t>88.6% believe AI tools help them understand better</a:t>
            </a:r>
            <a:endParaRPr lang="en-US" altLang="en-US" sz="1800" dirty="0"/>
          </a:p>
        </p:txBody>
      </p:sp>
      <p:sp>
        <p:nvSpPr>
          <p:cNvPr id="5" name="Text Box 4"/>
          <p:cNvSpPr txBox="1"/>
          <p:nvPr/>
        </p:nvSpPr>
        <p:spPr>
          <a:xfrm>
            <a:off x="6502400" y="1972945"/>
            <a:ext cx="5093335" cy="4098290"/>
          </a:xfrm>
          <a:prstGeom prst="rect">
            <a:avLst/>
          </a:prstGeom>
          <a:noFill/>
        </p:spPr>
        <p:txBody>
          <a:bodyPr wrap="square" rtlCol="0">
            <a:spAutoFit/>
          </a:bodyPr>
          <a:p>
            <a:pPr algn="l">
              <a:lnSpc>
                <a:spcPct val="130000"/>
              </a:lnSpc>
              <a:spcBef>
                <a:spcPts val="0"/>
              </a:spcBef>
              <a:spcAft>
                <a:spcPts val="1000"/>
              </a:spcAft>
              <a:buClrTx/>
              <a:buSzTx/>
              <a:buNone/>
            </a:pP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Trust Score (1–5 scale):</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Most common: 4 (decent trust)</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indent="0" algn="l">
              <a:lnSpc>
                <a:spcPct val="130000"/>
              </a:lnSpc>
              <a:spcBef>
                <a:spcPts val="0"/>
              </a:spcBef>
              <a:spcAft>
                <a:spcPts val="1000"/>
              </a:spcAft>
              <a:buClrTx/>
              <a:buSzTx/>
              <a:buFont typeface="Arial" panose="020B0604020202020204" pitchFamily="34" charset="0"/>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Confidence in Assessing AI Accuracy:</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Most participants rated their confidence as 4/5</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Belief in Accuracy of Responses:</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Majority said: “Sometimes they are helpful, sometimes not”</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686590"/>
            <a:ext cx="9626400" cy="723600"/>
          </a:xfrm>
        </p:spPr>
        <p:txBody>
          <a:bodyPr>
            <a:normAutofit fontScale="90000"/>
          </a:bodyPr>
          <a:lstStyle/>
          <a:p>
            <a:pPr algn="ctr"/>
            <a:r>
              <a:rPr lang="en-US" altLang="en-US" smtClean="0">
                <a:solidFill>
                  <a:schemeClr val="tx1">
                    <a:lumMod val="85000"/>
                    <a:lumOff val="15000"/>
                  </a:schemeClr>
                </a:solidFill>
              </a:rPr>
              <a:t>Verification, Behaviour, Concerns of AI tools</a:t>
            </a:r>
            <a:endParaRPr lang="en-US"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196975" y="1457960"/>
            <a:ext cx="5220970" cy="4326255"/>
          </a:xfrm>
        </p:spPr>
        <p:txBody>
          <a:bodyPr>
            <a:noAutofit/>
          </a:bodyPr>
          <a:lstStyle/>
          <a:p>
            <a:pPr marL="0" indent="0">
              <a:buNone/>
            </a:pPr>
            <a:r>
              <a:rPr lang="en-US" altLang="en-US" sz="1800" b="1" dirty="0"/>
              <a:t>Cross-checking AI Responses:</a:t>
            </a:r>
            <a:endParaRPr lang="en-US" altLang="en-US" sz="1800" b="1" dirty="0"/>
          </a:p>
          <a:p>
            <a:pPr lvl="1"/>
            <a:r>
              <a:rPr lang="en-US" altLang="en-US" sz="1800" dirty="0"/>
              <a:t>70% cross-check AI answers either often or always</a:t>
            </a:r>
            <a:endParaRPr lang="en-US" altLang="en-US" sz="1800" dirty="0"/>
          </a:p>
          <a:p>
            <a:pPr marL="0" indent="0">
              <a:buNone/>
            </a:pPr>
            <a:r>
              <a:rPr lang="en-US" altLang="en-US" sz="1800" b="1" dirty="0"/>
              <a:t>Most Common Verification Method:</a:t>
            </a:r>
            <a:endParaRPr lang="en-US" altLang="en-US" sz="1800" b="1" dirty="0"/>
          </a:p>
          <a:p>
            <a:pPr lvl="1"/>
            <a:r>
              <a:rPr lang="en-US" altLang="en-US" sz="1800" dirty="0"/>
              <a:t>Google comparisons</a:t>
            </a:r>
            <a:endParaRPr lang="en-US" altLang="en-US" sz="1800" dirty="0"/>
          </a:p>
          <a:p>
            <a:pPr marL="0" indent="0">
              <a:buNone/>
            </a:pPr>
            <a:r>
              <a:rPr lang="en-US" altLang="en-US" sz="1800" b="1" dirty="0"/>
              <a:t>Used Without Review:</a:t>
            </a:r>
            <a:endParaRPr lang="en-US" altLang="en-US" sz="1800" b="1" dirty="0"/>
          </a:p>
          <a:p>
            <a:pPr lvl="1"/>
            <a:r>
              <a:rPr lang="en-US" altLang="en-US" sz="1800" dirty="0"/>
              <a:t>39.5% admitted using AI output without checking</a:t>
            </a:r>
            <a:endParaRPr lang="en-US" altLang="en-US" sz="1800" dirty="0"/>
          </a:p>
        </p:txBody>
      </p:sp>
      <p:sp>
        <p:nvSpPr>
          <p:cNvPr id="5" name="Text Box 4"/>
          <p:cNvSpPr txBox="1"/>
          <p:nvPr/>
        </p:nvSpPr>
        <p:spPr>
          <a:xfrm>
            <a:off x="6608445" y="1457960"/>
            <a:ext cx="5093335" cy="5072380"/>
          </a:xfrm>
          <a:prstGeom prst="rect">
            <a:avLst/>
          </a:prstGeom>
          <a:noFill/>
        </p:spPr>
        <p:txBody>
          <a:bodyPr wrap="square" rtlCol="0">
            <a:noAutofit/>
          </a:bodyPr>
          <a:p>
            <a:pPr algn="l">
              <a:lnSpc>
                <a:spcPct val="130000"/>
              </a:lnSpc>
              <a:spcBef>
                <a:spcPts val="0"/>
              </a:spcBef>
              <a:spcAft>
                <a:spcPts val="1000"/>
              </a:spcAft>
              <a:buClrTx/>
              <a:buSzTx/>
              <a:buNone/>
            </a:pPr>
            <a:r>
              <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rPr>
              <a:t>Top Concerns:</a:t>
            </a:r>
            <a:endParaRPr lang="en-US" altLang="en-US" sz="1800"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Plagiarism</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Misinformation / hallucination</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rPr>
              <a:t>Over-reliance on AI</a:t>
            </a: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lvl="0" indent="0" algn="l">
              <a:lnSpc>
                <a:spcPct val="130000"/>
              </a:lnSpc>
              <a:spcBef>
                <a:spcPts val="0"/>
              </a:spcBef>
              <a:spcAft>
                <a:spcPts val="1000"/>
              </a:spcAft>
              <a:buClrTx/>
              <a:buSzTx/>
              <a:buNone/>
            </a:pPr>
            <a:r>
              <a:rPr lang="en-US" altLang="en-US" b="1" spc="150" dirty="0">
                <a:solidFill>
                  <a:schemeClr val="tx1">
                    <a:lumMod val="85000"/>
                    <a:lumOff val="15000"/>
                  </a:schemeClr>
                </a:solidFill>
                <a:uFillTx/>
                <a:latin typeface="Arial" panose="020B0604020202020204" pitchFamily="34" charset="0"/>
                <a:ea typeface="Microsoft YaHei" panose="020B0503020204020204" pitchFamily="34" charset="-122"/>
                <a:sym typeface="+mn-ea"/>
              </a:rPr>
              <a:t>Acceptance:</a:t>
            </a:r>
            <a:endParaRPr lang="en-US" altLang="en-US" b="1" spc="150" dirty="0">
              <a:solidFill>
                <a:schemeClr val="tx1">
                  <a:lumMod val="85000"/>
                  <a:lumOff val="15000"/>
                </a:schemeClr>
              </a:solidFill>
              <a:uFillTx/>
              <a:latin typeface="Arial" panose="020B0604020202020204" pitchFamily="34" charset="0"/>
              <a:ea typeface="Microsoft YaHei" panose="020B0503020204020204" pitchFamily="34" charset="-122"/>
              <a:sym typeface="+mn-ea"/>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rPr>
              <a:t>68.4% support usage with proper rules</a:t>
            </a:r>
            <a:endPar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rPr>
              <a:t>23.7% support unrestricted use</a:t>
            </a:r>
            <a:endPar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endParaRPr>
          </a:p>
          <a:p>
            <a:pPr lvl="0" indent="0" algn="l">
              <a:lnSpc>
                <a:spcPct val="130000"/>
              </a:lnSpc>
              <a:spcBef>
                <a:spcPts val="0"/>
              </a:spcBef>
              <a:spcAft>
                <a:spcPts val="1000"/>
              </a:spcAft>
              <a:buClrTx/>
              <a:buSzTx/>
              <a:buNone/>
            </a:pPr>
            <a:r>
              <a:rPr lang="en-US" altLang="en-US" b="1" spc="150" dirty="0">
                <a:solidFill>
                  <a:schemeClr val="tx1">
                    <a:lumMod val="85000"/>
                    <a:lumOff val="15000"/>
                  </a:schemeClr>
                </a:solidFill>
                <a:uFillTx/>
                <a:latin typeface="Arial" panose="020B0604020202020204" pitchFamily="34" charset="0"/>
                <a:ea typeface="Microsoft YaHei" panose="020B0503020204020204" pitchFamily="34" charset="-122"/>
                <a:sym typeface="+mn-ea"/>
              </a:rPr>
              <a:t>Recommendations:</a:t>
            </a:r>
            <a:endParaRPr lang="en-US" altLang="en-US" b="1"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marL="742950" lvl="1" indent="-285750" algn="l">
              <a:lnSpc>
                <a:spcPct val="130000"/>
              </a:lnSpc>
              <a:spcBef>
                <a:spcPts val="0"/>
              </a:spcBef>
              <a:spcAft>
                <a:spcPts val="1000"/>
              </a:spcAft>
              <a:buClrTx/>
              <a:buSzTx/>
              <a:buFont typeface="Arial" panose="020B0604020202020204" pitchFamily="34" charset="0"/>
              <a:buChar char="•"/>
            </a:pPr>
            <a:r>
              <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rPr>
              <a:t>93.9% would recommend AI tools to others</a:t>
            </a:r>
            <a:endPar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lvl="0" indent="0" algn="l">
              <a:lnSpc>
                <a:spcPct val="130000"/>
              </a:lnSpc>
              <a:spcBef>
                <a:spcPts val="0"/>
              </a:spcBef>
              <a:spcAft>
                <a:spcPts val="1000"/>
              </a:spcAft>
              <a:buClrTx/>
              <a:buSzTx/>
              <a:buNone/>
            </a:pPr>
            <a:endPar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endParaRPr>
          </a:p>
          <a:p>
            <a:pPr lvl="0" indent="0" algn="l">
              <a:lnSpc>
                <a:spcPct val="130000"/>
              </a:lnSpc>
              <a:spcBef>
                <a:spcPts val="0"/>
              </a:spcBef>
              <a:spcAft>
                <a:spcPts val="1000"/>
              </a:spcAft>
              <a:buClrTx/>
              <a:buSzTx/>
              <a:buNone/>
            </a:pPr>
            <a:endParaRPr lang="en-US" altLang="en-US" spc="150" dirty="0">
              <a:solidFill>
                <a:schemeClr val="tx1">
                  <a:lumMod val="85000"/>
                  <a:lumOff val="15000"/>
                </a:schemeClr>
              </a:solidFill>
              <a:uFillTx/>
              <a:latin typeface="Arial" panose="020B0604020202020204" pitchFamily="34" charset="0"/>
              <a:ea typeface="Microsoft YaHei" panose="020B0503020204020204" pitchFamily="34" charset="-122"/>
              <a:sym typeface="+mn-ea"/>
            </a:endParaRPr>
          </a:p>
          <a:p>
            <a:pPr lvl="1" indent="0" algn="l">
              <a:lnSpc>
                <a:spcPct val="130000"/>
              </a:lnSpc>
              <a:spcBef>
                <a:spcPts val="0"/>
              </a:spcBef>
              <a:spcAft>
                <a:spcPts val="1000"/>
              </a:spcAft>
              <a:buClrTx/>
              <a:buSzTx/>
              <a:buFont typeface="Arial" panose="020B0604020202020204" pitchFamily="34" charset="0"/>
              <a:buNone/>
            </a:pPr>
            <a:endParaRPr lang="en-US" altLang="en-US" sz="1800" spc="150" dirty="0">
              <a:solidFill>
                <a:schemeClr val="tx1">
                  <a:lumMod val="85000"/>
                  <a:lumOff val="15000"/>
                </a:schemeClr>
              </a:solidFill>
              <a:uFillTx/>
              <a:latin typeface="Arial" panose="020B0604020202020204" pitchFamily="34" charset="0"/>
              <a:ea typeface="Microsoft YaHei" panose="020B0503020204020204" pitchFamily="34"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168015" y="2946400"/>
            <a:ext cx="2836545" cy="1015365"/>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02</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5865495" y="2863215"/>
            <a:ext cx="6694805" cy="1026160"/>
          </a:xfrm>
        </p:spPr>
        <p:txBody>
          <a:bodyPr>
            <a:normAutofit fontScale="90000"/>
          </a:bodyPr>
          <a:lstStyle/>
          <a:p>
            <a:r>
              <a:rPr lang="en-US" altLang="en-US" spc="200" dirty="0" smtClean="0">
                <a:solidFill>
                  <a:schemeClr val="bg1"/>
                </a:solidFill>
                <a:uFillTx/>
                <a:latin typeface="Arial" panose="020B0604020202020204" pitchFamily="34" charset="0"/>
                <a:ea typeface="汉仪旗黑-85S" panose="00020600040101010101" pitchFamily="18" charset="-122"/>
              </a:rPr>
              <a:t>Hypothesis Test on Students trust AI tools</a:t>
            </a:r>
            <a:endParaRPr lang="en-US" altLang="en-US" spc="200" dirty="0" smtClean="0">
              <a:solidFill>
                <a:schemeClr val="bg1"/>
              </a:solidFill>
              <a:uFillTx/>
              <a:latin typeface="Arial" panose="020B0604020202020204" pitchFamily="34" charset="0"/>
              <a:ea typeface="汉仪旗黑-85S" panose="00020600040101010101" pitchFamily="18" charset="-122"/>
            </a:endParaRPr>
          </a:p>
        </p:txBody>
      </p:sp>
      <p:sp>
        <p:nvSpPr>
          <p:cNvPr id="11" name="文本占位符 10"/>
          <p:cNvSpPr>
            <a:spLocks noGrp="1"/>
          </p:cNvSpPr>
          <p:nvPr>
            <p:ph type="body" idx="1"/>
            <p:custDataLst>
              <p:tags r:id="rId3"/>
            </p:custDataLst>
          </p:nvPr>
        </p:nvSpPr>
        <p:spPr>
          <a:xfrm>
            <a:off x="5865528" y="3961732"/>
            <a:ext cx="5130000" cy="594000"/>
          </a:xfrm>
        </p:spPr>
        <p:txBody>
          <a:bodyPr>
            <a:normAutofit lnSpcReduction="20000"/>
          </a:bodyPr>
          <a:lstStyle/>
          <a:p>
            <a:pPr algn="just">
              <a:spcAft>
                <a:spcPts val="800"/>
              </a:spcAft>
            </a:pPr>
            <a:r>
              <a:rPr lang="en-US" altLang="zh-CN" spc="0" dirty="0">
                <a:ln w="3175">
                  <a:noFill/>
                  <a:prstDash val="dash"/>
                </a:ln>
                <a:latin typeface="Arial" panose="020B0604020202020204" pitchFamily="34" charset="0"/>
                <a:cs typeface="Microsoft YaHei" panose="020B0503020204020204" pitchFamily="34" charset="-122"/>
              </a:rPr>
              <a:t>One sided right tail test on a sample of size 114 with confidence level of 95%</a:t>
            </a: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advClick="0" advTm="0">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983770"/>
            <a:ext cx="9626400" cy="723600"/>
          </a:xfrm>
        </p:spPr>
        <p:txBody>
          <a:bodyPr>
            <a:noAutofit/>
          </a:bodyPr>
          <a:lstStyle/>
          <a:p>
            <a:pPr algn="ctr"/>
            <a:r>
              <a:rPr lang="en-US" altLang="en-US" sz="4400" smtClean="0">
                <a:solidFill>
                  <a:schemeClr val="tx1">
                    <a:lumMod val="85000"/>
                    <a:lumOff val="15000"/>
                  </a:schemeClr>
                </a:solidFill>
              </a:rPr>
              <a:t>Hypothesis</a:t>
            </a:r>
            <a:endParaRPr lang="en-US" altLang="en-US" sz="4400"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2142490"/>
            <a:ext cx="9804400" cy="4326255"/>
          </a:xfrm>
        </p:spPr>
        <p:txBody>
          <a:bodyPr>
            <a:noAutofit/>
          </a:bodyPr>
          <a:lstStyle/>
          <a:p>
            <a:pPr marL="0" indent="0">
              <a:buNone/>
            </a:pPr>
            <a:r>
              <a:rPr lang="en-US" altLang="en-US" sz="2400" dirty="0"/>
              <a:t>A Survey is conducted among student pusuing bachelor or master degree among a the age group of 18-35 to examine their trust on these AI tools. A Total of 114 Students participated in the survey. The goal is to examine whether the average trust score on these AI tools of the students is greater than 3 with a confiddence level of 95%.</a:t>
            </a:r>
            <a:endParaRPr lang="en-US" altLang="en-US" sz="2400" dirty="0"/>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custDataLst>
              <p:tags r:id="rId1"/>
            </p:custDataLst>
          </p:nvPr>
        </p:nvSpPr>
        <p:spPr>
          <a:xfrm>
            <a:off x="1281600" y="527205"/>
            <a:ext cx="9626400" cy="723600"/>
          </a:xfrm>
        </p:spPr>
        <p:txBody>
          <a:bodyPr>
            <a:normAutofit/>
          </a:bodyPr>
          <a:lstStyle/>
          <a:p>
            <a:pPr algn="ctr"/>
            <a:r>
              <a:rPr lang="en-US" altLang="en-US" smtClean="0">
                <a:solidFill>
                  <a:schemeClr val="tx1">
                    <a:lumMod val="85000"/>
                    <a:lumOff val="15000"/>
                  </a:schemeClr>
                </a:solidFill>
              </a:rPr>
              <a:t>T-Test on Student Trust AI tools or not</a:t>
            </a:r>
            <a:endParaRPr lang="en-US" altLang="en-US" smtClean="0">
              <a:solidFill>
                <a:schemeClr val="tx1">
                  <a:lumMod val="85000"/>
                  <a:lumOff val="15000"/>
                </a:schemeClr>
              </a:solidFill>
            </a:endParaRPr>
          </a:p>
        </p:txBody>
      </p:sp>
      <p:sp>
        <p:nvSpPr>
          <p:cNvPr id="4" name="内容占位符 3"/>
          <p:cNvSpPr>
            <a:spLocks noGrp="1"/>
          </p:cNvSpPr>
          <p:nvPr>
            <p:ph sz="quarter" idx="13"/>
            <p:custDataLst>
              <p:tags r:id="rId2"/>
            </p:custDataLst>
          </p:nvPr>
        </p:nvSpPr>
        <p:spPr>
          <a:xfrm>
            <a:off x="1281430" y="1558925"/>
            <a:ext cx="9846945" cy="4984115"/>
          </a:xfrm>
        </p:spPr>
        <p:txBody>
          <a:bodyPr>
            <a:noAutofit/>
          </a:bodyPr>
          <a:lstStyle/>
          <a:p>
            <a:pPr marL="0" indent="0">
              <a:buNone/>
            </a:pPr>
            <a:r>
              <a:rPr lang="en-US" altLang="en-US" sz="1800" b="1" dirty="0"/>
              <a:t>Null Hypothesis</a:t>
            </a:r>
            <a:r>
              <a:rPr lang="en-US" altLang="en-US" sz="1800" dirty="0"/>
              <a:t>: The Mean trust Score is equal to 3.</a:t>
            </a:r>
            <a:endParaRPr lang="en-US" altLang="en-US" sz="1800" dirty="0"/>
          </a:p>
          <a:p>
            <a:pPr marL="0" indent="0">
              <a:buNone/>
            </a:pPr>
            <a:r>
              <a:rPr lang="en-US" altLang="en-US" sz="1800" b="1" dirty="0"/>
              <a:t>Alternate Hypothesis</a:t>
            </a:r>
            <a:r>
              <a:rPr lang="en-US" altLang="en-US" sz="1800" dirty="0"/>
              <a:t>: The Mean Trust score is greater than 3.</a:t>
            </a:r>
            <a:endParaRPr lang="en-US" altLang="en-US" sz="1800" dirty="0"/>
          </a:p>
          <a:p>
            <a:pPr marL="0" indent="0">
              <a:buNone/>
            </a:pPr>
            <a:endParaRPr lang="en-US" altLang="en-US" sz="1800" dirty="0"/>
          </a:p>
          <a:p>
            <a:pPr marL="0" indent="0">
              <a:buNone/>
            </a:pPr>
            <a:r>
              <a:rPr lang="en-US" altLang="en-US" sz="1800" b="1" dirty="0"/>
              <a:t>T- test Statics</a:t>
            </a:r>
            <a:r>
              <a:rPr lang="en-US" altLang="en-US" sz="1800" dirty="0"/>
              <a:t>: 13.133</a:t>
            </a:r>
            <a:endParaRPr lang="en-US" altLang="en-US" sz="1800" dirty="0"/>
          </a:p>
          <a:p>
            <a:pPr marL="0" indent="0">
              <a:buNone/>
            </a:pPr>
            <a:r>
              <a:rPr lang="en-US" altLang="en-US" sz="1800" b="1" dirty="0"/>
              <a:t>Critical T- value</a:t>
            </a:r>
            <a:r>
              <a:rPr lang="en-US" altLang="en-US" sz="1800" dirty="0"/>
              <a:t>: 1.660</a:t>
            </a:r>
            <a:endParaRPr lang="en-US" altLang="en-US" sz="1800" dirty="0"/>
          </a:p>
          <a:p>
            <a:pPr marL="0" indent="0">
              <a:buNone/>
            </a:pPr>
            <a:r>
              <a:rPr lang="en-US" altLang="en-US" sz="1800" b="1" dirty="0"/>
              <a:t>p-value</a:t>
            </a:r>
            <a:r>
              <a:rPr lang="en-US" altLang="en-US" sz="1800" dirty="0"/>
              <a:t>: 2.726*10^-23 ~= 0</a:t>
            </a:r>
            <a:endParaRPr lang="en-US" altLang="en-US" sz="1800" dirty="0"/>
          </a:p>
          <a:p>
            <a:pPr marL="0" indent="0">
              <a:buNone/>
            </a:pPr>
            <a:r>
              <a:rPr lang="en-US" altLang="en-US" sz="1800" b="1" dirty="0"/>
              <a:t>significance value</a:t>
            </a:r>
            <a:r>
              <a:rPr lang="en-US" altLang="en-US" sz="1800" dirty="0"/>
              <a:t>: 0.05</a:t>
            </a:r>
            <a:endParaRPr lang="en-US" altLang="en-US" sz="1800" dirty="0"/>
          </a:p>
          <a:p>
            <a:pPr marL="0" indent="0">
              <a:buNone/>
            </a:pPr>
            <a:endParaRPr lang="en-US" altLang="en-US" sz="1800" dirty="0"/>
          </a:p>
          <a:p>
            <a:pPr marL="0" indent="0">
              <a:buNone/>
            </a:pPr>
            <a:r>
              <a:rPr lang="en-US" altLang="en-US" sz="1800" b="1" dirty="0"/>
              <a:t>Conclusion</a:t>
            </a:r>
            <a:r>
              <a:rPr lang="en-US" altLang="en-US" sz="1800" dirty="0"/>
              <a:t>: Since the p-value is less than significance value and T-score is greater than the critical T-score we reject the null Hypothesis.</a:t>
            </a:r>
            <a:endParaRPr lang="en-US" altLang="en-US" sz="1800" dirty="0"/>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06"/>
  <p:tag name="KSO_WM_TEMPLATE_THUMBS_INDEX" val="1、6、7、14、15"/>
</p:tagLst>
</file>

<file path=ppt/tags/tag139.xml><?xml version="1.0" encoding="utf-8"?>
<p:tagLst xmlns:p="http://schemas.openxmlformats.org/presentationml/2006/main">
  <p:tag name="KSO_WM_UNIT_ISCONTENTSTITLE" val="0"/>
  <p:tag name="KSO_WM_UNIT_PRESET_TEXT" val="Department Work Repor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2606_1*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41.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2"/>
  <p:tag name="KSO_WM_UNIT_ID" val="custom20202606_1*b*2"/>
  <p:tag name="KSO_WM_TEMPLATE_CATEGORY" val="custom"/>
  <p:tag name="KSO_WM_TEMPLATE_INDEX" val="20202606"/>
  <p:tag name="KSO_WM_UNIT_LAYERLEVEL" val="1"/>
  <p:tag name="KSO_WM_TAG_VERSION" val="1.0"/>
  <p:tag name="KSO_WM_BEAUTIFY_FLAG" val="#wm#"/>
  <p:tag name="KSO_WM_UNIT_PRESET_TEXT" val="Reporter name"/>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6_1*b*3"/>
  <p:tag name="KSO_WM_TEMPLATE_CATEGORY" val="custom"/>
  <p:tag name="KSO_WM_TEMPLATE_INDEX" val="20202606"/>
  <p:tag name="KSO_WM_UNIT_LAYERLEVEL" val="1"/>
  <p:tag name="KSO_WM_TAG_VERSION" val="1.0"/>
  <p:tag name="KSO_WM_BEAUTIFY_FLAG" val="#wm#"/>
  <p:tag name="KSO_WM_UNIT_ISCONTENTSTITLE" val="0"/>
  <p:tag name="KSO_WM_UNIT_NOCLEAR" val="0"/>
  <p:tag name="KSO_WM_UNIT_VALUE" val="6"/>
  <p:tag name="KSO_WM_UNIT_TYPE" val="b"/>
  <p:tag name="KSO_WM_UNIT_INDEX" val="3"/>
  <p:tag name="KSO_WM_UNIT_PRESET_TEXT" val="Report date"/>
</p:tagLst>
</file>

<file path=ppt/tags/tag143.xml><?xml version="1.0" encoding="utf-8"?>
<p:tagLst xmlns:p="http://schemas.openxmlformats.org/presentationml/2006/main">
  <p:tag name="KSO_WM_SLIDE_ID" val="custom2020260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6"/>
  <p:tag name="KSO_WM_SLIDE_LAYOUT" val="a_b"/>
  <p:tag name="KSO_WM_SLIDE_LAYOUT_CNT" val="1_3"/>
  <p:tag name="KSO_WM_TEMPLATE_THUMBS_INDEX" val="1、6、7、14、15"/>
  <p:tag name="KSO_WM_TEMPLATE_MASTER_THUMB_INDEX" val="12"/>
</p:tagLst>
</file>

<file path=ppt/tags/tag144.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5*m_h_a*1_1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5*m_h_i*1_1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46.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5*m_h_a*1_2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5*m_h_i*1_2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48.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5*m_h_a*1_3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5*m_h_i*1_3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2606_5*m_h_a*1_4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2606_5*m_h_i*1_4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52.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2606_5*m_h_a*1_5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2606_5*m_h_i*1_5_1"/>
  <p:tag name="KSO_WM_TEMPLATE_CATEGORY" val="custom"/>
  <p:tag name="KSO_WM_TEMPLATE_INDEX" val="20202606"/>
  <p:tag name="KSO_WM_UNIT_LAYERLEVEL" val="1_1_1"/>
  <p:tag name="KSO_WM_TAG_VERSION" val="1.0"/>
  <p:tag name="KSO_WM_BEAUTIFY_FLAG" val="#wm#"/>
  <p:tag name="KSO_WM_DIAGRAM_VIRTUALLY_FRAME" val="{&quot;height&quot;:369.55,&quot;left&quot;:464.2,&quot;top&quot;:114.9,&quot;width&quot;:340.95}"/>
</p:tagLst>
</file>

<file path=ppt/tags/tag154.xml><?xml version="1.0" encoding="utf-8"?>
<p:tagLst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5*a*1"/>
  <p:tag name="KSO_WM_TEMPLATE_CATEGORY" val="custom"/>
  <p:tag name="KSO_WM_TEMPLATE_INDEX" val="20202606"/>
  <p:tag name="KSO_WM_UNIT_LAYERLEVEL" val="1"/>
  <p:tag name="KSO_WM_TAG_VERSION" val="1.0"/>
  <p:tag name="KSO_WM_BEAUTIFY_FLAG" val="#wm#"/>
  <p:tag name="KSO_WM_UNIT_PRESET_TEXT" val="CONTENTS"/>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5*i*1"/>
  <p:tag name="KSO_WM_TEMPLATE_CATEGORY" val="custom"/>
  <p:tag name="KSO_WM_TEMPLATE_INDEX" val="20202606"/>
  <p:tag name="KSO_WM_UNIT_LAYERLEVEL" val="1"/>
  <p:tag name="KSO_WM_TAG_VERSION" val="1.0"/>
  <p:tag name="KSO_WM_BEAUTIFY_FLAG" val="#wm#"/>
</p:tagLst>
</file>

<file path=ppt/tags/tag156.xml><?xml version="1.0" encoding="utf-8"?>
<p:tagLst xmlns:p="http://schemas.openxmlformats.org/presentationml/2006/main">
  <p:tag name="KSO_WM_SLIDE_ID" val="custom20202606_5"/>
  <p:tag name="KSO_WM_TEMPLATE_SUBCATEGORY" val="0"/>
  <p:tag name="KSO_WM_TEMPLATE_MASTER_TYPE" val="1"/>
  <p:tag name="KSO_WM_TEMPLATE_COLOR_TYPE" val="1"/>
  <p:tag name="KSO_WM_SLIDE_TYPE" val="contents"/>
  <p:tag name="KSO_WM_SLIDE_SUBTYPE" val="pureTxt"/>
  <p:tag name="KSO_WM_SLIDE_ITEM_CNT" val="5"/>
  <p:tag name="KSO_WM_SLIDE_INDEX" val="5"/>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57.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5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59.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61.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2.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63.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6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5.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66.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6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68.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69.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7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72.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73.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74.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5.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76.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77.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78.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79.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8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82.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83.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4.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85.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87.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88.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8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9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92.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3.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194.xml><?xml version="1.0" encoding="utf-8"?>
<p:tagLst xmlns:p="http://schemas.openxmlformats.org/presentationml/2006/main">
  <p:tag name="TABLE_ENDDRAG_ORIGIN_RECT" val="700*191"/>
  <p:tag name="TABLE_ENDDRAG_RECT" val="142*111*700*191"/>
</p:tagLst>
</file>

<file path=ppt/tags/tag195.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9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97.xml><?xml version="1.0" encoding="utf-8"?>
<p:tagLst xmlns:p="http://schemas.openxmlformats.org/presentationml/2006/main">
  <p:tag name="TABLE_ENDDRAG_ORIGIN_RECT" val="721*184"/>
  <p:tag name="TABLE_ENDDRAG_RECT" val="175*109*721*184"/>
</p:tagLst>
</file>

<file path=ppt/tags/tag198.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19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0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02.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9*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203.xml><?xml version="1.0" encoding="utf-8"?>
<p:tagLst xmlns:p="http://schemas.openxmlformats.org/presentationml/2006/main">
  <p:tag name="KSO_WM_UNIT_PRESET_TEXT" val="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13;If your content is really important and difficult to streamline, use segmentation to simply sort and refine the content, which will make the logical framework relatively clear. In order to make you have a more intuitive feeling of the number of words, and further easy to use, we have set the maximum text, when you enter here, is on the verge of the upper limit of the content of the page, if there is more content, please reduce the font size as appropriate, but we do not recommend that your text font size is less than 14 pounds, please be sure to pay attention."/>
  <p:tag name="KSO_WM_UNIT_NOCLEAR" val="0"/>
  <p:tag name="KSO_WM_UNIT_VALUE" val="460"/>
  <p:tag name="KSO_WM_UNIT_HIGHLIGHT" val="0"/>
  <p:tag name="KSO_WM_UNIT_COMPATIBLE" val="0"/>
  <p:tag name="KSO_WM_UNIT_DIAGRAM_ISNUMVISUAL" val="0"/>
  <p:tag name="KSO_WM_UNIT_DIAGRAM_ISREFERUNIT" val="0"/>
  <p:tag name="KSO_WM_UNIT_TYPE" val="f"/>
  <p:tag name="KSO_WM_UNIT_INDEX" val="1"/>
  <p:tag name="KSO_WM_UNIT_ID" val="custom20202606_9*f*1"/>
  <p:tag name="KSO_WM_TEMPLATE_CATEGORY" val="custom"/>
  <p:tag name="KSO_WM_TEMPLATE_INDEX" val="20202606"/>
  <p:tag name="KSO_WM_UNIT_LAYERLEVEL" val="1"/>
  <p:tag name="KSO_WM_TAG_VERSION" val="1.0"/>
  <p:tag name="KSO_WM_BEAUTIFY_FLAG" val="#wm#"/>
</p:tagLst>
</file>

<file path=ppt/tags/tag204.xml><?xml version="1.0" encoding="utf-8"?>
<p:tagLst xmlns:p="http://schemas.openxmlformats.org/presentationml/2006/main">
  <p:tag name="KSO_WM_SLIDE_ID" val="custom20202606_9"/>
  <p:tag name="KSO_WM_TEMPLATE_SUBCATEGORY" val="0"/>
  <p:tag name="KSO_WM_TEMPLATE_MASTER_TYPE" val="1"/>
  <p:tag name="KSO_WM_TEMPLATE_COLOR_TYPE" val="1"/>
  <p:tag name="KSO_WM_SLIDE_TYPE" val="text"/>
  <p:tag name="KSO_WM_SLIDE_SUBTYPE" val="pureTxt"/>
  <p:tag name="KSO_WM_SLIDE_ITEM_CNT" val="0"/>
  <p:tag name="KSO_WM_SLIDE_INDEX" val="9"/>
  <p:tag name="KSO_WM_SLIDE_SIZE" val="758*343"/>
  <p:tag name="KSO_WM_SLIDE_POSITION" val="100*98"/>
  <p:tag name="KSO_WM_TAG_VERSION" val="1.0"/>
  <p:tag name="KSO_WM_BEAUTIFY_FLAG" val="#wm#"/>
  <p:tag name="KSO_WM_TEMPLATE_CATEGORY" val="custom"/>
  <p:tag name="KSO_WM_TEMPLATE_INDEX" val="20202606"/>
  <p:tag name="KSO_WM_SLIDE_LAYOUT" val="a_f"/>
  <p:tag name="KSO_WM_SLIDE_LAYOUT_CNT" val="1_1"/>
</p:tagLst>
</file>

<file path=ppt/tags/tag205.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06.xml><?xml version="1.0" encoding="utf-8"?>
<p:tagLst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207.xml><?xml version="1.0" encoding="utf-8"?>
<p:tagLst xmlns:p="http://schemas.openxmlformats.org/presentationml/2006/main">
  <p:tag name="KSO_WM_UNIT_ISCONTENTSTITLE" val="0"/>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606_15*a*1"/>
  <p:tag name="KSO_WM_TEMPLATE_CATEGORY" val="custom"/>
  <p:tag name="KSO_WM_TEMPLATE_INDEX" val="20202606"/>
  <p:tag name="KSO_WM_UNIT_LAYERLEVEL" val="1"/>
  <p:tag name="KSO_WM_TAG_VERSION" val="1.0"/>
  <p:tag name="KSO_WM_BEAUTIFY_FLAG" val="#wm#"/>
  <p:tag name="KSO_WM_UNIT_PRESET_TEXT" val="谢谢观赏"/>
</p:tagLst>
</file>

<file path=ppt/tags/tag208.xml><?xml version="1.0" encoding="utf-8"?>
<p:tagLst xmlns:p="http://schemas.openxmlformats.org/presentationml/2006/main">
  <p:tag name="KSO_WM_SLIDE_ID" val="custom20202606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06"/>
  <p:tag name="KSO_WM_SLIDE_LAYOUT" val="a_b"/>
  <p:tag name="KSO_WM_SLIDE_LAYOUT_CNT" val="1_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SLIDE_BACKGROUND_TYPE" val="frame"/>
  <p:tag name="KSO_WM_SLIDE_BK_DARK_LIGHT" val="2"/>
  <p:tag name="KSO_WM_UNIT_BK_DARK_LIGHT"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SLIDE_BACKGROUND_TYPE" val="frame"/>
  <p:tag name="KSO_WM_SLIDE_BK_DARK_LIGHT" val="2"/>
  <p:tag name="KSO_WM_UNIT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Theme">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6548</Words>
  <Application>WPS Presentation</Application>
  <PresentationFormat>宽屏</PresentationFormat>
  <Paragraphs>245</Paragraphs>
  <Slides>19</Slides>
  <Notes>2</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Microsoft YaHei</vt:lpstr>
      <vt:lpstr>汉仪旗黑-85S</vt:lpstr>
      <vt:lpstr>Calibri</vt:lpstr>
      <vt:lpstr>Segoe UI</vt:lpstr>
      <vt:lpstr>Arial Unicode MS</vt:lpstr>
      <vt:lpstr>Arial</vt:lpstr>
      <vt:lpstr>Times New Roman</vt:lpstr>
      <vt:lpstr>Office Theme</vt:lpstr>
      <vt:lpstr>Department Work Report</vt:lpstr>
      <vt:lpstr>PowerPoint 演示文稿</vt:lpstr>
      <vt:lpstr>Enter title</vt:lpstr>
      <vt:lpstr>Click here to add to the title</vt:lpstr>
      <vt:lpstr>Participant Demographics &amp; Familarity and Usage of tools</vt:lpstr>
      <vt:lpstr>Purpose, Use Cases, Trust &amp; Evaluation AI tools</vt:lpstr>
      <vt:lpstr>Descriptive analysis</vt:lpstr>
      <vt:lpstr>Purpose, Use Cases, Trust &amp; Evaluation AI tools</vt:lpstr>
      <vt:lpstr>Purpose, Use Cases, Trust &amp; Evaluation AI tools</vt:lpstr>
      <vt:lpstr>Hypothesis Test on Students trust AI tools</vt:lpstr>
      <vt:lpstr>T-Test on Student Trust AI tools or not</vt:lpstr>
      <vt:lpstr>T-Test on Student Trust AI tools or not</vt:lpstr>
      <vt:lpstr>ANNOVA Test on Students trust AI tools on Study level Age</vt:lpstr>
      <vt:lpstr>T-Test onTrust Score &amp; Study Level Group</vt:lpstr>
      <vt:lpstr>ANNOVA on Trust Score &amp; Age group</vt:lpstr>
      <vt:lpstr>Correlation and Causation of Students trust AI tools </vt:lpstr>
      <vt:lpstr>ANNOVA on Trust Score &amp; Age group</vt:lpstr>
      <vt:lpstr>Click here to add to the title</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Harikrishnan V</cp:lastModifiedBy>
  <cp:revision>10</cp:revision>
  <dcterms:created xsi:type="dcterms:W3CDTF">2019-09-18T08:56:00Z</dcterms:created>
  <dcterms:modified xsi:type="dcterms:W3CDTF">2025-07-13T16:36:12Z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1033-12.2.0.21179</vt:lpwstr>
  </property>
  <property fmtid="{D5CDD505-2E9C-101B-9397-08002B2CF9AE}" pid="3" name="ICV">
    <vt:lpwstr>4DBCE0AF2ED34561ADCC07D2477A5556_11</vt:lpwstr>
  </property>
</Properties>
</file>