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21"/>
  </p:notesMasterIdLst>
  <p:handoutMasterIdLst>
    <p:handoutMasterId r:id="rId22"/>
  </p:handoutMasterIdLst>
  <p:sldIdLst>
    <p:sldId id="427" r:id="rId6"/>
    <p:sldId id="380" r:id="rId7"/>
    <p:sldId id="433" r:id="rId8"/>
    <p:sldId id="399" r:id="rId9"/>
    <p:sldId id="451" r:id="rId10"/>
    <p:sldId id="452" r:id="rId11"/>
    <p:sldId id="453" r:id="rId12"/>
    <p:sldId id="454" r:id="rId13"/>
    <p:sldId id="455" r:id="rId14"/>
    <p:sldId id="456" r:id="rId15"/>
    <p:sldId id="423" r:id="rId16"/>
    <p:sldId id="450" r:id="rId17"/>
    <p:sldId id="410" r:id="rId18"/>
    <p:sldId id="412" r:id="rId19"/>
    <p:sldId id="414"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07E211-48CE-1641-8E45-4A4B9BCE1075}">
          <p14:sldIdLst>
            <p14:sldId id="427"/>
            <p14:sldId id="380"/>
            <p14:sldId id="433"/>
            <p14:sldId id="399"/>
            <p14:sldId id="451"/>
            <p14:sldId id="452"/>
            <p14:sldId id="453"/>
            <p14:sldId id="454"/>
            <p14:sldId id="455"/>
            <p14:sldId id="456"/>
            <p14:sldId id="423"/>
            <p14:sldId id="450"/>
          </p14:sldIdLst>
        </p14:section>
        <p14:section name="Charts + Graphics" id="{F523C501-7D23-BA4D-B283-DE1D785D3989}">
          <p14:sldIdLst>
            <p14:sldId id="410"/>
            <p14:sldId id="412"/>
            <p14:sldId id="414"/>
          </p14:sldIdLst>
        </p14:section>
      </p14:sectionLst>
    </p:ext>
    <p:ext uri="{EFAFB233-063F-42B5-8137-9DF3F51BA10A}">
      <p15:sldGuideLst xmlns:p15="http://schemas.microsoft.com/office/powerpoint/2012/main">
        <p15:guide id="1" orient="horz" pos="196">
          <p15:clr>
            <a:srgbClr val="A4A3A4"/>
          </p15:clr>
        </p15:guide>
        <p15:guide id="2" orient="horz" pos="2964" userDrawn="1">
          <p15:clr>
            <a:srgbClr val="A4A3A4"/>
          </p15:clr>
        </p15:guide>
        <p15:guide id="3" orient="horz" pos="636" userDrawn="1">
          <p15:clr>
            <a:srgbClr val="A4A3A4"/>
          </p15:clr>
        </p15:guide>
        <p15:guide id="4" orient="horz" pos="3036" userDrawn="1">
          <p15:clr>
            <a:srgbClr val="A4A3A4"/>
          </p15:clr>
        </p15:guide>
        <p15:guide id="5" pos="5470">
          <p15:clr>
            <a:srgbClr val="A4A3A4"/>
          </p15:clr>
        </p15:guide>
        <p15:guide id="6" pos="2856" userDrawn="1">
          <p15:clr>
            <a:srgbClr val="A4A3A4"/>
          </p15:clr>
        </p15:guide>
        <p15:guide id="7" pos="312" userDrawn="1">
          <p15:clr>
            <a:srgbClr val="A4A3A4"/>
          </p15:clr>
        </p15:guide>
        <p15:guide id="8" pos="2760" userDrawn="1">
          <p15:clr>
            <a:srgbClr val="A4A3A4"/>
          </p15:clr>
        </p15:guide>
        <p15:guide id="9" pos="30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FF"/>
    <a:srgbClr val="727376"/>
    <a:srgbClr val="353636"/>
    <a:srgbClr val="EC881D"/>
    <a:srgbClr val="5F6062"/>
    <a:srgbClr val="0079DB"/>
    <a:srgbClr val="DC7B1F"/>
    <a:srgbClr val="000000"/>
    <a:srgbClr val="231F20"/>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3" autoAdjust="0"/>
    <p:restoredTop sz="69334" autoAdjust="0"/>
  </p:normalViewPr>
  <p:slideViewPr>
    <p:cSldViewPr snapToGrid="0">
      <p:cViewPr varScale="1">
        <p:scale>
          <a:sx n="123" d="100"/>
          <a:sy n="123" d="100"/>
        </p:scale>
        <p:origin x="2528" y="184"/>
      </p:cViewPr>
      <p:guideLst>
        <p:guide orient="horz" pos="196"/>
        <p:guide orient="horz" pos="2964"/>
        <p:guide orient="horz" pos="636"/>
        <p:guide orient="horz" pos="3036"/>
        <p:guide pos="5470"/>
        <p:guide pos="2856"/>
        <p:guide pos="312"/>
        <p:guide pos="2760"/>
        <p:guide pos="3024"/>
      </p:guideLst>
    </p:cSldViewPr>
  </p:slideViewPr>
  <p:notesTextViewPr>
    <p:cViewPr>
      <p:scale>
        <a:sx n="1" d="1"/>
        <a:sy n="1" d="1"/>
      </p:scale>
      <p:origin x="0" y="0"/>
    </p:cViewPr>
  </p:notesTextViewPr>
  <p:sorterViewPr>
    <p:cViewPr>
      <p:scale>
        <a:sx n="145" d="100"/>
        <a:sy n="145" d="100"/>
      </p:scale>
      <p:origin x="0" y="-4254"/>
    </p:cViewPr>
  </p:sorterViewPr>
  <p:notesViewPr>
    <p:cSldViewPr snapToGrid="0" snapToObjects="1">
      <p:cViewPr varScale="1">
        <p:scale>
          <a:sx n="128" d="100"/>
          <a:sy n="128" d="100"/>
        </p:scale>
        <p:origin x="420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3/14/18</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3/14/18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a:t>© 2016 Teradata</a:t>
            </a:r>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Several alternative title slide layouts are available </a:t>
            </a:r>
            <a:r>
              <a:rPr lang="en-US" baseline="0" dirty="0"/>
              <a:t>toward the end of this template deck.</a:t>
            </a:r>
            <a:endParaRPr lang="en-US" dirty="0"/>
          </a:p>
        </p:txBody>
      </p:sp>
      <p:sp>
        <p:nvSpPr>
          <p:cNvPr id="4" name="Footer Placeholder 3"/>
          <p:cNvSpPr>
            <a:spLocks noGrp="1"/>
          </p:cNvSpPr>
          <p:nvPr>
            <p:ph type="ftr" sz="quarter" idx="10"/>
          </p:nvPr>
        </p:nvSpPr>
        <p:spPr/>
        <p:txBody>
          <a:bodyPr/>
          <a:lstStyle/>
          <a:p>
            <a:r>
              <a:rPr lang="en-US"/>
              <a:t>© 2016 Teradata</a:t>
            </a:r>
          </a:p>
        </p:txBody>
      </p:sp>
    </p:spTree>
    <p:extLst>
      <p:ext uri="{BB962C8B-B14F-4D97-AF65-F5344CB8AC3E}">
        <p14:creationId xmlns:p14="http://schemas.microsoft.com/office/powerpoint/2010/main" val="1408975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2016 Teradata</a:t>
            </a:r>
          </a:p>
        </p:txBody>
      </p:sp>
    </p:spTree>
    <p:extLst>
      <p:ext uri="{BB962C8B-B14F-4D97-AF65-F5344CB8AC3E}">
        <p14:creationId xmlns:p14="http://schemas.microsoft.com/office/powerpoint/2010/main" val="138335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W" dirty="0"/>
          </a:p>
        </p:txBody>
      </p:sp>
      <p:sp>
        <p:nvSpPr>
          <p:cNvPr id="4" name="Footer Placeholder 3"/>
          <p:cNvSpPr>
            <a:spLocks noGrp="1"/>
          </p:cNvSpPr>
          <p:nvPr>
            <p:ph type="ftr" sz="quarter" idx="10"/>
          </p:nvPr>
        </p:nvSpPr>
        <p:spPr/>
        <p:txBody>
          <a:bodyPr/>
          <a:lstStyle/>
          <a:p>
            <a:r>
              <a:rPr lang="en-US"/>
              <a:t>© 2014 Teradata</a:t>
            </a:r>
          </a:p>
        </p:txBody>
      </p:sp>
    </p:spTree>
    <p:extLst>
      <p:ext uri="{BB962C8B-B14F-4D97-AF65-F5344CB8AC3E}">
        <p14:creationId xmlns:p14="http://schemas.microsoft.com/office/powerpoint/2010/main" val="20548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sng" dirty="0"/>
              <a:t>A RACE engagement can take on many forms…there’s nothing set in stone in how one can leverage</a:t>
            </a:r>
            <a:r>
              <a:rPr lang="en-US" u="sng" baseline="0" dirty="0"/>
              <a:t> the RACE process methodology. For some engagements it may begin simple with an analytical assessment which could lead to a POV engagement for example. For others, a company may want us to come in to begin a POV engagement using customer data to validate, or invalidate their hypothesis. It really depends on what challenges we are being asked to help with. Moreover, process and organizational readiness assessments or </a:t>
            </a:r>
            <a:r>
              <a:rPr lang="en-US" u="sng" baseline="0" dirty="0" err="1"/>
              <a:t>healthchecks</a:t>
            </a:r>
            <a:r>
              <a:rPr lang="en-US" u="sng" baseline="0" dirty="0"/>
              <a:t> can be performed using the same RACE methodology and adapting as necessary. In short, our BVF and supporting methodologies frameworks are agile and flexible to meet client needs.</a:t>
            </a:r>
            <a:endParaRPr lang="en-US" u="sng" dirty="0"/>
          </a:p>
          <a:p>
            <a:pPr marL="0" indent="0">
              <a:buNone/>
            </a:pPr>
            <a:endParaRPr lang="en-US" u="sng" dirty="0"/>
          </a:p>
          <a:p>
            <a:pPr marL="0" indent="0">
              <a:buNone/>
            </a:pPr>
            <a:r>
              <a:rPr lang="en-US" u="sng" dirty="0"/>
              <a:t>On example</a:t>
            </a:r>
            <a:r>
              <a:rPr lang="en-US" u="sng" baseline="0" dirty="0"/>
              <a:t> is shown here.</a:t>
            </a:r>
          </a:p>
          <a:p>
            <a:pPr marL="0" indent="0">
              <a:buNone/>
            </a:pPr>
            <a:r>
              <a:rPr lang="en-US" dirty="0"/>
              <a:t>6 weeks from start to finish, rather than 12 or 15. Because we start at week 5, not week 1.</a:t>
            </a:r>
            <a:endParaRPr lang="en-US" b="1" dirty="0"/>
          </a:p>
          <a:p>
            <a:pPr lvl="0">
              <a:buFont typeface="Arial" charset="0"/>
              <a:buChar char="•"/>
            </a:pPr>
            <a:r>
              <a:rPr lang="en-US" b="1" dirty="0"/>
              <a:t>Week 1 – Document the use case (i.e. reduce churn). </a:t>
            </a:r>
            <a:r>
              <a:rPr lang="en-US" dirty="0"/>
              <a:t>Fuses business consulting acumen with data science and data management to align around a use case and prove the value/outcome.</a:t>
            </a:r>
          </a:p>
          <a:p>
            <a:pPr lvl="0">
              <a:buFont typeface="Arial" charset="0"/>
              <a:buChar char="•"/>
            </a:pPr>
            <a:r>
              <a:rPr lang="en-US" b="1" dirty="0"/>
              <a:t>Weeks 2 – 5: </a:t>
            </a:r>
            <a:r>
              <a:rPr lang="en-US" dirty="0"/>
              <a:t>Load the data, fuse the analytics, finalize the insights, examine potential opportunities for increasing business value </a:t>
            </a:r>
          </a:p>
          <a:p>
            <a:pPr lvl="0">
              <a:buFont typeface="Arial" charset="0"/>
              <a:buChar char="•"/>
            </a:pPr>
            <a:r>
              <a:rPr lang="en-US" b="1" dirty="0"/>
              <a:t>Week 6: Evaluate. </a:t>
            </a:r>
            <a:r>
              <a:rPr lang="en-US" dirty="0"/>
              <a:t>What can be done to help you achieve the outcomes that matter most to you? </a:t>
            </a:r>
          </a:p>
          <a:p>
            <a:pPr marL="0" lvl="0" indent="0">
              <a:buNone/>
            </a:pPr>
            <a:r>
              <a:rPr lang="en-US" dirty="0"/>
              <a:t>In many cases, companies request several RACEs to be done, and several use cases to be identified and mapped, and then have the consultants create a roadmap for growth. Which one of these use cases should you tackle first, second, third, </a:t>
            </a:r>
            <a:r>
              <a:rPr lang="en-US" dirty="0" err="1"/>
              <a:t>etc</a:t>
            </a:r>
            <a:r>
              <a:rPr lang="mr-IN" dirty="0"/>
              <a:t>…</a:t>
            </a:r>
            <a:endParaRPr lang="en-US" dirty="0"/>
          </a:p>
          <a:p>
            <a:pPr marL="0" lvl="0" indent="0">
              <a:buNone/>
            </a:pPr>
            <a:endParaRPr lang="en-US" dirty="0"/>
          </a:p>
          <a:p>
            <a:pPr marL="0" marR="0" lvl="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r>
              <a:rPr kumimoji="0" lang="en-US" sz="1200" i="0" u="none" strike="noStrike" kern="0" cap="none" normalizeH="0" baseline="0" noProof="0" dirty="0">
                <a:ln>
                  <a:noFill/>
                </a:ln>
                <a:solidFill>
                  <a:schemeClr val="bg2">
                    <a:lumMod val="25000"/>
                  </a:schemeClr>
                </a:solidFill>
                <a:effectLst/>
                <a:uLnTx/>
                <a:uFillTx/>
              </a:rPr>
              <a:t>Fuses business consulting acumen</a:t>
            </a:r>
            <a:r>
              <a:rPr lang="en-US" sz="1200" kern="0" noProof="0" dirty="0">
                <a:solidFill>
                  <a:schemeClr val="bg2">
                    <a:lumMod val="25000"/>
                  </a:schemeClr>
                </a:solidFill>
              </a:rPr>
              <a:t> </a:t>
            </a:r>
            <a:r>
              <a:rPr kumimoji="0" lang="en-US" sz="1200" i="0" u="none" strike="noStrike" kern="0" cap="none" normalizeH="0" baseline="0" noProof="0" dirty="0">
                <a:ln>
                  <a:noFill/>
                </a:ln>
                <a:solidFill>
                  <a:schemeClr val="bg2">
                    <a:lumMod val="25000"/>
                  </a:schemeClr>
                </a:solidFill>
                <a:effectLst/>
                <a:uLnTx/>
                <a:uFillTx/>
              </a:rPr>
              <a:t>to align</a:t>
            </a:r>
            <a:r>
              <a:rPr lang="en-US" sz="1200" kern="0" dirty="0">
                <a:solidFill>
                  <a:schemeClr val="bg2">
                    <a:lumMod val="25000"/>
                  </a:schemeClr>
                </a:solidFill>
              </a:rPr>
              <a:t> </a:t>
            </a:r>
            <a:r>
              <a:rPr kumimoji="0" lang="en-US" sz="1200" i="0" u="none" strike="noStrike" kern="0" cap="none" normalizeH="0" noProof="0" dirty="0">
                <a:ln>
                  <a:noFill/>
                </a:ln>
                <a:solidFill>
                  <a:schemeClr val="bg2">
                    <a:lumMod val="25000"/>
                  </a:schemeClr>
                </a:solidFill>
                <a:effectLst/>
                <a:uLnTx/>
                <a:uFillTx/>
              </a:rPr>
              <a:t>around </a:t>
            </a:r>
            <a:r>
              <a:rPr lang="en-US" sz="1200" kern="0" dirty="0">
                <a:solidFill>
                  <a:schemeClr val="bg2">
                    <a:lumMod val="25000"/>
                  </a:schemeClr>
                </a:solidFill>
              </a:rPr>
              <a:t>focused </a:t>
            </a:r>
            <a:r>
              <a:rPr kumimoji="0" lang="en-US" sz="1200" i="0" u="none" strike="noStrike" kern="0" cap="none" normalizeH="0" noProof="0" dirty="0">
                <a:ln>
                  <a:noFill/>
                </a:ln>
                <a:solidFill>
                  <a:schemeClr val="bg2">
                    <a:lumMod val="25000"/>
                  </a:schemeClr>
                </a:solidFill>
                <a:effectLst/>
                <a:uLnTx/>
                <a:uFillTx/>
              </a:rPr>
              <a:t>use case(s) </a:t>
            </a:r>
            <a:r>
              <a:rPr lang="en-US" sz="1200" kern="0" dirty="0">
                <a:solidFill>
                  <a:schemeClr val="bg2">
                    <a:lumMod val="25000"/>
                  </a:schemeClr>
                </a:solidFill>
              </a:rPr>
              <a:t>to</a:t>
            </a:r>
            <a:r>
              <a:rPr kumimoji="0" lang="en-US" sz="1200" i="0" u="none" strike="noStrike" kern="0" cap="none" normalizeH="0" noProof="0" dirty="0">
                <a:ln>
                  <a:noFill/>
                </a:ln>
                <a:solidFill>
                  <a:schemeClr val="bg2">
                    <a:lumMod val="25000"/>
                  </a:schemeClr>
                </a:solidFill>
                <a:effectLst/>
                <a:uLnTx/>
                <a:uFillTx/>
              </a:rPr>
              <a:t> prove  the value/outcome</a:t>
            </a:r>
            <a:endParaRPr kumimoji="0" lang="en-US" sz="1200" i="0" u="none" strike="noStrike" kern="0" cap="none" normalizeH="0" baseline="0" noProof="0" dirty="0">
              <a:ln>
                <a:noFill/>
              </a:ln>
              <a:solidFill>
                <a:schemeClr val="bg2">
                  <a:lumMod val="25000"/>
                </a:schemeClr>
              </a:solidFill>
              <a:effectLst/>
              <a:uLnTx/>
              <a:uFillTx/>
            </a:endParaRPr>
          </a:p>
          <a:p>
            <a:pPr marL="0" lvl="0" indent="0">
              <a:buNone/>
            </a:pP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395249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sng" dirty="0"/>
              <a:t>A RACE engagement can take on many forms…there’s nothing set in stone in how one can leverage</a:t>
            </a:r>
            <a:r>
              <a:rPr lang="en-US" u="sng" baseline="0" dirty="0"/>
              <a:t> the RACE process methodology. For some engagements it may begin simple with an analytical assessment which could lead to a POV engagement for example. For others, a company may want us to come in to begin a POV engagement using customer data to validate, or invalidate their hypothesis. It really depends on what challenges we are being asked to help with. Moreover, process and organizational readiness assessments or </a:t>
            </a:r>
            <a:r>
              <a:rPr lang="en-US" u="sng" baseline="0" dirty="0" err="1"/>
              <a:t>healthchecks</a:t>
            </a:r>
            <a:r>
              <a:rPr lang="en-US" u="sng" baseline="0" dirty="0"/>
              <a:t> can be performed using the same RACE methodology and adapting as necessary. In short, our BVF and supporting methodologies frameworks are agile and flexible to meet client needs.</a:t>
            </a:r>
            <a:endParaRPr lang="en-US" u="sng" dirty="0"/>
          </a:p>
          <a:p>
            <a:pPr marL="0" indent="0">
              <a:buNone/>
            </a:pPr>
            <a:endParaRPr lang="en-US" u="sng" dirty="0"/>
          </a:p>
          <a:p>
            <a:pPr marL="0" indent="0">
              <a:buNone/>
            </a:pPr>
            <a:r>
              <a:rPr lang="en-US" u="sng" dirty="0"/>
              <a:t>On example</a:t>
            </a:r>
            <a:r>
              <a:rPr lang="en-US" u="sng" baseline="0" dirty="0"/>
              <a:t> is shown here.</a:t>
            </a:r>
          </a:p>
          <a:p>
            <a:pPr marL="0" indent="0">
              <a:buNone/>
            </a:pPr>
            <a:endParaRPr lang="en-US" dirty="0"/>
          </a:p>
          <a:p>
            <a:pPr marL="0" indent="0">
              <a:buNone/>
            </a:pPr>
            <a:endParaRPr lang="en-US" dirty="0"/>
          </a:p>
          <a:p>
            <a:pPr marL="0" indent="0">
              <a:buNone/>
            </a:pPr>
            <a:r>
              <a:rPr lang="en-US" dirty="0"/>
              <a:t>6 weeks from start to finish, rather than 12 or 15. Because we start at week 5, not week 1.</a:t>
            </a:r>
            <a:endParaRPr lang="en-US" b="1" dirty="0"/>
          </a:p>
          <a:p>
            <a:pPr lvl="0">
              <a:buFont typeface="Arial" charset="0"/>
              <a:buChar char="•"/>
            </a:pPr>
            <a:r>
              <a:rPr lang="en-US" b="1" dirty="0"/>
              <a:t>Week 1 – Document the use case (i.e. reduce churn). </a:t>
            </a:r>
            <a:r>
              <a:rPr lang="en-US" dirty="0"/>
              <a:t>Fuses business consulting acumen with data science and data management to align around a use case and prove the value/outcome.</a:t>
            </a:r>
          </a:p>
          <a:p>
            <a:pPr lvl="0">
              <a:buFont typeface="Arial" charset="0"/>
              <a:buChar char="•"/>
            </a:pPr>
            <a:r>
              <a:rPr lang="en-US" b="1" dirty="0"/>
              <a:t>Weeks 2 – 5: </a:t>
            </a:r>
            <a:r>
              <a:rPr lang="en-US" dirty="0"/>
              <a:t>Load the data, fuse the analytics, finalize the insights, examine potential opportunities for increasing business value </a:t>
            </a:r>
          </a:p>
          <a:p>
            <a:pPr lvl="0">
              <a:buFont typeface="Arial" charset="0"/>
              <a:buChar char="•"/>
            </a:pPr>
            <a:r>
              <a:rPr lang="en-US" b="1" dirty="0"/>
              <a:t>Week 6: Evaluate. </a:t>
            </a:r>
            <a:r>
              <a:rPr lang="en-US" dirty="0"/>
              <a:t>What can be done to help you achieve the outcomes that matter most to you? </a:t>
            </a:r>
          </a:p>
          <a:p>
            <a:pPr marL="0" lvl="0" indent="0">
              <a:buNone/>
            </a:pPr>
            <a:r>
              <a:rPr lang="en-US" dirty="0"/>
              <a:t>In many cases, companies request several RACEs to be done, and several use cases to be identified and mapped, and then have the consultants create a roadmap for growth. Which one of these use cases should you tackle first, second, third, etc</a:t>
            </a:r>
            <a:r>
              <a:rPr lang="mr-IN" dirty="0"/>
              <a:t>…</a:t>
            </a: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83102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sng" dirty="0"/>
              <a:t>A RACE engagement can take on many forms…there’s nothing set in stone in how one can leverage</a:t>
            </a:r>
            <a:r>
              <a:rPr lang="en-US" u="sng" baseline="0" dirty="0"/>
              <a:t> the RACE process methodology. For some engagements it may begin simple with an analytical assessment which could lead to a POV engagement for example. For others, a company may want us to come in to begin a POV engagement using customer data to validate, or invalidate their hypothesis. It really depends on what challenges we are being asked to help with. Moreover, process and organizational readiness assessments or </a:t>
            </a:r>
            <a:r>
              <a:rPr lang="en-US" u="sng" baseline="0" dirty="0" err="1"/>
              <a:t>healthchecks</a:t>
            </a:r>
            <a:r>
              <a:rPr lang="en-US" u="sng" baseline="0" dirty="0"/>
              <a:t> can be performed using the same RACE methodology and adapting as necessary. In short, our BVF and supporting methodologies frameworks are agile and flexible to meet client needs.</a:t>
            </a:r>
            <a:endParaRPr lang="en-US" u="sng" dirty="0"/>
          </a:p>
          <a:p>
            <a:pPr marL="0" indent="0">
              <a:buNone/>
            </a:pPr>
            <a:endParaRPr lang="en-US" u="sng" dirty="0"/>
          </a:p>
          <a:p>
            <a:pPr marL="0" indent="0">
              <a:buNone/>
            </a:pPr>
            <a:r>
              <a:rPr lang="en-US" u="sng" dirty="0"/>
              <a:t>On example</a:t>
            </a:r>
            <a:r>
              <a:rPr lang="en-US" u="sng" baseline="0" dirty="0"/>
              <a:t> is shown here.</a:t>
            </a:r>
          </a:p>
          <a:p>
            <a:pPr marL="0" indent="0">
              <a:buNone/>
            </a:pPr>
            <a:endParaRPr lang="en-US" dirty="0"/>
          </a:p>
          <a:p>
            <a:pPr marL="0" indent="0">
              <a:buNone/>
            </a:pPr>
            <a:endParaRPr lang="en-US" dirty="0"/>
          </a:p>
          <a:p>
            <a:pPr marL="0" indent="0">
              <a:buNone/>
            </a:pPr>
            <a:r>
              <a:rPr lang="en-US" dirty="0"/>
              <a:t>6 weeks from start to finish, rather than 12 or 15. Because we start at week 5, not week 1.</a:t>
            </a:r>
            <a:endParaRPr lang="en-US" b="1" dirty="0"/>
          </a:p>
          <a:p>
            <a:pPr lvl="0">
              <a:buFont typeface="Arial" charset="0"/>
              <a:buChar char="•"/>
            </a:pPr>
            <a:r>
              <a:rPr lang="en-US" b="1" dirty="0"/>
              <a:t>Week 1 – Document the use case (i.e. reduce churn). </a:t>
            </a:r>
            <a:r>
              <a:rPr lang="en-US" dirty="0"/>
              <a:t>Fuses business consulting acumen with data science and data management to align around a use case and prove the value/outcome.</a:t>
            </a:r>
          </a:p>
          <a:p>
            <a:pPr lvl="0">
              <a:buFont typeface="Arial" charset="0"/>
              <a:buChar char="•"/>
            </a:pPr>
            <a:r>
              <a:rPr lang="en-US" b="1" dirty="0"/>
              <a:t>Weeks 2 – 5: </a:t>
            </a:r>
            <a:r>
              <a:rPr lang="en-US" dirty="0"/>
              <a:t>Load the data, fuse the analytics, finalize the insights, examine potential opportunities for increasing business value </a:t>
            </a:r>
          </a:p>
          <a:p>
            <a:pPr lvl="0">
              <a:buFont typeface="Arial" charset="0"/>
              <a:buChar char="•"/>
            </a:pPr>
            <a:r>
              <a:rPr lang="en-US" b="1" dirty="0"/>
              <a:t>Week 6: Evaluate. </a:t>
            </a:r>
            <a:r>
              <a:rPr lang="en-US" dirty="0"/>
              <a:t>What can be done to help you achieve the outcomes that matter most to you? </a:t>
            </a:r>
          </a:p>
          <a:p>
            <a:pPr marL="0" lvl="0" indent="0">
              <a:buNone/>
            </a:pPr>
            <a:r>
              <a:rPr lang="en-US" dirty="0"/>
              <a:t>In many cases, companies request several RACEs to be done, and several use cases to be identified and mapped, and then have the consultants create a roadmap for growth. Which one of these use cases should you tackle first, second, third, etc</a:t>
            </a:r>
            <a:r>
              <a:rPr lang="mr-IN" dirty="0"/>
              <a:t>…</a:t>
            </a: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1092852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userDrawn="1"/>
        </p:nvGrpSpPr>
        <p:grpSpPr bwMode="auto">
          <a:xfrm>
            <a:off x="7772400" y="4762918"/>
            <a:ext cx="914400" cy="204717"/>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54125"/>
            <a:ext cx="2438400" cy="3210015"/>
          </a:xfrm>
        </p:spPr>
        <p:txBody>
          <a:bodyPr/>
          <a:lstStyle/>
          <a:p>
            <a:r>
              <a:rPr lang="en-US"/>
              <a:t>Drag picture to placeholder or click icon to add</a:t>
            </a:r>
            <a:endParaRPr lang="en-US" dirty="0"/>
          </a:p>
        </p:txBody>
      </p:sp>
      <p:sp>
        <p:nvSpPr>
          <p:cNvPr id="15" name="Content Placeholder 2"/>
          <p:cNvSpPr>
            <a:spLocks noGrp="1"/>
          </p:cNvSpPr>
          <p:nvPr>
            <p:ph idx="12"/>
          </p:nvPr>
        </p:nvSpPr>
        <p:spPr bwMode="gray">
          <a:xfrm>
            <a:off x="3352800" y="1267716"/>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r>
              <a:rPr lang="en-US"/>
              <a:t>© 2017 Teradata</a:t>
            </a:r>
            <a:endParaRPr lang="en-US" dirty="0"/>
          </a:p>
        </p:txBody>
      </p:sp>
      <p:sp>
        <p:nvSpPr>
          <p:cNvPr id="4" name="Footer Placeholder 3"/>
          <p:cNvSpPr>
            <a:spLocks noGrp="1"/>
          </p:cNvSpPr>
          <p:nvPr>
            <p:ph type="ftr" sz="quarter" idx="18"/>
          </p:nvPr>
        </p:nvSpPr>
        <p:spPr>
          <a:xfrm>
            <a:off x="3124200" y="4916847"/>
            <a:ext cx="2895600" cy="107722"/>
          </a:xfrm>
          <a:prstGeom prst="rect">
            <a:avLst/>
          </a:prstGeom>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137055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2017 Teradata</a:t>
            </a:r>
            <a:endParaRPr lang="en-US" dirty="0"/>
          </a:p>
        </p:txBody>
      </p:sp>
      <p:sp>
        <p:nvSpPr>
          <p:cNvPr id="3" name="Footer Placeholder 2"/>
          <p:cNvSpPr>
            <a:spLocks noGrp="1"/>
          </p:cNvSpPr>
          <p:nvPr>
            <p:ph type="ftr" sz="quarter" idx="11"/>
          </p:nvPr>
        </p:nvSpPr>
        <p:spPr>
          <a:xfrm>
            <a:off x="3124200" y="4916847"/>
            <a:ext cx="2895600" cy="107722"/>
          </a:xfrm>
          <a:prstGeom prst="rect">
            <a:avLst/>
          </a:prstGeom>
        </p:spPr>
        <p:txBody>
          <a:bodyPr/>
          <a:lstStyle/>
          <a:p>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9445256"/>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2017 Teradata</a:t>
            </a:r>
            <a:endParaRPr lang="en-US" dirty="0"/>
          </a:p>
        </p:txBody>
      </p:sp>
      <p:sp>
        <p:nvSpPr>
          <p:cNvPr id="3" name="Footer Placeholder 2"/>
          <p:cNvSpPr>
            <a:spLocks noGrp="1"/>
          </p:cNvSpPr>
          <p:nvPr>
            <p:ph type="ftr" sz="quarter" idx="11"/>
          </p:nvPr>
        </p:nvSpPr>
        <p:spPr>
          <a:xfrm>
            <a:off x="3124200" y="4916847"/>
            <a:ext cx="2895600" cy="107722"/>
          </a:xfrm>
          <a:prstGeom prst="rect">
            <a:avLst/>
          </a:prstGeom>
        </p:spPr>
        <p:txBody>
          <a:bodyPr/>
          <a:lstStyle/>
          <a:p>
            <a:endParaRPr lang="en-US" dirty="0"/>
          </a:p>
        </p:txBody>
      </p:sp>
      <p:sp>
        <p:nvSpPr>
          <p:cNvPr id="4" name="Title 3"/>
          <p:cNvSpPr>
            <a:spLocks noGrp="1"/>
          </p:cNvSpPr>
          <p:nvPr>
            <p:ph type="title"/>
          </p:nvPr>
        </p:nvSpPr>
        <p:spPr>
          <a:xfrm>
            <a:off x="457200" y="320038"/>
            <a:ext cx="8229600" cy="719053"/>
          </a:xfrm>
        </p:spPr>
        <p:txBody>
          <a:bodyPr/>
          <a:lstStyle/>
          <a:p>
            <a:r>
              <a:rPr lang="en-US"/>
              <a:t>Click to edit Master title style</a:t>
            </a:r>
          </a:p>
        </p:txBody>
      </p:sp>
      <p:sp>
        <p:nvSpPr>
          <p:cNvPr id="9" name="Text Placeholder 8"/>
          <p:cNvSpPr>
            <a:spLocks noGrp="1"/>
          </p:cNvSpPr>
          <p:nvPr>
            <p:ph type="body" sz="quarter" idx="12"/>
          </p:nvPr>
        </p:nvSpPr>
        <p:spPr>
          <a:xfrm>
            <a:off x="457200" y="731520"/>
            <a:ext cx="8220220" cy="307571"/>
          </a:xfrm>
        </p:spPr>
        <p:txBody>
          <a:bodyPr/>
          <a:lstStyle>
            <a:lvl1pPr marL="0" indent="0">
              <a:buNone/>
              <a:defRPr sz="1600">
                <a:solidFill>
                  <a:srgbClr val="5F6062"/>
                </a:solidFill>
              </a:defRPr>
            </a:lvl1pPr>
          </a:lstStyle>
          <a:p>
            <a:pPr lvl="0"/>
            <a:r>
              <a:rPr lang="en-US"/>
              <a:t>Click to edit Master text styles</a:t>
            </a:r>
          </a:p>
        </p:txBody>
      </p:sp>
    </p:spTree>
    <p:extLst>
      <p:ext uri="{BB962C8B-B14F-4D97-AF65-F5344CB8AC3E}">
        <p14:creationId xmlns:p14="http://schemas.microsoft.com/office/powerpoint/2010/main" val="327067709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endParaRPr lang="en-US" dirty="0"/>
          </a:p>
        </p:txBody>
      </p:sp>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325249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2017 Teradata</a:t>
            </a:r>
            <a:endParaRPr lang="en-US" dirty="0"/>
          </a:p>
        </p:txBody>
      </p:sp>
      <p:sp>
        <p:nvSpPr>
          <p:cNvPr id="3" name="Footer Placeholder 2"/>
          <p:cNvSpPr>
            <a:spLocks noGrp="1"/>
          </p:cNvSpPr>
          <p:nvPr>
            <p:ph type="ftr" sz="quarter" idx="11"/>
          </p:nvPr>
        </p:nvSpPr>
        <p:spPr>
          <a:xfrm>
            <a:off x="3124200" y="4916847"/>
            <a:ext cx="2895600" cy="107722"/>
          </a:xfrm>
          <a:prstGeom prst="rect">
            <a:avLst/>
          </a:prstGeom>
        </p:spPr>
        <p:txBody>
          <a:bodyPr/>
          <a:lstStyle/>
          <a:p>
            <a:endParaRPr lang="en-US" dirty="0"/>
          </a:p>
        </p:txBody>
      </p:sp>
    </p:spTree>
    <p:extLst>
      <p:ext uri="{BB962C8B-B14F-4D97-AF65-F5344CB8AC3E}">
        <p14:creationId xmlns:p14="http://schemas.microsoft.com/office/powerpoint/2010/main" val="3739069376"/>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Date Placeholder 1"/>
          <p:cNvSpPr>
            <a:spLocks noGrp="1"/>
          </p:cNvSpPr>
          <p:nvPr>
            <p:ph type="dt" sz="half" idx="19"/>
          </p:nvPr>
        </p:nvSpPr>
        <p:spPr/>
        <p:txBody>
          <a:bodyPr/>
          <a:lstStyle/>
          <a:p>
            <a:r>
              <a:rPr lang="en-US"/>
              <a:t>© 2017 Teradata</a:t>
            </a:r>
            <a:endParaRPr lang="en-US" dirty="0"/>
          </a:p>
        </p:txBody>
      </p:sp>
      <p:sp>
        <p:nvSpPr>
          <p:cNvPr id="3" name="Footer Placeholder 2"/>
          <p:cNvSpPr>
            <a:spLocks noGrp="1"/>
          </p:cNvSpPr>
          <p:nvPr>
            <p:ph type="ftr" sz="quarter" idx="20"/>
          </p:nvPr>
        </p:nvSpPr>
        <p:spPr>
          <a:xfrm>
            <a:off x="3124200" y="4916847"/>
            <a:ext cx="2895600" cy="107722"/>
          </a:xfrm>
          <a:prstGeom prst="rect">
            <a:avLst/>
          </a:prstGeom>
        </p:spPr>
        <p:txBody>
          <a:bodyPr/>
          <a:lstStyle/>
          <a:p>
            <a:endParaRPr lang="en-US" dirty="0"/>
          </a:p>
        </p:txBody>
      </p:sp>
      <p:sp>
        <p:nvSpPr>
          <p:cNvPr id="8" name="Title 3"/>
          <p:cNvSpPr txBox="1">
            <a:spLocks/>
          </p:cNvSpPr>
          <p:nvPr userDrawn="1"/>
        </p:nvSpPr>
        <p:spPr>
          <a:xfrm>
            <a:off x="2706256" y="316894"/>
            <a:ext cx="4959783" cy="704088"/>
          </a:xfrm>
          <a:prstGeom prst="rect">
            <a:avLst/>
          </a:prstGeom>
        </p:spPr>
        <p:txBody>
          <a:bodyPr vert="horz" lIns="0" tIns="0" rIns="0" bIns="0" rtlCol="0" anchor="t" anchorCtr="0">
            <a:noAutofit/>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Case Study</a:t>
            </a:r>
          </a:p>
        </p:txBody>
      </p:sp>
      <p:sp>
        <p:nvSpPr>
          <p:cNvPr id="11" name="Picture Placeholder 4"/>
          <p:cNvSpPr>
            <a:spLocks noGrp="1"/>
          </p:cNvSpPr>
          <p:nvPr>
            <p:ph type="pic" sz="quarter" idx="14"/>
          </p:nvPr>
        </p:nvSpPr>
        <p:spPr>
          <a:xfrm>
            <a:off x="0" y="0"/>
            <a:ext cx="2359152" cy="5143500"/>
          </a:xfrm>
        </p:spPr>
        <p:txBody>
          <a:bodyPr anchor="t">
            <a:normAutofit/>
          </a:bodyPr>
          <a:lstStyle>
            <a:lvl1pPr marL="0" indent="0" algn="ctr">
              <a:buFontTx/>
              <a:buNone/>
              <a:defRPr sz="1400"/>
            </a:lvl1pPr>
          </a:lstStyle>
          <a:p>
            <a:r>
              <a:rPr lang="en-US"/>
              <a:t>Drag picture to placeholder or click icon to add</a:t>
            </a:r>
            <a:endParaRPr lang="en-US" dirty="0"/>
          </a:p>
        </p:txBody>
      </p:sp>
      <p:sp>
        <p:nvSpPr>
          <p:cNvPr id="13" name="Title 3"/>
          <p:cNvSpPr>
            <a:spLocks noGrp="1"/>
          </p:cNvSpPr>
          <p:nvPr>
            <p:ph type="title" hasCustomPrompt="1"/>
          </p:nvPr>
        </p:nvSpPr>
        <p:spPr>
          <a:xfrm>
            <a:off x="2706256" y="1174984"/>
            <a:ext cx="5946642" cy="501915"/>
          </a:xfrm>
        </p:spPr>
        <p:txBody>
          <a:bodyPr anchor="b"/>
          <a:lstStyle>
            <a:lvl1pPr>
              <a:defRPr sz="1800">
                <a:solidFill>
                  <a:schemeClr val="tx1"/>
                </a:solidFill>
              </a:defRPr>
            </a:lvl1pPr>
          </a:lstStyle>
          <a:p>
            <a:r>
              <a:rPr lang="en-US" dirty="0"/>
              <a:t>Insert case study title</a:t>
            </a:r>
          </a:p>
        </p:txBody>
      </p:sp>
      <p:sp>
        <p:nvSpPr>
          <p:cNvPr id="14" name="Text Placeholder 6"/>
          <p:cNvSpPr>
            <a:spLocks noGrp="1"/>
          </p:cNvSpPr>
          <p:nvPr>
            <p:ph type="body" sz="quarter" idx="21" hasCustomPrompt="1"/>
          </p:nvPr>
        </p:nvSpPr>
        <p:spPr>
          <a:xfrm>
            <a:off x="2700338" y="1866900"/>
            <a:ext cx="5967412" cy="2784475"/>
          </a:xfrm>
        </p:spPr>
        <p:txBody>
          <a:bodyPr/>
          <a:lstStyle>
            <a:lvl1pPr marL="0" indent="0">
              <a:lnSpc>
                <a:spcPct val="130000"/>
              </a:lnSpc>
              <a:spcBef>
                <a:spcPts val="0"/>
              </a:spcBef>
              <a:spcAft>
                <a:spcPts val="1000"/>
              </a:spcAft>
              <a:buNone/>
              <a:defRPr sz="1200"/>
            </a:lvl1pPr>
            <a:lvl2pPr marL="228600" indent="0">
              <a:lnSpc>
                <a:spcPct val="130000"/>
              </a:lnSpc>
              <a:spcBef>
                <a:spcPts val="0"/>
              </a:spcBef>
              <a:spcAft>
                <a:spcPts val="1000"/>
              </a:spcAft>
              <a:buNone/>
              <a:defRPr sz="1200"/>
            </a:lvl2pPr>
            <a:lvl3pPr marL="457200" indent="0">
              <a:lnSpc>
                <a:spcPct val="130000"/>
              </a:lnSpc>
              <a:spcBef>
                <a:spcPts val="0"/>
              </a:spcBef>
              <a:spcAft>
                <a:spcPts val="1000"/>
              </a:spcAft>
              <a:buNone/>
              <a:defRPr sz="1200"/>
            </a:lvl3pPr>
            <a:lvl4pPr>
              <a:lnSpc>
                <a:spcPct val="130000"/>
              </a:lnSpc>
              <a:spcBef>
                <a:spcPts val="0"/>
              </a:spcBef>
              <a:spcAft>
                <a:spcPts val="1000"/>
              </a:spcAft>
              <a:buNone/>
              <a:defRPr sz="1200"/>
            </a:lvl4pPr>
            <a:lvl5pPr>
              <a:lnSpc>
                <a:spcPct val="130000"/>
              </a:lnSpc>
              <a:spcBef>
                <a:spcPts val="0"/>
              </a:spcBef>
              <a:spcAft>
                <a:spcPts val="1000"/>
              </a:spcAft>
              <a:buNone/>
              <a:defRPr sz="1200"/>
            </a:lvl5pPr>
          </a:lstStyle>
          <a:p>
            <a:pPr lvl="0">
              <a:lnSpc>
                <a:spcPct val="103000"/>
              </a:lnSpc>
              <a:defRPr/>
            </a:pPr>
            <a:r>
              <a:rPr lang="en-US" dirty="0"/>
              <a:t>This is placeholder text. This text can be replaced with your own text. </a:t>
            </a:r>
            <a:br>
              <a:rPr lang="en-US" dirty="0"/>
            </a:br>
            <a:r>
              <a:rPr lang="en-US" dirty="0"/>
              <a:t>(120 words max)</a:t>
            </a:r>
          </a:p>
        </p:txBody>
      </p:sp>
    </p:spTree>
    <p:extLst>
      <p:ext uri="{BB962C8B-B14F-4D97-AF65-F5344CB8AC3E}">
        <p14:creationId xmlns:p14="http://schemas.microsoft.com/office/powerpoint/2010/main" val="24609034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_Business Outcome">
    <p:spTree>
      <p:nvGrpSpPr>
        <p:cNvPr id="1" name=""/>
        <p:cNvGrpSpPr/>
        <p:nvPr/>
      </p:nvGrpSpPr>
      <p:grpSpPr>
        <a:xfrm>
          <a:off x="0" y="0"/>
          <a:ext cx="0" cy="0"/>
          <a:chOff x="0" y="0"/>
          <a:chExt cx="0" cy="0"/>
        </a:xfrm>
      </p:grpSpPr>
      <p:sp>
        <p:nvSpPr>
          <p:cNvPr id="2" name="Date Placeholder 1"/>
          <p:cNvSpPr>
            <a:spLocks noGrp="1"/>
          </p:cNvSpPr>
          <p:nvPr>
            <p:ph type="dt" sz="half" idx="16"/>
          </p:nvPr>
        </p:nvSpPr>
        <p:spPr/>
        <p:txBody>
          <a:bodyPr/>
          <a:lstStyle/>
          <a:p>
            <a:r>
              <a:rPr lang="en-US"/>
              <a:t>© 2017 Teradata</a:t>
            </a:r>
            <a:endParaRPr lang="en-US" dirty="0"/>
          </a:p>
        </p:txBody>
      </p:sp>
      <p:sp>
        <p:nvSpPr>
          <p:cNvPr id="3" name="Footer Placeholder 2"/>
          <p:cNvSpPr>
            <a:spLocks noGrp="1"/>
          </p:cNvSpPr>
          <p:nvPr>
            <p:ph type="ftr" sz="quarter" idx="17"/>
          </p:nvPr>
        </p:nvSpPr>
        <p:spPr>
          <a:xfrm>
            <a:off x="3124200" y="4916847"/>
            <a:ext cx="2895600" cy="107722"/>
          </a:xfrm>
          <a:prstGeom prst="rect">
            <a:avLst/>
          </a:prstGeom>
        </p:spPr>
        <p:txBody>
          <a:bodyPr/>
          <a:lstStyle/>
          <a:p>
            <a:endParaRPr lang="en-US" dirty="0"/>
          </a:p>
        </p:txBody>
      </p:sp>
      <p:sp>
        <p:nvSpPr>
          <p:cNvPr id="7" name="Title 2"/>
          <p:cNvSpPr>
            <a:spLocks noGrp="1"/>
          </p:cNvSpPr>
          <p:nvPr>
            <p:ph type="title"/>
          </p:nvPr>
        </p:nvSpPr>
        <p:spPr>
          <a:xfrm>
            <a:off x="457201" y="320039"/>
            <a:ext cx="8229600" cy="704088"/>
          </a:xfrm>
        </p:spPr>
        <p:txBody>
          <a:bodyPr/>
          <a:lstStyle/>
          <a:p>
            <a:r>
              <a:rPr lang="en-US"/>
              <a:t>Click to edit Master title style</a:t>
            </a:r>
            <a:endParaRPr lang="en-US" dirty="0"/>
          </a:p>
        </p:txBody>
      </p:sp>
      <p:sp>
        <p:nvSpPr>
          <p:cNvPr id="8" name="Text Placeholder 5"/>
          <p:cNvSpPr>
            <a:spLocks noGrp="1"/>
          </p:cNvSpPr>
          <p:nvPr>
            <p:ph type="body" sz="quarter" idx="22"/>
          </p:nvPr>
        </p:nvSpPr>
        <p:spPr>
          <a:xfrm>
            <a:off x="462719" y="723977"/>
            <a:ext cx="8220456" cy="308580"/>
          </a:xfrm>
        </p:spPr>
        <p:txBody>
          <a:bodyPr/>
          <a:lstStyle>
            <a:lvl1pPr marL="0" indent="0">
              <a:buNone/>
              <a:defRPr sz="1600">
                <a:solidFill>
                  <a:srgbClr val="5F6062"/>
                </a:solidFill>
              </a:defRPr>
            </a:lvl1pPr>
            <a:lvl2pPr marL="228600" indent="0">
              <a:buNone/>
              <a:defRPr/>
            </a:lvl2pPr>
            <a:lvl3pPr marL="457200" indent="0">
              <a:buNone/>
              <a:defRPr/>
            </a:lvl3pPr>
            <a:lvl4pPr>
              <a:buNone/>
              <a:defRPr/>
            </a:lvl4pPr>
            <a:lvl5pPr>
              <a:buNone/>
              <a:defRPr/>
            </a:lvl5pPr>
          </a:lstStyle>
          <a:p>
            <a:pPr lvl="0"/>
            <a:r>
              <a:rPr lang="en-US"/>
              <a:t>Click to edit Master text styles</a:t>
            </a:r>
          </a:p>
        </p:txBody>
      </p:sp>
      <p:sp>
        <p:nvSpPr>
          <p:cNvPr id="11" name="Content Placeholder 13"/>
          <p:cNvSpPr>
            <a:spLocks noGrp="1"/>
          </p:cNvSpPr>
          <p:nvPr>
            <p:ph sz="quarter" idx="23" hasCustomPrompt="1"/>
          </p:nvPr>
        </p:nvSpPr>
        <p:spPr>
          <a:xfrm>
            <a:off x="460918"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a:t>This is placeholder text. This text can be replaced with your own text. (20 words max)</a:t>
            </a:r>
          </a:p>
          <a:p>
            <a:pPr lvl="2"/>
            <a:r>
              <a:rPr lang="en-US" dirty="0"/>
              <a:t>Third level</a:t>
            </a:r>
          </a:p>
        </p:txBody>
      </p:sp>
      <p:sp>
        <p:nvSpPr>
          <p:cNvPr id="12" name="Text Placeholder 17"/>
          <p:cNvSpPr>
            <a:spLocks noGrp="1"/>
          </p:cNvSpPr>
          <p:nvPr>
            <p:ph type="body" sz="quarter" idx="26" hasCustomPrompt="1"/>
          </p:nvPr>
        </p:nvSpPr>
        <p:spPr>
          <a:xfrm>
            <a:off x="457200" y="1258736"/>
            <a:ext cx="2560320" cy="225425"/>
          </a:xfrm>
        </p:spPr>
        <p:txBody>
          <a:bodyPr/>
          <a:lstStyle>
            <a:lvl1pPr marL="0" indent="0">
              <a:buNone/>
              <a:defRPr sz="1300" b="1"/>
            </a:lvl1pPr>
          </a:lstStyle>
          <a:p>
            <a:pPr lvl="0"/>
            <a:r>
              <a:rPr lang="en-US" dirty="0"/>
              <a:t>Business challenge</a:t>
            </a:r>
          </a:p>
        </p:txBody>
      </p:sp>
      <p:sp>
        <p:nvSpPr>
          <p:cNvPr id="13" name="Content Placeholder 13"/>
          <p:cNvSpPr>
            <a:spLocks noGrp="1"/>
          </p:cNvSpPr>
          <p:nvPr>
            <p:ph sz="quarter" idx="27" hasCustomPrompt="1"/>
          </p:nvPr>
        </p:nvSpPr>
        <p:spPr>
          <a:xfrm>
            <a:off x="3283864"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a:t>This is placeholder text. This text can be replaced with your own text. (20 words max)</a:t>
            </a:r>
          </a:p>
          <a:p>
            <a:pPr lvl="2"/>
            <a:r>
              <a:rPr lang="en-US" dirty="0"/>
              <a:t>Third level</a:t>
            </a:r>
          </a:p>
        </p:txBody>
      </p:sp>
      <p:sp>
        <p:nvSpPr>
          <p:cNvPr id="14" name="Text Placeholder 17"/>
          <p:cNvSpPr>
            <a:spLocks noGrp="1"/>
          </p:cNvSpPr>
          <p:nvPr>
            <p:ph type="body" sz="quarter" idx="28" hasCustomPrompt="1"/>
          </p:nvPr>
        </p:nvSpPr>
        <p:spPr>
          <a:xfrm>
            <a:off x="3280146" y="1258736"/>
            <a:ext cx="2560320" cy="225425"/>
          </a:xfrm>
        </p:spPr>
        <p:txBody>
          <a:bodyPr/>
          <a:lstStyle>
            <a:lvl1pPr marL="0" indent="0">
              <a:buNone/>
              <a:defRPr sz="1300" b="1"/>
            </a:lvl1pPr>
          </a:lstStyle>
          <a:p>
            <a:pPr lvl="0"/>
            <a:r>
              <a:rPr lang="en-US" dirty="0"/>
              <a:t>Solution</a:t>
            </a:r>
          </a:p>
        </p:txBody>
      </p:sp>
      <p:sp>
        <p:nvSpPr>
          <p:cNvPr id="15" name="Content Placeholder 13"/>
          <p:cNvSpPr>
            <a:spLocks noGrp="1"/>
          </p:cNvSpPr>
          <p:nvPr>
            <p:ph sz="quarter" idx="29" hasCustomPrompt="1"/>
          </p:nvPr>
        </p:nvSpPr>
        <p:spPr>
          <a:xfrm>
            <a:off x="6106809"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a:t>This is placeholder text. This text can be replaced with your own text. (20 words max)</a:t>
            </a:r>
          </a:p>
          <a:p>
            <a:pPr lvl="2"/>
            <a:r>
              <a:rPr lang="en-US" dirty="0"/>
              <a:t>Third level</a:t>
            </a:r>
          </a:p>
        </p:txBody>
      </p:sp>
      <p:sp>
        <p:nvSpPr>
          <p:cNvPr id="16" name="Text Placeholder 17"/>
          <p:cNvSpPr>
            <a:spLocks noGrp="1"/>
          </p:cNvSpPr>
          <p:nvPr>
            <p:ph type="body" sz="quarter" idx="30" hasCustomPrompt="1"/>
          </p:nvPr>
        </p:nvSpPr>
        <p:spPr>
          <a:xfrm>
            <a:off x="6103091" y="1258736"/>
            <a:ext cx="2560320" cy="225425"/>
          </a:xfrm>
        </p:spPr>
        <p:txBody>
          <a:bodyPr/>
          <a:lstStyle>
            <a:lvl1pPr marL="0" indent="0">
              <a:buNone/>
              <a:defRPr sz="1300" b="1"/>
            </a:lvl1pPr>
          </a:lstStyle>
          <a:p>
            <a:pPr lvl="0"/>
            <a:r>
              <a:rPr lang="en-US" dirty="0"/>
              <a:t>Benefits</a:t>
            </a:r>
          </a:p>
        </p:txBody>
      </p:sp>
      <p:cxnSp>
        <p:nvCxnSpPr>
          <p:cNvPr id="18" name="Shape 239"/>
          <p:cNvCxnSpPr/>
          <p:nvPr userDrawn="1"/>
        </p:nvCxnSpPr>
        <p:spPr>
          <a:xfrm>
            <a:off x="462203" y="3784600"/>
            <a:ext cx="8256347" cy="0"/>
          </a:xfrm>
          <a:prstGeom prst="straightConnector1">
            <a:avLst/>
          </a:prstGeom>
          <a:noFill/>
          <a:ln w="6350" cap="flat" cmpd="sng">
            <a:solidFill>
              <a:srgbClr val="BFBFBF"/>
            </a:solidFill>
            <a:prstDash val="solid"/>
            <a:round/>
            <a:headEnd type="none" w="med" len="med"/>
            <a:tailEnd type="none" w="med" len="med"/>
          </a:ln>
        </p:spPr>
      </p:cxnSp>
      <p:sp>
        <p:nvSpPr>
          <p:cNvPr id="19" name="object 4"/>
          <p:cNvSpPr txBox="1">
            <a:spLocks/>
          </p:cNvSpPr>
          <p:nvPr userDrawn="1"/>
        </p:nvSpPr>
        <p:spPr>
          <a:xfrm>
            <a:off x="457200" y="4542577"/>
            <a:ext cx="8280541" cy="179536"/>
          </a:xfrm>
          <a:prstGeom prst="rect">
            <a:avLst/>
          </a:prstGeom>
          <a:ln>
            <a:noFill/>
          </a:ln>
        </p:spPr>
        <p:txBody>
          <a:bodyPr vert="horz" wrap="square" lIns="0" tIns="0" rIns="0" bIns="0" rtlCol="0">
            <a:spAutoFit/>
          </a:bodyPr>
          <a:lstStyle>
            <a:lvl1pPr marL="180975" indent="-180975" algn="l" defTabSz="914400" rtl="0" eaLnBrk="1" latinLnBrk="0" hangingPunct="1">
              <a:lnSpc>
                <a:spcPct val="90000"/>
              </a:lnSpc>
              <a:spcBef>
                <a:spcPts val="0"/>
              </a:spcBef>
              <a:spcAft>
                <a:spcPts val="1000"/>
              </a:spcAft>
              <a:buFont typeface="Century Gothic" panose="020B0502020202020204" pitchFamily="34" charset="0"/>
              <a:buChar char="▪"/>
              <a:defRPr sz="2200" kern="1200">
                <a:solidFill>
                  <a:schemeClr val="tx1"/>
                </a:solidFill>
                <a:latin typeface="+mn-lt"/>
                <a:ea typeface="+mn-ea"/>
                <a:cs typeface="+mn-cs"/>
              </a:defRPr>
            </a:lvl1pPr>
            <a:lvl2pPr marL="720000" indent="-270000" algn="l" defTabSz="914400" rtl="0" eaLnBrk="1" latinLnBrk="0" hangingPunct="1">
              <a:lnSpc>
                <a:spcPct val="90000"/>
              </a:lnSpc>
              <a:spcBef>
                <a:spcPts val="0"/>
              </a:spcBef>
              <a:spcAft>
                <a:spcPts val="1000"/>
              </a:spcAft>
              <a:buFont typeface="Century Gothic" panose="020B0502020202020204" pitchFamily="34" charset="0"/>
              <a:buChar char="―"/>
              <a:defRPr sz="2000" kern="1200">
                <a:solidFill>
                  <a:schemeClr val="tx1"/>
                </a:solidFill>
                <a:latin typeface="+mn-lt"/>
                <a:ea typeface="+mn-ea"/>
                <a:cs typeface="+mn-cs"/>
              </a:defRPr>
            </a:lvl2pPr>
            <a:lvl3pPr marL="1080000" indent="-270000" algn="l" defTabSz="914400" rtl="0" eaLnBrk="1" latinLnBrk="0" hangingPunct="1">
              <a:lnSpc>
                <a:spcPct val="90000"/>
              </a:lnSpc>
              <a:spcBef>
                <a:spcPts val="0"/>
              </a:spcBef>
              <a:spcAft>
                <a:spcPts val="1000"/>
              </a:spcAft>
              <a:buFont typeface="Century Gothic" panose="020B0502020202020204" pitchFamily="34" charset="0"/>
              <a:buChar char="―"/>
              <a:defRPr sz="1800" kern="1200">
                <a:solidFill>
                  <a:schemeClr val="tx1"/>
                </a:solidFill>
                <a:latin typeface="+mn-lt"/>
                <a:ea typeface="+mn-ea"/>
                <a:cs typeface="+mn-cs"/>
              </a:defRPr>
            </a:lvl3pPr>
            <a:lvl4pPr marL="1440000" indent="-270000" algn="l" defTabSz="914400" rtl="0" eaLnBrk="1" latinLnBrk="0" hangingPunct="1">
              <a:lnSpc>
                <a:spcPct val="90000"/>
              </a:lnSpc>
              <a:spcBef>
                <a:spcPts val="0"/>
              </a:spcBef>
              <a:spcAft>
                <a:spcPts val="1000"/>
              </a:spcAft>
              <a:buFont typeface="Century Gothic" panose="020B0502020202020204" pitchFamily="34" charset="0"/>
              <a:buChar char="―"/>
              <a:defRPr sz="1600" kern="1200">
                <a:solidFill>
                  <a:schemeClr val="tx1"/>
                </a:solidFill>
                <a:latin typeface="+mn-lt"/>
                <a:ea typeface="+mn-ea"/>
                <a:cs typeface="+mn-cs"/>
              </a:defRPr>
            </a:lvl4pPr>
            <a:lvl5pPr marL="1800000" indent="-270000" algn="l" defTabSz="914400" rtl="0" eaLnBrk="1" latinLnBrk="0" hangingPunct="1">
              <a:lnSpc>
                <a:spcPct val="90000"/>
              </a:lnSpc>
              <a:spcBef>
                <a:spcPts val="0"/>
              </a:spcBef>
              <a:spcAft>
                <a:spcPts val="1000"/>
              </a:spcAft>
              <a:buFont typeface="Century Gothic" panose="020B0502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000" b="1" spc="-8" dirty="0">
                <a:solidFill>
                  <a:schemeClr val="accent1"/>
                </a:solidFill>
                <a:cs typeface="Calibri"/>
              </a:rPr>
              <a:t>VELOCITY</a:t>
            </a:r>
            <a:r>
              <a:rPr lang="en-US" sz="1000" baseline="30000" dirty="0">
                <a:solidFill>
                  <a:schemeClr val="accent1"/>
                </a:solidFill>
              </a:rPr>
              <a:t>™</a:t>
            </a:r>
            <a:r>
              <a:rPr lang="en-US" sz="1000" b="1" spc="-8" dirty="0">
                <a:solidFill>
                  <a:schemeClr val="accent1"/>
                </a:solidFill>
                <a:cs typeface="Calibri"/>
              </a:rPr>
              <a:t> </a:t>
            </a:r>
            <a:r>
              <a:rPr lang="en-US" sz="1000" spc="-8" dirty="0">
                <a:solidFill>
                  <a:schemeClr val="accent1"/>
                </a:solidFill>
                <a:cs typeface="Calibri"/>
              </a:rPr>
              <a:t>–</a:t>
            </a:r>
            <a:r>
              <a:rPr lang="en-US" sz="1000" b="1" spc="-8" dirty="0">
                <a:solidFill>
                  <a:schemeClr val="accent1"/>
                </a:solidFill>
                <a:cs typeface="Calibri"/>
              </a:rPr>
              <a:t> </a:t>
            </a:r>
            <a:r>
              <a:rPr lang="en-US" sz="1000" spc="-8" dirty="0">
                <a:solidFill>
                  <a:schemeClr val="accent1"/>
                </a:solidFill>
                <a:cs typeface="Calibri"/>
              </a:rPr>
              <a:t>Analytics Ops </a:t>
            </a:r>
            <a:endParaRPr lang="en-US" sz="1000" dirty="0">
              <a:solidFill>
                <a:schemeClr val="accent1"/>
              </a:solidFill>
              <a:cs typeface="Calibri-Light"/>
            </a:endParaRPr>
          </a:p>
        </p:txBody>
      </p:sp>
      <p:cxnSp>
        <p:nvCxnSpPr>
          <p:cNvPr id="20" name="Shape 239"/>
          <p:cNvCxnSpPr/>
          <p:nvPr userDrawn="1"/>
        </p:nvCxnSpPr>
        <p:spPr>
          <a:xfrm flipV="1">
            <a:off x="461608" y="4438650"/>
            <a:ext cx="8257032" cy="0"/>
          </a:xfrm>
          <a:prstGeom prst="straightConnector1">
            <a:avLst/>
          </a:prstGeom>
          <a:noFill/>
          <a:ln w="6350" cap="flat" cmpd="sng">
            <a:solidFill>
              <a:srgbClr val="BFBFBF"/>
            </a:solidFill>
            <a:prstDash val="solid"/>
            <a:round/>
            <a:headEnd type="none" w="med" len="med"/>
            <a:tailEnd type="none" w="med" len="med"/>
          </a:ln>
        </p:spPr>
      </p:cxnSp>
      <p:sp>
        <p:nvSpPr>
          <p:cNvPr id="21" name="Picture Placeholder 32"/>
          <p:cNvSpPr>
            <a:spLocks noGrp="1"/>
          </p:cNvSpPr>
          <p:nvPr>
            <p:ph type="pic" sz="quarter" idx="31"/>
          </p:nvPr>
        </p:nvSpPr>
        <p:spPr>
          <a:xfrm>
            <a:off x="4531150" y="3882881"/>
            <a:ext cx="666323" cy="459386"/>
          </a:xfrm>
          <a:solidFill>
            <a:schemeClr val="bg1">
              <a:lumMod val="85000"/>
            </a:schemeClr>
          </a:solidFill>
        </p:spPr>
        <p:txBody>
          <a:bodyPr anchor="ctr"/>
          <a:lstStyle>
            <a:lvl1pPr marL="0" indent="0" algn="ctr">
              <a:buFont typeface="Arial"/>
              <a:buNone/>
              <a:defRPr sz="600"/>
            </a:lvl1pPr>
          </a:lstStyle>
          <a:p>
            <a:r>
              <a:rPr lang="en-US"/>
              <a:t>Drag picture to placeholder or click icon to add</a:t>
            </a:r>
            <a:endParaRPr lang="en-US" dirty="0"/>
          </a:p>
        </p:txBody>
      </p:sp>
      <p:sp>
        <p:nvSpPr>
          <p:cNvPr id="22" name="Picture Placeholder 32"/>
          <p:cNvSpPr>
            <a:spLocks noGrp="1"/>
          </p:cNvSpPr>
          <p:nvPr>
            <p:ph type="pic" sz="quarter" idx="32"/>
          </p:nvPr>
        </p:nvSpPr>
        <p:spPr>
          <a:xfrm>
            <a:off x="5586167" y="3882881"/>
            <a:ext cx="666323" cy="459386"/>
          </a:xfrm>
          <a:solidFill>
            <a:schemeClr val="bg1">
              <a:lumMod val="85000"/>
            </a:schemeClr>
          </a:solidFill>
        </p:spPr>
        <p:txBody>
          <a:bodyPr anchor="ctr"/>
          <a:lstStyle>
            <a:lvl1pPr marL="0" indent="0" algn="ctr">
              <a:buFont typeface="Arial"/>
              <a:buNone/>
              <a:defRPr sz="600"/>
            </a:lvl1pPr>
          </a:lstStyle>
          <a:p>
            <a:r>
              <a:rPr lang="en-US"/>
              <a:t>Drag picture to placeholder or click icon to add</a:t>
            </a:r>
            <a:endParaRPr lang="en-US" dirty="0"/>
          </a:p>
        </p:txBody>
      </p:sp>
      <p:sp>
        <p:nvSpPr>
          <p:cNvPr id="23" name="Picture Placeholder 32"/>
          <p:cNvSpPr>
            <a:spLocks noGrp="1"/>
          </p:cNvSpPr>
          <p:nvPr>
            <p:ph type="pic" sz="quarter" idx="33"/>
          </p:nvPr>
        </p:nvSpPr>
        <p:spPr>
          <a:xfrm>
            <a:off x="6641184" y="3882881"/>
            <a:ext cx="666323" cy="459386"/>
          </a:xfrm>
          <a:solidFill>
            <a:schemeClr val="bg1">
              <a:lumMod val="85000"/>
            </a:schemeClr>
          </a:solidFill>
        </p:spPr>
        <p:txBody>
          <a:bodyPr anchor="ctr"/>
          <a:lstStyle>
            <a:lvl1pPr marL="0" indent="0" algn="ctr">
              <a:buFont typeface="Arial"/>
              <a:buNone/>
              <a:defRPr sz="600"/>
            </a:lvl1pPr>
          </a:lstStyle>
          <a:p>
            <a:r>
              <a:rPr lang="en-US"/>
              <a:t>Drag picture to placeholder or click icon to add</a:t>
            </a:r>
            <a:endParaRPr lang="en-US" dirty="0"/>
          </a:p>
        </p:txBody>
      </p:sp>
      <p:sp>
        <p:nvSpPr>
          <p:cNvPr id="24" name="Picture Placeholder 32"/>
          <p:cNvSpPr>
            <a:spLocks noGrp="1"/>
          </p:cNvSpPr>
          <p:nvPr>
            <p:ph type="pic" sz="quarter" idx="34"/>
          </p:nvPr>
        </p:nvSpPr>
        <p:spPr>
          <a:xfrm>
            <a:off x="7696200" y="3882881"/>
            <a:ext cx="666323" cy="459386"/>
          </a:xfrm>
          <a:solidFill>
            <a:schemeClr val="bg1">
              <a:lumMod val="85000"/>
            </a:schemeClr>
          </a:solidFill>
        </p:spPr>
        <p:txBody>
          <a:bodyPr anchor="ctr"/>
          <a:lstStyle>
            <a:lvl1pPr marL="0" indent="0" algn="ctr">
              <a:buFont typeface="Arial"/>
              <a:buNone/>
              <a:defRPr sz="600"/>
            </a:lvl1pPr>
          </a:lstStyle>
          <a:p>
            <a:r>
              <a:rPr lang="en-US"/>
              <a:t>Drag picture to placeholder or click icon to add</a:t>
            </a:r>
            <a:endParaRPr lang="en-US" dirty="0"/>
          </a:p>
        </p:txBody>
      </p:sp>
      <p:sp>
        <p:nvSpPr>
          <p:cNvPr id="25" name="Text Placeholder 17"/>
          <p:cNvSpPr>
            <a:spLocks noGrp="1"/>
          </p:cNvSpPr>
          <p:nvPr>
            <p:ph type="body" sz="quarter" idx="35" hasCustomPrompt="1"/>
          </p:nvPr>
        </p:nvSpPr>
        <p:spPr>
          <a:xfrm>
            <a:off x="457200" y="3907746"/>
            <a:ext cx="2670048" cy="225425"/>
          </a:xfrm>
        </p:spPr>
        <p:txBody>
          <a:bodyPr/>
          <a:lstStyle>
            <a:lvl1pPr marL="0" indent="0">
              <a:buNone/>
              <a:defRPr sz="1100" b="1"/>
            </a:lvl1pPr>
          </a:lstStyle>
          <a:p>
            <a:pPr lvl="0"/>
            <a:r>
              <a:rPr lang="en-US" dirty="0"/>
              <a:t>Tools and Technologies</a:t>
            </a:r>
          </a:p>
        </p:txBody>
      </p:sp>
      <p:sp>
        <p:nvSpPr>
          <p:cNvPr id="30" name="Picture Placeholder 32"/>
          <p:cNvSpPr>
            <a:spLocks noGrp="1"/>
          </p:cNvSpPr>
          <p:nvPr>
            <p:ph type="pic" sz="quarter" idx="13"/>
          </p:nvPr>
        </p:nvSpPr>
        <p:spPr>
          <a:xfrm>
            <a:off x="3476133" y="3882881"/>
            <a:ext cx="666323" cy="459386"/>
          </a:xfrm>
          <a:solidFill>
            <a:schemeClr val="bg1">
              <a:lumMod val="85000"/>
            </a:schemeClr>
          </a:solidFill>
        </p:spPr>
        <p:txBody>
          <a:bodyPr anchor="ctr"/>
          <a:lstStyle>
            <a:lvl1pPr marL="0" indent="0" algn="ctr">
              <a:buFont typeface="Arial"/>
              <a:buNone/>
              <a:defRPr sz="600"/>
            </a:lvl1pPr>
          </a:lstStyle>
          <a:p>
            <a:r>
              <a:rPr lang="en-US"/>
              <a:t>Drag picture to placeholder or click icon to add</a:t>
            </a:r>
            <a:endParaRPr lang="en-US" dirty="0"/>
          </a:p>
        </p:txBody>
      </p:sp>
    </p:spTree>
    <p:extLst>
      <p:ext uri="{BB962C8B-B14F-4D97-AF65-F5344CB8AC3E}">
        <p14:creationId xmlns:p14="http://schemas.microsoft.com/office/powerpoint/2010/main" val="271757395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endParaRPr lang="en-US" dirty="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23" name="TextBox 22"/>
          <p:cNvSpPr txBox="1"/>
          <p:nvPr userDrawn="1"/>
        </p:nvSpPr>
        <p:spPr>
          <a:xfrm>
            <a:off x="402233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a:solidFill>
                  <a:schemeClr val="accent1">
                    <a:lumMod val="40000"/>
                    <a:lumOff val="60000"/>
                  </a:schemeClr>
                </a:solidFill>
              </a:rPr>
              <a:t>“</a:t>
            </a:r>
          </a:p>
        </p:txBody>
      </p:sp>
      <p:cxnSp>
        <p:nvCxnSpPr>
          <p:cNvPr id="24" name="Straight Connector 23"/>
          <p:cNvCxnSpPr/>
          <p:nvPr userDrawn="1"/>
        </p:nvCxnSpPr>
        <p:spPr>
          <a:xfrm>
            <a:off x="3640400"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2"/>
          <p:cNvSpPr>
            <a:spLocks noGrp="1"/>
          </p:cNvSpPr>
          <p:nvPr>
            <p:ph type="pic" sz="quarter" idx="10" hasCustomPrompt="1"/>
          </p:nvPr>
        </p:nvSpPr>
        <p:spPr>
          <a:xfrm>
            <a:off x="606546" y="1930979"/>
            <a:ext cx="2489367" cy="1679478"/>
          </a:xfrm>
        </p:spPr>
        <p:txBody>
          <a:bodyPr anchor="ctr"/>
          <a:lstStyle>
            <a:lvl1pPr marL="0" indent="0" algn="ctr">
              <a:buNone/>
              <a:defRPr/>
            </a:lvl1pPr>
          </a:lstStyle>
          <a:p>
            <a:r>
              <a:rPr lang="en-US"/>
              <a:t>Logo</a:t>
            </a:r>
          </a:p>
        </p:txBody>
      </p:sp>
      <p:sp>
        <p:nvSpPr>
          <p:cNvPr id="27" name="Text Placeholder 4"/>
          <p:cNvSpPr>
            <a:spLocks noGrp="1"/>
          </p:cNvSpPr>
          <p:nvPr>
            <p:ph type="body" sz="quarter" idx="11"/>
          </p:nvPr>
        </p:nvSpPr>
        <p:spPr>
          <a:xfrm>
            <a:off x="4081463" y="1761325"/>
            <a:ext cx="4687887"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8"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9" name="TextBox 28"/>
          <p:cNvSpPr txBox="1"/>
          <p:nvPr userDrawn="1"/>
        </p:nvSpPr>
        <p:spPr>
          <a:xfrm>
            <a:off x="4046131" y="3523425"/>
            <a:ext cx="802640" cy="1015663"/>
          </a:xfrm>
          <a:prstGeom prst="rect">
            <a:avLst/>
          </a:prstGeom>
          <a:noFill/>
        </p:spPr>
        <p:txBody>
          <a:bodyPr wrap="square" rtlCol="0" anchor="b">
            <a:spAutoFit/>
          </a:bodyPr>
          <a:lstStyle/>
          <a:p>
            <a:pPr>
              <a:lnSpc>
                <a:spcPct val="100000"/>
              </a:lnSpc>
              <a:spcBef>
                <a:spcPts val="400"/>
              </a:spcBef>
            </a:pPr>
            <a:r>
              <a:rPr lang="en-US" sz="6000" b="1" spc="-300" dirty="0">
                <a:solidFill>
                  <a:schemeClr val="accent1">
                    <a:lumMod val="40000"/>
                    <a:lumOff val="60000"/>
                  </a:schemeClr>
                </a:solidFill>
              </a:rPr>
              <a:t>’’</a:t>
            </a:r>
          </a:p>
        </p:txBody>
      </p:sp>
    </p:spTree>
    <p:extLst>
      <p:ext uri="{BB962C8B-B14F-4D97-AF65-F5344CB8AC3E}">
        <p14:creationId xmlns:p14="http://schemas.microsoft.com/office/powerpoint/2010/main" val="163905751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_3">
    <p:spTree>
      <p:nvGrpSpPr>
        <p:cNvPr id="1" name=""/>
        <p:cNvGrpSpPr/>
        <p:nvPr/>
      </p:nvGrpSpPr>
      <p:grpSpPr>
        <a:xfrm>
          <a:off x="0" y="0"/>
          <a:ext cx="0" cy="0"/>
          <a:chOff x="0" y="0"/>
          <a:chExt cx="0" cy="0"/>
        </a:xfrm>
      </p:grpSpPr>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endParaRPr lang="en-US" dirty="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12" name="Rectangle 1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13" name="TextBox 12"/>
          <p:cNvSpPr txBox="1"/>
          <p:nvPr userDrawn="1"/>
        </p:nvSpPr>
        <p:spPr>
          <a:xfrm>
            <a:off x="3740117" y="3523425"/>
            <a:ext cx="802640" cy="1015663"/>
          </a:xfrm>
          <a:prstGeom prst="rect">
            <a:avLst/>
          </a:prstGeom>
          <a:noFill/>
        </p:spPr>
        <p:txBody>
          <a:bodyPr wrap="square" rtlCol="0" anchor="b">
            <a:spAutoFit/>
          </a:bodyPr>
          <a:lstStyle/>
          <a:p>
            <a:pPr>
              <a:lnSpc>
                <a:spcPct val="100000"/>
              </a:lnSpc>
              <a:spcBef>
                <a:spcPts val="400"/>
              </a:spcBef>
            </a:pPr>
            <a:r>
              <a:rPr lang="en-US" sz="6000" b="1" spc="-300" dirty="0">
                <a:solidFill>
                  <a:schemeClr val="accent1">
                    <a:lumMod val="40000"/>
                    <a:lumOff val="60000"/>
                  </a:schemeClr>
                </a:solidFill>
              </a:rPr>
              <a:t>’’</a:t>
            </a:r>
          </a:p>
        </p:txBody>
      </p:sp>
      <p:cxnSp>
        <p:nvCxnSpPr>
          <p:cNvPr id="14" name="Straight Connector 13"/>
          <p:cNvCxnSpPr/>
          <p:nvPr userDrawn="1"/>
        </p:nvCxnSpPr>
        <p:spPr>
          <a:xfrm>
            <a:off x="3372636"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1"/>
          </p:nvPr>
        </p:nvSpPr>
        <p:spPr>
          <a:xfrm>
            <a:off x="3813699" y="1761325"/>
            <a:ext cx="2029968"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4"/>
          <p:cNvSpPr>
            <a:spLocks noGrp="1"/>
          </p:cNvSpPr>
          <p:nvPr>
            <p:ph type="body" sz="quarter" idx="12" hasCustomPrompt="1"/>
          </p:nvPr>
        </p:nvSpPr>
        <p:spPr>
          <a:xfrm>
            <a:off x="3817487" y="4009719"/>
            <a:ext cx="202732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Quote source</a:t>
            </a:r>
          </a:p>
        </p:txBody>
      </p:sp>
      <p:sp>
        <p:nvSpPr>
          <p:cNvPr id="17" name="TextBox 16"/>
          <p:cNvSpPr txBox="1"/>
          <p:nvPr userDrawn="1"/>
        </p:nvSpPr>
        <p:spPr>
          <a:xfrm>
            <a:off x="3716317" y="1195761"/>
            <a:ext cx="802640" cy="1092607"/>
          </a:xfrm>
          <a:prstGeom prst="rect">
            <a:avLst/>
          </a:prstGeom>
          <a:noFill/>
        </p:spPr>
        <p:txBody>
          <a:bodyPr wrap="square" rtlCol="0" anchor="b">
            <a:spAutoFit/>
          </a:bodyPr>
          <a:lstStyle/>
          <a:p>
            <a:pPr>
              <a:lnSpc>
                <a:spcPct val="110000"/>
              </a:lnSpc>
              <a:spcBef>
                <a:spcPts val="400"/>
              </a:spcBef>
            </a:pPr>
            <a:r>
              <a:rPr lang="en-US" sz="6000" b="1" spc="-300" dirty="0">
                <a:solidFill>
                  <a:schemeClr val="accent1">
                    <a:lumMod val="40000"/>
                    <a:lumOff val="60000"/>
                  </a:schemeClr>
                </a:solidFill>
              </a:rPr>
              <a:t>“</a:t>
            </a:r>
          </a:p>
        </p:txBody>
      </p:sp>
      <p:sp>
        <p:nvSpPr>
          <p:cNvPr id="20" name="TextBox 19"/>
          <p:cNvSpPr txBox="1"/>
          <p:nvPr userDrawn="1"/>
        </p:nvSpPr>
        <p:spPr>
          <a:xfrm>
            <a:off x="799713" y="1195761"/>
            <a:ext cx="802640" cy="1092607"/>
          </a:xfrm>
          <a:prstGeom prst="rect">
            <a:avLst/>
          </a:prstGeom>
          <a:noFill/>
        </p:spPr>
        <p:txBody>
          <a:bodyPr wrap="square" rtlCol="0" anchor="b">
            <a:spAutoFit/>
          </a:bodyPr>
          <a:lstStyle/>
          <a:p>
            <a:pPr>
              <a:lnSpc>
                <a:spcPct val="110000"/>
              </a:lnSpc>
              <a:spcBef>
                <a:spcPts val="400"/>
              </a:spcBef>
            </a:pPr>
            <a:r>
              <a:rPr lang="en-US" sz="6000" b="1" spc="-300" dirty="0">
                <a:solidFill>
                  <a:schemeClr val="accent1">
                    <a:lumMod val="40000"/>
                    <a:lumOff val="60000"/>
                  </a:schemeClr>
                </a:solidFill>
              </a:rPr>
              <a:t>“</a:t>
            </a:r>
          </a:p>
        </p:txBody>
      </p:sp>
      <p:sp>
        <p:nvSpPr>
          <p:cNvPr id="21" name="TextBox 20"/>
          <p:cNvSpPr txBox="1"/>
          <p:nvPr userDrawn="1"/>
        </p:nvSpPr>
        <p:spPr>
          <a:xfrm>
            <a:off x="829808" y="3523425"/>
            <a:ext cx="802640" cy="1015663"/>
          </a:xfrm>
          <a:prstGeom prst="rect">
            <a:avLst/>
          </a:prstGeom>
          <a:noFill/>
        </p:spPr>
        <p:txBody>
          <a:bodyPr wrap="square" rtlCol="0" anchor="b">
            <a:spAutoFit/>
          </a:bodyPr>
          <a:lstStyle/>
          <a:p>
            <a:pPr>
              <a:lnSpc>
                <a:spcPct val="100000"/>
              </a:lnSpc>
              <a:spcBef>
                <a:spcPts val="400"/>
              </a:spcBef>
            </a:pPr>
            <a:r>
              <a:rPr lang="en-US" sz="6000" b="1" spc="-300" dirty="0">
                <a:solidFill>
                  <a:schemeClr val="accent1">
                    <a:lumMod val="40000"/>
                    <a:lumOff val="60000"/>
                  </a:schemeClr>
                </a:solidFill>
              </a:rPr>
              <a:t>’’</a:t>
            </a:r>
          </a:p>
        </p:txBody>
      </p:sp>
      <p:sp>
        <p:nvSpPr>
          <p:cNvPr id="25" name="Text Placeholder 4"/>
          <p:cNvSpPr>
            <a:spLocks noGrp="1"/>
          </p:cNvSpPr>
          <p:nvPr>
            <p:ph type="body" sz="quarter" idx="13"/>
          </p:nvPr>
        </p:nvSpPr>
        <p:spPr>
          <a:xfrm>
            <a:off x="897095" y="1761324"/>
            <a:ext cx="2029968" cy="1993029"/>
          </a:xfrm>
        </p:spPr>
        <p:txBody>
          <a:bodyPr anchor="ctr"/>
          <a:lstStyle>
            <a:lvl1pPr marL="0" indent="0">
              <a:lnSpc>
                <a:spcPct val="110000"/>
              </a:lnSpc>
              <a:spcBef>
                <a:spcPts val="400"/>
              </a:spcBef>
              <a:spcAft>
                <a:spcPts val="0"/>
              </a:spcAft>
              <a:buNone/>
              <a:defRPr sz="2000" b="1" i="1">
                <a:solidFill>
                  <a:srgbClr val="3C3C3B"/>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cxnSp>
        <p:nvCxnSpPr>
          <p:cNvPr id="30" name="Straight Connector 29"/>
          <p:cNvCxnSpPr/>
          <p:nvPr userDrawn="1"/>
        </p:nvCxnSpPr>
        <p:spPr>
          <a:xfrm>
            <a:off x="457395"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4"/>
          <p:cNvSpPr>
            <a:spLocks noGrp="1"/>
          </p:cNvSpPr>
          <p:nvPr>
            <p:ph type="body" sz="quarter" idx="14" hasCustomPrompt="1"/>
          </p:nvPr>
        </p:nvSpPr>
        <p:spPr>
          <a:xfrm>
            <a:off x="914401" y="4009719"/>
            <a:ext cx="2015658"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Quote source</a:t>
            </a:r>
          </a:p>
        </p:txBody>
      </p:sp>
      <p:sp>
        <p:nvSpPr>
          <p:cNvPr id="32" name="TextBox 31"/>
          <p:cNvSpPr txBox="1"/>
          <p:nvPr userDrawn="1"/>
        </p:nvSpPr>
        <p:spPr>
          <a:xfrm>
            <a:off x="6615881" y="3523425"/>
            <a:ext cx="802640" cy="1015663"/>
          </a:xfrm>
          <a:prstGeom prst="rect">
            <a:avLst/>
          </a:prstGeom>
          <a:noFill/>
        </p:spPr>
        <p:txBody>
          <a:bodyPr wrap="square" rtlCol="0" anchor="b">
            <a:spAutoFit/>
          </a:bodyPr>
          <a:lstStyle/>
          <a:p>
            <a:pPr>
              <a:lnSpc>
                <a:spcPct val="100000"/>
              </a:lnSpc>
              <a:spcBef>
                <a:spcPts val="400"/>
              </a:spcBef>
            </a:pPr>
            <a:r>
              <a:rPr lang="en-US" sz="6000" b="1" spc="-300" dirty="0">
                <a:solidFill>
                  <a:schemeClr val="accent1">
                    <a:lumMod val="40000"/>
                    <a:lumOff val="60000"/>
                  </a:schemeClr>
                </a:solidFill>
              </a:rPr>
              <a:t>’’</a:t>
            </a:r>
          </a:p>
        </p:txBody>
      </p:sp>
      <p:cxnSp>
        <p:nvCxnSpPr>
          <p:cNvPr id="33" name="Straight Connector 32"/>
          <p:cNvCxnSpPr/>
          <p:nvPr userDrawn="1"/>
        </p:nvCxnSpPr>
        <p:spPr>
          <a:xfrm>
            <a:off x="6248400"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
          <p:cNvSpPr>
            <a:spLocks noGrp="1"/>
          </p:cNvSpPr>
          <p:nvPr>
            <p:ph type="body" sz="quarter" idx="15"/>
          </p:nvPr>
        </p:nvSpPr>
        <p:spPr>
          <a:xfrm>
            <a:off x="6689463" y="1761325"/>
            <a:ext cx="2029968"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5" name="Text Placeholder 4"/>
          <p:cNvSpPr>
            <a:spLocks noGrp="1"/>
          </p:cNvSpPr>
          <p:nvPr>
            <p:ph type="body" sz="quarter" idx="16" hasCustomPrompt="1"/>
          </p:nvPr>
        </p:nvSpPr>
        <p:spPr>
          <a:xfrm>
            <a:off x="6693251" y="4009719"/>
            <a:ext cx="202732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Quote source</a:t>
            </a:r>
          </a:p>
        </p:txBody>
      </p:sp>
      <p:sp>
        <p:nvSpPr>
          <p:cNvPr id="36" name="TextBox 35"/>
          <p:cNvSpPr txBox="1"/>
          <p:nvPr userDrawn="1"/>
        </p:nvSpPr>
        <p:spPr>
          <a:xfrm>
            <a:off x="659208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a:solidFill>
                  <a:schemeClr val="accent1">
                    <a:lumMod val="40000"/>
                    <a:lumOff val="60000"/>
                  </a:schemeClr>
                </a:solidFill>
              </a:rPr>
              <a:t>“</a:t>
            </a:r>
          </a:p>
        </p:txBody>
      </p:sp>
    </p:spTree>
    <p:extLst>
      <p:ext uri="{BB962C8B-B14F-4D97-AF65-F5344CB8AC3E}">
        <p14:creationId xmlns:p14="http://schemas.microsoft.com/office/powerpoint/2010/main" val="345235742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endParaRPr lang="en-US" dirty="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11" name="Rectangle 10"/>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12" name="TextBox 11"/>
          <p:cNvSpPr txBox="1"/>
          <p:nvPr userDrawn="1"/>
        </p:nvSpPr>
        <p:spPr>
          <a:xfrm>
            <a:off x="837963" y="1195761"/>
            <a:ext cx="802640" cy="1092607"/>
          </a:xfrm>
          <a:prstGeom prst="rect">
            <a:avLst/>
          </a:prstGeom>
          <a:noFill/>
        </p:spPr>
        <p:txBody>
          <a:bodyPr wrap="square" rtlCol="0" anchor="b">
            <a:spAutoFit/>
          </a:bodyPr>
          <a:lstStyle/>
          <a:p>
            <a:pPr>
              <a:lnSpc>
                <a:spcPct val="110000"/>
              </a:lnSpc>
              <a:spcBef>
                <a:spcPts val="400"/>
              </a:spcBef>
            </a:pPr>
            <a:r>
              <a:rPr lang="en-US" sz="6000" b="1" spc="-300" dirty="0">
                <a:solidFill>
                  <a:schemeClr val="accent1">
                    <a:lumMod val="40000"/>
                    <a:lumOff val="60000"/>
                  </a:schemeClr>
                </a:solidFill>
              </a:rPr>
              <a:t>“</a:t>
            </a:r>
          </a:p>
        </p:txBody>
      </p:sp>
      <p:sp>
        <p:nvSpPr>
          <p:cNvPr id="13" name="TextBox 12"/>
          <p:cNvSpPr txBox="1"/>
          <p:nvPr userDrawn="1"/>
        </p:nvSpPr>
        <p:spPr>
          <a:xfrm>
            <a:off x="868058" y="3523425"/>
            <a:ext cx="802640" cy="1015663"/>
          </a:xfrm>
          <a:prstGeom prst="rect">
            <a:avLst/>
          </a:prstGeom>
          <a:noFill/>
        </p:spPr>
        <p:txBody>
          <a:bodyPr wrap="square" rtlCol="0" anchor="b">
            <a:spAutoFit/>
          </a:bodyPr>
          <a:lstStyle/>
          <a:p>
            <a:pPr>
              <a:lnSpc>
                <a:spcPct val="100000"/>
              </a:lnSpc>
              <a:spcBef>
                <a:spcPts val="400"/>
              </a:spcBef>
            </a:pPr>
            <a:r>
              <a:rPr lang="en-US" sz="6000" b="1" spc="-300" dirty="0">
                <a:solidFill>
                  <a:schemeClr val="accent1">
                    <a:lumMod val="40000"/>
                    <a:lumOff val="60000"/>
                  </a:schemeClr>
                </a:solidFill>
              </a:rPr>
              <a:t>’’</a:t>
            </a:r>
          </a:p>
        </p:txBody>
      </p:sp>
      <p:sp>
        <p:nvSpPr>
          <p:cNvPr id="14" name="Text Placeholder 4"/>
          <p:cNvSpPr>
            <a:spLocks noGrp="1"/>
          </p:cNvSpPr>
          <p:nvPr>
            <p:ph type="body" sz="quarter" idx="11"/>
          </p:nvPr>
        </p:nvSpPr>
        <p:spPr>
          <a:xfrm>
            <a:off x="897095" y="1761324"/>
            <a:ext cx="7436597" cy="1993029"/>
          </a:xfrm>
        </p:spPr>
        <p:txBody>
          <a:bodyPr anchor="ctr"/>
          <a:lstStyle>
            <a:lvl1pPr marL="0" indent="0">
              <a:lnSpc>
                <a:spcPct val="110000"/>
              </a:lnSpc>
              <a:spcBef>
                <a:spcPts val="400"/>
              </a:spcBef>
              <a:spcAft>
                <a:spcPts val="0"/>
              </a:spcAft>
              <a:buNone/>
              <a:defRPr sz="2000" b="1" i="1">
                <a:solidFill>
                  <a:srgbClr val="3C3C3B"/>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5"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cxnSp>
        <p:nvCxnSpPr>
          <p:cNvPr id="16" name="Straight Connector 15"/>
          <p:cNvCxnSpPr/>
          <p:nvPr userDrawn="1"/>
        </p:nvCxnSpPr>
        <p:spPr>
          <a:xfrm>
            <a:off x="457395"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05343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en-US"/>
              <a:t>Drag picture to placeholder or click icon to add</a:t>
            </a:r>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en-US"/>
              <a:t>Click to edit Master text styles</a:t>
            </a:r>
          </a:p>
        </p:txBody>
      </p:sp>
      <p:sp>
        <p:nvSpPr>
          <p:cNvPr id="5" name="Footer Placeholder 1"/>
          <p:cNvSpPr txBox="1">
            <a:spLocks/>
          </p:cNvSpPr>
          <p:nvPr userDrawn="1"/>
        </p:nvSpPr>
        <p:spPr>
          <a:xfrm>
            <a:off x="457201" y="4857864"/>
            <a:ext cx="928914" cy="107722"/>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 2015 Teradata</a:t>
            </a:r>
            <a:endParaRPr lang="en-US" dirty="0">
              <a:solidFill>
                <a:schemeClr val="bg1"/>
              </a:solidFill>
            </a:endParaRPr>
          </a:p>
        </p:txBody>
      </p:sp>
      <p:sp>
        <p:nvSpPr>
          <p:cNvPr id="1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endParaRPr lang="en-US" dirty="0"/>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a:t>Click to Edit Master Text Styles</a:t>
            </a:r>
          </a:p>
        </p:txBody>
      </p:sp>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a:t>© 2017 Teradata</a:t>
            </a:r>
            <a:endParaRPr lang="en-US" dirty="0"/>
          </a:p>
        </p:txBody>
      </p:sp>
      <p:sp>
        <p:nvSpPr>
          <p:cNvPr id="3" name="Footer Placeholder 2"/>
          <p:cNvSpPr>
            <a:spLocks noGrp="1"/>
          </p:cNvSpPr>
          <p:nvPr>
            <p:ph type="ftr" sz="quarter" idx="13"/>
          </p:nvPr>
        </p:nvSpPr>
        <p:spPr>
          <a:xfrm>
            <a:off x="3124200" y="4916847"/>
            <a:ext cx="2895600" cy="107722"/>
          </a:xfrm>
          <a:prstGeom prst="rect">
            <a:avLst/>
          </a:prstGeom>
        </p:spPr>
        <p:txBody>
          <a:bodyPr/>
          <a:lstStyle>
            <a:lvl1pPr>
              <a:defRPr>
                <a:solidFill>
                  <a:srgbClr val="D8D8D8"/>
                </a:solidFill>
              </a:defRPr>
            </a:lvl1pPr>
          </a:lstStyle>
          <a:p>
            <a:endParaRPr lang="en-US" dirty="0"/>
          </a:p>
        </p:txBody>
      </p:sp>
    </p:spTree>
    <p:extLst>
      <p:ext uri="{BB962C8B-B14F-4D97-AF65-F5344CB8AC3E}">
        <p14:creationId xmlns:p14="http://schemas.microsoft.com/office/powerpoint/2010/main" val="3471065318"/>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a:t>© 2017 Teradata</a:t>
            </a:r>
            <a:endParaRPr lang="en-US" dirty="0"/>
          </a:p>
        </p:txBody>
      </p:sp>
      <p:sp>
        <p:nvSpPr>
          <p:cNvPr id="3" name="Footer Placeholder 2"/>
          <p:cNvSpPr>
            <a:spLocks noGrp="1"/>
          </p:cNvSpPr>
          <p:nvPr>
            <p:ph type="ftr" sz="quarter" idx="13"/>
          </p:nvPr>
        </p:nvSpPr>
        <p:spPr>
          <a:xfrm>
            <a:off x="3124200" y="4916847"/>
            <a:ext cx="2895600" cy="107722"/>
          </a:xfrm>
          <a:prstGeom prst="rect">
            <a:avLst/>
          </a:prstGeom>
        </p:spPr>
        <p:txBody>
          <a:bodyPr/>
          <a:lstStyle>
            <a:lvl1pPr>
              <a:defRPr>
                <a:solidFill>
                  <a:srgbClr val="D8D8D8"/>
                </a:solidFill>
              </a:defRPr>
            </a:lvl1pPr>
          </a:lstStyle>
          <a:p>
            <a:endParaRPr lang="en-US" dirty="0"/>
          </a:p>
        </p:txBody>
      </p:sp>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9144000" cy="5143500"/>
          </a:xfrm>
        </p:spPr>
        <p:txBody>
          <a:bodyPr/>
          <a:lstStyle>
            <a:lvl1pPr marL="0" indent="0" algn="ctr">
              <a:buNone/>
              <a:defRPr sz="1400"/>
            </a:lvl1pPr>
          </a:lstStyle>
          <a:p>
            <a:r>
              <a:rPr lang="en-US"/>
              <a:t>Drag picture to placeholder or click icon to add</a:t>
            </a:r>
          </a:p>
        </p:txBody>
      </p:sp>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1052" y="4931654"/>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153247" y="4918131"/>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 name="Date Placeholder 2"/>
          <p:cNvSpPr>
            <a:spLocks noGrp="1"/>
          </p:cNvSpPr>
          <p:nvPr>
            <p:ph type="dt" sz="half" idx="10"/>
          </p:nvPr>
        </p:nvSpPr>
        <p:spPr/>
        <p:txBody>
          <a:bodyPr/>
          <a:lstStyle/>
          <a:p>
            <a:r>
              <a:rPr lang="en-US"/>
              <a:t>© 2017 Teradata</a:t>
            </a:r>
            <a:endParaRPr lang="en-US" dirty="0"/>
          </a:p>
        </p:txBody>
      </p:sp>
      <p:sp>
        <p:nvSpPr>
          <p:cNvPr id="4" name="Footer Placeholder 3"/>
          <p:cNvSpPr>
            <a:spLocks noGrp="1"/>
          </p:cNvSpPr>
          <p:nvPr>
            <p:ph type="ftr" sz="quarter" idx="11"/>
          </p:nvPr>
        </p:nvSpPr>
        <p:spPr>
          <a:xfrm>
            <a:off x="3124200" y="4916847"/>
            <a:ext cx="2895600" cy="107722"/>
          </a:xfrm>
          <a:prstGeom prst="rect">
            <a:avLst/>
          </a:prstGeom>
        </p:spPr>
        <p:txBody>
          <a:bodyPr/>
          <a:lstStyle/>
          <a:p>
            <a:endParaRPr lang="en-US" dirty="0"/>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775091"/>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p>
            <a:r>
              <a:rPr lang="en-US"/>
              <a:t>© 2014 Teradata</a:t>
            </a:r>
            <a:endParaRPr lang="en-US" dirty="0"/>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1432624587"/>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p>
            <a:r>
              <a:rPr lang="en-US"/>
              <a:t>© 2014 Teradata</a:t>
            </a:r>
            <a:endParaRPr lang="en-US" dirty="0"/>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2124235053"/>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p>
            <a:r>
              <a:rPr lang="en-US"/>
              <a:t>© 2014 Teradata</a:t>
            </a:r>
            <a:endParaRPr lang="en-US" dirty="0"/>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1374493652"/>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p>
            <a:r>
              <a:rPr lang="en-US"/>
              <a:t>© 2014 Teradata</a:t>
            </a:r>
            <a:endParaRPr lang="en-US" dirty="0"/>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1756090998"/>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p>
            <a:r>
              <a:rPr lang="en-US"/>
              <a:t>© 2014 Teradata</a:t>
            </a:r>
            <a:endParaRPr lang="en-US" dirty="0"/>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140669922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5412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en-US"/>
              <a:t>Drag picture to placeholder or click icon to add</a:t>
            </a:r>
            <a:endParaRPr lang="en-US" dirty="0"/>
          </a:p>
        </p:txBody>
      </p:sp>
      <p:sp>
        <p:nvSpPr>
          <p:cNvPr id="2" name="Date Placeholder 1"/>
          <p:cNvSpPr>
            <a:spLocks noGrp="1"/>
          </p:cNvSpPr>
          <p:nvPr>
            <p:ph type="dt" sz="half" idx="14"/>
          </p:nvPr>
        </p:nvSpPr>
        <p:spPr/>
        <p:txBody>
          <a:bodyPr/>
          <a:lstStyle/>
          <a:p>
            <a:r>
              <a:rPr lang="en-US"/>
              <a:t>© 2017 Teradata</a:t>
            </a:r>
            <a:endParaRPr lang="en-US" dirty="0"/>
          </a:p>
        </p:txBody>
      </p:sp>
      <p:sp>
        <p:nvSpPr>
          <p:cNvPr id="4" name="Footer Placeholder 3"/>
          <p:cNvSpPr>
            <a:spLocks noGrp="1"/>
          </p:cNvSpPr>
          <p:nvPr>
            <p:ph type="ftr" sz="quarter" idx="15"/>
          </p:nvPr>
        </p:nvSpPr>
        <p:spPr>
          <a:xfrm>
            <a:off x="3124200" y="4916847"/>
            <a:ext cx="2895600" cy="107722"/>
          </a:xfrm>
          <a:prstGeom prst="rect">
            <a:avLst/>
          </a:prstGeom>
        </p:spPr>
        <p:txBody>
          <a:bodyPr/>
          <a:lstStyle/>
          <a:p>
            <a:endParaRPr lang="en-US" dirty="0"/>
          </a:p>
        </p:txBody>
      </p:sp>
      <p:sp>
        <p:nvSpPr>
          <p:cNvPr id="7" name="Title 6"/>
          <p:cNvSpPr>
            <a:spLocks noGrp="1"/>
          </p:cNvSpPr>
          <p:nvPr>
            <p:ph type="title"/>
          </p:nvPr>
        </p:nvSpPr>
        <p:spPr>
          <a:xfrm>
            <a:off x="4802908" y="320039"/>
            <a:ext cx="3883891" cy="710249"/>
          </a:xfrm>
        </p:spPr>
        <p:txBody>
          <a:bodyPr/>
          <a:lstStyle/>
          <a:p>
            <a:r>
              <a:rPr lang="en-US"/>
              <a:t>Click to edit Master title style</a:t>
            </a:r>
            <a:endParaRPr lang="en-US" dirty="0"/>
          </a:p>
        </p:txBody>
      </p:sp>
    </p:spTree>
    <p:extLst>
      <p:ext uri="{BB962C8B-B14F-4D97-AF65-F5344CB8AC3E}">
        <p14:creationId xmlns:p14="http://schemas.microsoft.com/office/powerpoint/2010/main" val="3387318716"/>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16188"/>
            <a:ext cx="3886200" cy="3343998"/>
          </a:xfrm>
        </p:spPr>
        <p:txBody>
          <a:bodyPr>
            <a:noAutofit/>
          </a:bodyPr>
          <a:lstStyle>
            <a:lvl1pPr>
              <a:defRPr sz="1800"/>
            </a:lvl1pPr>
            <a:lvl2pPr>
              <a:defRPr sz="1600"/>
            </a:lvl2pPr>
            <a:lvl3pPr marL="687388" indent="-16986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idx="1"/>
          </p:nvPr>
        </p:nvSpPr>
        <p:spPr bwMode="gray">
          <a:xfrm>
            <a:off x="457200" y="1216152"/>
            <a:ext cx="3886200" cy="3344436"/>
          </a:xfrm>
        </p:spPr>
        <p:txBody>
          <a:bodyPr>
            <a:noAutofit/>
          </a:bodyPr>
          <a:lstStyle>
            <a:lvl1pPr>
              <a:defRPr sz="1800"/>
            </a:lvl1pPr>
            <a:lvl2pPr marL="515938" indent="-230188">
              <a:defRPr sz="1600"/>
            </a:lvl2pPr>
            <a:lvl3pPr marL="687388" indent="-171450">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9"/>
          <p:cNvSpPr>
            <a:spLocks noGrp="1"/>
          </p:cNvSpPr>
          <p:nvPr>
            <p:ph type="ftr" sz="quarter" idx="12"/>
          </p:nvPr>
        </p:nvSpPr>
        <p:spPr bwMode="gray">
          <a:xfrm>
            <a:off x="3124200" y="4916847"/>
            <a:ext cx="2895600" cy="107722"/>
          </a:xfrm>
          <a:prstGeom prst="rect">
            <a:avLst/>
          </a:prstGeom>
        </p:spPr>
        <p:txBody>
          <a:bodyPr/>
          <a:lstStyle/>
          <a:p>
            <a:r>
              <a:rPr lang="en-US"/>
              <a:t>© 2016 Teradata, The Culture Of Analytics</a:t>
            </a:r>
            <a:endParaRPr lang="en-US" dirty="0"/>
          </a:p>
        </p:txBody>
      </p:sp>
      <p:sp>
        <p:nvSpPr>
          <p:cNvPr id="14" name="Title 16"/>
          <p:cNvSpPr>
            <a:spLocks noGrp="1"/>
          </p:cNvSpPr>
          <p:nvPr>
            <p:ph type="title" hasCustomPrompt="1"/>
          </p:nvPr>
        </p:nvSpPr>
        <p:spPr bwMode="gray">
          <a:xfrm>
            <a:off x="457200" y="173735"/>
            <a:ext cx="8229600" cy="700031"/>
          </a:xfrm>
          <a:prstGeom prst="rect">
            <a:avLst/>
          </a:prstGeom>
        </p:spPr>
        <p:txBody>
          <a:bodyPr anchor="b" anchorCtr="0"/>
          <a:lstStyle>
            <a:lvl1pPr>
              <a:defRPr/>
            </a:lvl1pPr>
          </a:lstStyle>
          <a:p>
            <a:r>
              <a:rPr lang="en-US" dirty="0"/>
              <a:t>Click To Edit Master Title Style</a:t>
            </a:r>
          </a:p>
        </p:txBody>
      </p:sp>
    </p:spTree>
    <p:extLst>
      <p:ext uri="{BB962C8B-B14F-4D97-AF65-F5344CB8AC3E}">
        <p14:creationId xmlns:p14="http://schemas.microsoft.com/office/powerpoint/2010/main" val="1937635235"/>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p>
            <a:r>
              <a:rPr lang="en-US"/>
              <a:t>© 2014 Teradata</a:t>
            </a:r>
            <a:endParaRPr lang="en-US" dirty="0"/>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82944243"/>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p>
            <a:r>
              <a:rPr lang="en-US"/>
              <a:t>© 2014 Teradata</a:t>
            </a:r>
            <a:endParaRPr lang="en-US" dirty="0"/>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565710113"/>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p>
            <a:r>
              <a:rPr lang="en-US"/>
              <a:t>© 2014 Teradata</a:t>
            </a:r>
            <a:endParaRPr lang="en-US" dirty="0"/>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489103707"/>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6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p>
            <a:r>
              <a:rPr lang="en-US"/>
              <a:t>© 2014 Teradata</a:t>
            </a:r>
            <a:endParaRPr lang="en-US" dirty="0"/>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1688869300"/>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8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p>
            <a:r>
              <a:rPr lang="en-US"/>
              <a:t>© 2014 Teradata</a:t>
            </a:r>
            <a:endParaRPr lang="en-US" dirty="0"/>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668348543"/>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Footer Placeholder 22"/>
          <p:cNvSpPr>
            <a:spLocks noGrp="1"/>
          </p:cNvSpPr>
          <p:nvPr>
            <p:ph type="ftr" sz="quarter" idx="11"/>
          </p:nvPr>
        </p:nvSpPr>
        <p:spPr bwMode="gray">
          <a:xfrm>
            <a:off x="457200" y="4801537"/>
            <a:ext cx="1371599" cy="204983"/>
          </a:xfrm>
          <a:prstGeom prst="rect">
            <a:avLst/>
          </a:prstGeom>
        </p:spPr>
        <p:txBody>
          <a:bodyPr/>
          <a:lstStyle>
            <a:lvl1pPr>
              <a:defRPr sz="800">
                <a:solidFill>
                  <a:schemeClr val="bg2">
                    <a:lumMod val="75000"/>
                  </a:schemeClr>
                </a:solidFill>
              </a:defRPr>
            </a:lvl1pPr>
          </a:lstStyle>
          <a:p>
            <a:r>
              <a:rPr lang="en-US" dirty="0"/>
              <a:t>© 2017 Teradata</a:t>
            </a:r>
          </a:p>
        </p:txBody>
      </p:sp>
    </p:spTree>
    <p:extLst>
      <p:ext uri="{BB962C8B-B14F-4D97-AF65-F5344CB8AC3E}">
        <p14:creationId xmlns:p14="http://schemas.microsoft.com/office/powerpoint/2010/main" val="1895279708"/>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_Segue">
    <p:bg>
      <p:bgPr>
        <a:solidFill>
          <a:schemeClr val="accent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lvl1pPr>
              <a:defRPr>
                <a:solidFill>
                  <a:schemeClr val="accent1">
                    <a:lumMod val="20000"/>
                    <a:lumOff val="80000"/>
                  </a:schemeClr>
                </a:solidFill>
              </a:defRPr>
            </a:lvl1pPr>
          </a:lstStyle>
          <a:p>
            <a:r>
              <a:rPr lang="en-US"/>
              <a:t>© 2014 Teradata</a:t>
            </a:r>
            <a:endParaRPr lang="en-US" dirty="0"/>
          </a:p>
        </p:txBody>
      </p:sp>
      <p:sp>
        <p:nvSpPr>
          <p:cNvPr id="7" name="Text Placeholder 9"/>
          <p:cNvSpPr>
            <a:spLocks noGrp="1"/>
          </p:cNvSpPr>
          <p:nvPr>
            <p:ph type="body" sz="quarter" idx="11" hasCustomPrompt="1"/>
          </p:nvPr>
        </p:nvSpPr>
        <p:spPr bwMode="gray">
          <a:xfrm>
            <a:off x="0" y="2342217"/>
            <a:ext cx="9144000" cy="459100"/>
          </a:xfrm>
          <a:solidFill>
            <a:schemeClr val="bg1"/>
          </a:solidFill>
        </p:spPr>
        <p:txBody>
          <a:bodyPr lIns="457200" tIns="45720" rIns="457200" bIns="45720" anchor="ctr" anchorCtr="1">
            <a:spAutoFit/>
          </a:bodyPr>
          <a:lstStyle>
            <a:lvl1pPr marL="0" indent="0" algn="ctr">
              <a:lnSpc>
                <a:spcPct val="110000"/>
              </a:lnSpc>
              <a:spcBef>
                <a:spcPts val="200"/>
              </a:spcBef>
              <a:spcAft>
                <a:spcPts val="200"/>
              </a:spcAft>
              <a:buFontTx/>
              <a:buNone/>
              <a:defRPr sz="2200">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a:t>Click To Edit Master Text Styles</a:t>
            </a:r>
          </a:p>
        </p:txBody>
      </p:sp>
      <p:sp>
        <p:nvSpPr>
          <p:cNvPr id="8" name="TextBox 7"/>
          <p:cNvSpPr txBox="1"/>
          <p:nvPr userDrawn="1"/>
        </p:nvSpPr>
        <p:spPr>
          <a:xfrm>
            <a:off x="153254" y="483717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6" name="Text Placeholder 15"/>
          <p:cNvSpPr>
            <a:spLocks noGrp="1"/>
          </p:cNvSpPr>
          <p:nvPr>
            <p:ph type="body" sz="quarter" idx="15" hasCustomPrompt="1"/>
          </p:nvPr>
        </p:nvSpPr>
        <p:spPr bwMode="gray">
          <a:xfrm>
            <a:off x="3242535" y="4855464"/>
            <a:ext cx="2658930"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bg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872405104"/>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p>
            <a:r>
              <a:rPr lang="en-US" dirty="0"/>
              <a:t>© 2016 Teradata</a:t>
            </a:r>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886554066"/>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3124200" y="4916847"/>
            <a:ext cx="2895600" cy="107722"/>
          </a:xfrm>
          <a:prstGeom prst="rect">
            <a:avLst/>
          </a:prstGeom>
        </p:spPr>
        <p:txBody>
          <a:bodyPr/>
          <a:lstStyle/>
          <a:p>
            <a:r>
              <a:rPr lang="en-US" dirty="0"/>
              <a:t>© 2016 Teradata</a:t>
            </a:r>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146726122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r>
              <a:rPr lang="en-US"/>
              <a:t>© 2017 Teradata</a:t>
            </a:r>
            <a:endParaRPr lang="en-US" dirty="0"/>
          </a:p>
        </p:txBody>
      </p:sp>
      <p:sp>
        <p:nvSpPr>
          <p:cNvPr id="4" name="Footer Placeholder 3"/>
          <p:cNvSpPr>
            <a:spLocks noGrp="1"/>
          </p:cNvSpPr>
          <p:nvPr>
            <p:ph type="ftr" sz="quarter" idx="11"/>
          </p:nvPr>
        </p:nvSpPr>
        <p:spPr>
          <a:xfrm>
            <a:off x="3124200" y="4916847"/>
            <a:ext cx="2895600" cy="107722"/>
          </a:xfrm>
          <a:prstGeom prst="rect">
            <a:avLst/>
          </a:prstGeom>
        </p:spPr>
        <p:txBody>
          <a:bodyPr/>
          <a:lstStyle/>
          <a:p>
            <a:endParaRPr lang="en-US" dirty="0"/>
          </a:p>
        </p:txBody>
      </p:sp>
      <p:sp>
        <p:nvSpPr>
          <p:cNvPr id="21" name="Title 2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852579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r>
              <a:rPr lang="en-US"/>
              <a:t>© 2017 Teradata</a:t>
            </a:r>
            <a:endParaRPr lang="en-US" dirty="0"/>
          </a:p>
        </p:txBody>
      </p:sp>
      <p:sp>
        <p:nvSpPr>
          <p:cNvPr id="4" name="Footer Placeholder 3"/>
          <p:cNvSpPr>
            <a:spLocks noGrp="1"/>
          </p:cNvSpPr>
          <p:nvPr>
            <p:ph type="ftr" sz="quarter" idx="11"/>
          </p:nvPr>
        </p:nvSpPr>
        <p:spPr>
          <a:xfrm>
            <a:off x="3124200" y="4916847"/>
            <a:ext cx="2895600" cy="107722"/>
          </a:xfrm>
          <a:prstGeom prst="rect">
            <a:avLst/>
          </a:prstGeom>
        </p:spPr>
        <p:txBody>
          <a:bodyPr/>
          <a:lstStyle/>
          <a:p>
            <a:endParaRPr lang="en-US" dirty="0"/>
          </a:p>
        </p:txBody>
      </p:sp>
      <p:sp>
        <p:nvSpPr>
          <p:cNvPr id="21" name="Title 20"/>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2"/>
          </p:nvPr>
        </p:nvSpPr>
        <p:spPr>
          <a:xfrm>
            <a:off x="457200" y="731519"/>
            <a:ext cx="8255000" cy="296025"/>
          </a:xfrm>
        </p:spPr>
        <p:txBody>
          <a:bodyPr/>
          <a:lstStyle>
            <a:lvl1pPr marL="0" indent="0">
              <a:buNone/>
              <a:defRPr sz="1600">
                <a:solidFill>
                  <a:schemeClr val="accent6"/>
                </a:solidFill>
              </a:defRPr>
            </a:lvl1pPr>
          </a:lstStyle>
          <a:p>
            <a:pPr lvl="0"/>
            <a:r>
              <a:rPr lang="en-US"/>
              <a:t>Click to edit Master text styles</a:t>
            </a:r>
          </a:p>
        </p:txBody>
      </p:sp>
    </p:spTree>
    <p:extLst>
      <p:ext uri="{BB962C8B-B14F-4D97-AF65-F5344CB8AC3E}">
        <p14:creationId xmlns:p14="http://schemas.microsoft.com/office/powerpoint/2010/main" val="343659263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54125"/>
            <a:ext cx="3886200" cy="3248664"/>
          </a:xfrm>
        </p:spPr>
        <p:txBody>
          <a:bodyPr/>
          <a:lstStyle/>
          <a:p>
            <a:r>
              <a:rPr lang="en-US"/>
              <a:t>Drag picture to placeholder or click icon to add</a:t>
            </a:r>
            <a:endParaRPr lang="en-US" dirty="0"/>
          </a:p>
        </p:txBody>
      </p:sp>
      <p:sp>
        <p:nvSpPr>
          <p:cNvPr id="3" name="Content Placeholder 2"/>
          <p:cNvSpPr>
            <a:spLocks noGrp="1"/>
          </p:cNvSpPr>
          <p:nvPr>
            <p:ph idx="1"/>
          </p:nvPr>
        </p:nvSpPr>
        <p:spPr bwMode="gray">
          <a:xfrm>
            <a:off x="457200" y="1262063"/>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7"/>
          </p:nvPr>
        </p:nvSpPr>
        <p:spPr/>
        <p:txBody>
          <a:bodyPr/>
          <a:lstStyle/>
          <a:p>
            <a:r>
              <a:rPr lang="en-US"/>
              <a:t>© 2017 Teradata</a:t>
            </a:r>
            <a:endParaRPr lang="en-US" dirty="0"/>
          </a:p>
        </p:txBody>
      </p:sp>
      <p:sp>
        <p:nvSpPr>
          <p:cNvPr id="5" name="Footer Placeholder 4"/>
          <p:cNvSpPr>
            <a:spLocks noGrp="1"/>
          </p:cNvSpPr>
          <p:nvPr>
            <p:ph type="ftr" sz="quarter" idx="18"/>
          </p:nvPr>
        </p:nvSpPr>
        <p:spPr>
          <a:xfrm>
            <a:off x="3124200" y="4916847"/>
            <a:ext cx="2895600" cy="107722"/>
          </a:xfrm>
          <a:prstGeom prst="rect">
            <a:avLst/>
          </a:prstGeom>
        </p:spPr>
        <p:txBody>
          <a:bodyPr/>
          <a:lstStyle/>
          <a:p>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219618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54125"/>
            <a:ext cx="3886200" cy="33972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idx="1"/>
          </p:nvPr>
        </p:nvSpPr>
        <p:spPr bwMode="gray">
          <a:xfrm>
            <a:off x="457200" y="125412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8"/>
          </p:nvPr>
        </p:nvSpPr>
        <p:spPr/>
        <p:txBody>
          <a:bodyPr/>
          <a:lstStyle/>
          <a:p>
            <a:r>
              <a:rPr lang="en-US"/>
              <a:t>© 2017 Teradata</a:t>
            </a:r>
            <a:endParaRPr lang="en-US" dirty="0"/>
          </a:p>
        </p:txBody>
      </p:sp>
      <p:sp>
        <p:nvSpPr>
          <p:cNvPr id="4" name="Footer Placeholder 3"/>
          <p:cNvSpPr>
            <a:spLocks noGrp="1"/>
          </p:cNvSpPr>
          <p:nvPr>
            <p:ph type="ftr" sz="quarter" idx="19"/>
          </p:nvPr>
        </p:nvSpPr>
        <p:spPr>
          <a:xfrm>
            <a:off x="3124200" y="4916847"/>
            <a:ext cx="2895600" cy="107722"/>
          </a:xfrm>
          <a:prstGeom prst="rect">
            <a:avLst/>
          </a:prstGeom>
        </p:spPr>
        <p:txBody>
          <a:bodyPr/>
          <a:lstStyle/>
          <a:p>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3892461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bwMode="gray">
          <a:xfrm>
            <a:off x="33528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bwMode="gray">
          <a:xfrm>
            <a:off x="62484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3"/>
          </p:nvPr>
        </p:nvSpPr>
        <p:spPr/>
        <p:txBody>
          <a:bodyPr/>
          <a:lstStyle/>
          <a:p>
            <a:r>
              <a:rPr lang="en-US"/>
              <a:t>© 2017 Teradata</a:t>
            </a:r>
            <a:endParaRPr lang="en-US" dirty="0"/>
          </a:p>
        </p:txBody>
      </p:sp>
      <p:sp>
        <p:nvSpPr>
          <p:cNvPr id="5" name="Footer Placeholder 4"/>
          <p:cNvSpPr>
            <a:spLocks noGrp="1"/>
          </p:cNvSpPr>
          <p:nvPr>
            <p:ph type="ftr" sz="quarter" idx="14"/>
          </p:nvPr>
        </p:nvSpPr>
        <p:spPr>
          <a:xfrm>
            <a:off x="3124200" y="4916847"/>
            <a:ext cx="2895600" cy="107722"/>
          </a:xfrm>
          <a:prstGeom prst="rect">
            <a:avLst/>
          </a:prstGeom>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080029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262062"/>
            <a:ext cx="2438400" cy="3195090"/>
          </a:xfrm>
        </p:spPr>
        <p:txBody>
          <a:bodyPr/>
          <a:lstStyle/>
          <a:p>
            <a:r>
              <a:rPr lang="en-US"/>
              <a:t>Drag picture to placeholder or click icon to add</a:t>
            </a:r>
          </a:p>
        </p:txBody>
      </p:sp>
      <p:sp>
        <p:nvSpPr>
          <p:cNvPr id="3" name="Content Placeholder 2"/>
          <p:cNvSpPr>
            <a:spLocks noGrp="1"/>
          </p:cNvSpPr>
          <p:nvPr>
            <p:ph idx="1"/>
          </p:nvPr>
        </p:nvSpPr>
        <p:spPr bwMode="gray">
          <a:xfrm>
            <a:off x="457200" y="1254125"/>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7"/>
          </p:nvPr>
        </p:nvSpPr>
        <p:spPr/>
        <p:txBody>
          <a:bodyPr/>
          <a:lstStyle/>
          <a:p>
            <a:r>
              <a:rPr lang="en-US"/>
              <a:t>© 2017 Teradata</a:t>
            </a:r>
            <a:endParaRPr lang="en-US" dirty="0"/>
          </a:p>
        </p:txBody>
      </p:sp>
      <p:sp>
        <p:nvSpPr>
          <p:cNvPr id="6" name="Footer Placeholder 5"/>
          <p:cNvSpPr>
            <a:spLocks noGrp="1"/>
          </p:cNvSpPr>
          <p:nvPr>
            <p:ph type="ftr" sz="quarter" idx="18"/>
          </p:nvPr>
        </p:nvSpPr>
        <p:spPr>
          <a:xfrm>
            <a:off x="3124200" y="4916847"/>
            <a:ext cx="2895600" cy="107722"/>
          </a:xfrm>
          <a:prstGeom prst="rect">
            <a:avLst/>
          </a:prstGeom>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744195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71016"/>
            <a:ext cx="8229600" cy="3384550"/>
          </a:xfrm>
          <a:prstGeom prst="rect">
            <a:avLst/>
          </a:prstGeom>
        </p:spPr>
        <p:txBody>
          <a:bodyPr vert="horz" lIns="0" tIns="0" rIns="0" bIns="0" rtlCol="0">
            <a:noAutofit/>
          </a:bodyPr>
          <a:lstStyle/>
          <a:p>
            <a:pPr lvl="0"/>
            <a:r>
              <a:rPr lang="en-US" dirty="0"/>
              <a:t>Click to edit Master text styles: Standard bullet</a:t>
            </a:r>
          </a:p>
          <a:p>
            <a:pPr lvl="1"/>
            <a:r>
              <a:rPr lang="en-US" dirty="0"/>
              <a:t>Second level: Sub bullet</a:t>
            </a:r>
          </a:p>
          <a:p>
            <a:pPr lvl="2"/>
            <a:r>
              <a:rPr lang="en-US" dirty="0"/>
              <a:t>Third level: Tertiary bullet</a:t>
            </a:r>
          </a:p>
          <a:p>
            <a:pPr lvl="3"/>
            <a:r>
              <a:rPr lang="en-US" dirty="0"/>
              <a:t>Fourth level: Body copy</a:t>
            </a:r>
          </a:p>
          <a:p>
            <a:pPr lvl="4"/>
            <a:r>
              <a:rPr lang="en-US" dirty="0"/>
              <a:t>Fifth level: Main Heading</a:t>
            </a:r>
          </a:p>
          <a:p>
            <a:pPr lvl="5"/>
            <a:r>
              <a:rPr lang="en-US" dirty="0"/>
              <a:t>Sixth level: Subheading</a:t>
            </a:r>
          </a:p>
          <a:p>
            <a:pPr lvl="6"/>
            <a:r>
              <a:rPr lang="en-US" dirty="0"/>
              <a:t>Seventh level: Tertiary heading</a:t>
            </a:r>
          </a:p>
          <a:p>
            <a:pPr lvl="7"/>
            <a:r>
              <a:rPr lang="en-US" dirty="0"/>
              <a:t>Eighth level: Numbered lists</a:t>
            </a:r>
          </a:p>
          <a:p>
            <a:pPr lvl="8"/>
            <a:r>
              <a:rPr lang="en-US" dirty="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18131"/>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320039"/>
            <a:ext cx="8229600" cy="704088"/>
          </a:xfrm>
          <a:prstGeom prst="rect">
            <a:avLst/>
          </a:prstGeom>
        </p:spPr>
        <p:txBody>
          <a:bodyPr vert="horz" lIns="0" tIns="0" rIns="0" bIns="0" rtlCol="0" anchor="t" anchorCtr="0">
            <a:noAutofit/>
          </a:bodyPr>
          <a:lstStyle/>
          <a:p>
            <a:r>
              <a:rPr lang="en-US"/>
              <a:t>Click to edit Master title style</a:t>
            </a:r>
            <a:endParaRPr lang="en-US" dirty="0"/>
          </a:p>
        </p:txBody>
      </p:sp>
      <p:sp>
        <p:nvSpPr>
          <p:cNvPr id="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endParaRPr lang="en-US" dirty="0"/>
          </a:p>
        </p:txBody>
      </p:sp>
      <p:grpSp>
        <p:nvGrpSpPr>
          <p:cNvPr id="22" name="Group 21"/>
          <p:cNvGrpSpPr>
            <a:grpSpLocks noChangeAspect="1"/>
          </p:cNvGrpSpPr>
          <p:nvPr/>
        </p:nvGrpSpPr>
        <p:grpSpPr bwMode="auto">
          <a:xfrm>
            <a:off x="7772401" y="4762918"/>
            <a:ext cx="914400" cy="204717"/>
            <a:chOff x="5137" y="4139"/>
            <a:chExt cx="335" cy="75"/>
          </a:xfrm>
          <a:solidFill>
            <a:schemeClr val="accent1"/>
          </a:solidFill>
        </p:grpSpPr>
        <p:sp>
          <p:nvSpPr>
            <p:cNvPr id="2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721" r:id="rId5"/>
    <p:sldLayoutId id="2147483658" r:id="rId6"/>
    <p:sldLayoutId id="2147483709" r:id="rId7"/>
    <p:sldLayoutId id="2147483659" r:id="rId8"/>
    <p:sldLayoutId id="2147483662" r:id="rId9"/>
    <p:sldLayoutId id="2147483663" r:id="rId10"/>
    <p:sldLayoutId id="2147483654" r:id="rId11"/>
    <p:sldLayoutId id="2147483722" r:id="rId12"/>
    <p:sldLayoutId id="2147483715" r:id="rId13"/>
    <p:sldLayoutId id="2147483655" r:id="rId14"/>
    <p:sldLayoutId id="2147483670" r:id="rId15"/>
    <p:sldLayoutId id="2147483710" r:id="rId16"/>
    <p:sldLayoutId id="2147483716" r:id="rId17"/>
    <p:sldLayoutId id="2147483723" r:id="rId18"/>
    <p:sldLayoutId id="2147483719" r:id="rId19"/>
    <p:sldLayoutId id="2147483660" r:id="rId20"/>
    <p:sldLayoutId id="2147483720" r:id="rId21"/>
    <p:sldLayoutId id="2147483714" r:id="rId22"/>
    <p:sldLayoutId id="2147483661" r:id="rId23"/>
    <p:sldLayoutId id="2147483725" r:id="rId24"/>
    <p:sldLayoutId id="2147483729" r:id="rId25"/>
    <p:sldLayoutId id="2147483737" r:id="rId26"/>
    <p:sldLayoutId id="2147483738" r:id="rId27"/>
    <p:sldLayoutId id="2147483740" r:id="rId28"/>
    <p:sldLayoutId id="2147483741" r:id="rId29"/>
    <p:sldLayoutId id="2147483742" r:id="rId30"/>
    <p:sldLayoutId id="2147483743" r:id="rId31"/>
    <p:sldLayoutId id="2147483744" r:id="rId32"/>
    <p:sldLayoutId id="2147483751" r:id="rId33"/>
    <p:sldLayoutId id="2147483753" r:id="rId34"/>
    <p:sldLayoutId id="2147483755" r:id="rId35"/>
    <p:sldLayoutId id="2147483757" r:id="rId36"/>
    <p:sldLayoutId id="2147483764" r:id="rId37"/>
    <p:sldLayoutId id="2147483766" r:id="rId38"/>
    <p:sldLayoutId id="2147483767" r:id="rId39"/>
  </p:sldLayoutIdLst>
  <p:transition spd="med">
    <p:fade/>
  </p:transition>
  <p:hf sldNum="0" hdr="0" ftr="0"/>
  <p:txStyles>
    <p:title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0.xml"/><Relationship Id="rId1" Type="http://schemas.openxmlformats.org/officeDocument/2006/relationships/tags" Target="../tags/tag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flipH="1">
            <a:off x="-2" y="0"/>
            <a:ext cx="9144001" cy="4678362"/>
          </a:xfrm>
          <a:prstGeom prst="rect">
            <a:avLst/>
          </a:prstGeom>
        </p:spPr>
      </p:pic>
      <p:sp>
        <p:nvSpPr>
          <p:cNvPr id="18" name="Rectangle 17"/>
          <p:cNvSpPr/>
          <p:nvPr/>
        </p:nvSpPr>
        <p:spPr>
          <a:xfrm>
            <a:off x="-1" y="1881668"/>
            <a:ext cx="4800601" cy="1269923"/>
          </a:xfrm>
          <a:prstGeom prst="rect">
            <a:avLst/>
          </a:prstGeom>
          <a:solidFill>
            <a:schemeClr val="accent4">
              <a:alpha val="90000"/>
            </a:schemeClr>
          </a:solidFill>
          <a:ln w="9525">
            <a:noFill/>
            <a:miter lim="800000"/>
            <a:headEnd/>
            <a:tailEnd/>
          </a:ln>
          <a:effectLst/>
        </p:spPr>
        <p:txBody>
          <a:bodyPr wrap="square" lIns="548640" tIns="91440" bIns="91440" rtlCol="0" anchor="ctr">
            <a:prstTxWarp prst="textNoShape">
              <a:avLst/>
            </a:prstTxWarp>
            <a:noAutofit/>
          </a:bodyPr>
          <a:lstStyle/>
          <a:p>
            <a:pPr>
              <a:lnSpc>
                <a:spcPct val="95000"/>
              </a:lnSpc>
              <a:spcBef>
                <a:spcPts val="400"/>
              </a:spcBef>
            </a:pPr>
            <a:r>
              <a:rPr lang="en-US" sz="2800" dirty="0">
                <a:solidFill>
                  <a:schemeClr val="bg1"/>
                </a:solidFill>
              </a:rPr>
              <a:t>Velocity &gt; RACE</a:t>
            </a:r>
            <a:br>
              <a:rPr lang="en-US" sz="2800" dirty="0">
                <a:solidFill>
                  <a:schemeClr val="bg1"/>
                </a:solidFill>
              </a:rPr>
            </a:br>
            <a:r>
              <a:rPr lang="en-US" sz="2400" dirty="0">
                <a:solidFill>
                  <a:schemeClr val="bg1"/>
                </a:solidFill>
              </a:rPr>
              <a:t>Turn insight into action</a:t>
            </a:r>
          </a:p>
        </p:txBody>
      </p:sp>
      <p:sp>
        <p:nvSpPr>
          <p:cNvPr id="28" name="Rectangle 27"/>
          <p:cNvSpPr/>
          <p:nvPr/>
        </p:nvSpPr>
        <p:spPr>
          <a:xfrm>
            <a:off x="0" y="3153571"/>
            <a:ext cx="4800600" cy="557523"/>
          </a:xfrm>
          <a:prstGeom prst="rect">
            <a:avLst/>
          </a:prstGeom>
          <a:solidFill>
            <a:srgbClr val="000000">
              <a:alpha val="70000"/>
            </a:srgbClr>
          </a:solidFill>
          <a:ln w="9525">
            <a:noFill/>
            <a:miter lim="800000"/>
            <a:headEnd/>
            <a:tailEnd/>
          </a:ln>
          <a:effectLst/>
        </p:spPr>
        <p:txBody>
          <a:bodyPr wrap="square" lIns="548640" tIns="91440" bIns="91440" rtlCol="0" anchor="ctr">
            <a:prstTxWarp prst="textNoShape">
              <a:avLst/>
            </a:prstTxWarp>
            <a:noAutofit/>
          </a:bodyPr>
          <a:lstStyle/>
          <a:p>
            <a:pPr>
              <a:lnSpc>
                <a:spcPct val="85000"/>
              </a:lnSpc>
            </a:pPr>
            <a:r>
              <a:rPr lang="en-US" sz="1600" b="1" kern="0" dirty="0">
                <a:solidFill>
                  <a:schemeClr val="bg1"/>
                </a:solidFill>
              </a:rPr>
              <a:t>Lazy Evaluation</a:t>
            </a:r>
          </a:p>
        </p:txBody>
      </p:sp>
      <p:sp>
        <p:nvSpPr>
          <p:cNvPr id="3" name="Text Placeholder 2"/>
          <p:cNvSpPr>
            <a:spLocks noGrp="1"/>
          </p:cNvSpPr>
          <p:nvPr>
            <p:ph type="body" sz="quarter" idx="10"/>
          </p:nvPr>
        </p:nvSpPr>
        <p:spPr>
          <a:xfrm>
            <a:off x="-5040314" y="3086979"/>
            <a:ext cx="4575176" cy="1111073"/>
          </a:xfrm>
        </p:spPr>
        <p:txBody>
          <a:bodyPr/>
          <a:lstStyle/>
          <a:p>
            <a:r>
              <a:rPr lang="en-US" dirty="0"/>
              <a:t>Velocity &gt; RACE</a:t>
            </a:r>
          </a:p>
          <a:p>
            <a:pPr lvl="2"/>
            <a:r>
              <a:rPr lang="en-US" dirty="0"/>
              <a:t>Lazy Evaluation, Presenter Title</a:t>
            </a:r>
          </a:p>
          <a:p>
            <a:pPr lvl="3"/>
            <a:r>
              <a:rPr lang="en-US" dirty="0"/>
              <a:t>March 15. 2018</a:t>
            </a:r>
          </a:p>
        </p:txBody>
      </p:sp>
      <p:sp>
        <p:nvSpPr>
          <p:cNvPr id="9" name="Rectangle 8"/>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rot="18000000">
            <a:off x="1852520" y="3002306"/>
            <a:ext cx="4689459" cy="298570"/>
            <a:chOff x="455487" y="1219866"/>
            <a:chExt cx="7768742" cy="266036"/>
          </a:xfrm>
        </p:grpSpPr>
        <p:grpSp>
          <p:nvGrpSpPr>
            <p:cNvPr id="25" name="Group 24"/>
            <p:cNvGrpSpPr/>
            <p:nvPr/>
          </p:nvGrpSpPr>
          <p:grpSpPr>
            <a:xfrm>
              <a:off x="4996080" y="1332928"/>
              <a:ext cx="3228149" cy="152974"/>
              <a:chOff x="-127748" y="2985247"/>
              <a:chExt cx="5701554" cy="0"/>
            </a:xfrm>
          </p:grpSpPr>
          <p:cxnSp>
            <p:nvCxnSpPr>
              <p:cNvPr id="34" name="Straight Arrow Connector 33"/>
              <p:cNvCxnSpPr/>
              <p:nvPr/>
            </p:nvCxnSpPr>
            <p:spPr>
              <a:xfrm>
                <a:off x="2723029" y="2985247"/>
                <a:ext cx="2850777"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27748" y="2985247"/>
                <a:ext cx="2850777" cy="0"/>
              </a:xfrm>
              <a:prstGeom prst="straightConnector1">
                <a:avLst/>
              </a:prstGeom>
              <a:ln w="12700">
                <a:solidFill>
                  <a:schemeClr val="bg1"/>
                </a:solidFill>
                <a:prstDash val="lgDashDotDot"/>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55487" y="1274406"/>
              <a:ext cx="7424927" cy="0"/>
              <a:chOff x="-127748" y="2985247"/>
              <a:chExt cx="5701554" cy="0"/>
            </a:xfrm>
          </p:grpSpPr>
          <p:cxnSp>
            <p:nvCxnSpPr>
              <p:cNvPr id="32" name="Straight Arrow Connector 31"/>
              <p:cNvCxnSpPr/>
              <p:nvPr/>
            </p:nvCxnSpPr>
            <p:spPr>
              <a:xfrm>
                <a:off x="2723029" y="2985247"/>
                <a:ext cx="2850777"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27748" y="2985247"/>
                <a:ext cx="2850777" cy="0"/>
              </a:xfrm>
              <a:prstGeom prst="straightConnector1">
                <a:avLst/>
              </a:prstGeom>
              <a:ln w="12700">
                <a:solidFill>
                  <a:schemeClr val="bg1"/>
                </a:solidFill>
                <a:prstDash val="lgDashDotDot"/>
                <a:tailEnd type="none"/>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2311719" y="1219866"/>
              <a:ext cx="3228149" cy="152974"/>
              <a:chOff x="-127748" y="2985247"/>
              <a:chExt cx="5701554" cy="0"/>
            </a:xfrm>
          </p:grpSpPr>
          <p:cxnSp>
            <p:nvCxnSpPr>
              <p:cNvPr id="29" name="Straight Arrow Connector 28"/>
              <p:cNvCxnSpPr/>
              <p:nvPr/>
            </p:nvCxnSpPr>
            <p:spPr>
              <a:xfrm>
                <a:off x="2723029" y="2985247"/>
                <a:ext cx="2850777"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27748" y="2985247"/>
                <a:ext cx="2850777" cy="0"/>
              </a:xfrm>
              <a:prstGeom prst="straightConnector1">
                <a:avLst/>
              </a:prstGeom>
              <a:ln w="12700">
                <a:solidFill>
                  <a:schemeClr val="bg1"/>
                </a:solidFill>
                <a:prstDash val="lgDashDotDot"/>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12337076"/>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EDA20B-3B51-2D41-A4B0-3B1FF09D3439}"/>
              </a:ext>
            </a:extLst>
          </p:cNvPr>
          <p:cNvSpPr>
            <a:spLocks noGrp="1"/>
          </p:cNvSpPr>
          <p:nvPr>
            <p:ph type="title"/>
          </p:nvPr>
        </p:nvSpPr>
        <p:spPr/>
        <p:txBody>
          <a:bodyPr/>
          <a:lstStyle/>
          <a:p>
            <a:r>
              <a:rPr lang="en-US" dirty="0"/>
              <a:t>Team &amp; Conclusion</a:t>
            </a:r>
          </a:p>
        </p:txBody>
      </p:sp>
      <p:sp>
        <p:nvSpPr>
          <p:cNvPr id="6" name="TextBox 5">
            <a:extLst>
              <a:ext uri="{FF2B5EF4-FFF2-40B4-BE49-F238E27FC236}">
                <a16:creationId xmlns:a16="http://schemas.microsoft.com/office/drawing/2014/main" id="{6E7AEDF9-ACA8-4346-9409-E4D6C7CE12ED}"/>
              </a:ext>
            </a:extLst>
          </p:cNvPr>
          <p:cNvSpPr txBox="1"/>
          <p:nvPr/>
        </p:nvSpPr>
        <p:spPr>
          <a:xfrm>
            <a:off x="457200" y="1197429"/>
            <a:ext cx="6400800" cy="609600"/>
          </a:xfrm>
          <a:prstGeom prst="rect">
            <a:avLst/>
          </a:prstGeom>
        </p:spPr>
        <p:txBody>
          <a:bodyPr vert="horz" wrap="square" lIns="0" tIns="0" rIns="0" bIns="0" rtlCol="0" anchor="t" anchorCtr="0">
            <a:noAutofit/>
          </a:bodyPr>
          <a:lstStyle/>
          <a:p>
            <a:r>
              <a:rPr lang="en-US" dirty="0"/>
              <a:t>Joe.</a:t>
            </a:r>
          </a:p>
        </p:txBody>
      </p:sp>
    </p:spTree>
    <p:extLst>
      <p:ext uri="{BB962C8B-B14F-4D97-AF65-F5344CB8AC3E}">
        <p14:creationId xmlns:p14="http://schemas.microsoft.com/office/powerpoint/2010/main" val="299669626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0" y="2355554"/>
            <a:ext cx="9144000" cy="432426"/>
          </a:xfrm>
        </p:spPr>
        <p:txBody>
          <a:bodyPr/>
          <a:lstStyle/>
          <a:p>
            <a:r>
              <a:rPr lang="en-US" dirty="0"/>
              <a:t>thanks</a:t>
            </a:r>
          </a:p>
        </p:txBody>
      </p:sp>
    </p:spTree>
    <p:extLst>
      <p:ext uri="{BB962C8B-B14F-4D97-AF65-F5344CB8AC3E}">
        <p14:creationId xmlns:p14="http://schemas.microsoft.com/office/powerpoint/2010/main" val="103217911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542104-6EDB-477A-9C7D-AE777084D9F2}"/>
              </a:ext>
            </a:extLst>
          </p:cNvPr>
          <p:cNvSpPr>
            <a:spLocks noGrp="1"/>
          </p:cNvSpPr>
          <p:nvPr>
            <p:ph type="body" sz="quarter" idx="11"/>
          </p:nvPr>
        </p:nvSpPr>
        <p:spPr>
          <a:xfrm>
            <a:off x="0" y="2354656"/>
            <a:ext cx="9144000" cy="434221"/>
          </a:xfrm>
        </p:spPr>
        <p:txBody>
          <a:bodyPr/>
          <a:lstStyle/>
          <a:p>
            <a:r>
              <a:rPr lang="en-AU" dirty="0"/>
              <a:t>Backup Slides</a:t>
            </a:r>
          </a:p>
        </p:txBody>
      </p:sp>
      <p:sp>
        <p:nvSpPr>
          <p:cNvPr id="3" name="Text Placeholder 2">
            <a:extLst>
              <a:ext uri="{FF2B5EF4-FFF2-40B4-BE49-F238E27FC236}">
                <a16:creationId xmlns:a16="http://schemas.microsoft.com/office/drawing/2014/main" id="{A84F4106-264D-4A10-AA3E-0E5DF13564C5}"/>
              </a:ext>
            </a:extLst>
          </p:cNvPr>
          <p:cNvSpPr>
            <a:spLocks noGrp="1"/>
          </p:cNvSpPr>
          <p:nvPr>
            <p:ph type="body" sz="quarter" idx="15"/>
          </p:nvPr>
        </p:nvSpPr>
        <p:spPr/>
        <p:txBody>
          <a:bodyPr/>
          <a:lstStyle/>
          <a:p>
            <a:endParaRPr lang="en-AU"/>
          </a:p>
        </p:txBody>
      </p:sp>
    </p:spTree>
    <p:extLst>
      <p:ext uri="{BB962C8B-B14F-4D97-AF65-F5344CB8AC3E}">
        <p14:creationId xmlns:p14="http://schemas.microsoft.com/office/powerpoint/2010/main" val="184404091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220"/>
          <p:cNvSpPr/>
          <p:nvPr/>
        </p:nvSpPr>
        <p:spPr>
          <a:xfrm>
            <a:off x="2290037" y="1840437"/>
            <a:ext cx="1520690" cy="1508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2" name="Rectangle 221"/>
          <p:cNvSpPr/>
          <p:nvPr/>
        </p:nvSpPr>
        <p:spPr>
          <a:xfrm>
            <a:off x="2440086" y="1987963"/>
            <a:ext cx="1220592" cy="1213813"/>
          </a:xfrm>
          <a:prstGeom prst="rect">
            <a:avLst/>
          </a:prstGeom>
          <a:solidFill>
            <a:schemeClr val="bg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3" name="Rectangle 222"/>
          <p:cNvSpPr/>
          <p:nvPr/>
        </p:nvSpPr>
        <p:spPr>
          <a:xfrm>
            <a:off x="3961674" y="1840437"/>
            <a:ext cx="2892290" cy="1508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6" name="TextBox 225"/>
          <p:cNvSpPr txBox="1"/>
          <p:nvPr/>
        </p:nvSpPr>
        <p:spPr>
          <a:xfrm>
            <a:off x="2290037" y="2456728"/>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accent6">
                    <a:lumMod val="50000"/>
                  </a:schemeClr>
                </a:solidFill>
                <a:effectLst/>
                <a:uLnTx/>
                <a:uFillTx/>
              </a:rPr>
              <a:t>ALIGN</a:t>
            </a:r>
          </a:p>
        </p:txBody>
      </p:sp>
      <p:cxnSp>
        <p:nvCxnSpPr>
          <p:cNvPr id="6" name="Straight Connector 5"/>
          <p:cNvCxnSpPr/>
          <p:nvPr/>
        </p:nvCxnSpPr>
        <p:spPr>
          <a:xfrm>
            <a:off x="3810727" y="2615724"/>
            <a:ext cx="310522"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4" name="Rectangle 223"/>
          <p:cNvSpPr/>
          <p:nvPr/>
        </p:nvSpPr>
        <p:spPr>
          <a:xfrm>
            <a:off x="4121249" y="1987963"/>
            <a:ext cx="1220592" cy="1213813"/>
          </a:xfrm>
          <a:prstGeom prst="rect">
            <a:avLst/>
          </a:prstGeom>
          <a:solidFill>
            <a:schemeClr val="bg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5" name="Rectangle 224"/>
          <p:cNvSpPr/>
          <p:nvPr/>
        </p:nvSpPr>
        <p:spPr>
          <a:xfrm>
            <a:off x="5482364" y="1987963"/>
            <a:ext cx="1220592" cy="1213813"/>
          </a:xfrm>
          <a:prstGeom prst="rect">
            <a:avLst/>
          </a:prstGeom>
          <a:solidFill>
            <a:schemeClr val="bg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7" name="TextBox 226"/>
          <p:cNvSpPr txBox="1"/>
          <p:nvPr/>
        </p:nvSpPr>
        <p:spPr>
          <a:xfrm>
            <a:off x="3961674" y="2449656"/>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bg2">
                    <a:lumMod val="75000"/>
                  </a:schemeClr>
                </a:solidFill>
                <a:effectLst/>
                <a:uLnTx/>
                <a:uFillTx/>
              </a:rPr>
              <a:t>CREATE</a:t>
            </a:r>
          </a:p>
        </p:txBody>
      </p:sp>
      <p:sp>
        <p:nvSpPr>
          <p:cNvPr id="228" name="TextBox 227"/>
          <p:cNvSpPr txBox="1"/>
          <p:nvPr/>
        </p:nvSpPr>
        <p:spPr>
          <a:xfrm>
            <a:off x="5333274" y="2456728"/>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bg2">
                    <a:lumMod val="75000"/>
                  </a:schemeClr>
                </a:solidFill>
                <a:effectLst/>
                <a:uLnTx/>
                <a:uFillTx/>
              </a:rPr>
              <a:t>EVALUATE</a:t>
            </a:r>
          </a:p>
        </p:txBody>
      </p:sp>
      <p:cxnSp>
        <p:nvCxnSpPr>
          <p:cNvPr id="229" name="Straight Connector 228"/>
          <p:cNvCxnSpPr/>
          <p:nvPr/>
        </p:nvCxnSpPr>
        <p:spPr>
          <a:xfrm>
            <a:off x="6702956" y="2615724"/>
            <a:ext cx="92911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333274" y="2615724"/>
            <a:ext cx="14909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360921" y="2615724"/>
            <a:ext cx="929116" cy="0"/>
          </a:xfrm>
          <a:prstGeom prst="line">
            <a:avLst/>
          </a:prstGeom>
          <a:ln w="254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057399" y="336870"/>
            <a:ext cx="5029202" cy="933163"/>
            <a:chOff x="2057399" y="602220"/>
            <a:chExt cx="5029202" cy="933163"/>
          </a:xfrm>
        </p:grpSpPr>
        <p:sp>
          <p:nvSpPr>
            <p:cNvPr id="234" name="TextBox 233"/>
            <p:cNvSpPr txBox="1"/>
            <p:nvPr/>
          </p:nvSpPr>
          <p:spPr>
            <a:xfrm>
              <a:off x="2290037" y="602220"/>
              <a:ext cx="4563927" cy="707886"/>
            </a:xfrm>
            <a:prstGeom prst="rect">
              <a:avLst/>
            </a:prstGeom>
            <a:noFill/>
          </p:spPr>
          <p:txBody>
            <a:bodyPr wrap="square" tIns="0" bIns="0" rtlCol="0">
              <a:spAutoFit/>
            </a:bodyPr>
            <a:lstStyle/>
            <a:p>
              <a:pPr lvl="0" algn="ctr">
                <a:lnSpc>
                  <a:spcPct val="95000"/>
                </a:lnSpc>
                <a:spcBef>
                  <a:spcPts val="400"/>
                </a:spcBef>
                <a:defRPr/>
              </a:pPr>
              <a:r>
                <a:rPr kumimoji="0" lang="en-US" sz="4800" b="1" i="0" u="none" strike="noStrike" kern="0" cap="none" normalizeH="0" baseline="0" noProof="0" dirty="0">
                  <a:ln>
                    <a:noFill/>
                  </a:ln>
                  <a:solidFill>
                    <a:schemeClr val="accent1"/>
                  </a:solidFill>
                  <a:effectLst/>
                  <a:uLnTx/>
                  <a:uFillTx/>
                </a:rPr>
                <a:t>RACE</a:t>
              </a:r>
            </a:p>
          </p:txBody>
        </p:sp>
        <p:sp>
          <p:nvSpPr>
            <p:cNvPr id="235" name="TextBox 234"/>
            <p:cNvSpPr txBox="1"/>
            <p:nvPr/>
          </p:nvSpPr>
          <p:spPr>
            <a:xfrm>
              <a:off x="2057399" y="1299421"/>
              <a:ext cx="5029202" cy="235962"/>
            </a:xfrm>
            <a:prstGeom prst="rect">
              <a:avLst/>
            </a:prstGeom>
            <a:noFill/>
          </p:spPr>
          <p:txBody>
            <a:bodyPr wrap="square" tIns="0" bIns="0" rtlCol="0">
              <a:spAutoFit/>
            </a:bodyPr>
            <a:lstStyle/>
            <a:p>
              <a:pPr lvl="0" algn="ctr">
                <a:lnSpc>
                  <a:spcPct val="95000"/>
                </a:lnSpc>
                <a:spcBef>
                  <a:spcPts val="400"/>
                </a:spcBef>
                <a:defRPr/>
              </a:pPr>
              <a:r>
                <a:rPr kumimoji="0" lang="en-US" sz="1600" i="0" u="none" strike="noStrike" kern="0" cap="none" normalizeH="0" baseline="0" noProof="0" dirty="0">
                  <a:ln>
                    <a:noFill/>
                  </a:ln>
                  <a:solidFill>
                    <a:schemeClr val="accent1"/>
                  </a:solidFill>
                  <a:effectLst/>
                  <a:uLnTx/>
                  <a:uFillTx/>
                </a:rPr>
                <a:t>RAPID ANALYTIC CONSULTING ENGAGEMENT</a:t>
              </a:r>
            </a:p>
          </p:txBody>
        </p:sp>
      </p:grpSp>
      <p:sp>
        <p:nvSpPr>
          <p:cNvPr id="236" name="TextBox 235"/>
          <p:cNvSpPr txBox="1"/>
          <p:nvPr/>
        </p:nvSpPr>
        <p:spPr>
          <a:xfrm>
            <a:off x="2442435" y="3503989"/>
            <a:ext cx="1218243" cy="204671"/>
          </a:xfrm>
          <a:prstGeom prst="rect">
            <a:avLst/>
          </a:prstGeom>
          <a:noFill/>
        </p:spPr>
        <p:txBody>
          <a:bodyPr wrap="square" tIns="0" bIns="0" rtlCol="0">
            <a:spAutoFit/>
          </a:bodyPr>
          <a:lstStyle/>
          <a:p>
            <a:pPr lvl="0">
              <a:lnSpc>
                <a:spcPct val="95000"/>
              </a:lnSpc>
              <a:spcBef>
                <a:spcPts val="400"/>
              </a:spcBef>
              <a:defRPr/>
            </a:pPr>
            <a:r>
              <a:rPr kumimoji="0" lang="en-US" sz="1400" b="1" i="0" u="none" strike="noStrike" kern="0" cap="none" normalizeH="0" baseline="0" noProof="0" dirty="0">
                <a:ln>
                  <a:noFill/>
                </a:ln>
                <a:solidFill>
                  <a:schemeClr val="bg2">
                    <a:lumMod val="50000"/>
                  </a:schemeClr>
                </a:solidFill>
                <a:effectLst/>
                <a:uLnTx/>
                <a:uFillTx/>
              </a:rPr>
              <a:t>WEEK 1</a:t>
            </a:r>
          </a:p>
        </p:txBody>
      </p:sp>
      <p:sp>
        <p:nvSpPr>
          <p:cNvPr id="237" name="TextBox 236"/>
          <p:cNvSpPr txBox="1"/>
          <p:nvPr/>
        </p:nvSpPr>
        <p:spPr>
          <a:xfrm>
            <a:off x="4121249" y="3503989"/>
            <a:ext cx="1212025" cy="204671"/>
          </a:xfrm>
          <a:prstGeom prst="rect">
            <a:avLst/>
          </a:prstGeom>
          <a:noFill/>
        </p:spPr>
        <p:txBody>
          <a:bodyPr wrap="square" tIns="0" bIns="0" rtlCol="0">
            <a:spAutoFit/>
          </a:bodyPr>
          <a:lstStyle/>
          <a:p>
            <a:pPr lvl="0">
              <a:lnSpc>
                <a:spcPct val="95000"/>
              </a:lnSpc>
              <a:spcBef>
                <a:spcPts val="400"/>
              </a:spcBef>
              <a:defRPr/>
            </a:pPr>
            <a:r>
              <a:rPr kumimoji="0" lang="en-US" sz="1400" i="0" u="none" strike="noStrike" kern="0" cap="none" normalizeH="0" baseline="0" noProof="0" dirty="0">
                <a:ln>
                  <a:noFill/>
                </a:ln>
                <a:solidFill>
                  <a:schemeClr val="bg2">
                    <a:lumMod val="75000"/>
                  </a:schemeClr>
                </a:solidFill>
                <a:effectLst/>
                <a:uLnTx/>
                <a:uFillTx/>
              </a:rPr>
              <a:t>WEEKS 2-5</a:t>
            </a:r>
          </a:p>
        </p:txBody>
      </p:sp>
      <p:sp>
        <p:nvSpPr>
          <p:cNvPr id="238" name="TextBox 237"/>
          <p:cNvSpPr txBox="1"/>
          <p:nvPr/>
        </p:nvSpPr>
        <p:spPr>
          <a:xfrm>
            <a:off x="5489541" y="3503989"/>
            <a:ext cx="1213416" cy="204671"/>
          </a:xfrm>
          <a:prstGeom prst="rect">
            <a:avLst/>
          </a:prstGeom>
          <a:noFill/>
        </p:spPr>
        <p:txBody>
          <a:bodyPr wrap="square" tIns="0" bIns="0" rtlCol="0">
            <a:spAutoFit/>
          </a:bodyPr>
          <a:lstStyle/>
          <a:p>
            <a:pPr lvl="0">
              <a:lnSpc>
                <a:spcPct val="95000"/>
              </a:lnSpc>
              <a:spcBef>
                <a:spcPts val="400"/>
              </a:spcBef>
              <a:defRPr/>
            </a:pPr>
            <a:r>
              <a:rPr kumimoji="0" lang="en-US" sz="1400" i="0" u="none" strike="noStrike" kern="0" cap="none" normalizeH="0" baseline="0" noProof="0" dirty="0">
                <a:ln>
                  <a:noFill/>
                </a:ln>
                <a:solidFill>
                  <a:schemeClr val="bg2">
                    <a:lumMod val="75000"/>
                  </a:schemeClr>
                </a:solidFill>
                <a:effectLst/>
                <a:uLnTx/>
                <a:uFillTx/>
              </a:rPr>
              <a:t>WEEK 6</a:t>
            </a:r>
          </a:p>
        </p:txBody>
      </p:sp>
      <p:cxnSp>
        <p:nvCxnSpPr>
          <p:cNvPr id="239" name="Straight Connector 238"/>
          <p:cNvCxnSpPr/>
          <p:nvPr/>
        </p:nvCxnSpPr>
        <p:spPr>
          <a:xfrm>
            <a:off x="2442435" y="3741786"/>
            <a:ext cx="12205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4121249" y="3741786"/>
            <a:ext cx="12205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5489540" y="3741786"/>
            <a:ext cx="12205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2348532" y="3856449"/>
            <a:ext cx="2223468" cy="921021"/>
          </a:xfrm>
          <a:prstGeom prst="rect">
            <a:avLst/>
          </a:prstGeom>
          <a:noFill/>
        </p:spPr>
        <p:txBody>
          <a:bodyPr wrap="square" tIns="0" bIns="0" rtlCol="0">
            <a:spAutoFit/>
          </a:bodyPr>
          <a:lstStyle/>
          <a:p>
            <a:pPr lvl="0">
              <a:lnSpc>
                <a:spcPct val="95000"/>
              </a:lnSpc>
              <a:spcBef>
                <a:spcPts val="400"/>
              </a:spcBef>
              <a:defRPr/>
            </a:pPr>
            <a:r>
              <a:rPr lang="en-US" sz="1050" kern="0" dirty="0"/>
              <a:t>Assess/document use case(s), assess analytical maturity, etc. (i.e. Reduce churn, improve processes, increase visibility, reduce cost, enhance revenue)</a:t>
            </a:r>
          </a:p>
        </p:txBody>
      </p:sp>
      <p:grpSp>
        <p:nvGrpSpPr>
          <p:cNvPr id="15" name="Group 14"/>
          <p:cNvGrpSpPr/>
          <p:nvPr/>
        </p:nvGrpSpPr>
        <p:grpSpPr>
          <a:xfrm>
            <a:off x="2290037" y="1987388"/>
            <a:ext cx="1520690" cy="1213813"/>
            <a:chOff x="567346" y="3616738"/>
            <a:chExt cx="1520690" cy="1213813"/>
          </a:xfrm>
        </p:grpSpPr>
        <p:sp>
          <p:nvSpPr>
            <p:cNvPr id="243" name="Rectangle 242"/>
            <p:cNvSpPr/>
            <p:nvPr/>
          </p:nvSpPr>
          <p:spPr>
            <a:xfrm>
              <a:off x="717395" y="3616738"/>
              <a:ext cx="1220592" cy="12138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44" name="TextBox 243"/>
            <p:cNvSpPr txBox="1"/>
            <p:nvPr/>
          </p:nvSpPr>
          <p:spPr>
            <a:xfrm>
              <a:off x="567346" y="4085503"/>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bg1"/>
                  </a:solidFill>
                  <a:effectLst/>
                  <a:uLnTx/>
                  <a:uFillTx/>
                </a:rPr>
                <a:t>ALIGN</a:t>
              </a:r>
            </a:p>
          </p:txBody>
        </p:sp>
      </p:grpSp>
      <p:grpSp>
        <p:nvGrpSpPr>
          <p:cNvPr id="7" name="Group 6"/>
          <p:cNvGrpSpPr/>
          <p:nvPr/>
        </p:nvGrpSpPr>
        <p:grpSpPr>
          <a:xfrm>
            <a:off x="6985000" y="2195717"/>
            <a:ext cx="1934839" cy="1354246"/>
            <a:chOff x="6985000" y="2195717"/>
            <a:chExt cx="1934839" cy="1354246"/>
          </a:xfrm>
        </p:grpSpPr>
        <p:sp>
          <p:nvSpPr>
            <p:cNvPr id="39" name="Oval 38"/>
            <p:cNvSpPr/>
            <p:nvPr/>
          </p:nvSpPr>
          <p:spPr>
            <a:xfrm>
              <a:off x="7532413" y="2195717"/>
              <a:ext cx="840013" cy="840013"/>
            </a:xfrm>
            <a:prstGeom prst="ellipse">
              <a:avLst/>
            </a:prstGeom>
            <a:solidFill>
              <a:schemeClr val="accent6"/>
            </a:solidFill>
            <a:ln w="9525">
              <a:noFill/>
              <a:miter lim="800000"/>
              <a:headEnd/>
              <a:tailEnd/>
            </a:ln>
            <a:effectLst/>
          </p:spPr>
          <p:txBody>
            <a:bodyPr wrap="square" tIns="91440" bIns="91440" rtlCol="0" anchor="t">
              <a:prstTxWarp prst="textNoShape">
                <a:avLst/>
              </a:prstTxWarp>
              <a:noAutofit/>
            </a:bodyPr>
            <a:lstStyle/>
            <a:p>
              <a:pPr algn="ctr"/>
              <a:endParaRPr lang="en-US" kern="0" dirty="0">
                <a:solidFill>
                  <a:prstClr val="white"/>
                </a:solidFill>
              </a:endParaRPr>
            </a:p>
          </p:txBody>
        </p:sp>
        <p:sp>
          <p:nvSpPr>
            <p:cNvPr id="41" name="Rectangle 40"/>
            <p:cNvSpPr/>
            <p:nvPr/>
          </p:nvSpPr>
          <p:spPr>
            <a:xfrm>
              <a:off x="6985000" y="3157584"/>
              <a:ext cx="1934839" cy="392379"/>
            </a:xfrm>
            <a:prstGeom prst="rect">
              <a:avLst/>
            </a:prstGeom>
            <a:noFill/>
            <a:ln w="9525">
              <a:noFill/>
              <a:miter lim="800000"/>
              <a:headEnd/>
              <a:tailEnd/>
            </a:ln>
            <a:effectLst/>
          </p:spPr>
          <p:txBody>
            <a:bodyPr wrap="square" tIns="91440" bIns="91440" spcCol="0" rtlCol="0" anchor="ctr">
              <a:prstTxWarp prst="textNoShape">
                <a:avLst/>
              </a:prstTxWarp>
              <a:noAutofit/>
            </a:bodyPr>
            <a:lstStyle/>
            <a:p>
              <a:pPr lvl="0" algn="ctr">
                <a:lnSpc>
                  <a:spcPct val="95000"/>
                </a:lnSpc>
                <a:spcBef>
                  <a:spcPts val="400"/>
                </a:spcBef>
                <a:spcAft>
                  <a:spcPts val="500"/>
                </a:spcAft>
                <a:defRPr/>
              </a:pPr>
              <a:r>
                <a:rPr lang="en-US" sz="1400" b="1" kern="0" dirty="0">
                  <a:solidFill>
                    <a:schemeClr val="accent6"/>
                  </a:solidFill>
                </a:rPr>
                <a:t>OPERATIONALIZE</a:t>
              </a:r>
            </a:p>
          </p:txBody>
        </p:sp>
        <p:grpSp>
          <p:nvGrpSpPr>
            <p:cNvPr id="45" name="Group 940"/>
            <p:cNvGrpSpPr/>
            <p:nvPr/>
          </p:nvGrpSpPr>
          <p:grpSpPr>
            <a:xfrm>
              <a:off x="7714139" y="2393863"/>
              <a:ext cx="489196" cy="456358"/>
              <a:chOff x="0" y="0"/>
              <a:chExt cx="3301693" cy="2861182"/>
            </a:xfrm>
            <a:solidFill>
              <a:srgbClr val="FFFFFF"/>
            </a:solidFill>
          </p:grpSpPr>
          <p:sp>
            <p:nvSpPr>
              <p:cNvPr id="46" name="Shape 938"/>
              <p:cNvSpPr/>
              <p:nvPr/>
            </p:nvSpPr>
            <p:spPr>
              <a:xfrm>
                <a:off x="0" y="0"/>
                <a:ext cx="2272161" cy="2311911"/>
              </a:xfrm>
              <a:custGeom>
                <a:avLst/>
                <a:gdLst/>
                <a:ahLst/>
                <a:cxnLst>
                  <a:cxn ang="0">
                    <a:pos x="wd2" y="hd2"/>
                  </a:cxn>
                  <a:cxn ang="5400000">
                    <a:pos x="wd2" y="hd2"/>
                  </a:cxn>
                  <a:cxn ang="10800000">
                    <a:pos x="wd2" y="hd2"/>
                  </a:cxn>
                  <a:cxn ang="16200000">
                    <a:pos x="wd2" y="hd2"/>
                  </a:cxn>
                </a:cxnLst>
                <a:rect l="0" t="0" r="r" b="b"/>
                <a:pathLst>
                  <a:path w="21600" h="21600" extrusionOk="0">
                    <a:moveTo>
                      <a:pt x="12558" y="11443"/>
                    </a:moveTo>
                    <a:lnTo>
                      <a:pt x="12558" y="11680"/>
                    </a:lnTo>
                    <a:lnTo>
                      <a:pt x="16058" y="16089"/>
                    </a:lnTo>
                    <a:lnTo>
                      <a:pt x="12558" y="20153"/>
                    </a:lnTo>
                    <a:lnTo>
                      <a:pt x="12558" y="20391"/>
                    </a:lnTo>
                    <a:lnTo>
                      <a:pt x="18061" y="20391"/>
                    </a:lnTo>
                    <a:cubicBezTo>
                      <a:pt x="18061" y="19954"/>
                      <a:pt x="18100" y="19526"/>
                      <a:pt x="18194" y="19112"/>
                    </a:cubicBezTo>
                    <a:cubicBezTo>
                      <a:pt x="17991" y="19135"/>
                      <a:pt x="17796" y="19158"/>
                      <a:pt x="17554" y="19158"/>
                    </a:cubicBezTo>
                    <a:lnTo>
                      <a:pt x="14101" y="19158"/>
                    </a:lnTo>
                    <a:lnTo>
                      <a:pt x="17243" y="15507"/>
                    </a:lnTo>
                    <a:lnTo>
                      <a:pt x="14475" y="12009"/>
                    </a:lnTo>
                    <a:lnTo>
                      <a:pt x="17578" y="12009"/>
                    </a:lnTo>
                    <a:cubicBezTo>
                      <a:pt x="18038" y="12009"/>
                      <a:pt x="18373" y="12055"/>
                      <a:pt x="18568" y="12162"/>
                    </a:cubicBezTo>
                    <a:cubicBezTo>
                      <a:pt x="18770" y="12277"/>
                      <a:pt x="18942" y="12438"/>
                      <a:pt x="19074" y="12675"/>
                    </a:cubicBezTo>
                    <a:cubicBezTo>
                      <a:pt x="19184" y="12913"/>
                      <a:pt x="19269" y="13242"/>
                      <a:pt x="19293" y="13693"/>
                    </a:cubicBezTo>
                    <a:lnTo>
                      <a:pt x="19558" y="13693"/>
                    </a:lnTo>
                    <a:lnTo>
                      <a:pt x="19378" y="11443"/>
                    </a:lnTo>
                    <a:lnTo>
                      <a:pt x="12558" y="11443"/>
                    </a:lnTo>
                    <a:close/>
                    <a:moveTo>
                      <a:pt x="15504" y="1140"/>
                    </a:moveTo>
                    <a:lnTo>
                      <a:pt x="15528" y="6001"/>
                    </a:lnTo>
                    <a:lnTo>
                      <a:pt x="16323" y="6001"/>
                    </a:lnTo>
                    <a:lnTo>
                      <a:pt x="16323" y="0"/>
                    </a:lnTo>
                    <a:lnTo>
                      <a:pt x="15621" y="0"/>
                    </a:lnTo>
                    <a:cubicBezTo>
                      <a:pt x="15504" y="260"/>
                      <a:pt x="15044" y="819"/>
                      <a:pt x="14850" y="972"/>
                    </a:cubicBezTo>
                    <a:lnTo>
                      <a:pt x="14850" y="1745"/>
                    </a:lnTo>
                    <a:cubicBezTo>
                      <a:pt x="15177" y="1531"/>
                      <a:pt x="15333" y="1378"/>
                      <a:pt x="15504" y="1140"/>
                    </a:cubicBezTo>
                    <a:close/>
                    <a:moveTo>
                      <a:pt x="18895" y="6070"/>
                    </a:moveTo>
                    <a:cubicBezTo>
                      <a:pt x="19908" y="6070"/>
                      <a:pt x="20150" y="5679"/>
                      <a:pt x="20150" y="4600"/>
                    </a:cubicBezTo>
                    <a:lnTo>
                      <a:pt x="20150" y="1470"/>
                    </a:lnTo>
                    <a:cubicBezTo>
                      <a:pt x="20150" y="390"/>
                      <a:pt x="19885" y="0"/>
                      <a:pt x="18895" y="0"/>
                    </a:cubicBezTo>
                    <a:cubicBezTo>
                      <a:pt x="17882" y="0"/>
                      <a:pt x="17640" y="390"/>
                      <a:pt x="17640" y="1470"/>
                    </a:cubicBezTo>
                    <a:lnTo>
                      <a:pt x="17640" y="4600"/>
                    </a:lnTo>
                    <a:cubicBezTo>
                      <a:pt x="17640" y="5656"/>
                      <a:pt x="17882" y="6070"/>
                      <a:pt x="18895" y="6070"/>
                    </a:cubicBezTo>
                    <a:close/>
                    <a:moveTo>
                      <a:pt x="18435" y="1317"/>
                    </a:moveTo>
                    <a:cubicBezTo>
                      <a:pt x="18435" y="949"/>
                      <a:pt x="18435" y="559"/>
                      <a:pt x="18895" y="559"/>
                    </a:cubicBezTo>
                    <a:cubicBezTo>
                      <a:pt x="19355" y="559"/>
                      <a:pt x="19355" y="926"/>
                      <a:pt x="19355" y="1317"/>
                    </a:cubicBezTo>
                    <a:lnTo>
                      <a:pt x="19355" y="4730"/>
                    </a:lnTo>
                    <a:cubicBezTo>
                      <a:pt x="19355" y="5098"/>
                      <a:pt x="19355" y="5488"/>
                      <a:pt x="18895" y="5488"/>
                    </a:cubicBezTo>
                    <a:cubicBezTo>
                      <a:pt x="18435" y="5488"/>
                      <a:pt x="18435" y="5121"/>
                      <a:pt x="18435" y="4730"/>
                    </a:cubicBezTo>
                    <a:lnTo>
                      <a:pt x="18435" y="1317"/>
                    </a:lnTo>
                    <a:close/>
                    <a:moveTo>
                      <a:pt x="12605" y="6070"/>
                    </a:moveTo>
                    <a:cubicBezTo>
                      <a:pt x="13618" y="6070"/>
                      <a:pt x="13860" y="5679"/>
                      <a:pt x="13860" y="4600"/>
                    </a:cubicBezTo>
                    <a:lnTo>
                      <a:pt x="13860" y="1470"/>
                    </a:lnTo>
                    <a:cubicBezTo>
                      <a:pt x="13860" y="390"/>
                      <a:pt x="13595" y="0"/>
                      <a:pt x="12605" y="0"/>
                    </a:cubicBezTo>
                    <a:cubicBezTo>
                      <a:pt x="11615" y="0"/>
                      <a:pt x="11350" y="390"/>
                      <a:pt x="11350" y="1470"/>
                    </a:cubicBezTo>
                    <a:lnTo>
                      <a:pt x="11350" y="4600"/>
                    </a:lnTo>
                    <a:cubicBezTo>
                      <a:pt x="11350" y="5656"/>
                      <a:pt x="11591" y="6070"/>
                      <a:pt x="12605" y="6070"/>
                    </a:cubicBezTo>
                    <a:close/>
                    <a:moveTo>
                      <a:pt x="12145" y="1317"/>
                    </a:moveTo>
                    <a:cubicBezTo>
                      <a:pt x="12145" y="949"/>
                      <a:pt x="12145" y="559"/>
                      <a:pt x="12605" y="559"/>
                    </a:cubicBezTo>
                    <a:cubicBezTo>
                      <a:pt x="13064" y="559"/>
                      <a:pt x="13064" y="926"/>
                      <a:pt x="13064" y="1317"/>
                    </a:cubicBezTo>
                    <a:lnTo>
                      <a:pt x="13064" y="4730"/>
                    </a:lnTo>
                    <a:cubicBezTo>
                      <a:pt x="13064" y="5098"/>
                      <a:pt x="13064" y="5488"/>
                      <a:pt x="12605" y="5488"/>
                    </a:cubicBezTo>
                    <a:cubicBezTo>
                      <a:pt x="12145" y="5488"/>
                      <a:pt x="12145" y="5121"/>
                      <a:pt x="12145" y="4730"/>
                    </a:cubicBezTo>
                    <a:lnTo>
                      <a:pt x="12145" y="1317"/>
                    </a:lnTo>
                    <a:close/>
                    <a:moveTo>
                      <a:pt x="6072" y="1140"/>
                    </a:moveTo>
                    <a:lnTo>
                      <a:pt x="6096" y="6001"/>
                    </a:lnTo>
                    <a:lnTo>
                      <a:pt x="6883" y="6001"/>
                    </a:lnTo>
                    <a:lnTo>
                      <a:pt x="6883" y="0"/>
                    </a:lnTo>
                    <a:lnTo>
                      <a:pt x="6181" y="0"/>
                    </a:lnTo>
                    <a:cubicBezTo>
                      <a:pt x="6072" y="260"/>
                      <a:pt x="5612" y="819"/>
                      <a:pt x="5410" y="972"/>
                    </a:cubicBezTo>
                    <a:lnTo>
                      <a:pt x="5410" y="1745"/>
                    </a:lnTo>
                    <a:cubicBezTo>
                      <a:pt x="5737" y="1531"/>
                      <a:pt x="5893" y="1378"/>
                      <a:pt x="6072" y="1140"/>
                    </a:cubicBezTo>
                    <a:close/>
                    <a:moveTo>
                      <a:pt x="1317" y="13433"/>
                    </a:moveTo>
                    <a:cubicBezTo>
                      <a:pt x="1037" y="13479"/>
                      <a:pt x="904" y="13540"/>
                      <a:pt x="725" y="13716"/>
                    </a:cubicBezTo>
                    <a:cubicBezTo>
                      <a:pt x="507" y="13908"/>
                      <a:pt x="374" y="14122"/>
                      <a:pt x="242" y="14428"/>
                    </a:cubicBezTo>
                    <a:cubicBezTo>
                      <a:pt x="195" y="14535"/>
                      <a:pt x="133" y="14727"/>
                      <a:pt x="109" y="14834"/>
                    </a:cubicBezTo>
                    <a:lnTo>
                      <a:pt x="86" y="14880"/>
                    </a:lnTo>
                    <a:lnTo>
                      <a:pt x="242" y="14880"/>
                    </a:lnTo>
                    <a:lnTo>
                      <a:pt x="304" y="14795"/>
                    </a:lnTo>
                    <a:cubicBezTo>
                      <a:pt x="437" y="14581"/>
                      <a:pt x="616" y="14382"/>
                      <a:pt x="748" y="14298"/>
                    </a:cubicBezTo>
                    <a:cubicBezTo>
                      <a:pt x="920" y="14191"/>
                      <a:pt x="1146" y="14145"/>
                      <a:pt x="1450" y="14145"/>
                    </a:cubicBezTo>
                    <a:lnTo>
                      <a:pt x="1559" y="14145"/>
                    </a:lnTo>
                    <a:cubicBezTo>
                      <a:pt x="1536" y="14405"/>
                      <a:pt x="1520" y="14688"/>
                      <a:pt x="1497" y="14949"/>
                    </a:cubicBezTo>
                    <a:cubicBezTo>
                      <a:pt x="1426" y="15791"/>
                      <a:pt x="1426" y="15806"/>
                      <a:pt x="1411" y="16028"/>
                    </a:cubicBezTo>
                    <a:cubicBezTo>
                      <a:pt x="1294" y="16655"/>
                      <a:pt x="1208" y="16908"/>
                      <a:pt x="943" y="17275"/>
                    </a:cubicBezTo>
                    <a:cubicBezTo>
                      <a:pt x="702" y="17605"/>
                      <a:pt x="663" y="17689"/>
                      <a:pt x="639" y="17842"/>
                    </a:cubicBezTo>
                    <a:cubicBezTo>
                      <a:pt x="616" y="18056"/>
                      <a:pt x="725" y="18247"/>
                      <a:pt x="943" y="18316"/>
                    </a:cubicBezTo>
                    <a:cubicBezTo>
                      <a:pt x="1052" y="18339"/>
                      <a:pt x="1161" y="18355"/>
                      <a:pt x="1255" y="18293"/>
                    </a:cubicBezTo>
                    <a:cubicBezTo>
                      <a:pt x="1364" y="18247"/>
                      <a:pt x="1497" y="18102"/>
                      <a:pt x="1582" y="17926"/>
                    </a:cubicBezTo>
                    <a:cubicBezTo>
                      <a:pt x="1738" y="17627"/>
                      <a:pt x="1894" y="16778"/>
                      <a:pt x="2003" y="15768"/>
                    </a:cubicBezTo>
                    <a:cubicBezTo>
                      <a:pt x="2003" y="15683"/>
                      <a:pt x="2112" y="14191"/>
                      <a:pt x="2112" y="14145"/>
                    </a:cubicBezTo>
                    <a:lnTo>
                      <a:pt x="3406" y="14145"/>
                    </a:lnTo>
                    <a:cubicBezTo>
                      <a:pt x="3321" y="14727"/>
                      <a:pt x="3274" y="15316"/>
                      <a:pt x="3212" y="15898"/>
                    </a:cubicBezTo>
                    <a:cubicBezTo>
                      <a:pt x="3188" y="16089"/>
                      <a:pt x="3188" y="16778"/>
                      <a:pt x="3212" y="16954"/>
                    </a:cubicBezTo>
                    <a:cubicBezTo>
                      <a:pt x="3258" y="17474"/>
                      <a:pt x="3321" y="17796"/>
                      <a:pt x="3500" y="17987"/>
                    </a:cubicBezTo>
                    <a:cubicBezTo>
                      <a:pt x="3632" y="18163"/>
                      <a:pt x="3781" y="18270"/>
                      <a:pt x="3983" y="18316"/>
                    </a:cubicBezTo>
                    <a:cubicBezTo>
                      <a:pt x="4069" y="18339"/>
                      <a:pt x="4248" y="18339"/>
                      <a:pt x="4334" y="18316"/>
                    </a:cubicBezTo>
                    <a:cubicBezTo>
                      <a:pt x="4490" y="18270"/>
                      <a:pt x="4638" y="18186"/>
                      <a:pt x="4771" y="18056"/>
                    </a:cubicBezTo>
                    <a:cubicBezTo>
                      <a:pt x="4950" y="17880"/>
                      <a:pt x="5059" y="17689"/>
                      <a:pt x="5145" y="17367"/>
                    </a:cubicBezTo>
                    <a:cubicBezTo>
                      <a:pt x="5168" y="17237"/>
                      <a:pt x="5238" y="16977"/>
                      <a:pt x="5238" y="16931"/>
                    </a:cubicBezTo>
                    <a:lnTo>
                      <a:pt x="5082" y="16931"/>
                    </a:lnTo>
                    <a:cubicBezTo>
                      <a:pt x="5059" y="17061"/>
                      <a:pt x="5036" y="17107"/>
                      <a:pt x="5012" y="17145"/>
                    </a:cubicBezTo>
                    <a:cubicBezTo>
                      <a:pt x="4950" y="17298"/>
                      <a:pt x="4841" y="17406"/>
                      <a:pt x="4685" y="17451"/>
                    </a:cubicBezTo>
                    <a:cubicBezTo>
                      <a:pt x="4490" y="17513"/>
                      <a:pt x="4287" y="17474"/>
                      <a:pt x="4116" y="17383"/>
                    </a:cubicBezTo>
                    <a:cubicBezTo>
                      <a:pt x="3960" y="17275"/>
                      <a:pt x="3851" y="17107"/>
                      <a:pt x="3804" y="16847"/>
                    </a:cubicBezTo>
                    <a:cubicBezTo>
                      <a:pt x="3757" y="15936"/>
                      <a:pt x="3874" y="15033"/>
                      <a:pt x="4007" y="14145"/>
                    </a:cubicBezTo>
                    <a:lnTo>
                      <a:pt x="5254" y="14145"/>
                    </a:lnTo>
                    <a:lnTo>
                      <a:pt x="5254" y="13410"/>
                    </a:lnTo>
                    <a:cubicBezTo>
                      <a:pt x="4116" y="13410"/>
                      <a:pt x="2970" y="13410"/>
                      <a:pt x="1801" y="13410"/>
                    </a:cubicBezTo>
                    <a:cubicBezTo>
                      <a:pt x="1426" y="13410"/>
                      <a:pt x="1364" y="13433"/>
                      <a:pt x="1317" y="13433"/>
                    </a:cubicBezTo>
                    <a:close/>
                    <a:moveTo>
                      <a:pt x="20922" y="7555"/>
                    </a:moveTo>
                    <a:lnTo>
                      <a:pt x="10071" y="7555"/>
                    </a:lnTo>
                    <a:cubicBezTo>
                      <a:pt x="9697" y="7555"/>
                      <a:pt x="9393" y="7861"/>
                      <a:pt x="9393" y="8228"/>
                    </a:cubicBezTo>
                    <a:lnTo>
                      <a:pt x="9393" y="15423"/>
                    </a:lnTo>
                    <a:lnTo>
                      <a:pt x="5870" y="7945"/>
                    </a:lnTo>
                    <a:cubicBezTo>
                      <a:pt x="5761" y="7708"/>
                      <a:pt x="5519" y="7555"/>
                      <a:pt x="5254" y="7555"/>
                    </a:cubicBezTo>
                    <a:lnTo>
                      <a:pt x="678" y="7555"/>
                    </a:lnTo>
                    <a:cubicBezTo>
                      <a:pt x="304" y="7555"/>
                      <a:pt x="0" y="7861"/>
                      <a:pt x="0" y="8228"/>
                    </a:cubicBezTo>
                    <a:cubicBezTo>
                      <a:pt x="0" y="8596"/>
                      <a:pt x="304" y="8894"/>
                      <a:pt x="678" y="8894"/>
                    </a:cubicBezTo>
                    <a:lnTo>
                      <a:pt x="4817" y="8894"/>
                    </a:lnTo>
                    <a:lnTo>
                      <a:pt x="9440" y="18791"/>
                    </a:lnTo>
                    <a:lnTo>
                      <a:pt x="10757" y="21600"/>
                    </a:lnTo>
                    <a:lnTo>
                      <a:pt x="10757" y="8894"/>
                    </a:lnTo>
                    <a:lnTo>
                      <a:pt x="20922" y="8894"/>
                    </a:lnTo>
                    <a:cubicBezTo>
                      <a:pt x="21296" y="8894"/>
                      <a:pt x="21600" y="8596"/>
                      <a:pt x="21600" y="8228"/>
                    </a:cubicBezTo>
                    <a:cubicBezTo>
                      <a:pt x="21600" y="7861"/>
                      <a:pt x="21296" y="7555"/>
                      <a:pt x="20922" y="7555"/>
                    </a:cubicBezTo>
                    <a:close/>
                    <a:moveTo>
                      <a:pt x="3165" y="6070"/>
                    </a:moveTo>
                    <a:cubicBezTo>
                      <a:pt x="4178" y="6070"/>
                      <a:pt x="4420" y="5679"/>
                      <a:pt x="4420" y="4600"/>
                    </a:cubicBezTo>
                    <a:lnTo>
                      <a:pt x="4420" y="1470"/>
                    </a:lnTo>
                    <a:cubicBezTo>
                      <a:pt x="4420" y="390"/>
                      <a:pt x="4155" y="0"/>
                      <a:pt x="3165" y="0"/>
                    </a:cubicBezTo>
                    <a:cubicBezTo>
                      <a:pt x="2175" y="0"/>
                      <a:pt x="1910" y="390"/>
                      <a:pt x="1910" y="1470"/>
                    </a:cubicBezTo>
                    <a:lnTo>
                      <a:pt x="1910" y="4600"/>
                    </a:lnTo>
                    <a:cubicBezTo>
                      <a:pt x="1910" y="5656"/>
                      <a:pt x="2151" y="6070"/>
                      <a:pt x="3165" y="6070"/>
                    </a:cubicBezTo>
                    <a:close/>
                    <a:moveTo>
                      <a:pt x="2705" y="1317"/>
                    </a:moveTo>
                    <a:cubicBezTo>
                      <a:pt x="2705" y="949"/>
                      <a:pt x="2705" y="559"/>
                      <a:pt x="3165" y="559"/>
                    </a:cubicBezTo>
                    <a:cubicBezTo>
                      <a:pt x="3632" y="559"/>
                      <a:pt x="3632" y="926"/>
                      <a:pt x="3632" y="1317"/>
                    </a:cubicBezTo>
                    <a:lnTo>
                      <a:pt x="3632" y="4730"/>
                    </a:lnTo>
                    <a:cubicBezTo>
                      <a:pt x="3632" y="5098"/>
                      <a:pt x="3632" y="5488"/>
                      <a:pt x="3165" y="5488"/>
                    </a:cubicBezTo>
                    <a:cubicBezTo>
                      <a:pt x="2705" y="5488"/>
                      <a:pt x="2705" y="5121"/>
                      <a:pt x="2705" y="4730"/>
                    </a:cubicBezTo>
                    <a:lnTo>
                      <a:pt x="2705" y="1317"/>
                    </a:lnTo>
                    <a:close/>
                    <a:moveTo>
                      <a:pt x="9455" y="6070"/>
                    </a:moveTo>
                    <a:cubicBezTo>
                      <a:pt x="10469" y="6070"/>
                      <a:pt x="10710" y="5679"/>
                      <a:pt x="10710" y="4600"/>
                    </a:cubicBezTo>
                    <a:lnTo>
                      <a:pt x="10710" y="1470"/>
                    </a:lnTo>
                    <a:cubicBezTo>
                      <a:pt x="10710" y="390"/>
                      <a:pt x="10445" y="0"/>
                      <a:pt x="9455" y="0"/>
                    </a:cubicBezTo>
                    <a:cubicBezTo>
                      <a:pt x="8465" y="0"/>
                      <a:pt x="8208" y="390"/>
                      <a:pt x="8208" y="1470"/>
                    </a:cubicBezTo>
                    <a:lnTo>
                      <a:pt x="8208" y="4600"/>
                    </a:lnTo>
                    <a:cubicBezTo>
                      <a:pt x="8208" y="5656"/>
                      <a:pt x="8450" y="6070"/>
                      <a:pt x="9455" y="6070"/>
                    </a:cubicBezTo>
                    <a:close/>
                    <a:moveTo>
                      <a:pt x="8995" y="1317"/>
                    </a:moveTo>
                    <a:cubicBezTo>
                      <a:pt x="8995" y="949"/>
                      <a:pt x="8995" y="559"/>
                      <a:pt x="9455" y="559"/>
                    </a:cubicBezTo>
                    <a:cubicBezTo>
                      <a:pt x="9923" y="559"/>
                      <a:pt x="9923" y="926"/>
                      <a:pt x="9923" y="1317"/>
                    </a:cubicBezTo>
                    <a:lnTo>
                      <a:pt x="9923" y="4730"/>
                    </a:lnTo>
                    <a:cubicBezTo>
                      <a:pt x="9923" y="5098"/>
                      <a:pt x="9923" y="5488"/>
                      <a:pt x="9455" y="5488"/>
                    </a:cubicBezTo>
                    <a:cubicBezTo>
                      <a:pt x="8995" y="5488"/>
                      <a:pt x="8995" y="5121"/>
                      <a:pt x="8995" y="4730"/>
                    </a:cubicBezTo>
                    <a:lnTo>
                      <a:pt x="8995" y="1317"/>
                    </a:lnTo>
                    <a:close/>
                  </a:path>
                </a:pathLst>
              </a:custGeom>
              <a:grpFill/>
              <a:ln w="12700" cap="flat">
                <a:noFill/>
                <a:miter lim="400000"/>
              </a:ln>
              <a:effectLst/>
            </p:spPr>
            <p:txBody>
              <a:bodyPr wrap="square" lIns="91439" tIns="91439" rIns="91439" bIns="91439" numCol="1" anchor="ctr">
                <a:noAutofit/>
              </a:bodyPr>
              <a:lstStyle/>
              <a:p>
                <a:pPr defTabSz="209032">
                  <a:defRPr sz="1800">
                    <a:solidFill>
                      <a:srgbClr val="3C3C3B"/>
                    </a:solidFill>
                    <a:latin typeface="Century Gothic"/>
                    <a:ea typeface="Century Gothic"/>
                    <a:cs typeface="Century Gothic"/>
                    <a:sym typeface="Century Gothic"/>
                  </a:defRPr>
                </a:pPr>
                <a:endParaRPr sz="1400"/>
              </a:p>
            </p:txBody>
          </p:sp>
          <p:sp>
            <p:nvSpPr>
              <p:cNvPr id="47" name="Shape 939"/>
              <p:cNvSpPr/>
              <p:nvPr/>
            </p:nvSpPr>
            <p:spPr>
              <a:xfrm>
                <a:off x="1963566" y="1521343"/>
                <a:ext cx="1338128" cy="1339840"/>
              </a:xfrm>
              <a:custGeom>
                <a:avLst/>
                <a:gdLst/>
                <a:ahLst/>
                <a:cxnLst>
                  <a:cxn ang="0">
                    <a:pos x="wd2" y="hd2"/>
                  </a:cxn>
                  <a:cxn ang="5400000">
                    <a:pos x="wd2" y="hd2"/>
                  </a:cxn>
                  <a:cxn ang="10800000">
                    <a:pos x="wd2" y="hd2"/>
                  </a:cxn>
                  <a:cxn ang="16200000">
                    <a:pos x="wd2" y="hd2"/>
                  </a:cxn>
                </a:cxnLst>
                <a:rect l="0" t="0" r="r" b="b"/>
                <a:pathLst>
                  <a:path w="20210" h="21600" extrusionOk="0">
                    <a:moveTo>
                      <a:pt x="18459" y="4653"/>
                    </a:moveTo>
                    <a:lnTo>
                      <a:pt x="17159" y="6715"/>
                    </a:lnTo>
                    <a:cubicBezTo>
                      <a:pt x="17902" y="8169"/>
                      <a:pt x="18212" y="9809"/>
                      <a:pt x="18075" y="11527"/>
                    </a:cubicBezTo>
                    <a:cubicBezTo>
                      <a:pt x="17902" y="13801"/>
                      <a:pt x="16886" y="15850"/>
                      <a:pt x="15239" y="17304"/>
                    </a:cubicBezTo>
                    <a:cubicBezTo>
                      <a:pt x="13815" y="18573"/>
                      <a:pt x="11994" y="19287"/>
                      <a:pt x="10136" y="19287"/>
                    </a:cubicBezTo>
                    <a:cubicBezTo>
                      <a:pt x="7758" y="19287"/>
                      <a:pt x="5529" y="18163"/>
                      <a:pt x="3993" y="16220"/>
                    </a:cubicBezTo>
                    <a:cubicBezTo>
                      <a:pt x="1157" y="12598"/>
                      <a:pt x="1615" y="7231"/>
                      <a:pt x="4996" y="4217"/>
                    </a:cubicBezTo>
                    <a:cubicBezTo>
                      <a:pt x="6433" y="2948"/>
                      <a:pt x="8254" y="2234"/>
                      <a:pt x="10099" y="2234"/>
                    </a:cubicBezTo>
                    <a:cubicBezTo>
                      <a:pt x="11920" y="2234"/>
                      <a:pt x="13666" y="2908"/>
                      <a:pt x="15066" y="4098"/>
                    </a:cubicBezTo>
                    <a:lnTo>
                      <a:pt x="17196" y="3093"/>
                    </a:lnTo>
                    <a:cubicBezTo>
                      <a:pt x="15313" y="1110"/>
                      <a:pt x="12762" y="0"/>
                      <a:pt x="10099" y="0"/>
                    </a:cubicBezTo>
                    <a:cubicBezTo>
                      <a:pt x="7734" y="0"/>
                      <a:pt x="5455" y="886"/>
                      <a:pt x="3634" y="2498"/>
                    </a:cubicBezTo>
                    <a:cubicBezTo>
                      <a:pt x="-664" y="6306"/>
                      <a:pt x="-1221" y="13127"/>
                      <a:pt x="2346" y="17714"/>
                    </a:cubicBezTo>
                    <a:cubicBezTo>
                      <a:pt x="4266" y="20172"/>
                      <a:pt x="7102" y="21600"/>
                      <a:pt x="10099" y="21600"/>
                    </a:cubicBezTo>
                    <a:cubicBezTo>
                      <a:pt x="12477" y="21600"/>
                      <a:pt x="14756" y="20701"/>
                      <a:pt x="16564" y="19102"/>
                    </a:cubicBezTo>
                    <a:cubicBezTo>
                      <a:pt x="18633" y="17224"/>
                      <a:pt x="19921" y="14660"/>
                      <a:pt x="20168" y="11778"/>
                    </a:cubicBezTo>
                    <a:cubicBezTo>
                      <a:pt x="20379" y="9174"/>
                      <a:pt x="19785" y="6715"/>
                      <a:pt x="18459" y="4653"/>
                    </a:cubicBezTo>
                    <a:close/>
                    <a:moveTo>
                      <a:pt x="8316" y="8421"/>
                    </a:moveTo>
                    <a:cubicBezTo>
                      <a:pt x="7139" y="9465"/>
                      <a:pt x="6953" y="11368"/>
                      <a:pt x="7969" y="12637"/>
                    </a:cubicBezTo>
                    <a:cubicBezTo>
                      <a:pt x="8947" y="13906"/>
                      <a:pt x="10731" y="14092"/>
                      <a:pt x="11920" y="13021"/>
                    </a:cubicBezTo>
                    <a:cubicBezTo>
                      <a:pt x="12242" y="12756"/>
                      <a:pt x="12440" y="12413"/>
                      <a:pt x="12626" y="12082"/>
                    </a:cubicBezTo>
                    <a:lnTo>
                      <a:pt x="17865" y="3794"/>
                    </a:lnTo>
                    <a:lnTo>
                      <a:pt x="9158" y="7905"/>
                    </a:lnTo>
                    <a:cubicBezTo>
                      <a:pt x="8885" y="8011"/>
                      <a:pt x="8563" y="8196"/>
                      <a:pt x="8316" y="8421"/>
                    </a:cubicBezTo>
                    <a:close/>
                  </a:path>
                </a:pathLst>
              </a:custGeom>
              <a:grpFill/>
              <a:ln w="12700" cap="flat">
                <a:noFill/>
                <a:miter lim="400000"/>
              </a:ln>
              <a:effectLst/>
            </p:spPr>
            <p:txBody>
              <a:bodyPr wrap="square" lIns="91439" tIns="91439" rIns="91439" bIns="91439" numCol="1" anchor="ctr">
                <a:noAutofit/>
              </a:bodyPr>
              <a:lstStyle/>
              <a:p>
                <a:pPr defTabSz="209032">
                  <a:defRPr sz="1800">
                    <a:solidFill>
                      <a:srgbClr val="3C3C3B"/>
                    </a:solidFill>
                    <a:latin typeface="Century Gothic"/>
                    <a:ea typeface="Century Gothic"/>
                    <a:cs typeface="Century Gothic"/>
                    <a:sym typeface="Century Gothic"/>
                  </a:defRPr>
                </a:pPr>
                <a:endParaRPr sz="1400"/>
              </a:p>
            </p:txBody>
          </p:sp>
        </p:grpSp>
      </p:grpSp>
      <p:grpSp>
        <p:nvGrpSpPr>
          <p:cNvPr id="11" name="Group 10"/>
          <p:cNvGrpSpPr/>
          <p:nvPr/>
        </p:nvGrpSpPr>
        <p:grpSpPr>
          <a:xfrm>
            <a:off x="217712" y="2195717"/>
            <a:ext cx="1955683" cy="1796502"/>
            <a:chOff x="217712" y="2195717"/>
            <a:chExt cx="1955683" cy="1796502"/>
          </a:xfrm>
        </p:grpSpPr>
        <p:sp>
          <p:nvSpPr>
            <p:cNvPr id="32" name="Rectangle 31"/>
            <p:cNvSpPr/>
            <p:nvPr/>
          </p:nvSpPr>
          <p:spPr>
            <a:xfrm>
              <a:off x="217712" y="3094084"/>
              <a:ext cx="1955683" cy="898135"/>
            </a:xfrm>
            <a:prstGeom prst="rect">
              <a:avLst/>
            </a:prstGeom>
            <a:noFill/>
            <a:ln w="9525">
              <a:noFill/>
              <a:miter lim="800000"/>
              <a:headEnd/>
              <a:tailEnd/>
            </a:ln>
            <a:effectLst/>
          </p:spPr>
          <p:txBody>
            <a:bodyPr wrap="square" tIns="91440" bIns="91440" spcCol="0" rtlCol="0" anchor="ctr">
              <a:prstTxWarp prst="textNoShape">
                <a:avLst/>
              </a:prstTxWarp>
              <a:noAutofit/>
            </a:bodyPr>
            <a:lstStyle/>
            <a:p>
              <a:pPr algn="ctr">
                <a:lnSpc>
                  <a:spcPct val="80000"/>
                </a:lnSpc>
              </a:pPr>
              <a:r>
                <a:rPr lang="en-US" sz="1400" b="1" kern="0" dirty="0">
                  <a:solidFill>
                    <a:schemeClr val="accent6"/>
                  </a:solidFill>
                </a:rPr>
                <a:t>BUSINESS </a:t>
              </a:r>
              <a:br>
                <a:rPr lang="en-US" sz="1400" b="1" kern="0" dirty="0">
                  <a:solidFill>
                    <a:schemeClr val="accent6"/>
                  </a:solidFill>
                </a:rPr>
              </a:br>
              <a:r>
                <a:rPr lang="en-US" sz="1400" b="1" kern="0" dirty="0">
                  <a:solidFill>
                    <a:schemeClr val="accent6"/>
                  </a:solidFill>
                </a:rPr>
                <a:t>VALUE </a:t>
              </a:r>
              <a:br>
                <a:rPr lang="en-US" sz="1400" b="1" kern="0" dirty="0">
                  <a:solidFill>
                    <a:schemeClr val="accent6"/>
                  </a:solidFill>
                </a:rPr>
              </a:br>
              <a:r>
                <a:rPr lang="en-US" sz="1400" b="1" kern="0" dirty="0">
                  <a:solidFill>
                    <a:schemeClr val="accent6"/>
                  </a:solidFill>
                </a:rPr>
                <a:t>FRAMEWORK</a:t>
              </a:r>
              <a:r>
                <a:rPr lang="en-US" sz="1200" b="1" kern="0" baseline="40000" dirty="0">
                  <a:solidFill>
                    <a:schemeClr val="accent6"/>
                  </a:solidFill>
                </a:rPr>
                <a:t>TM</a:t>
              </a:r>
            </a:p>
          </p:txBody>
        </p:sp>
        <p:sp>
          <p:nvSpPr>
            <p:cNvPr id="42" name="Oval 41"/>
            <p:cNvSpPr/>
            <p:nvPr/>
          </p:nvSpPr>
          <p:spPr>
            <a:xfrm>
              <a:off x="775547" y="2195717"/>
              <a:ext cx="840013" cy="840013"/>
            </a:xfrm>
            <a:prstGeom prst="ellipse">
              <a:avLst/>
            </a:prstGeom>
            <a:solidFill>
              <a:schemeClr val="accent6"/>
            </a:solidFill>
            <a:ln w="9525">
              <a:noFill/>
              <a:miter lim="800000"/>
              <a:headEnd/>
              <a:tailEnd/>
            </a:ln>
            <a:effectLst/>
          </p:spPr>
          <p:txBody>
            <a:bodyPr wrap="square" tIns="91440" bIns="91440" rtlCol="0" anchor="t">
              <a:prstTxWarp prst="textNoShape">
                <a:avLst/>
              </a:prstTxWarp>
              <a:noAutofit/>
            </a:bodyPr>
            <a:lstStyle/>
            <a:p>
              <a:pPr algn="ctr"/>
              <a:endParaRPr lang="en-US" kern="0" dirty="0">
                <a:solidFill>
                  <a:prstClr val="white"/>
                </a:solidFill>
              </a:endParaRPr>
            </a:p>
          </p:txBody>
        </p:sp>
        <p:grpSp>
          <p:nvGrpSpPr>
            <p:cNvPr id="10" name="Group 9"/>
            <p:cNvGrpSpPr/>
            <p:nvPr/>
          </p:nvGrpSpPr>
          <p:grpSpPr>
            <a:xfrm>
              <a:off x="961055" y="2381225"/>
              <a:ext cx="468996" cy="468996"/>
              <a:chOff x="864745" y="2278147"/>
              <a:chExt cx="675154" cy="675154"/>
            </a:xfrm>
          </p:grpSpPr>
          <p:grpSp>
            <p:nvGrpSpPr>
              <p:cNvPr id="8" name="Group 7"/>
              <p:cNvGrpSpPr/>
              <p:nvPr/>
            </p:nvGrpSpPr>
            <p:grpSpPr>
              <a:xfrm>
                <a:off x="864745" y="2278147"/>
                <a:ext cx="675154" cy="675154"/>
                <a:chOff x="5526949" y="35808"/>
                <a:chExt cx="675154" cy="675154"/>
              </a:xfrm>
            </p:grpSpPr>
            <p:sp>
              <p:nvSpPr>
                <p:cNvPr id="50" name="Freeform 5"/>
                <p:cNvSpPr>
                  <a:spLocks noEditPoints="1"/>
                </p:cNvSpPr>
                <p:nvPr/>
              </p:nvSpPr>
              <p:spPr bwMode="auto">
                <a:xfrm>
                  <a:off x="5594040" y="102899"/>
                  <a:ext cx="540973" cy="540973"/>
                </a:xfrm>
                <a:custGeom>
                  <a:avLst/>
                  <a:gdLst>
                    <a:gd name="T0" fmla="*/ 363 w 375"/>
                    <a:gd name="T1" fmla="*/ 375 h 375"/>
                    <a:gd name="T2" fmla="*/ 12 w 375"/>
                    <a:gd name="T3" fmla="*/ 375 h 375"/>
                    <a:gd name="T4" fmla="*/ 0 w 375"/>
                    <a:gd name="T5" fmla="*/ 363 h 375"/>
                    <a:gd name="T6" fmla="*/ 0 w 375"/>
                    <a:gd name="T7" fmla="*/ 12 h 375"/>
                    <a:gd name="T8" fmla="*/ 12 w 375"/>
                    <a:gd name="T9" fmla="*/ 0 h 375"/>
                    <a:gd name="T10" fmla="*/ 363 w 375"/>
                    <a:gd name="T11" fmla="*/ 0 h 375"/>
                    <a:gd name="T12" fmla="*/ 375 w 375"/>
                    <a:gd name="T13" fmla="*/ 12 h 375"/>
                    <a:gd name="T14" fmla="*/ 375 w 375"/>
                    <a:gd name="T15" fmla="*/ 363 h 375"/>
                    <a:gd name="T16" fmla="*/ 363 w 375"/>
                    <a:gd name="T17" fmla="*/ 375 h 375"/>
                    <a:gd name="T18" fmla="*/ 24 w 375"/>
                    <a:gd name="T19" fmla="*/ 351 h 375"/>
                    <a:gd name="T20" fmla="*/ 351 w 375"/>
                    <a:gd name="T21" fmla="*/ 351 h 375"/>
                    <a:gd name="T22" fmla="*/ 351 w 375"/>
                    <a:gd name="T23" fmla="*/ 24 h 375"/>
                    <a:gd name="T24" fmla="*/ 24 w 375"/>
                    <a:gd name="T25" fmla="*/ 24 h 375"/>
                    <a:gd name="T26" fmla="*/ 24 w 375"/>
                    <a:gd name="T27" fmla="*/ 35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375">
                      <a:moveTo>
                        <a:pt x="363" y="375"/>
                      </a:moveTo>
                      <a:cubicBezTo>
                        <a:pt x="12" y="375"/>
                        <a:pt x="12" y="375"/>
                        <a:pt x="12" y="375"/>
                      </a:cubicBezTo>
                      <a:cubicBezTo>
                        <a:pt x="6" y="375"/>
                        <a:pt x="0" y="370"/>
                        <a:pt x="0" y="363"/>
                      </a:cubicBezTo>
                      <a:cubicBezTo>
                        <a:pt x="0" y="12"/>
                        <a:pt x="0" y="12"/>
                        <a:pt x="0" y="12"/>
                      </a:cubicBezTo>
                      <a:cubicBezTo>
                        <a:pt x="0" y="6"/>
                        <a:pt x="6" y="0"/>
                        <a:pt x="12" y="0"/>
                      </a:cubicBezTo>
                      <a:cubicBezTo>
                        <a:pt x="363" y="0"/>
                        <a:pt x="363" y="0"/>
                        <a:pt x="363" y="0"/>
                      </a:cubicBezTo>
                      <a:cubicBezTo>
                        <a:pt x="370" y="0"/>
                        <a:pt x="375" y="6"/>
                        <a:pt x="375" y="12"/>
                      </a:cubicBezTo>
                      <a:cubicBezTo>
                        <a:pt x="375" y="363"/>
                        <a:pt x="375" y="363"/>
                        <a:pt x="375" y="363"/>
                      </a:cubicBezTo>
                      <a:cubicBezTo>
                        <a:pt x="375" y="370"/>
                        <a:pt x="370" y="375"/>
                        <a:pt x="363" y="375"/>
                      </a:cubicBezTo>
                      <a:close/>
                      <a:moveTo>
                        <a:pt x="24" y="351"/>
                      </a:moveTo>
                      <a:cubicBezTo>
                        <a:pt x="351" y="351"/>
                        <a:pt x="351" y="351"/>
                        <a:pt x="351" y="351"/>
                      </a:cubicBezTo>
                      <a:cubicBezTo>
                        <a:pt x="351" y="24"/>
                        <a:pt x="351" y="24"/>
                        <a:pt x="351" y="24"/>
                      </a:cubicBezTo>
                      <a:cubicBezTo>
                        <a:pt x="24" y="24"/>
                        <a:pt x="24" y="24"/>
                        <a:pt x="24" y="24"/>
                      </a:cubicBezTo>
                      <a:lnTo>
                        <a:pt x="24" y="3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6"/>
                <p:cNvSpPr>
                  <a:spLocks noEditPoints="1"/>
                </p:cNvSpPr>
                <p:nvPr/>
              </p:nvSpPr>
              <p:spPr bwMode="auto">
                <a:xfrm>
                  <a:off x="5526949" y="35808"/>
                  <a:ext cx="675154" cy="675154"/>
                </a:xfrm>
                <a:custGeom>
                  <a:avLst/>
                  <a:gdLst>
                    <a:gd name="T0" fmla="*/ 456 w 468"/>
                    <a:gd name="T1" fmla="*/ 468 h 468"/>
                    <a:gd name="T2" fmla="*/ 12 w 468"/>
                    <a:gd name="T3" fmla="*/ 468 h 468"/>
                    <a:gd name="T4" fmla="*/ 0 w 468"/>
                    <a:gd name="T5" fmla="*/ 456 h 468"/>
                    <a:gd name="T6" fmla="*/ 0 w 468"/>
                    <a:gd name="T7" fmla="*/ 12 h 468"/>
                    <a:gd name="T8" fmla="*/ 12 w 468"/>
                    <a:gd name="T9" fmla="*/ 0 h 468"/>
                    <a:gd name="T10" fmla="*/ 456 w 468"/>
                    <a:gd name="T11" fmla="*/ 0 h 468"/>
                    <a:gd name="T12" fmla="*/ 468 w 468"/>
                    <a:gd name="T13" fmla="*/ 12 h 468"/>
                    <a:gd name="T14" fmla="*/ 468 w 468"/>
                    <a:gd name="T15" fmla="*/ 456 h 468"/>
                    <a:gd name="T16" fmla="*/ 456 w 468"/>
                    <a:gd name="T17" fmla="*/ 468 h 468"/>
                    <a:gd name="T18" fmla="*/ 24 w 468"/>
                    <a:gd name="T19" fmla="*/ 444 h 468"/>
                    <a:gd name="T20" fmla="*/ 444 w 468"/>
                    <a:gd name="T21" fmla="*/ 444 h 468"/>
                    <a:gd name="T22" fmla="*/ 444 w 468"/>
                    <a:gd name="T23" fmla="*/ 24 h 468"/>
                    <a:gd name="T24" fmla="*/ 24 w 468"/>
                    <a:gd name="T25" fmla="*/ 24 h 468"/>
                    <a:gd name="T26" fmla="*/ 24 w 468"/>
                    <a:gd name="T27" fmla="*/ 44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8" h="468">
                      <a:moveTo>
                        <a:pt x="456" y="468"/>
                      </a:moveTo>
                      <a:cubicBezTo>
                        <a:pt x="12" y="468"/>
                        <a:pt x="12" y="468"/>
                        <a:pt x="12" y="468"/>
                      </a:cubicBezTo>
                      <a:cubicBezTo>
                        <a:pt x="5" y="468"/>
                        <a:pt x="0" y="462"/>
                        <a:pt x="0" y="456"/>
                      </a:cubicBezTo>
                      <a:cubicBezTo>
                        <a:pt x="0" y="12"/>
                        <a:pt x="0" y="12"/>
                        <a:pt x="0" y="12"/>
                      </a:cubicBezTo>
                      <a:cubicBezTo>
                        <a:pt x="0" y="5"/>
                        <a:pt x="5" y="0"/>
                        <a:pt x="12" y="0"/>
                      </a:cubicBezTo>
                      <a:cubicBezTo>
                        <a:pt x="456" y="0"/>
                        <a:pt x="456" y="0"/>
                        <a:pt x="456" y="0"/>
                      </a:cubicBezTo>
                      <a:cubicBezTo>
                        <a:pt x="462" y="0"/>
                        <a:pt x="468" y="5"/>
                        <a:pt x="468" y="12"/>
                      </a:cubicBezTo>
                      <a:cubicBezTo>
                        <a:pt x="468" y="456"/>
                        <a:pt x="468" y="456"/>
                        <a:pt x="468" y="456"/>
                      </a:cubicBezTo>
                      <a:cubicBezTo>
                        <a:pt x="468" y="462"/>
                        <a:pt x="462" y="468"/>
                        <a:pt x="456" y="468"/>
                      </a:cubicBezTo>
                      <a:close/>
                      <a:moveTo>
                        <a:pt x="24" y="444"/>
                      </a:moveTo>
                      <a:cubicBezTo>
                        <a:pt x="444" y="444"/>
                        <a:pt x="444" y="444"/>
                        <a:pt x="444" y="444"/>
                      </a:cubicBezTo>
                      <a:cubicBezTo>
                        <a:pt x="444" y="24"/>
                        <a:pt x="444" y="24"/>
                        <a:pt x="444" y="24"/>
                      </a:cubicBezTo>
                      <a:cubicBezTo>
                        <a:pt x="24" y="24"/>
                        <a:pt x="24" y="24"/>
                        <a:pt x="24" y="24"/>
                      </a:cubicBezTo>
                      <a:lnTo>
                        <a:pt x="24" y="44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7"/>
                <p:cNvSpPr>
                  <a:spLocks noEditPoints="1"/>
                </p:cNvSpPr>
                <p:nvPr/>
              </p:nvSpPr>
              <p:spPr bwMode="auto">
                <a:xfrm>
                  <a:off x="5746666" y="255525"/>
                  <a:ext cx="235721" cy="235721"/>
                </a:xfrm>
                <a:custGeom>
                  <a:avLst/>
                  <a:gdLst>
                    <a:gd name="T0" fmla="*/ 260 w 272"/>
                    <a:gd name="T1" fmla="*/ 272 h 272"/>
                    <a:gd name="T2" fmla="*/ 12 w 272"/>
                    <a:gd name="T3" fmla="*/ 272 h 272"/>
                    <a:gd name="T4" fmla="*/ 0 w 272"/>
                    <a:gd name="T5" fmla="*/ 260 h 272"/>
                    <a:gd name="T6" fmla="*/ 0 w 272"/>
                    <a:gd name="T7" fmla="*/ 12 h 272"/>
                    <a:gd name="T8" fmla="*/ 12 w 272"/>
                    <a:gd name="T9" fmla="*/ 0 h 272"/>
                    <a:gd name="T10" fmla="*/ 260 w 272"/>
                    <a:gd name="T11" fmla="*/ 0 h 272"/>
                    <a:gd name="T12" fmla="*/ 272 w 272"/>
                    <a:gd name="T13" fmla="*/ 12 h 272"/>
                    <a:gd name="T14" fmla="*/ 272 w 272"/>
                    <a:gd name="T15" fmla="*/ 260 h 272"/>
                    <a:gd name="T16" fmla="*/ 260 w 272"/>
                    <a:gd name="T17" fmla="*/ 272 h 272"/>
                    <a:gd name="T18" fmla="*/ 24 w 272"/>
                    <a:gd name="T19" fmla="*/ 248 h 272"/>
                    <a:gd name="T20" fmla="*/ 248 w 272"/>
                    <a:gd name="T21" fmla="*/ 248 h 272"/>
                    <a:gd name="T22" fmla="*/ 248 w 272"/>
                    <a:gd name="T23" fmla="*/ 24 h 272"/>
                    <a:gd name="T24" fmla="*/ 24 w 272"/>
                    <a:gd name="T25" fmla="*/ 24 h 272"/>
                    <a:gd name="T26" fmla="*/ 24 w 272"/>
                    <a:gd name="T27" fmla="*/ 24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 h="272">
                      <a:moveTo>
                        <a:pt x="260" y="272"/>
                      </a:moveTo>
                      <a:cubicBezTo>
                        <a:pt x="12" y="272"/>
                        <a:pt x="12" y="272"/>
                        <a:pt x="12" y="272"/>
                      </a:cubicBezTo>
                      <a:cubicBezTo>
                        <a:pt x="5" y="272"/>
                        <a:pt x="0" y="266"/>
                        <a:pt x="0" y="260"/>
                      </a:cubicBezTo>
                      <a:cubicBezTo>
                        <a:pt x="0" y="12"/>
                        <a:pt x="0" y="12"/>
                        <a:pt x="0" y="12"/>
                      </a:cubicBezTo>
                      <a:cubicBezTo>
                        <a:pt x="0" y="5"/>
                        <a:pt x="5" y="0"/>
                        <a:pt x="12" y="0"/>
                      </a:cubicBezTo>
                      <a:cubicBezTo>
                        <a:pt x="260" y="0"/>
                        <a:pt x="260" y="0"/>
                        <a:pt x="260" y="0"/>
                      </a:cubicBezTo>
                      <a:cubicBezTo>
                        <a:pt x="266" y="0"/>
                        <a:pt x="272" y="5"/>
                        <a:pt x="272" y="12"/>
                      </a:cubicBezTo>
                      <a:cubicBezTo>
                        <a:pt x="272" y="260"/>
                        <a:pt x="272" y="260"/>
                        <a:pt x="272" y="260"/>
                      </a:cubicBezTo>
                      <a:cubicBezTo>
                        <a:pt x="272" y="266"/>
                        <a:pt x="266" y="272"/>
                        <a:pt x="260" y="272"/>
                      </a:cubicBezTo>
                      <a:close/>
                      <a:moveTo>
                        <a:pt x="24" y="248"/>
                      </a:moveTo>
                      <a:cubicBezTo>
                        <a:pt x="248" y="248"/>
                        <a:pt x="248" y="248"/>
                        <a:pt x="248" y="248"/>
                      </a:cubicBezTo>
                      <a:cubicBezTo>
                        <a:pt x="248" y="24"/>
                        <a:pt x="248" y="24"/>
                        <a:pt x="248" y="24"/>
                      </a:cubicBezTo>
                      <a:cubicBezTo>
                        <a:pt x="24" y="24"/>
                        <a:pt x="24" y="24"/>
                        <a:pt x="24" y="24"/>
                      </a:cubicBezTo>
                      <a:lnTo>
                        <a:pt x="24" y="2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 name="Rectangle 8"/>
              <p:cNvSpPr/>
              <p:nvPr/>
            </p:nvSpPr>
            <p:spPr>
              <a:xfrm>
                <a:off x="1123345" y="2536747"/>
                <a:ext cx="157954" cy="157954"/>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grpSp>
      </p:grpSp>
      <p:sp>
        <p:nvSpPr>
          <p:cNvPr id="43" name="TextBox 42"/>
          <p:cNvSpPr txBox="1"/>
          <p:nvPr/>
        </p:nvSpPr>
        <p:spPr>
          <a:xfrm>
            <a:off x="0" y="1371186"/>
            <a:ext cx="9143999" cy="297004"/>
          </a:xfrm>
          <a:prstGeom prst="rect">
            <a:avLst/>
          </a:prstGeom>
          <a:solidFill>
            <a:schemeClr val="accent1"/>
          </a:solidFill>
        </p:spPr>
        <p:txBody>
          <a:bodyPr wrap="square" rtlCol="0">
            <a:spAutoFit/>
          </a:bodyPr>
          <a:lstStyle/>
          <a:p>
            <a:pPr algn="ctr">
              <a:lnSpc>
                <a:spcPct val="95000"/>
              </a:lnSpc>
              <a:spcBef>
                <a:spcPts val="400"/>
              </a:spcBef>
            </a:pPr>
            <a:r>
              <a:rPr lang="en-US" sz="1400" dirty="0">
                <a:solidFill>
                  <a:schemeClr val="bg1"/>
                </a:solidFill>
              </a:rPr>
              <a:t>Flexible and adaptable to meet client needs</a:t>
            </a:r>
            <a:endParaRPr lang="en-ZW" sz="1400" dirty="0" err="1">
              <a:solidFill>
                <a:schemeClr val="bg1"/>
              </a:solidFill>
            </a:endParaRPr>
          </a:p>
        </p:txBody>
      </p:sp>
    </p:spTree>
    <p:extLst>
      <p:ext uri="{BB962C8B-B14F-4D97-AF65-F5344CB8AC3E}">
        <p14:creationId xmlns:p14="http://schemas.microsoft.com/office/powerpoint/2010/main" val="282001987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220"/>
          <p:cNvSpPr/>
          <p:nvPr/>
        </p:nvSpPr>
        <p:spPr>
          <a:xfrm>
            <a:off x="2290037" y="1840437"/>
            <a:ext cx="1520690" cy="1508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2" name="Rectangle 221"/>
          <p:cNvSpPr/>
          <p:nvPr/>
        </p:nvSpPr>
        <p:spPr>
          <a:xfrm>
            <a:off x="2440086" y="1987963"/>
            <a:ext cx="1220592" cy="1213813"/>
          </a:xfrm>
          <a:prstGeom prst="rect">
            <a:avLst/>
          </a:prstGeom>
          <a:solidFill>
            <a:schemeClr val="bg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3" name="Rectangle 222"/>
          <p:cNvSpPr/>
          <p:nvPr/>
        </p:nvSpPr>
        <p:spPr>
          <a:xfrm>
            <a:off x="3961674" y="1840437"/>
            <a:ext cx="2892290" cy="1508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6" name="TextBox 225"/>
          <p:cNvSpPr txBox="1"/>
          <p:nvPr/>
        </p:nvSpPr>
        <p:spPr>
          <a:xfrm>
            <a:off x="2290037" y="2456728"/>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bg2">
                    <a:lumMod val="75000"/>
                  </a:schemeClr>
                </a:solidFill>
                <a:effectLst/>
                <a:uLnTx/>
                <a:uFillTx/>
              </a:rPr>
              <a:t>ALIGN</a:t>
            </a:r>
          </a:p>
        </p:txBody>
      </p:sp>
      <p:cxnSp>
        <p:nvCxnSpPr>
          <p:cNvPr id="6" name="Straight Connector 5"/>
          <p:cNvCxnSpPr/>
          <p:nvPr/>
        </p:nvCxnSpPr>
        <p:spPr>
          <a:xfrm>
            <a:off x="3810727" y="2615724"/>
            <a:ext cx="310522"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4" name="Rectangle 223"/>
          <p:cNvSpPr/>
          <p:nvPr/>
        </p:nvSpPr>
        <p:spPr>
          <a:xfrm>
            <a:off x="4121249" y="1987963"/>
            <a:ext cx="1220592" cy="1213813"/>
          </a:xfrm>
          <a:prstGeom prst="rect">
            <a:avLst/>
          </a:prstGeom>
          <a:solidFill>
            <a:schemeClr val="bg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5" name="Rectangle 224"/>
          <p:cNvSpPr/>
          <p:nvPr/>
        </p:nvSpPr>
        <p:spPr>
          <a:xfrm>
            <a:off x="5482364" y="1987963"/>
            <a:ext cx="1220592" cy="1213813"/>
          </a:xfrm>
          <a:prstGeom prst="rect">
            <a:avLst/>
          </a:prstGeom>
          <a:solidFill>
            <a:schemeClr val="bg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7" name="TextBox 226"/>
          <p:cNvSpPr txBox="1"/>
          <p:nvPr/>
        </p:nvSpPr>
        <p:spPr>
          <a:xfrm>
            <a:off x="3961674" y="2449656"/>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accent6">
                    <a:lumMod val="50000"/>
                  </a:schemeClr>
                </a:solidFill>
                <a:effectLst/>
                <a:uLnTx/>
                <a:uFillTx/>
              </a:rPr>
              <a:t>CREATE</a:t>
            </a:r>
          </a:p>
        </p:txBody>
      </p:sp>
      <p:sp>
        <p:nvSpPr>
          <p:cNvPr id="228" name="TextBox 227"/>
          <p:cNvSpPr txBox="1"/>
          <p:nvPr/>
        </p:nvSpPr>
        <p:spPr>
          <a:xfrm>
            <a:off x="5333274" y="2456728"/>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bg2">
                    <a:lumMod val="75000"/>
                  </a:schemeClr>
                </a:solidFill>
                <a:effectLst/>
                <a:uLnTx/>
                <a:uFillTx/>
              </a:rPr>
              <a:t>EVALUATE</a:t>
            </a:r>
          </a:p>
        </p:txBody>
      </p:sp>
      <p:cxnSp>
        <p:nvCxnSpPr>
          <p:cNvPr id="229" name="Straight Connector 228"/>
          <p:cNvCxnSpPr/>
          <p:nvPr/>
        </p:nvCxnSpPr>
        <p:spPr>
          <a:xfrm>
            <a:off x="6702956" y="2615724"/>
            <a:ext cx="92911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333274" y="2615724"/>
            <a:ext cx="14909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360921" y="2615724"/>
            <a:ext cx="929116" cy="0"/>
          </a:xfrm>
          <a:prstGeom prst="line">
            <a:avLst/>
          </a:prstGeom>
          <a:ln w="254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2442435" y="3503989"/>
            <a:ext cx="1218243" cy="204671"/>
          </a:xfrm>
          <a:prstGeom prst="rect">
            <a:avLst/>
          </a:prstGeom>
          <a:noFill/>
        </p:spPr>
        <p:txBody>
          <a:bodyPr wrap="square" tIns="0" bIns="0" rtlCol="0">
            <a:spAutoFit/>
          </a:bodyPr>
          <a:lstStyle/>
          <a:p>
            <a:pPr>
              <a:lnSpc>
                <a:spcPct val="95000"/>
              </a:lnSpc>
              <a:spcBef>
                <a:spcPts val="400"/>
              </a:spcBef>
              <a:defRPr/>
            </a:pPr>
            <a:r>
              <a:rPr lang="en-US" sz="1400" kern="0" dirty="0">
                <a:solidFill>
                  <a:schemeClr val="bg2">
                    <a:lumMod val="75000"/>
                  </a:schemeClr>
                </a:solidFill>
              </a:rPr>
              <a:t>WEEK 1</a:t>
            </a:r>
          </a:p>
        </p:txBody>
      </p:sp>
      <p:sp>
        <p:nvSpPr>
          <p:cNvPr id="237" name="TextBox 236"/>
          <p:cNvSpPr txBox="1"/>
          <p:nvPr/>
        </p:nvSpPr>
        <p:spPr>
          <a:xfrm>
            <a:off x="4121249" y="3503989"/>
            <a:ext cx="1212025" cy="204671"/>
          </a:xfrm>
          <a:prstGeom prst="rect">
            <a:avLst/>
          </a:prstGeom>
          <a:noFill/>
        </p:spPr>
        <p:txBody>
          <a:bodyPr wrap="square" tIns="0" bIns="0" rtlCol="0">
            <a:spAutoFit/>
          </a:bodyPr>
          <a:lstStyle/>
          <a:p>
            <a:pPr>
              <a:lnSpc>
                <a:spcPct val="95000"/>
              </a:lnSpc>
              <a:spcBef>
                <a:spcPts val="400"/>
              </a:spcBef>
              <a:defRPr/>
            </a:pPr>
            <a:r>
              <a:rPr lang="en-US" sz="1400" b="1" kern="0" dirty="0">
                <a:solidFill>
                  <a:schemeClr val="bg2">
                    <a:lumMod val="50000"/>
                  </a:schemeClr>
                </a:solidFill>
              </a:rPr>
              <a:t>WEEKS 2-5</a:t>
            </a:r>
          </a:p>
        </p:txBody>
      </p:sp>
      <p:sp>
        <p:nvSpPr>
          <p:cNvPr id="238" name="TextBox 237"/>
          <p:cNvSpPr txBox="1"/>
          <p:nvPr/>
        </p:nvSpPr>
        <p:spPr>
          <a:xfrm>
            <a:off x="5489541" y="3503989"/>
            <a:ext cx="1213416" cy="204671"/>
          </a:xfrm>
          <a:prstGeom prst="rect">
            <a:avLst/>
          </a:prstGeom>
          <a:noFill/>
        </p:spPr>
        <p:txBody>
          <a:bodyPr wrap="square" tIns="0" bIns="0" rtlCol="0">
            <a:spAutoFit/>
          </a:bodyPr>
          <a:lstStyle/>
          <a:p>
            <a:pPr lvl="0">
              <a:lnSpc>
                <a:spcPct val="95000"/>
              </a:lnSpc>
              <a:spcBef>
                <a:spcPts val="400"/>
              </a:spcBef>
              <a:defRPr/>
            </a:pPr>
            <a:r>
              <a:rPr kumimoji="0" lang="en-US" sz="1400" i="0" u="none" strike="noStrike" kern="0" cap="none" normalizeH="0" baseline="0" noProof="0" dirty="0">
                <a:ln>
                  <a:noFill/>
                </a:ln>
                <a:solidFill>
                  <a:schemeClr val="bg2">
                    <a:lumMod val="75000"/>
                  </a:schemeClr>
                </a:solidFill>
                <a:effectLst/>
                <a:uLnTx/>
                <a:uFillTx/>
              </a:rPr>
              <a:t>WEEK 6</a:t>
            </a:r>
          </a:p>
        </p:txBody>
      </p:sp>
      <p:cxnSp>
        <p:nvCxnSpPr>
          <p:cNvPr id="239" name="Straight Connector 238"/>
          <p:cNvCxnSpPr/>
          <p:nvPr/>
        </p:nvCxnSpPr>
        <p:spPr>
          <a:xfrm>
            <a:off x="2442435" y="3741786"/>
            <a:ext cx="12205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4121249" y="3741786"/>
            <a:ext cx="12205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5489540" y="3741786"/>
            <a:ext cx="12205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3539372" y="3856449"/>
            <a:ext cx="2443739" cy="614014"/>
          </a:xfrm>
          <a:prstGeom prst="rect">
            <a:avLst/>
          </a:prstGeom>
          <a:noFill/>
        </p:spPr>
        <p:txBody>
          <a:bodyPr wrap="square" tIns="0" bIns="0" rtlCol="0">
            <a:spAutoFit/>
          </a:bodyPr>
          <a:lstStyle/>
          <a:p>
            <a:pPr lvl="0">
              <a:lnSpc>
                <a:spcPct val="95000"/>
              </a:lnSpc>
              <a:spcBef>
                <a:spcPts val="400"/>
              </a:spcBef>
              <a:defRPr/>
            </a:pPr>
            <a:r>
              <a:rPr lang="en-US" sz="1050" kern="0" dirty="0">
                <a:solidFill>
                  <a:schemeClr val="bg2">
                    <a:lumMod val="25000"/>
                  </a:schemeClr>
                </a:solidFill>
              </a:rPr>
              <a:t>Integrate data, fuse analytics, finalize insights, examine potential opportunities for increasing business value</a:t>
            </a:r>
            <a:endParaRPr kumimoji="0" lang="en-US" sz="1050" i="0" u="none" strike="noStrike" kern="0" cap="none" normalizeH="0" baseline="0" noProof="0" dirty="0">
              <a:ln>
                <a:noFill/>
              </a:ln>
              <a:solidFill>
                <a:schemeClr val="bg2">
                  <a:lumMod val="25000"/>
                </a:schemeClr>
              </a:solidFill>
              <a:effectLst/>
              <a:uLnTx/>
              <a:uFillTx/>
            </a:endParaRPr>
          </a:p>
        </p:txBody>
      </p:sp>
      <p:grpSp>
        <p:nvGrpSpPr>
          <p:cNvPr id="2" name="Group 1"/>
          <p:cNvGrpSpPr/>
          <p:nvPr/>
        </p:nvGrpSpPr>
        <p:grpSpPr>
          <a:xfrm>
            <a:off x="3968851" y="1987963"/>
            <a:ext cx="1520690" cy="1213813"/>
            <a:chOff x="7330032" y="3101753"/>
            <a:chExt cx="1520690" cy="1213813"/>
          </a:xfrm>
        </p:grpSpPr>
        <p:sp>
          <p:nvSpPr>
            <p:cNvPr id="31" name="Rectangle 30"/>
            <p:cNvSpPr/>
            <p:nvPr/>
          </p:nvSpPr>
          <p:spPr>
            <a:xfrm>
              <a:off x="7489607" y="3101753"/>
              <a:ext cx="1220592" cy="1213813"/>
            </a:xfrm>
            <a:prstGeom prst="rect">
              <a:avLst/>
            </a:prstGeom>
            <a:solidFill>
              <a:srgbClr val="EC881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32" name="TextBox 31"/>
            <p:cNvSpPr txBox="1"/>
            <p:nvPr/>
          </p:nvSpPr>
          <p:spPr>
            <a:xfrm>
              <a:off x="7330032" y="3563446"/>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bg1"/>
                  </a:solidFill>
                  <a:effectLst/>
                  <a:uLnTx/>
                  <a:uFillTx/>
                </a:rPr>
                <a:t>CREATE</a:t>
              </a:r>
            </a:p>
          </p:txBody>
        </p:sp>
      </p:grpSp>
      <p:grpSp>
        <p:nvGrpSpPr>
          <p:cNvPr id="33" name="Group 32"/>
          <p:cNvGrpSpPr/>
          <p:nvPr/>
        </p:nvGrpSpPr>
        <p:grpSpPr>
          <a:xfrm>
            <a:off x="2057399" y="666750"/>
            <a:ext cx="5029202" cy="933163"/>
            <a:chOff x="2057399" y="602220"/>
            <a:chExt cx="5029202" cy="933163"/>
          </a:xfrm>
        </p:grpSpPr>
        <p:sp>
          <p:nvSpPr>
            <p:cNvPr id="34" name="TextBox 33"/>
            <p:cNvSpPr txBox="1"/>
            <p:nvPr/>
          </p:nvSpPr>
          <p:spPr>
            <a:xfrm>
              <a:off x="2290037" y="602220"/>
              <a:ext cx="4563927" cy="707886"/>
            </a:xfrm>
            <a:prstGeom prst="rect">
              <a:avLst/>
            </a:prstGeom>
            <a:noFill/>
          </p:spPr>
          <p:txBody>
            <a:bodyPr wrap="square" tIns="0" bIns="0" rtlCol="0">
              <a:spAutoFit/>
            </a:bodyPr>
            <a:lstStyle/>
            <a:p>
              <a:pPr lvl="0" algn="ctr">
                <a:lnSpc>
                  <a:spcPct val="95000"/>
                </a:lnSpc>
                <a:spcBef>
                  <a:spcPts val="400"/>
                </a:spcBef>
                <a:defRPr/>
              </a:pPr>
              <a:r>
                <a:rPr kumimoji="0" lang="en-US" sz="4800" b="1" i="0" u="none" strike="noStrike" kern="0" cap="none" normalizeH="0" baseline="0" noProof="0" dirty="0">
                  <a:ln>
                    <a:noFill/>
                  </a:ln>
                  <a:solidFill>
                    <a:schemeClr val="accent1"/>
                  </a:solidFill>
                  <a:effectLst/>
                  <a:uLnTx/>
                  <a:uFillTx/>
                </a:rPr>
                <a:t>RACE</a:t>
              </a:r>
            </a:p>
          </p:txBody>
        </p:sp>
        <p:sp>
          <p:nvSpPr>
            <p:cNvPr id="35" name="TextBox 34"/>
            <p:cNvSpPr txBox="1"/>
            <p:nvPr/>
          </p:nvSpPr>
          <p:spPr>
            <a:xfrm>
              <a:off x="2057399" y="1299421"/>
              <a:ext cx="5029202" cy="235962"/>
            </a:xfrm>
            <a:prstGeom prst="rect">
              <a:avLst/>
            </a:prstGeom>
            <a:noFill/>
          </p:spPr>
          <p:txBody>
            <a:bodyPr wrap="square" tIns="0" bIns="0" rtlCol="0">
              <a:spAutoFit/>
            </a:bodyPr>
            <a:lstStyle/>
            <a:p>
              <a:pPr lvl="0" algn="ctr">
                <a:lnSpc>
                  <a:spcPct val="95000"/>
                </a:lnSpc>
                <a:spcBef>
                  <a:spcPts val="400"/>
                </a:spcBef>
                <a:defRPr/>
              </a:pPr>
              <a:r>
                <a:rPr kumimoji="0" lang="en-US" sz="1600" i="0" u="none" strike="noStrike" kern="0" cap="none" normalizeH="0" baseline="0" noProof="0" dirty="0">
                  <a:ln>
                    <a:noFill/>
                  </a:ln>
                  <a:solidFill>
                    <a:schemeClr val="accent6"/>
                  </a:solidFill>
                  <a:effectLst/>
                  <a:uLnTx/>
                  <a:uFillTx/>
                </a:rPr>
                <a:t>RAPID ANALYTIC CONSULTING ENGAGEMENT</a:t>
              </a:r>
            </a:p>
          </p:txBody>
        </p:sp>
      </p:grpSp>
      <p:grpSp>
        <p:nvGrpSpPr>
          <p:cNvPr id="3" name="Group 2"/>
          <p:cNvGrpSpPr/>
          <p:nvPr/>
        </p:nvGrpSpPr>
        <p:grpSpPr>
          <a:xfrm>
            <a:off x="6985000" y="2195717"/>
            <a:ext cx="1934839" cy="1354246"/>
            <a:chOff x="6985000" y="2195717"/>
            <a:chExt cx="1934839" cy="1354246"/>
          </a:xfrm>
        </p:grpSpPr>
        <p:sp>
          <p:nvSpPr>
            <p:cNvPr id="39" name="Oval 38"/>
            <p:cNvSpPr/>
            <p:nvPr/>
          </p:nvSpPr>
          <p:spPr>
            <a:xfrm>
              <a:off x="7532413" y="2195717"/>
              <a:ext cx="840013" cy="840013"/>
            </a:xfrm>
            <a:prstGeom prst="ellipse">
              <a:avLst/>
            </a:prstGeom>
            <a:solidFill>
              <a:schemeClr val="accent6"/>
            </a:solidFill>
            <a:ln w="9525">
              <a:noFill/>
              <a:miter lim="800000"/>
              <a:headEnd/>
              <a:tailEnd/>
            </a:ln>
            <a:effectLst/>
          </p:spPr>
          <p:txBody>
            <a:bodyPr wrap="square" tIns="91440" bIns="91440" rtlCol="0" anchor="t">
              <a:prstTxWarp prst="textNoShape">
                <a:avLst/>
              </a:prstTxWarp>
              <a:noAutofit/>
            </a:bodyPr>
            <a:lstStyle/>
            <a:p>
              <a:pPr algn="ctr"/>
              <a:endParaRPr lang="en-US" kern="0" dirty="0">
                <a:solidFill>
                  <a:prstClr val="white"/>
                </a:solidFill>
              </a:endParaRPr>
            </a:p>
          </p:txBody>
        </p:sp>
        <p:sp>
          <p:nvSpPr>
            <p:cNvPr id="38" name="Rectangle 37"/>
            <p:cNvSpPr/>
            <p:nvPr/>
          </p:nvSpPr>
          <p:spPr>
            <a:xfrm>
              <a:off x="6985000" y="3157584"/>
              <a:ext cx="1934839" cy="392379"/>
            </a:xfrm>
            <a:prstGeom prst="rect">
              <a:avLst/>
            </a:prstGeom>
            <a:noFill/>
            <a:ln w="9525">
              <a:noFill/>
              <a:miter lim="800000"/>
              <a:headEnd/>
              <a:tailEnd/>
            </a:ln>
            <a:effectLst/>
          </p:spPr>
          <p:txBody>
            <a:bodyPr wrap="square" tIns="91440" bIns="91440" spcCol="0" rtlCol="0" anchor="ctr">
              <a:prstTxWarp prst="textNoShape">
                <a:avLst/>
              </a:prstTxWarp>
              <a:noAutofit/>
            </a:bodyPr>
            <a:lstStyle/>
            <a:p>
              <a:pPr lvl="0" algn="ctr">
                <a:lnSpc>
                  <a:spcPct val="95000"/>
                </a:lnSpc>
                <a:spcBef>
                  <a:spcPts val="400"/>
                </a:spcBef>
                <a:spcAft>
                  <a:spcPts val="500"/>
                </a:spcAft>
                <a:defRPr/>
              </a:pPr>
              <a:r>
                <a:rPr lang="en-US" sz="1400" b="1" kern="0" dirty="0">
                  <a:solidFill>
                    <a:schemeClr val="accent6"/>
                  </a:solidFill>
                </a:rPr>
                <a:t>OPERATIONALIZE</a:t>
              </a:r>
            </a:p>
          </p:txBody>
        </p:sp>
        <p:grpSp>
          <p:nvGrpSpPr>
            <p:cNvPr id="43" name="Group 940"/>
            <p:cNvGrpSpPr/>
            <p:nvPr/>
          </p:nvGrpSpPr>
          <p:grpSpPr>
            <a:xfrm>
              <a:off x="7714139" y="2393863"/>
              <a:ext cx="489196" cy="456358"/>
              <a:chOff x="0" y="0"/>
              <a:chExt cx="3301693" cy="2861182"/>
            </a:xfrm>
            <a:solidFill>
              <a:srgbClr val="FFFFFF"/>
            </a:solidFill>
          </p:grpSpPr>
          <p:sp>
            <p:nvSpPr>
              <p:cNvPr id="44" name="Shape 938"/>
              <p:cNvSpPr/>
              <p:nvPr/>
            </p:nvSpPr>
            <p:spPr>
              <a:xfrm>
                <a:off x="0" y="0"/>
                <a:ext cx="2272161" cy="2311911"/>
              </a:xfrm>
              <a:custGeom>
                <a:avLst/>
                <a:gdLst/>
                <a:ahLst/>
                <a:cxnLst>
                  <a:cxn ang="0">
                    <a:pos x="wd2" y="hd2"/>
                  </a:cxn>
                  <a:cxn ang="5400000">
                    <a:pos x="wd2" y="hd2"/>
                  </a:cxn>
                  <a:cxn ang="10800000">
                    <a:pos x="wd2" y="hd2"/>
                  </a:cxn>
                  <a:cxn ang="16200000">
                    <a:pos x="wd2" y="hd2"/>
                  </a:cxn>
                </a:cxnLst>
                <a:rect l="0" t="0" r="r" b="b"/>
                <a:pathLst>
                  <a:path w="21600" h="21600" extrusionOk="0">
                    <a:moveTo>
                      <a:pt x="12558" y="11443"/>
                    </a:moveTo>
                    <a:lnTo>
                      <a:pt x="12558" y="11680"/>
                    </a:lnTo>
                    <a:lnTo>
                      <a:pt x="16058" y="16089"/>
                    </a:lnTo>
                    <a:lnTo>
                      <a:pt x="12558" y="20153"/>
                    </a:lnTo>
                    <a:lnTo>
                      <a:pt x="12558" y="20391"/>
                    </a:lnTo>
                    <a:lnTo>
                      <a:pt x="18061" y="20391"/>
                    </a:lnTo>
                    <a:cubicBezTo>
                      <a:pt x="18061" y="19954"/>
                      <a:pt x="18100" y="19526"/>
                      <a:pt x="18194" y="19112"/>
                    </a:cubicBezTo>
                    <a:cubicBezTo>
                      <a:pt x="17991" y="19135"/>
                      <a:pt x="17796" y="19158"/>
                      <a:pt x="17554" y="19158"/>
                    </a:cubicBezTo>
                    <a:lnTo>
                      <a:pt x="14101" y="19158"/>
                    </a:lnTo>
                    <a:lnTo>
                      <a:pt x="17243" y="15507"/>
                    </a:lnTo>
                    <a:lnTo>
                      <a:pt x="14475" y="12009"/>
                    </a:lnTo>
                    <a:lnTo>
                      <a:pt x="17578" y="12009"/>
                    </a:lnTo>
                    <a:cubicBezTo>
                      <a:pt x="18038" y="12009"/>
                      <a:pt x="18373" y="12055"/>
                      <a:pt x="18568" y="12162"/>
                    </a:cubicBezTo>
                    <a:cubicBezTo>
                      <a:pt x="18770" y="12277"/>
                      <a:pt x="18942" y="12438"/>
                      <a:pt x="19074" y="12675"/>
                    </a:cubicBezTo>
                    <a:cubicBezTo>
                      <a:pt x="19184" y="12913"/>
                      <a:pt x="19269" y="13242"/>
                      <a:pt x="19293" y="13693"/>
                    </a:cubicBezTo>
                    <a:lnTo>
                      <a:pt x="19558" y="13693"/>
                    </a:lnTo>
                    <a:lnTo>
                      <a:pt x="19378" y="11443"/>
                    </a:lnTo>
                    <a:lnTo>
                      <a:pt x="12558" y="11443"/>
                    </a:lnTo>
                    <a:close/>
                    <a:moveTo>
                      <a:pt x="15504" y="1140"/>
                    </a:moveTo>
                    <a:lnTo>
                      <a:pt x="15528" y="6001"/>
                    </a:lnTo>
                    <a:lnTo>
                      <a:pt x="16323" y="6001"/>
                    </a:lnTo>
                    <a:lnTo>
                      <a:pt x="16323" y="0"/>
                    </a:lnTo>
                    <a:lnTo>
                      <a:pt x="15621" y="0"/>
                    </a:lnTo>
                    <a:cubicBezTo>
                      <a:pt x="15504" y="260"/>
                      <a:pt x="15044" y="819"/>
                      <a:pt x="14850" y="972"/>
                    </a:cubicBezTo>
                    <a:lnTo>
                      <a:pt x="14850" y="1745"/>
                    </a:lnTo>
                    <a:cubicBezTo>
                      <a:pt x="15177" y="1531"/>
                      <a:pt x="15333" y="1378"/>
                      <a:pt x="15504" y="1140"/>
                    </a:cubicBezTo>
                    <a:close/>
                    <a:moveTo>
                      <a:pt x="18895" y="6070"/>
                    </a:moveTo>
                    <a:cubicBezTo>
                      <a:pt x="19908" y="6070"/>
                      <a:pt x="20150" y="5679"/>
                      <a:pt x="20150" y="4600"/>
                    </a:cubicBezTo>
                    <a:lnTo>
                      <a:pt x="20150" y="1470"/>
                    </a:lnTo>
                    <a:cubicBezTo>
                      <a:pt x="20150" y="390"/>
                      <a:pt x="19885" y="0"/>
                      <a:pt x="18895" y="0"/>
                    </a:cubicBezTo>
                    <a:cubicBezTo>
                      <a:pt x="17882" y="0"/>
                      <a:pt x="17640" y="390"/>
                      <a:pt x="17640" y="1470"/>
                    </a:cubicBezTo>
                    <a:lnTo>
                      <a:pt x="17640" y="4600"/>
                    </a:lnTo>
                    <a:cubicBezTo>
                      <a:pt x="17640" y="5656"/>
                      <a:pt x="17882" y="6070"/>
                      <a:pt x="18895" y="6070"/>
                    </a:cubicBezTo>
                    <a:close/>
                    <a:moveTo>
                      <a:pt x="18435" y="1317"/>
                    </a:moveTo>
                    <a:cubicBezTo>
                      <a:pt x="18435" y="949"/>
                      <a:pt x="18435" y="559"/>
                      <a:pt x="18895" y="559"/>
                    </a:cubicBezTo>
                    <a:cubicBezTo>
                      <a:pt x="19355" y="559"/>
                      <a:pt x="19355" y="926"/>
                      <a:pt x="19355" y="1317"/>
                    </a:cubicBezTo>
                    <a:lnTo>
                      <a:pt x="19355" y="4730"/>
                    </a:lnTo>
                    <a:cubicBezTo>
                      <a:pt x="19355" y="5098"/>
                      <a:pt x="19355" y="5488"/>
                      <a:pt x="18895" y="5488"/>
                    </a:cubicBezTo>
                    <a:cubicBezTo>
                      <a:pt x="18435" y="5488"/>
                      <a:pt x="18435" y="5121"/>
                      <a:pt x="18435" y="4730"/>
                    </a:cubicBezTo>
                    <a:lnTo>
                      <a:pt x="18435" y="1317"/>
                    </a:lnTo>
                    <a:close/>
                    <a:moveTo>
                      <a:pt x="12605" y="6070"/>
                    </a:moveTo>
                    <a:cubicBezTo>
                      <a:pt x="13618" y="6070"/>
                      <a:pt x="13860" y="5679"/>
                      <a:pt x="13860" y="4600"/>
                    </a:cubicBezTo>
                    <a:lnTo>
                      <a:pt x="13860" y="1470"/>
                    </a:lnTo>
                    <a:cubicBezTo>
                      <a:pt x="13860" y="390"/>
                      <a:pt x="13595" y="0"/>
                      <a:pt x="12605" y="0"/>
                    </a:cubicBezTo>
                    <a:cubicBezTo>
                      <a:pt x="11615" y="0"/>
                      <a:pt x="11350" y="390"/>
                      <a:pt x="11350" y="1470"/>
                    </a:cubicBezTo>
                    <a:lnTo>
                      <a:pt x="11350" y="4600"/>
                    </a:lnTo>
                    <a:cubicBezTo>
                      <a:pt x="11350" y="5656"/>
                      <a:pt x="11591" y="6070"/>
                      <a:pt x="12605" y="6070"/>
                    </a:cubicBezTo>
                    <a:close/>
                    <a:moveTo>
                      <a:pt x="12145" y="1317"/>
                    </a:moveTo>
                    <a:cubicBezTo>
                      <a:pt x="12145" y="949"/>
                      <a:pt x="12145" y="559"/>
                      <a:pt x="12605" y="559"/>
                    </a:cubicBezTo>
                    <a:cubicBezTo>
                      <a:pt x="13064" y="559"/>
                      <a:pt x="13064" y="926"/>
                      <a:pt x="13064" y="1317"/>
                    </a:cubicBezTo>
                    <a:lnTo>
                      <a:pt x="13064" y="4730"/>
                    </a:lnTo>
                    <a:cubicBezTo>
                      <a:pt x="13064" y="5098"/>
                      <a:pt x="13064" y="5488"/>
                      <a:pt x="12605" y="5488"/>
                    </a:cubicBezTo>
                    <a:cubicBezTo>
                      <a:pt x="12145" y="5488"/>
                      <a:pt x="12145" y="5121"/>
                      <a:pt x="12145" y="4730"/>
                    </a:cubicBezTo>
                    <a:lnTo>
                      <a:pt x="12145" y="1317"/>
                    </a:lnTo>
                    <a:close/>
                    <a:moveTo>
                      <a:pt x="6072" y="1140"/>
                    </a:moveTo>
                    <a:lnTo>
                      <a:pt x="6096" y="6001"/>
                    </a:lnTo>
                    <a:lnTo>
                      <a:pt x="6883" y="6001"/>
                    </a:lnTo>
                    <a:lnTo>
                      <a:pt x="6883" y="0"/>
                    </a:lnTo>
                    <a:lnTo>
                      <a:pt x="6181" y="0"/>
                    </a:lnTo>
                    <a:cubicBezTo>
                      <a:pt x="6072" y="260"/>
                      <a:pt x="5612" y="819"/>
                      <a:pt x="5410" y="972"/>
                    </a:cubicBezTo>
                    <a:lnTo>
                      <a:pt x="5410" y="1745"/>
                    </a:lnTo>
                    <a:cubicBezTo>
                      <a:pt x="5737" y="1531"/>
                      <a:pt x="5893" y="1378"/>
                      <a:pt x="6072" y="1140"/>
                    </a:cubicBezTo>
                    <a:close/>
                    <a:moveTo>
                      <a:pt x="1317" y="13433"/>
                    </a:moveTo>
                    <a:cubicBezTo>
                      <a:pt x="1037" y="13479"/>
                      <a:pt x="904" y="13540"/>
                      <a:pt x="725" y="13716"/>
                    </a:cubicBezTo>
                    <a:cubicBezTo>
                      <a:pt x="507" y="13908"/>
                      <a:pt x="374" y="14122"/>
                      <a:pt x="242" y="14428"/>
                    </a:cubicBezTo>
                    <a:cubicBezTo>
                      <a:pt x="195" y="14535"/>
                      <a:pt x="133" y="14727"/>
                      <a:pt x="109" y="14834"/>
                    </a:cubicBezTo>
                    <a:lnTo>
                      <a:pt x="86" y="14880"/>
                    </a:lnTo>
                    <a:lnTo>
                      <a:pt x="242" y="14880"/>
                    </a:lnTo>
                    <a:lnTo>
                      <a:pt x="304" y="14795"/>
                    </a:lnTo>
                    <a:cubicBezTo>
                      <a:pt x="437" y="14581"/>
                      <a:pt x="616" y="14382"/>
                      <a:pt x="748" y="14298"/>
                    </a:cubicBezTo>
                    <a:cubicBezTo>
                      <a:pt x="920" y="14191"/>
                      <a:pt x="1146" y="14145"/>
                      <a:pt x="1450" y="14145"/>
                    </a:cubicBezTo>
                    <a:lnTo>
                      <a:pt x="1559" y="14145"/>
                    </a:lnTo>
                    <a:cubicBezTo>
                      <a:pt x="1536" y="14405"/>
                      <a:pt x="1520" y="14688"/>
                      <a:pt x="1497" y="14949"/>
                    </a:cubicBezTo>
                    <a:cubicBezTo>
                      <a:pt x="1426" y="15791"/>
                      <a:pt x="1426" y="15806"/>
                      <a:pt x="1411" y="16028"/>
                    </a:cubicBezTo>
                    <a:cubicBezTo>
                      <a:pt x="1294" y="16655"/>
                      <a:pt x="1208" y="16908"/>
                      <a:pt x="943" y="17275"/>
                    </a:cubicBezTo>
                    <a:cubicBezTo>
                      <a:pt x="702" y="17605"/>
                      <a:pt x="663" y="17689"/>
                      <a:pt x="639" y="17842"/>
                    </a:cubicBezTo>
                    <a:cubicBezTo>
                      <a:pt x="616" y="18056"/>
                      <a:pt x="725" y="18247"/>
                      <a:pt x="943" y="18316"/>
                    </a:cubicBezTo>
                    <a:cubicBezTo>
                      <a:pt x="1052" y="18339"/>
                      <a:pt x="1161" y="18355"/>
                      <a:pt x="1255" y="18293"/>
                    </a:cubicBezTo>
                    <a:cubicBezTo>
                      <a:pt x="1364" y="18247"/>
                      <a:pt x="1497" y="18102"/>
                      <a:pt x="1582" y="17926"/>
                    </a:cubicBezTo>
                    <a:cubicBezTo>
                      <a:pt x="1738" y="17627"/>
                      <a:pt x="1894" y="16778"/>
                      <a:pt x="2003" y="15768"/>
                    </a:cubicBezTo>
                    <a:cubicBezTo>
                      <a:pt x="2003" y="15683"/>
                      <a:pt x="2112" y="14191"/>
                      <a:pt x="2112" y="14145"/>
                    </a:cubicBezTo>
                    <a:lnTo>
                      <a:pt x="3406" y="14145"/>
                    </a:lnTo>
                    <a:cubicBezTo>
                      <a:pt x="3321" y="14727"/>
                      <a:pt x="3274" y="15316"/>
                      <a:pt x="3212" y="15898"/>
                    </a:cubicBezTo>
                    <a:cubicBezTo>
                      <a:pt x="3188" y="16089"/>
                      <a:pt x="3188" y="16778"/>
                      <a:pt x="3212" y="16954"/>
                    </a:cubicBezTo>
                    <a:cubicBezTo>
                      <a:pt x="3258" y="17474"/>
                      <a:pt x="3321" y="17796"/>
                      <a:pt x="3500" y="17987"/>
                    </a:cubicBezTo>
                    <a:cubicBezTo>
                      <a:pt x="3632" y="18163"/>
                      <a:pt x="3781" y="18270"/>
                      <a:pt x="3983" y="18316"/>
                    </a:cubicBezTo>
                    <a:cubicBezTo>
                      <a:pt x="4069" y="18339"/>
                      <a:pt x="4248" y="18339"/>
                      <a:pt x="4334" y="18316"/>
                    </a:cubicBezTo>
                    <a:cubicBezTo>
                      <a:pt x="4490" y="18270"/>
                      <a:pt x="4638" y="18186"/>
                      <a:pt x="4771" y="18056"/>
                    </a:cubicBezTo>
                    <a:cubicBezTo>
                      <a:pt x="4950" y="17880"/>
                      <a:pt x="5059" y="17689"/>
                      <a:pt x="5145" y="17367"/>
                    </a:cubicBezTo>
                    <a:cubicBezTo>
                      <a:pt x="5168" y="17237"/>
                      <a:pt x="5238" y="16977"/>
                      <a:pt x="5238" y="16931"/>
                    </a:cubicBezTo>
                    <a:lnTo>
                      <a:pt x="5082" y="16931"/>
                    </a:lnTo>
                    <a:cubicBezTo>
                      <a:pt x="5059" y="17061"/>
                      <a:pt x="5036" y="17107"/>
                      <a:pt x="5012" y="17145"/>
                    </a:cubicBezTo>
                    <a:cubicBezTo>
                      <a:pt x="4950" y="17298"/>
                      <a:pt x="4841" y="17406"/>
                      <a:pt x="4685" y="17451"/>
                    </a:cubicBezTo>
                    <a:cubicBezTo>
                      <a:pt x="4490" y="17513"/>
                      <a:pt x="4287" y="17474"/>
                      <a:pt x="4116" y="17383"/>
                    </a:cubicBezTo>
                    <a:cubicBezTo>
                      <a:pt x="3960" y="17275"/>
                      <a:pt x="3851" y="17107"/>
                      <a:pt x="3804" y="16847"/>
                    </a:cubicBezTo>
                    <a:cubicBezTo>
                      <a:pt x="3757" y="15936"/>
                      <a:pt x="3874" y="15033"/>
                      <a:pt x="4007" y="14145"/>
                    </a:cubicBezTo>
                    <a:lnTo>
                      <a:pt x="5254" y="14145"/>
                    </a:lnTo>
                    <a:lnTo>
                      <a:pt x="5254" y="13410"/>
                    </a:lnTo>
                    <a:cubicBezTo>
                      <a:pt x="4116" y="13410"/>
                      <a:pt x="2970" y="13410"/>
                      <a:pt x="1801" y="13410"/>
                    </a:cubicBezTo>
                    <a:cubicBezTo>
                      <a:pt x="1426" y="13410"/>
                      <a:pt x="1364" y="13433"/>
                      <a:pt x="1317" y="13433"/>
                    </a:cubicBezTo>
                    <a:close/>
                    <a:moveTo>
                      <a:pt x="20922" y="7555"/>
                    </a:moveTo>
                    <a:lnTo>
                      <a:pt x="10071" y="7555"/>
                    </a:lnTo>
                    <a:cubicBezTo>
                      <a:pt x="9697" y="7555"/>
                      <a:pt x="9393" y="7861"/>
                      <a:pt x="9393" y="8228"/>
                    </a:cubicBezTo>
                    <a:lnTo>
                      <a:pt x="9393" y="15423"/>
                    </a:lnTo>
                    <a:lnTo>
                      <a:pt x="5870" y="7945"/>
                    </a:lnTo>
                    <a:cubicBezTo>
                      <a:pt x="5761" y="7708"/>
                      <a:pt x="5519" y="7555"/>
                      <a:pt x="5254" y="7555"/>
                    </a:cubicBezTo>
                    <a:lnTo>
                      <a:pt x="678" y="7555"/>
                    </a:lnTo>
                    <a:cubicBezTo>
                      <a:pt x="304" y="7555"/>
                      <a:pt x="0" y="7861"/>
                      <a:pt x="0" y="8228"/>
                    </a:cubicBezTo>
                    <a:cubicBezTo>
                      <a:pt x="0" y="8596"/>
                      <a:pt x="304" y="8894"/>
                      <a:pt x="678" y="8894"/>
                    </a:cubicBezTo>
                    <a:lnTo>
                      <a:pt x="4817" y="8894"/>
                    </a:lnTo>
                    <a:lnTo>
                      <a:pt x="9440" y="18791"/>
                    </a:lnTo>
                    <a:lnTo>
                      <a:pt x="10757" y="21600"/>
                    </a:lnTo>
                    <a:lnTo>
                      <a:pt x="10757" y="8894"/>
                    </a:lnTo>
                    <a:lnTo>
                      <a:pt x="20922" y="8894"/>
                    </a:lnTo>
                    <a:cubicBezTo>
                      <a:pt x="21296" y="8894"/>
                      <a:pt x="21600" y="8596"/>
                      <a:pt x="21600" y="8228"/>
                    </a:cubicBezTo>
                    <a:cubicBezTo>
                      <a:pt x="21600" y="7861"/>
                      <a:pt x="21296" y="7555"/>
                      <a:pt x="20922" y="7555"/>
                    </a:cubicBezTo>
                    <a:close/>
                    <a:moveTo>
                      <a:pt x="3165" y="6070"/>
                    </a:moveTo>
                    <a:cubicBezTo>
                      <a:pt x="4178" y="6070"/>
                      <a:pt x="4420" y="5679"/>
                      <a:pt x="4420" y="4600"/>
                    </a:cubicBezTo>
                    <a:lnTo>
                      <a:pt x="4420" y="1470"/>
                    </a:lnTo>
                    <a:cubicBezTo>
                      <a:pt x="4420" y="390"/>
                      <a:pt x="4155" y="0"/>
                      <a:pt x="3165" y="0"/>
                    </a:cubicBezTo>
                    <a:cubicBezTo>
                      <a:pt x="2175" y="0"/>
                      <a:pt x="1910" y="390"/>
                      <a:pt x="1910" y="1470"/>
                    </a:cubicBezTo>
                    <a:lnTo>
                      <a:pt x="1910" y="4600"/>
                    </a:lnTo>
                    <a:cubicBezTo>
                      <a:pt x="1910" y="5656"/>
                      <a:pt x="2151" y="6070"/>
                      <a:pt x="3165" y="6070"/>
                    </a:cubicBezTo>
                    <a:close/>
                    <a:moveTo>
                      <a:pt x="2705" y="1317"/>
                    </a:moveTo>
                    <a:cubicBezTo>
                      <a:pt x="2705" y="949"/>
                      <a:pt x="2705" y="559"/>
                      <a:pt x="3165" y="559"/>
                    </a:cubicBezTo>
                    <a:cubicBezTo>
                      <a:pt x="3632" y="559"/>
                      <a:pt x="3632" y="926"/>
                      <a:pt x="3632" y="1317"/>
                    </a:cubicBezTo>
                    <a:lnTo>
                      <a:pt x="3632" y="4730"/>
                    </a:lnTo>
                    <a:cubicBezTo>
                      <a:pt x="3632" y="5098"/>
                      <a:pt x="3632" y="5488"/>
                      <a:pt x="3165" y="5488"/>
                    </a:cubicBezTo>
                    <a:cubicBezTo>
                      <a:pt x="2705" y="5488"/>
                      <a:pt x="2705" y="5121"/>
                      <a:pt x="2705" y="4730"/>
                    </a:cubicBezTo>
                    <a:lnTo>
                      <a:pt x="2705" y="1317"/>
                    </a:lnTo>
                    <a:close/>
                    <a:moveTo>
                      <a:pt x="9455" y="6070"/>
                    </a:moveTo>
                    <a:cubicBezTo>
                      <a:pt x="10469" y="6070"/>
                      <a:pt x="10710" y="5679"/>
                      <a:pt x="10710" y="4600"/>
                    </a:cubicBezTo>
                    <a:lnTo>
                      <a:pt x="10710" y="1470"/>
                    </a:lnTo>
                    <a:cubicBezTo>
                      <a:pt x="10710" y="390"/>
                      <a:pt x="10445" y="0"/>
                      <a:pt x="9455" y="0"/>
                    </a:cubicBezTo>
                    <a:cubicBezTo>
                      <a:pt x="8465" y="0"/>
                      <a:pt x="8208" y="390"/>
                      <a:pt x="8208" y="1470"/>
                    </a:cubicBezTo>
                    <a:lnTo>
                      <a:pt x="8208" y="4600"/>
                    </a:lnTo>
                    <a:cubicBezTo>
                      <a:pt x="8208" y="5656"/>
                      <a:pt x="8450" y="6070"/>
                      <a:pt x="9455" y="6070"/>
                    </a:cubicBezTo>
                    <a:close/>
                    <a:moveTo>
                      <a:pt x="8995" y="1317"/>
                    </a:moveTo>
                    <a:cubicBezTo>
                      <a:pt x="8995" y="949"/>
                      <a:pt x="8995" y="559"/>
                      <a:pt x="9455" y="559"/>
                    </a:cubicBezTo>
                    <a:cubicBezTo>
                      <a:pt x="9923" y="559"/>
                      <a:pt x="9923" y="926"/>
                      <a:pt x="9923" y="1317"/>
                    </a:cubicBezTo>
                    <a:lnTo>
                      <a:pt x="9923" y="4730"/>
                    </a:lnTo>
                    <a:cubicBezTo>
                      <a:pt x="9923" y="5098"/>
                      <a:pt x="9923" y="5488"/>
                      <a:pt x="9455" y="5488"/>
                    </a:cubicBezTo>
                    <a:cubicBezTo>
                      <a:pt x="8995" y="5488"/>
                      <a:pt x="8995" y="5121"/>
                      <a:pt x="8995" y="4730"/>
                    </a:cubicBezTo>
                    <a:lnTo>
                      <a:pt x="8995" y="1317"/>
                    </a:lnTo>
                    <a:close/>
                  </a:path>
                </a:pathLst>
              </a:custGeom>
              <a:grpFill/>
              <a:ln w="12700" cap="flat">
                <a:noFill/>
                <a:miter lim="400000"/>
              </a:ln>
              <a:effectLst/>
            </p:spPr>
            <p:txBody>
              <a:bodyPr wrap="square" lIns="91439" tIns="91439" rIns="91439" bIns="91439" numCol="1" anchor="ctr">
                <a:noAutofit/>
              </a:bodyPr>
              <a:lstStyle/>
              <a:p>
                <a:pPr defTabSz="209032">
                  <a:defRPr sz="1800">
                    <a:solidFill>
                      <a:srgbClr val="3C3C3B"/>
                    </a:solidFill>
                    <a:latin typeface="Century Gothic"/>
                    <a:ea typeface="Century Gothic"/>
                    <a:cs typeface="Century Gothic"/>
                    <a:sym typeface="Century Gothic"/>
                  </a:defRPr>
                </a:pPr>
                <a:endParaRPr sz="1400"/>
              </a:p>
            </p:txBody>
          </p:sp>
          <p:sp>
            <p:nvSpPr>
              <p:cNvPr id="45" name="Shape 939"/>
              <p:cNvSpPr/>
              <p:nvPr/>
            </p:nvSpPr>
            <p:spPr>
              <a:xfrm>
                <a:off x="1963566" y="1521343"/>
                <a:ext cx="1338128" cy="1339840"/>
              </a:xfrm>
              <a:custGeom>
                <a:avLst/>
                <a:gdLst/>
                <a:ahLst/>
                <a:cxnLst>
                  <a:cxn ang="0">
                    <a:pos x="wd2" y="hd2"/>
                  </a:cxn>
                  <a:cxn ang="5400000">
                    <a:pos x="wd2" y="hd2"/>
                  </a:cxn>
                  <a:cxn ang="10800000">
                    <a:pos x="wd2" y="hd2"/>
                  </a:cxn>
                  <a:cxn ang="16200000">
                    <a:pos x="wd2" y="hd2"/>
                  </a:cxn>
                </a:cxnLst>
                <a:rect l="0" t="0" r="r" b="b"/>
                <a:pathLst>
                  <a:path w="20210" h="21600" extrusionOk="0">
                    <a:moveTo>
                      <a:pt x="18459" y="4653"/>
                    </a:moveTo>
                    <a:lnTo>
                      <a:pt x="17159" y="6715"/>
                    </a:lnTo>
                    <a:cubicBezTo>
                      <a:pt x="17902" y="8169"/>
                      <a:pt x="18212" y="9809"/>
                      <a:pt x="18075" y="11527"/>
                    </a:cubicBezTo>
                    <a:cubicBezTo>
                      <a:pt x="17902" y="13801"/>
                      <a:pt x="16886" y="15850"/>
                      <a:pt x="15239" y="17304"/>
                    </a:cubicBezTo>
                    <a:cubicBezTo>
                      <a:pt x="13815" y="18573"/>
                      <a:pt x="11994" y="19287"/>
                      <a:pt x="10136" y="19287"/>
                    </a:cubicBezTo>
                    <a:cubicBezTo>
                      <a:pt x="7758" y="19287"/>
                      <a:pt x="5529" y="18163"/>
                      <a:pt x="3993" y="16220"/>
                    </a:cubicBezTo>
                    <a:cubicBezTo>
                      <a:pt x="1157" y="12598"/>
                      <a:pt x="1615" y="7231"/>
                      <a:pt x="4996" y="4217"/>
                    </a:cubicBezTo>
                    <a:cubicBezTo>
                      <a:pt x="6433" y="2948"/>
                      <a:pt x="8254" y="2234"/>
                      <a:pt x="10099" y="2234"/>
                    </a:cubicBezTo>
                    <a:cubicBezTo>
                      <a:pt x="11920" y="2234"/>
                      <a:pt x="13666" y="2908"/>
                      <a:pt x="15066" y="4098"/>
                    </a:cubicBezTo>
                    <a:lnTo>
                      <a:pt x="17196" y="3093"/>
                    </a:lnTo>
                    <a:cubicBezTo>
                      <a:pt x="15313" y="1110"/>
                      <a:pt x="12762" y="0"/>
                      <a:pt x="10099" y="0"/>
                    </a:cubicBezTo>
                    <a:cubicBezTo>
                      <a:pt x="7734" y="0"/>
                      <a:pt x="5455" y="886"/>
                      <a:pt x="3634" y="2498"/>
                    </a:cubicBezTo>
                    <a:cubicBezTo>
                      <a:pt x="-664" y="6306"/>
                      <a:pt x="-1221" y="13127"/>
                      <a:pt x="2346" y="17714"/>
                    </a:cubicBezTo>
                    <a:cubicBezTo>
                      <a:pt x="4266" y="20172"/>
                      <a:pt x="7102" y="21600"/>
                      <a:pt x="10099" y="21600"/>
                    </a:cubicBezTo>
                    <a:cubicBezTo>
                      <a:pt x="12477" y="21600"/>
                      <a:pt x="14756" y="20701"/>
                      <a:pt x="16564" y="19102"/>
                    </a:cubicBezTo>
                    <a:cubicBezTo>
                      <a:pt x="18633" y="17224"/>
                      <a:pt x="19921" y="14660"/>
                      <a:pt x="20168" y="11778"/>
                    </a:cubicBezTo>
                    <a:cubicBezTo>
                      <a:pt x="20379" y="9174"/>
                      <a:pt x="19785" y="6715"/>
                      <a:pt x="18459" y="4653"/>
                    </a:cubicBezTo>
                    <a:close/>
                    <a:moveTo>
                      <a:pt x="8316" y="8421"/>
                    </a:moveTo>
                    <a:cubicBezTo>
                      <a:pt x="7139" y="9465"/>
                      <a:pt x="6953" y="11368"/>
                      <a:pt x="7969" y="12637"/>
                    </a:cubicBezTo>
                    <a:cubicBezTo>
                      <a:pt x="8947" y="13906"/>
                      <a:pt x="10731" y="14092"/>
                      <a:pt x="11920" y="13021"/>
                    </a:cubicBezTo>
                    <a:cubicBezTo>
                      <a:pt x="12242" y="12756"/>
                      <a:pt x="12440" y="12413"/>
                      <a:pt x="12626" y="12082"/>
                    </a:cubicBezTo>
                    <a:lnTo>
                      <a:pt x="17865" y="3794"/>
                    </a:lnTo>
                    <a:lnTo>
                      <a:pt x="9158" y="7905"/>
                    </a:lnTo>
                    <a:cubicBezTo>
                      <a:pt x="8885" y="8011"/>
                      <a:pt x="8563" y="8196"/>
                      <a:pt x="8316" y="8421"/>
                    </a:cubicBezTo>
                    <a:close/>
                  </a:path>
                </a:pathLst>
              </a:custGeom>
              <a:grpFill/>
              <a:ln w="12700" cap="flat">
                <a:noFill/>
                <a:miter lim="400000"/>
              </a:ln>
              <a:effectLst/>
            </p:spPr>
            <p:txBody>
              <a:bodyPr wrap="square" lIns="91439" tIns="91439" rIns="91439" bIns="91439" numCol="1" anchor="ctr">
                <a:noAutofit/>
              </a:bodyPr>
              <a:lstStyle/>
              <a:p>
                <a:pPr defTabSz="209032">
                  <a:defRPr sz="1800">
                    <a:solidFill>
                      <a:srgbClr val="3C3C3B"/>
                    </a:solidFill>
                    <a:latin typeface="Century Gothic"/>
                    <a:ea typeface="Century Gothic"/>
                    <a:cs typeface="Century Gothic"/>
                    <a:sym typeface="Century Gothic"/>
                  </a:defRPr>
                </a:pPr>
                <a:endParaRPr sz="1400"/>
              </a:p>
            </p:txBody>
          </p:sp>
        </p:grpSp>
      </p:grpSp>
      <p:grpSp>
        <p:nvGrpSpPr>
          <p:cNvPr id="4" name="Group 3"/>
          <p:cNvGrpSpPr/>
          <p:nvPr/>
        </p:nvGrpSpPr>
        <p:grpSpPr>
          <a:xfrm>
            <a:off x="217712" y="2195717"/>
            <a:ext cx="1955683" cy="1796502"/>
            <a:chOff x="217712" y="2195717"/>
            <a:chExt cx="1955683" cy="1796502"/>
          </a:xfrm>
        </p:grpSpPr>
        <p:sp>
          <p:nvSpPr>
            <p:cNvPr id="52" name="Rectangle 51"/>
            <p:cNvSpPr/>
            <p:nvPr/>
          </p:nvSpPr>
          <p:spPr>
            <a:xfrm>
              <a:off x="217712" y="3094084"/>
              <a:ext cx="1955683" cy="898135"/>
            </a:xfrm>
            <a:prstGeom prst="rect">
              <a:avLst/>
            </a:prstGeom>
            <a:noFill/>
            <a:ln w="9525">
              <a:noFill/>
              <a:miter lim="800000"/>
              <a:headEnd/>
              <a:tailEnd/>
            </a:ln>
            <a:effectLst/>
          </p:spPr>
          <p:txBody>
            <a:bodyPr wrap="square" tIns="91440" bIns="91440" spcCol="0" rtlCol="0" anchor="ctr">
              <a:prstTxWarp prst="textNoShape">
                <a:avLst/>
              </a:prstTxWarp>
              <a:noAutofit/>
            </a:bodyPr>
            <a:lstStyle/>
            <a:p>
              <a:pPr algn="ctr">
                <a:lnSpc>
                  <a:spcPct val="80000"/>
                </a:lnSpc>
              </a:pPr>
              <a:r>
                <a:rPr lang="en-US" sz="1400" b="1" kern="0" dirty="0">
                  <a:solidFill>
                    <a:schemeClr val="accent6"/>
                  </a:solidFill>
                </a:rPr>
                <a:t>BUSINESS </a:t>
              </a:r>
              <a:br>
                <a:rPr lang="en-US" sz="1400" b="1" kern="0" dirty="0">
                  <a:solidFill>
                    <a:schemeClr val="accent6"/>
                  </a:solidFill>
                </a:rPr>
              </a:br>
              <a:r>
                <a:rPr lang="en-US" sz="1400" b="1" kern="0" dirty="0">
                  <a:solidFill>
                    <a:schemeClr val="accent6"/>
                  </a:solidFill>
                </a:rPr>
                <a:t>VALUE </a:t>
              </a:r>
              <a:br>
                <a:rPr lang="en-US" sz="1400" b="1" kern="0" dirty="0">
                  <a:solidFill>
                    <a:schemeClr val="accent6"/>
                  </a:solidFill>
                </a:rPr>
              </a:br>
              <a:r>
                <a:rPr lang="en-US" sz="1400" b="1" kern="0" dirty="0">
                  <a:solidFill>
                    <a:schemeClr val="accent6"/>
                  </a:solidFill>
                </a:rPr>
                <a:t>FRAMEWORK</a:t>
              </a:r>
              <a:r>
                <a:rPr lang="en-US" sz="1200" b="1" kern="0" baseline="40000" dirty="0">
                  <a:solidFill>
                    <a:schemeClr val="accent6"/>
                  </a:solidFill>
                </a:rPr>
                <a:t>TM</a:t>
              </a:r>
            </a:p>
          </p:txBody>
        </p:sp>
        <p:sp>
          <p:nvSpPr>
            <p:cNvPr id="54" name="Oval 53"/>
            <p:cNvSpPr/>
            <p:nvPr/>
          </p:nvSpPr>
          <p:spPr>
            <a:xfrm>
              <a:off x="775547" y="2195717"/>
              <a:ext cx="840013" cy="840013"/>
            </a:xfrm>
            <a:prstGeom prst="ellipse">
              <a:avLst/>
            </a:prstGeom>
            <a:solidFill>
              <a:schemeClr val="accent6"/>
            </a:solidFill>
            <a:ln w="9525">
              <a:noFill/>
              <a:miter lim="800000"/>
              <a:headEnd/>
              <a:tailEnd/>
            </a:ln>
            <a:effectLst/>
          </p:spPr>
          <p:txBody>
            <a:bodyPr wrap="square" tIns="91440" bIns="91440" rtlCol="0" anchor="t">
              <a:prstTxWarp prst="textNoShape">
                <a:avLst/>
              </a:prstTxWarp>
              <a:noAutofit/>
            </a:bodyPr>
            <a:lstStyle/>
            <a:p>
              <a:pPr algn="ctr"/>
              <a:endParaRPr lang="en-US" kern="0" dirty="0">
                <a:solidFill>
                  <a:prstClr val="white"/>
                </a:solidFill>
              </a:endParaRPr>
            </a:p>
          </p:txBody>
        </p:sp>
        <p:grpSp>
          <p:nvGrpSpPr>
            <p:cNvPr id="47" name="Group 46"/>
            <p:cNvGrpSpPr/>
            <p:nvPr/>
          </p:nvGrpSpPr>
          <p:grpSpPr>
            <a:xfrm>
              <a:off x="961055" y="2381225"/>
              <a:ext cx="468996" cy="468996"/>
              <a:chOff x="864745" y="2278147"/>
              <a:chExt cx="675154" cy="675154"/>
            </a:xfrm>
          </p:grpSpPr>
          <p:grpSp>
            <p:nvGrpSpPr>
              <p:cNvPr id="48" name="Group 47"/>
              <p:cNvGrpSpPr/>
              <p:nvPr/>
            </p:nvGrpSpPr>
            <p:grpSpPr>
              <a:xfrm>
                <a:off x="864745" y="2278147"/>
                <a:ext cx="675154" cy="675154"/>
                <a:chOff x="5526949" y="35808"/>
                <a:chExt cx="675154" cy="675154"/>
              </a:xfrm>
            </p:grpSpPr>
            <p:sp>
              <p:nvSpPr>
                <p:cNvPr id="50" name="Freeform 5"/>
                <p:cNvSpPr>
                  <a:spLocks noEditPoints="1"/>
                </p:cNvSpPr>
                <p:nvPr/>
              </p:nvSpPr>
              <p:spPr bwMode="auto">
                <a:xfrm>
                  <a:off x="5594040" y="102899"/>
                  <a:ext cx="540973" cy="540973"/>
                </a:xfrm>
                <a:custGeom>
                  <a:avLst/>
                  <a:gdLst>
                    <a:gd name="T0" fmla="*/ 363 w 375"/>
                    <a:gd name="T1" fmla="*/ 375 h 375"/>
                    <a:gd name="T2" fmla="*/ 12 w 375"/>
                    <a:gd name="T3" fmla="*/ 375 h 375"/>
                    <a:gd name="T4" fmla="*/ 0 w 375"/>
                    <a:gd name="T5" fmla="*/ 363 h 375"/>
                    <a:gd name="T6" fmla="*/ 0 w 375"/>
                    <a:gd name="T7" fmla="*/ 12 h 375"/>
                    <a:gd name="T8" fmla="*/ 12 w 375"/>
                    <a:gd name="T9" fmla="*/ 0 h 375"/>
                    <a:gd name="T10" fmla="*/ 363 w 375"/>
                    <a:gd name="T11" fmla="*/ 0 h 375"/>
                    <a:gd name="T12" fmla="*/ 375 w 375"/>
                    <a:gd name="T13" fmla="*/ 12 h 375"/>
                    <a:gd name="T14" fmla="*/ 375 w 375"/>
                    <a:gd name="T15" fmla="*/ 363 h 375"/>
                    <a:gd name="T16" fmla="*/ 363 w 375"/>
                    <a:gd name="T17" fmla="*/ 375 h 375"/>
                    <a:gd name="T18" fmla="*/ 24 w 375"/>
                    <a:gd name="T19" fmla="*/ 351 h 375"/>
                    <a:gd name="T20" fmla="*/ 351 w 375"/>
                    <a:gd name="T21" fmla="*/ 351 h 375"/>
                    <a:gd name="T22" fmla="*/ 351 w 375"/>
                    <a:gd name="T23" fmla="*/ 24 h 375"/>
                    <a:gd name="T24" fmla="*/ 24 w 375"/>
                    <a:gd name="T25" fmla="*/ 24 h 375"/>
                    <a:gd name="T26" fmla="*/ 24 w 375"/>
                    <a:gd name="T27" fmla="*/ 35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375">
                      <a:moveTo>
                        <a:pt x="363" y="375"/>
                      </a:moveTo>
                      <a:cubicBezTo>
                        <a:pt x="12" y="375"/>
                        <a:pt x="12" y="375"/>
                        <a:pt x="12" y="375"/>
                      </a:cubicBezTo>
                      <a:cubicBezTo>
                        <a:pt x="6" y="375"/>
                        <a:pt x="0" y="370"/>
                        <a:pt x="0" y="363"/>
                      </a:cubicBezTo>
                      <a:cubicBezTo>
                        <a:pt x="0" y="12"/>
                        <a:pt x="0" y="12"/>
                        <a:pt x="0" y="12"/>
                      </a:cubicBezTo>
                      <a:cubicBezTo>
                        <a:pt x="0" y="6"/>
                        <a:pt x="6" y="0"/>
                        <a:pt x="12" y="0"/>
                      </a:cubicBezTo>
                      <a:cubicBezTo>
                        <a:pt x="363" y="0"/>
                        <a:pt x="363" y="0"/>
                        <a:pt x="363" y="0"/>
                      </a:cubicBezTo>
                      <a:cubicBezTo>
                        <a:pt x="370" y="0"/>
                        <a:pt x="375" y="6"/>
                        <a:pt x="375" y="12"/>
                      </a:cubicBezTo>
                      <a:cubicBezTo>
                        <a:pt x="375" y="363"/>
                        <a:pt x="375" y="363"/>
                        <a:pt x="375" y="363"/>
                      </a:cubicBezTo>
                      <a:cubicBezTo>
                        <a:pt x="375" y="370"/>
                        <a:pt x="370" y="375"/>
                        <a:pt x="363" y="375"/>
                      </a:cubicBezTo>
                      <a:close/>
                      <a:moveTo>
                        <a:pt x="24" y="351"/>
                      </a:moveTo>
                      <a:cubicBezTo>
                        <a:pt x="351" y="351"/>
                        <a:pt x="351" y="351"/>
                        <a:pt x="351" y="351"/>
                      </a:cubicBezTo>
                      <a:cubicBezTo>
                        <a:pt x="351" y="24"/>
                        <a:pt x="351" y="24"/>
                        <a:pt x="351" y="24"/>
                      </a:cubicBezTo>
                      <a:cubicBezTo>
                        <a:pt x="24" y="24"/>
                        <a:pt x="24" y="24"/>
                        <a:pt x="24" y="24"/>
                      </a:cubicBezTo>
                      <a:lnTo>
                        <a:pt x="24" y="3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Freeform 6"/>
                <p:cNvSpPr>
                  <a:spLocks noEditPoints="1"/>
                </p:cNvSpPr>
                <p:nvPr/>
              </p:nvSpPr>
              <p:spPr bwMode="auto">
                <a:xfrm>
                  <a:off x="5526949" y="35808"/>
                  <a:ext cx="675154" cy="675154"/>
                </a:xfrm>
                <a:custGeom>
                  <a:avLst/>
                  <a:gdLst>
                    <a:gd name="T0" fmla="*/ 456 w 468"/>
                    <a:gd name="T1" fmla="*/ 468 h 468"/>
                    <a:gd name="T2" fmla="*/ 12 w 468"/>
                    <a:gd name="T3" fmla="*/ 468 h 468"/>
                    <a:gd name="T4" fmla="*/ 0 w 468"/>
                    <a:gd name="T5" fmla="*/ 456 h 468"/>
                    <a:gd name="T6" fmla="*/ 0 w 468"/>
                    <a:gd name="T7" fmla="*/ 12 h 468"/>
                    <a:gd name="T8" fmla="*/ 12 w 468"/>
                    <a:gd name="T9" fmla="*/ 0 h 468"/>
                    <a:gd name="T10" fmla="*/ 456 w 468"/>
                    <a:gd name="T11" fmla="*/ 0 h 468"/>
                    <a:gd name="T12" fmla="*/ 468 w 468"/>
                    <a:gd name="T13" fmla="*/ 12 h 468"/>
                    <a:gd name="T14" fmla="*/ 468 w 468"/>
                    <a:gd name="T15" fmla="*/ 456 h 468"/>
                    <a:gd name="T16" fmla="*/ 456 w 468"/>
                    <a:gd name="T17" fmla="*/ 468 h 468"/>
                    <a:gd name="T18" fmla="*/ 24 w 468"/>
                    <a:gd name="T19" fmla="*/ 444 h 468"/>
                    <a:gd name="T20" fmla="*/ 444 w 468"/>
                    <a:gd name="T21" fmla="*/ 444 h 468"/>
                    <a:gd name="T22" fmla="*/ 444 w 468"/>
                    <a:gd name="T23" fmla="*/ 24 h 468"/>
                    <a:gd name="T24" fmla="*/ 24 w 468"/>
                    <a:gd name="T25" fmla="*/ 24 h 468"/>
                    <a:gd name="T26" fmla="*/ 24 w 468"/>
                    <a:gd name="T27" fmla="*/ 44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8" h="468">
                      <a:moveTo>
                        <a:pt x="456" y="468"/>
                      </a:moveTo>
                      <a:cubicBezTo>
                        <a:pt x="12" y="468"/>
                        <a:pt x="12" y="468"/>
                        <a:pt x="12" y="468"/>
                      </a:cubicBezTo>
                      <a:cubicBezTo>
                        <a:pt x="5" y="468"/>
                        <a:pt x="0" y="462"/>
                        <a:pt x="0" y="456"/>
                      </a:cubicBezTo>
                      <a:cubicBezTo>
                        <a:pt x="0" y="12"/>
                        <a:pt x="0" y="12"/>
                        <a:pt x="0" y="12"/>
                      </a:cubicBezTo>
                      <a:cubicBezTo>
                        <a:pt x="0" y="5"/>
                        <a:pt x="5" y="0"/>
                        <a:pt x="12" y="0"/>
                      </a:cubicBezTo>
                      <a:cubicBezTo>
                        <a:pt x="456" y="0"/>
                        <a:pt x="456" y="0"/>
                        <a:pt x="456" y="0"/>
                      </a:cubicBezTo>
                      <a:cubicBezTo>
                        <a:pt x="462" y="0"/>
                        <a:pt x="468" y="5"/>
                        <a:pt x="468" y="12"/>
                      </a:cubicBezTo>
                      <a:cubicBezTo>
                        <a:pt x="468" y="456"/>
                        <a:pt x="468" y="456"/>
                        <a:pt x="468" y="456"/>
                      </a:cubicBezTo>
                      <a:cubicBezTo>
                        <a:pt x="468" y="462"/>
                        <a:pt x="462" y="468"/>
                        <a:pt x="456" y="468"/>
                      </a:cubicBezTo>
                      <a:close/>
                      <a:moveTo>
                        <a:pt x="24" y="444"/>
                      </a:moveTo>
                      <a:cubicBezTo>
                        <a:pt x="444" y="444"/>
                        <a:pt x="444" y="444"/>
                        <a:pt x="444" y="444"/>
                      </a:cubicBezTo>
                      <a:cubicBezTo>
                        <a:pt x="444" y="24"/>
                        <a:pt x="444" y="24"/>
                        <a:pt x="444" y="24"/>
                      </a:cubicBezTo>
                      <a:cubicBezTo>
                        <a:pt x="24" y="24"/>
                        <a:pt x="24" y="24"/>
                        <a:pt x="24" y="24"/>
                      </a:cubicBezTo>
                      <a:lnTo>
                        <a:pt x="24" y="44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7"/>
                <p:cNvSpPr>
                  <a:spLocks noEditPoints="1"/>
                </p:cNvSpPr>
                <p:nvPr/>
              </p:nvSpPr>
              <p:spPr bwMode="auto">
                <a:xfrm>
                  <a:off x="5746666" y="255525"/>
                  <a:ext cx="235721" cy="235721"/>
                </a:xfrm>
                <a:custGeom>
                  <a:avLst/>
                  <a:gdLst>
                    <a:gd name="T0" fmla="*/ 260 w 272"/>
                    <a:gd name="T1" fmla="*/ 272 h 272"/>
                    <a:gd name="T2" fmla="*/ 12 w 272"/>
                    <a:gd name="T3" fmla="*/ 272 h 272"/>
                    <a:gd name="T4" fmla="*/ 0 w 272"/>
                    <a:gd name="T5" fmla="*/ 260 h 272"/>
                    <a:gd name="T6" fmla="*/ 0 w 272"/>
                    <a:gd name="T7" fmla="*/ 12 h 272"/>
                    <a:gd name="T8" fmla="*/ 12 w 272"/>
                    <a:gd name="T9" fmla="*/ 0 h 272"/>
                    <a:gd name="T10" fmla="*/ 260 w 272"/>
                    <a:gd name="T11" fmla="*/ 0 h 272"/>
                    <a:gd name="T12" fmla="*/ 272 w 272"/>
                    <a:gd name="T13" fmla="*/ 12 h 272"/>
                    <a:gd name="T14" fmla="*/ 272 w 272"/>
                    <a:gd name="T15" fmla="*/ 260 h 272"/>
                    <a:gd name="T16" fmla="*/ 260 w 272"/>
                    <a:gd name="T17" fmla="*/ 272 h 272"/>
                    <a:gd name="T18" fmla="*/ 24 w 272"/>
                    <a:gd name="T19" fmla="*/ 248 h 272"/>
                    <a:gd name="T20" fmla="*/ 248 w 272"/>
                    <a:gd name="T21" fmla="*/ 248 h 272"/>
                    <a:gd name="T22" fmla="*/ 248 w 272"/>
                    <a:gd name="T23" fmla="*/ 24 h 272"/>
                    <a:gd name="T24" fmla="*/ 24 w 272"/>
                    <a:gd name="T25" fmla="*/ 24 h 272"/>
                    <a:gd name="T26" fmla="*/ 24 w 272"/>
                    <a:gd name="T27" fmla="*/ 24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 h="272">
                      <a:moveTo>
                        <a:pt x="260" y="272"/>
                      </a:moveTo>
                      <a:cubicBezTo>
                        <a:pt x="12" y="272"/>
                        <a:pt x="12" y="272"/>
                        <a:pt x="12" y="272"/>
                      </a:cubicBezTo>
                      <a:cubicBezTo>
                        <a:pt x="5" y="272"/>
                        <a:pt x="0" y="266"/>
                        <a:pt x="0" y="260"/>
                      </a:cubicBezTo>
                      <a:cubicBezTo>
                        <a:pt x="0" y="12"/>
                        <a:pt x="0" y="12"/>
                        <a:pt x="0" y="12"/>
                      </a:cubicBezTo>
                      <a:cubicBezTo>
                        <a:pt x="0" y="5"/>
                        <a:pt x="5" y="0"/>
                        <a:pt x="12" y="0"/>
                      </a:cubicBezTo>
                      <a:cubicBezTo>
                        <a:pt x="260" y="0"/>
                        <a:pt x="260" y="0"/>
                        <a:pt x="260" y="0"/>
                      </a:cubicBezTo>
                      <a:cubicBezTo>
                        <a:pt x="266" y="0"/>
                        <a:pt x="272" y="5"/>
                        <a:pt x="272" y="12"/>
                      </a:cubicBezTo>
                      <a:cubicBezTo>
                        <a:pt x="272" y="260"/>
                        <a:pt x="272" y="260"/>
                        <a:pt x="272" y="260"/>
                      </a:cubicBezTo>
                      <a:cubicBezTo>
                        <a:pt x="272" y="266"/>
                        <a:pt x="266" y="272"/>
                        <a:pt x="260" y="272"/>
                      </a:cubicBezTo>
                      <a:close/>
                      <a:moveTo>
                        <a:pt x="24" y="248"/>
                      </a:moveTo>
                      <a:cubicBezTo>
                        <a:pt x="248" y="248"/>
                        <a:pt x="248" y="248"/>
                        <a:pt x="248" y="248"/>
                      </a:cubicBezTo>
                      <a:cubicBezTo>
                        <a:pt x="248" y="24"/>
                        <a:pt x="248" y="24"/>
                        <a:pt x="248" y="24"/>
                      </a:cubicBezTo>
                      <a:cubicBezTo>
                        <a:pt x="24" y="24"/>
                        <a:pt x="24" y="24"/>
                        <a:pt x="24" y="24"/>
                      </a:cubicBezTo>
                      <a:lnTo>
                        <a:pt x="24" y="2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9" name="Rectangle 48"/>
              <p:cNvSpPr/>
              <p:nvPr/>
            </p:nvSpPr>
            <p:spPr>
              <a:xfrm>
                <a:off x="1123345" y="2536747"/>
                <a:ext cx="157954" cy="157954"/>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grpSp>
      </p:grpSp>
      <p:sp>
        <p:nvSpPr>
          <p:cNvPr id="7" name="Rectangle 6"/>
          <p:cNvSpPr/>
          <p:nvPr/>
        </p:nvSpPr>
        <p:spPr>
          <a:xfrm>
            <a:off x="1615560" y="4751804"/>
            <a:ext cx="4572000" cy="246221"/>
          </a:xfrm>
          <a:prstGeom prst="rect">
            <a:avLst/>
          </a:prstGeom>
        </p:spPr>
        <p:txBody>
          <a:bodyPr>
            <a:spAutoFit/>
          </a:bodyPr>
          <a:lstStyle/>
          <a:p>
            <a:r>
              <a:rPr lang="en-US" sz="1000" dirty="0"/>
              <a:t>This example is specific to one use-case</a:t>
            </a:r>
          </a:p>
        </p:txBody>
      </p:sp>
    </p:spTree>
    <p:extLst>
      <p:ext uri="{BB962C8B-B14F-4D97-AF65-F5344CB8AC3E}">
        <p14:creationId xmlns:p14="http://schemas.microsoft.com/office/powerpoint/2010/main" val="193378080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p:cNvPicPr>
            <a:picLocks noChangeAspect="1"/>
          </p:cNvPicPr>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9383605" y="0"/>
            <a:ext cx="9135880" cy="5143500"/>
          </a:xfrm>
          <a:prstGeom prst="rect">
            <a:avLst/>
          </a:prstGeom>
        </p:spPr>
      </p:pic>
      <p:sp>
        <p:nvSpPr>
          <p:cNvPr id="151" name="Rectangle 150"/>
          <p:cNvSpPr/>
          <p:nvPr/>
        </p:nvSpPr>
        <p:spPr>
          <a:xfrm>
            <a:off x="9430872" y="0"/>
            <a:ext cx="9144000" cy="5143500"/>
          </a:xfrm>
          <a:prstGeom prst="rect">
            <a:avLst/>
          </a:prstGeom>
          <a:solidFill>
            <a:schemeClr val="bg1">
              <a:lumMod val="95000"/>
              <a:alpha val="70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a:solidFill>
                <a:prstClr val="white"/>
              </a:solidFill>
            </a:endParaRPr>
          </a:p>
        </p:txBody>
      </p:sp>
      <p:sp>
        <p:nvSpPr>
          <p:cNvPr id="221" name="Rectangle 220"/>
          <p:cNvSpPr/>
          <p:nvPr/>
        </p:nvSpPr>
        <p:spPr>
          <a:xfrm>
            <a:off x="2290037" y="1840437"/>
            <a:ext cx="1520690" cy="1508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2" name="Rectangle 221"/>
          <p:cNvSpPr/>
          <p:nvPr/>
        </p:nvSpPr>
        <p:spPr>
          <a:xfrm>
            <a:off x="2440086" y="1987963"/>
            <a:ext cx="1220592" cy="1213813"/>
          </a:xfrm>
          <a:prstGeom prst="rect">
            <a:avLst/>
          </a:prstGeom>
          <a:solidFill>
            <a:schemeClr val="bg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3" name="Rectangle 222"/>
          <p:cNvSpPr/>
          <p:nvPr/>
        </p:nvSpPr>
        <p:spPr>
          <a:xfrm>
            <a:off x="3961674" y="1840437"/>
            <a:ext cx="2892290" cy="1508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6" name="TextBox 225"/>
          <p:cNvSpPr txBox="1"/>
          <p:nvPr/>
        </p:nvSpPr>
        <p:spPr>
          <a:xfrm>
            <a:off x="2290037" y="2456728"/>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bg2">
                    <a:lumMod val="75000"/>
                  </a:schemeClr>
                </a:solidFill>
                <a:effectLst/>
                <a:uLnTx/>
                <a:uFillTx/>
              </a:rPr>
              <a:t>ALIGN</a:t>
            </a:r>
          </a:p>
        </p:txBody>
      </p:sp>
      <p:cxnSp>
        <p:nvCxnSpPr>
          <p:cNvPr id="6" name="Straight Connector 5"/>
          <p:cNvCxnSpPr/>
          <p:nvPr/>
        </p:nvCxnSpPr>
        <p:spPr>
          <a:xfrm>
            <a:off x="3810727" y="2615724"/>
            <a:ext cx="310522"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4" name="Rectangle 223"/>
          <p:cNvSpPr/>
          <p:nvPr/>
        </p:nvSpPr>
        <p:spPr>
          <a:xfrm>
            <a:off x="4121249" y="1987963"/>
            <a:ext cx="1220592" cy="1213813"/>
          </a:xfrm>
          <a:prstGeom prst="rect">
            <a:avLst/>
          </a:prstGeom>
          <a:solidFill>
            <a:schemeClr val="bg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5" name="Rectangle 224"/>
          <p:cNvSpPr/>
          <p:nvPr/>
        </p:nvSpPr>
        <p:spPr>
          <a:xfrm>
            <a:off x="5482364" y="1987963"/>
            <a:ext cx="1220592" cy="1213813"/>
          </a:xfrm>
          <a:prstGeom prst="rect">
            <a:avLst/>
          </a:prstGeom>
          <a:solidFill>
            <a:schemeClr val="bg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227" name="TextBox 226"/>
          <p:cNvSpPr txBox="1"/>
          <p:nvPr/>
        </p:nvSpPr>
        <p:spPr>
          <a:xfrm>
            <a:off x="3961674" y="2449656"/>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accent6">
                    <a:lumMod val="50000"/>
                  </a:schemeClr>
                </a:solidFill>
                <a:effectLst/>
                <a:uLnTx/>
                <a:uFillTx/>
              </a:rPr>
              <a:t>CREATE</a:t>
            </a:r>
          </a:p>
        </p:txBody>
      </p:sp>
      <p:sp>
        <p:nvSpPr>
          <p:cNvPr id="228" name="TextBox 227"/>
          <p:cNvSpPr txBox="1"/>
          <p:nvPr/>
        </p:nvSpPr>
        <p:spPr>
          <a:xfrm>
            <a:off x="5333274" y="2456728"/>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accent6">
                    <a:lumMod val="50000"/>
                  </a:schemeClr>
                </a:solidFill>
                <a:effectLst/>
                <a:uLnTx/>
                <a:uFillTx/>
              </a:rPr>
              <a:t>EVALUATE</a:t>
            </a:r>
          </a:p>
        </p:txBody>
      </p:sp>
      <p:cxnSp>
        <p:nvCxnSpPr>
          <p:cNvPr id="229" name="Straight Connector 228"/>
          <p:cNvCxnSpPr/>
          <p:nvPr/>
        </p:nvCxnSpPr>
        <p:spPr>
          <a:xfrm>
            <a:off x="6702956" y="2615724"/>
            <a:ext cx="92911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333274" y="2615724"/>
            <a:ext cx="14909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360921" y="2615724"/>
            <a:ext cx="929116" cy="0"/>
          </a:xfrm>
          <a:prstGeom prst="line">
            <a:avLst/>
          </a:prstGeom>
          <a:ln w="254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2442435" y="3503989"/>
            <a:ext cx="1218243" cy="204671"/>
          </a:xfrm>
          <a:prstGeom prst="rect">
            <a:avLst/>
          </a:prstGeom>
          <a:noFill/>
        </p:spPr>
        <p:txBody>
          <a:bodyPr wrap="square" tIns="0" bIns="0" rtlCol="0">
            <a:spAutoFit/>
          </a:bodyPr>
          <a:lstStyle/>
          <a:p>
            <a:pPr>
              <a:lnSpc>
                <a:spcPct val="95000"/>
              </a:lnSpc>
              <a:spcBef>
                <a:spcPts val="400"/>
              </a:spcBef>
              <a:defRPr/>
            </a:pPr>
            <a:r>
              <a:rPr lang="en-US" sz="1400" kern="0" dirty="0">
                <a:solidFill>
                  <a:schemeClr val="bg2">
                    <a:lumMod val="75000"/>
                  </a:schemeClr>
                </a:solidFill>
              </a:rPr>
              <a:t>WEEK 1</a:t>
            </a:r>
          </a:p>
        </p:txBody>
      </p:sp>
      <p:sp>
        <p:nvSpPr>
          <p:cNvPr id="237" name="TextBox 236"/>
          <p:cNvSpPr txBox="1"/>
          <p:nvPr/>
        </p:nvSpPr>
        <p:spPr>
          <a:xfrm>
            <a:off x="4121249" y="3503989"/>
            <a:ext cx="1212025" cy="204671"/>
          </a:xfrm>
          <a:prstGeom prst="rect">
            <a:avLst/>
          </a:prstGeom>
          <a:noFill/>
        </p:spPr>
        <p:txBody>
          <a:bodyPr wrap="square" tIns="0" bIns="0" rtlCol="0">
            <a:spAutoFit/>
          </a:bodyPr>
          <a:lstStyle/>
          <a:p>
            <a:pPr>
              <a:lnSpc>
                <a:spcPct val="95000"/>
              </a:lnSpc>
              <a:spcBef>
                <a:spcPts val="400"/>
              </a:spcBef>
              <a:defRPr/>
            </a:pPr>
            <a:r>
              <a:rPr lang="en-US" sz="1400" kern="0" dirty="0">
                <a:solidFill>
                  <a:schemeClr val="bg2">
                    <a:lumMod val="75000"/>
                  </a:schemeClr>
                </a:solidFill>
              </a:rPr>
              <a:t>WEEKS 2-5</a:t>
            </a:r>
          </a:p>
        </p:txBody>
      </p:sp>
      <p:sp>
        <p:nvSpPr>
          <p:cNvPr id="238" name="TextBox 237"/>
          <p:cNvSpPr txBox="1"/>
          <p:nvPr/>
        </p:nvSpPr>
        <p:spPr>
          <a:xfrm>
            <a:off x="5489541" y="3503989"/>
            <a:ext cx="1213416" cy="204671"/>
          </a:xfrm>
          <a:prstGeom prst="rect">
            <a:avLst/>
          </a:prstGeom>
          <a:noFill/>
        </p:spPr>
        <p:txBody>
          <a:bodyPr wrap="square" tIns="0" bIns="0" rtlCol="0">
            <a:spAutoFit/>
          </a:bodyPr>
          <a:lstStyle/>
          <a:p>
            <a:pPr lvl="0">
              <a:lnSpc>
                <a:spcPct val="95000"/>
              </a:lnSpc>
              <a:spcBef>
                <a:spcPts val="400"/>
              </a:spcBef>
              <a:defRPr/>
            </a:pPr>
            <a:r>
              <a:rPr lang="en-US" sz="1400" b="1" kern="0" dirty="0">
                <a:solidFill>
                  <a:schemeClr val="bg2">
                    <a:lumMod val="50000"/>
                  </a:schemeClr>
                </a:solidFill>
              </a:rPr>
              <a:t>WEEK 6</a:t>
            </a:r>
          </a:p>
        </p:txBody>
      </p:sp>
      <p:cxnSp>
        <p:nvCxnSpPr>
          <p:cNvPr id="239" name="Straight Connector 238"/>
          <p:cNvCxnSpPr/>
          <p:nvPr/>
        </p:nvCxnSpPr>
        <p:spPr>
          <a:xfrm>
            <a:off x="2442435" y="3741786"/>
            <a:ext cx="12205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4121249" y="3741786"/>
            <a:ext cx="12205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5489540" y="3741786"/>
            <a:ext cx="12205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968851" y="1987963"/>
            <a:ext cx="1520690" cy="1213813"/>
            <a:chOff x="7330032" y="3101753"/>
            <a:chExt cx="1520690" cy="1213813"/>
          </a:xfrm>
        </p:grpSpPr>
        <p:sp>
          <p:nvSpPr>
            <p:cNvPr id="31" name="Rectangle 30"/>
            <p:cNvSpPr/>
            <p:nvPr/>
          </p:nvSpPr>
          <p:spPr>
            <a:xfrm>
              <a:off x="7489607" y="3101753"/>
              <a:ext cx="1220592" cy="12138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32" name="TextBox 31"/>
            <p:cNvSpPr txBox="1"/>
            <p:nvPr/>
          </p:nvSpPr>
          <p:spPr>
            <a:xfrm>
              <a:off x="7330032" y="3563446"/>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bg1"/>
                  </a:solidFill>
                  <a:effectLst/>
                  <a:uLnTx/>
                  <a:uFillTx/>
                </a:rPr>
                <a:t>CREATE</a:t>
              </a:r>
            </a:p>
          </p:txBody>
        </p:sp>
      </p:grpSp>
      <p:grpSp>
        <p:nvGrpSpPr>
          <p:cNvPr id="3" name="Group 2"/>
          <p:cNvGrpSpPr/>
          <p:nvPr/>
        </p:nvGrpSpPr>
        <p:grpSpPr>
          <a:xfrm>
            <a:off x="5338666" y="1987963"/>
            <a:ext cx="1520690" cy="1213813"/>
            <a:chOff x="7189509" y="3503989"/>
            <a:chExt cx="1520690" cy="1213813"/>
          </a:xfrm>
        </p:grpSpPr>
        <p:sp>
          <p:nvSpPr>
            <p:cNvPr id="33" name="Rectangle 32"/>
            <p:cNvSpPr/>
            <p:nvPr/>
          </p:nvSpPr>
          <p:spPr>
            <a:xfrm>
              <a:off x="7338599" y="3503989"/>
              <a:ext cx="1220592" cy="1213813"/>
            </a:xfrm>
            <a:prstGeom prst="rect">
              <a:avLst/>
            </a:prstGeom>
            <a:solidFill>
              <a:srgbClr val="EC881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baseline="-25000" dirty="0">
                <a:latin typeface="+mj-lt"/>
              </a:endParaRPr>
            </a:p>
          </p:txBody>
        </p:sp>
        <p:sp>
          <p:nvSpPr>
            <p:cNvPr id="34" name="TextBox 33"/>
            <p:cNvSpPr txBox="1"/>
            <p:nvPr/>
          </p:nvSpPr>
          <p:spPr>
            <a:xfrm>
              <a:off x="7189509" y="3972754"/>
              <a:ext cx="1520690" cy="263149"/>
            </a:xfrm>
            <a:prstGeom prst="rect">
              <a:avLst/>
            </a:prstGeom>
            <a:noFill/>
          </p:spPr>
          <p:txBody>
            <a:bodyPr wrap="square" tIns="0" bIns="0" rtlCol="0">
              <a:spAutoFit/>
            </a:bodyPr>
            <a:lstStyle/>
            <a:p>
              <a:pPr lvl="0" algn="ctr">
                <a:lnSpc>
                  <a:spcPct val="95000"/>
                </a:lnSpc>
                <a:spcBef>
                  <a:spcPts val="400"/>
                </a:spcBef>
                <a:defRPr/>
              </a:pPr>
              <a:r>
                <a:rPr kumimoji="0" lang="en-US" b="1" i="0" u="none" strike="noStrike" kern="0" cap="none" normalizeH="0" baseline="0" noProof="0" dirty="0">
                  <a:ln>
                    <a:noFill/>
                  </a:ln>
                  <a:solidFill>
                    <a:schemeClr val="bg1"/>
                  </a:solidFill>
                  <a:effectLst/>
                  <a:uLnTx/>
                  <a:uFillTx/>
                </a:rPr>
                <a:t>EVALUATE</a:t>
              </a:r>
            </a:p>
          </p:txBody>
        </p:sp>
      </p:grpSp>
      <p:grpSp>
        <p:nvGrpSpPr>
          <p:cNvPr id="35" name="Group 34"/>
          <p:cNvGrpSpPr/>
          <p:nvPr/>
        </p:nvGrpSpPr>
        <p:grpSpPr>
          <a:xfrm>
            <a:off x="2057399" y="666750"/>
            <a:ext cx="5029202" cy="933163"/>
            <a:chOff x="2057399" y="602220"/>
            <a:chExt cx="5029202" cy="933163"/>
          </a:xfrm>
        </p:grpSpPr>
        <p:sp>
          <p:nvSpPr>
            <p:cNvPr id="36" name="TextBox 35"/>
            <p:cNvSpPr txBox="1"/>
            <p:nvPr/>
          </p:nvSpPr>
          <p:spPr>
            <a:xfrm>
              <a:off x="2290037" y="602220"/>
              <a:ext cx="4563927" cy="707886"/>
            </a:xfrm>
            <a:prstGeom prst="rect">
              <a:avLst/>
            </a:prstGeom>
            <a:noFill/>
          </p:spPr>
          <p:txBody>
            <a:bodyPr wrap="square" tIns="0" bIns="0" rtlCol="0">
              <a:spAutoFit/>
            </a:bodyPr>
            <a:lstStyle/>
            <a:p>
              <a:pPr lvl="0" algn="ctr">
                <a:lnSpc>
                  <a:spcPct val="95000"/>
                </a:lnSpc>
                <a:spcBef>
                  <a:spcPts val="400"/>
                </a:spcBef>
                <a:defRPr/>
              </a:pPr>
              <a:r>
                <a:rPr kumimoji="0" lang="en-US" sz="4800" b="1" i="0" u="none" strike="noStrike" kern="0" cap="none" normalizeH="0" baseline="0" noProof="0" dirty="0">
                  <a:ln>
                    <a:noFill/>
                  </a:ln>
                  <a:solidFill>
                    <a:schemeClr val="accent1"/>
                  </a:solidFill>
                  <a:effectLst/>
                  <a:uLnTx/>
                  <a:uFillTx/>
                </a:rPr>
                <a:t>RACE</a:t>
              </a:r>
            </a:p>
          </p:txBody>
        </p:sp>
        <p:sp>
          <p:nvSpPr>
            <p:cNvPr id="37" name="TextBox 36"/>
            <p:cNvSpPr txBox="1"/>
            <p:nvPr/>
          </p:nvSpPr>
          <p:spPr>
            <a:xfrm>
              <a:off x="2057399" y="1299421"/>
              <a:ext cx="5029202" cy="235962"/>
            </a:xfrm>
            <a:prstGeom prst="rect">
              <a:avLst/>
            </a:prstGeom>
            <a:noFill/>
          </p:spPr>
          <p:txBody>
            <a:bodyPr wrap="square" tIns="0" bIns="0" rtlCol="0">
              <a:spAutoFit/>
            </a:bodyPr>
            <a:lstStyle/>
            <a:p>
              <a:pPr lvl="0" algn="ctr">
                <a:lnSpc>
                  <a:spcPct val="95000"/>
                </a:lnSpc>
                <a:spcBef>
                  <a:spcPts val="400"/>
                </a:spcBef>
                <a:defRPr/>
              </a:pPr>
              <a:r>
                <a:rPr kumimoji="0" lang="en-US" sz="1600" i="0" u="none" strike="noStrike" kern="0" cap="none" normalizeH="0" baseline="0" noProof="0" dirty="0">
                  <a:ln>
                    <a:noFill/>
                  </a:ln>
                  <a:solidFill>
                    <a:schemeClr val="accent6"/>
                  </a:solidFill>
                  <a:effectLst/>
                  <a:uLnTx/>
                  <a:uFillTx/>
                </a:rPr>
                <a:t>RAPID ANALYTIC CONSULTING ENGAGEMENT</a:t>
              </a:r>
            </a:p>
          </p:txBody>
        </p:sp>
      </p:grpSp>
      <p:sp>
        <p:nvSpPr>
          <p:cNvPr id="53" name="Rectangle 52"/>
          <p:cNvSpPr/>
          <p:nvPr/>
        </p:nvSpPr>
        <p:spPr>
          <a:xfrm>
            <a:off x="217712" y="3094084"/>
            <a:ext cx="1955683" cy="898135"/>
          </a:xfrm>
          <a:prstGeom prst="rect">
            <a:avLst/>
          </a:prstGeom>
          <a:noFill/>
          <a:ln w="9525">
            <a:noFill/>
            <a:miter lim="800000"/>
            <a:headEnd/>
            <a:tailEnd/>
          </a:ln>
          <a:effectLst/>
        </p:spPr>
        <p:txBody>
          <a:bodyPr wrap="square" tIns="91440" bIns="91440" spcCol="0" rtlCol="0" anchor="ctr">
            <a:prstTxWarp prst="textNoShape">
              <a:avLst/>
            </a:prstTxWarp>
            <a:noAutofit/>
          </a:bodyPr>
          <a:lstStyle/>
          <a:p>
            <a:pPr algn="ctr">
              <a:lnSpc>
                <a:spcPct val="80000"/>
              </a:lnSpc>
            </a:pPr>
            <a:r>
              <a:rPr lang="en-US" sz="1400" b="1" kern="0" dirty="0">
                <a:solidFill>
                  <a:schemeClr val="accent6"/>
                </a:solidFill>
              </a:rPr>
              <a:t>BUSINESS </a:t>
            </a:r>
            <a:br>
              <a:rPr lang="en-US" sz="1400" b="1" kern="0" dirty="0">
                <a:solidFill>
                  <a:schemeClr val="accent6"/>
                </a:solidFill>
              </a:rPr>
            </a:br>
            <a:r>
              <a:rPr lang="en-US" sz="1400" b="1" kern="0" dirty="0">
                <a:solidFill>
                  <a:schemeClr val="accent6"/>
                </a:solidFill>
              </a:rPr>
              <a:t>VALUE </a:t>
            </a:r>
            <a:br>
              <a:rPr lang="en-US" sz="1400" b="1" kern="0" dirty="0">
                <a:solidFill>
                  <a:schemeClr val="accent6"/>
                </a:solidFill>
              </a:rPr>
            </a:br>
            <a:r>
              <a:rPr lang="en-US" sz="1400" b="1" kern="0" dirty="0">
                <a:solidFill>
                  <a:schemeClr val="accent6"/>
                </a:solidFill>
              </a:rPr>
              <a:t>FRAMEWORK</a:t>
            </a:r>
            <a:r>
              <a:rPr lang="en-US" sz="1200" b="1" kern="0" baseline="40000" dirty="0">
                <a:solidFill>
                  <a:schemeClr val="accent6"/>
                </a:solidFill>
              </a:rPr>
              <a:t>TM</a:t>
            </a:r>
          </a:p>
        </p:txBody>
      </p:sp>
      <p:sp>
        <p:nvSpPr>
          <p:cNvPr id="55" name="Oval 54"/>
          <p:cNvSpPr/>
          <p:nvPr/>
        </p:nvSpPr>
        <p:spPr>
          <a:xfrm>
            <a:off x="775547" y="2195717"/>
            <a:ext cx="840013" cy="840013"/>
          </a:xfrm>
          <a:prstGeom prst="ellipse">
            <a:avLst/>
          </a:prstGeom>
          <a:solidFill>
            <a:schemeClr val="accent6"/>
          </a:solidFill>
          <a:ln w="9525">
            <a:noFill/>
            <a:miter lim="800000"/>
            <a:headEnd/>
            <a:tailEnd/>
          </a:ln>
          <a:effectLst/>
        </p:spPr>
        <p:txBody>
          <a:bodyPr wrap="square" tIns="91440" bIns="91440" rtlCol="0" anchor="t">
            <a:prstTxWarp prst="textNoShape">
              <a:avLst/>
            </a:prstTxWarp>
            <a:noAutofit/>
          </a:bodyPr>
          <a:lstStyle/>
          <a:p>
            <a:pPr algn="ctr"/>
            <a:endParaRPr lang="en-US" kern="0" dirty="0">
              <a:solidFill>
                <a:prstClr val="white"/>
              </a:solidFill>
            </a:endParaRPr>
          </a:p>
        </p:txBody>
      </p:sp>
      <p:grpSp>
        <p:nvGrpSpPr>
          <p:cNvPr id="5" name="Group 4"/>
          <p:cNvGrpSpPr/>
          <p:nvPr/>
        </p:nvGrpSpPr>
        <p:grpSpPr>
          <a:xfrm>
            <a:off x="6985000" y="2195717"/>
            <a:ext cx="1934839" cy="1354246"/>
            <a:chOff x="6985000" y="2195717"/>
            <a:chExt cx="1934839" cy="1354246"/>
          </a:xfrm>
        </p:grpSpPr>
        <p:sp>
          <p:nvSpPr>
            <p:cNvPr id="41" name="Oval 40"/>
            <p:cNvSpPr/>
            <p:nvPr/>
          </p:nvSpPr>
          <p:spPr>
            <a:xfrm>
              <a:off x="7532413" y="2195717"/>
              <a:ext cx="840013" cy="840013"/>
            </a:xfrm>
            <a:prstGeom prst="ellipse">
              <a:avLst/>
            </a:prstGeom>
            <a:solidFill>
              <a:schemeClr val="accent6"/>
            </a:solidFill>
            <a:ln w="9525">
              <a:noFill/>
              <a:miter lim="800000"/>
              <a:headEnd/>
              <a:tailEnd/>
            </a:ln>
            <a:effectLst/>
          </p:spPr>
          <p:txBody>
            <a:bodyPr wrap="square" tIns="91440" bIns="91440" rtlCol="0" anchor="t">
              <a:prstTxWarp prst="textNoShape">
                <a:avLst/>
              </a:prstTxWarp>
              <a:noAutofit/>
            </a:bodyPr>
            <a:lstStyle/>
            <a:p>
              <a:pPr algn="ctr"/>
              <a:endParaRPr lang="en-US" kern="0" dirty="0">
                <a:solidFill>
                  <a:prstClr val="white"/>
                </a:solidFill>
              </a:endParaRPr>
            </a:p>
          </p:txBody>
        </p:sp>
        <p:sp>
          <p:nvSpPr>
            <p:cNvPr id="40" name="Rectangle 39"/>
            <p:cNvSpPr/>
            <p:nvPr/>
          </p:nvSpPr>
          <p:spPr>
            <a:xfrm>
              <a:off x="6985000" y="3157584"/>
              <a:ext cx="1934839" cy="392379"/>
            </a:xfrm>
            <a:prstGeom prst="rect">
              <a:avLst/>
            </a:prstGeom>
            <a:noFill/>
            <a:ln w="9525">
              <a:noFill/>
              <a:miter lim="800000"/>
              <a:headEnd/>
              <a:tailEnd/>
            </a:ln>
            <a:effectLst/>
          </p:spPr>
          <p:txBody>
            <a:bodyPr wrap="square" tIns="91440" bIns="91440" spcCol="0" rtlCol="0" anchor="ctr">
              <a:prstTxWarp prst="textNoShape">
                <a:avLst/>
              </a:prstTxWarp>
              <a:noAutofit/>
            </a:bodyPr>
            <a:lstStyle/>
            <a:p>
              <a:pPr lvl="0" algn="ctr">
                <a:lnSpc>
                  <a:spcPct val="95000"/>
                </a:lnSpc>
                <a:spcBef>
                  <a:spcPts val="400"/>
                </a:spcBef>
                <a:spcAft>
                  <a:spcPts val="500"/>
                </a:spcAft>
                <a:defRPr/>
              </a:pPr>
              <a:r>
                <a:rPr lang="en-US" sz="1400" b="1" kern="0" dirty="0">
                  <a:solidFill>
                    <a:schemeClr val="accent6"/>
                  </a:solidFill>
                </a:rPr>
                <a:t>OPERATIONALIZE</a:t>
              </a:r>
            </a:p>
          </p:txBody>
        </p:sp>
        <p:grpSp>
          <p:nvGrpSpPr>
            <p:cNvPr id="47" name="Group 940"/>
            <p:cNvGrpSpPr/>
            <p:nvPr/>
          </p:nvGrpSpPr>
          <p:grpSpPr>
            <a:xfrm>
              <a:off x="7714139" y="2393863"/>
              <a:ext cx="489196" cy="456358"/>
              <a:chOff x="0" y="0"/>
              <a:chExt cx="3301693" cy="2861182"/>
            </a:xfrm>
            <a:solidFill>
              <a:srgbClr val="FFFFFF"/>
            </a:solidFill>
          </p:grpSpPr>
          <p:sp>
            <p:nvSpPr>
              <p:cNvPr id="48" name="Shape 938"/>
              <p:cNvSpPr/>
              <p:nvPr/>
            </p:nvSpPr>
            <p:spPr>
              <a:xfrm>
                <a:off x="0" y="0"/>
                <a:ext cx="2272161" cy="2311911"/>
              </a:xfrm>
              <a:custGeom>
                <a:avLst/>
                <a:gdLst/>
                <a:ahLst/>
                <a:cxnLst>
                  <a:cxn ang="0">
                    <a:pos x="wd2" y="hd2"/>
                  </a:cxn>
                  <a:cxn ang="5400000">
                    <a:pos x="wd2" y="hd2"/>
                  </a:cxn>
                  <a:cxn ang="10800000">
                    <a:pos x="wd2" y="hd2"/>
                  </a:cxn>
                  <a:cxn ang="16200000">
                    <a:pos x="wd2" y="hd2"/>
                  </a:cxn>
                </a:cxnLst>
                <a:rect l="0" t="0" r="r" b="b"/>
                <a:pathLst>
                  <a:path w="21600" h="21600" extrusionOk="0">
                    <a:moveTo>
                      <a:pt x="12558" y="11443"/>
                    </a:moveTo>
                    <a:lnTo>
                      <a:pt x="12558" y="11680"/>
                    </a:lnTo>
                    <a:lnTo>
                      <a:pt x="16058" y="16089"/>
                    </a:lnTo>
                    <a:lnTo>
                      <a:pt x="12558" y="20153"/>
                    </a:lnTo>
                    <a:lnTo>
                      <a:pt x="12558" y="20391"/>
                    </a:lnTo>
                    <a:lnTo>
                      <a:pt x="18061" y="20391"/>
                    </a:lnTo>
                    <a:cubicBezTo>
                      <a:pt x="18061" y="19954"/>
                      <a:pt x="18100" y="19526"/>
                      <a:pt x="18194" y="19112"/>
                    </a:cubicBezTo>
                    <a:cubicBezTo>
                      <a:pt x="17991" y="19135"/>
                      <a:pt x="17796" y="19158"/>
                      <a:pt x="17554" y="19158"/>
                    </a:cubicBezTo>
                    <a:lnTo>
                      <a:pt x="14101" y="19158"/>
                    </a:lnTo>
                    <a:lnTo>
                      <a:pt x="17243" y="15507"/>
                    </a:lnTo>
                    <a:lnTo>
                      <a:pt x="14475" y="12009"/>
                    </a:lnTo>
                    <a:lnTo>
                      <a:pt x="17578" y="12009"/>
                    </a:lnTo>
                    <a:cubicBezTo>
                      <a:pt x="18038" y="12009"/>
                      <a:pt x="18373" y="12055"/>
                      <a:pt x="18568" y="12162"/>
                    </a:cubicBezTo>
                    <a:cubicBezTo>
                      <a:pt x="18770" y="12277"/>
                      <a:pt x="18942" y="12438"/>
                      <a:pt x="19074" y="12675"/>
                    </a:cubicBezTo>
                    <a:cubicBezTo>
                      <a:pt x="19184" y="12913"/>
                      <a:pt x="19269" y="13242"/>
                      <a:pt x="19293" y="13693"/>
                    </a:cubicBezTo>
                    <a:lnTo>
                      <a:pt x="19558" y="13693"/>
                    </a:lnTo>
                    <a:lnTo>
                      <a:pt x="19378" y="11443"/>
                    </a:lnTo>
                    <a:lnTo>
                      <a:pt x="12558" y="11443"/>
                    </a:lnTo>
                    <a:close/>
                    <a:moveTo>
                      <a:pt x="15504" y="1140"/>
                    </a:moveTo>
                    <a:lnTo>
                      <a:pt x="15528" y="6001"/>
                    </a:lnTo>
                    <a:lnTo>
                      <a:pt x="16323" y="6001"/>
                    </a:lnTo>
                    <a:lnTo>
                      <a:pt x="16323" y="0"/>
                    </a:lnTo>
                    <a:lnTo>
                      <a:pt x="15621" y="0"/>
                    </a:lnTo>
                    <a:cubicBezTo>
                      <a:pt x="15504" y="260"/>
                      <a:pt x="15044" y="819"/>
                      <a:pt x="14850" y="972"/>
                    </a:cubicBezTo>
                    <a:lnTo>
                      <a:pt x="14850" y="1745"/>
                    </a:lnTo>
                    <a:cubicBezTo>
                      <a:pt x="15177" y="1531"/>
                      <a:pt x="15333" y="1378"/>
                      <a:pt x="15504" y="1140"/>
                    </a:cubicBezTo>
                    <a:close/>
                    <a:moveTo>
                      <a:pt x="18895" y="6070"/>
                    </a:moveTo>
                    <a:cubicBezTo>
                      <a:pt x="19908" y="6070"/>
                      <a:pt x="20150" y="5679"/>
                      <a:pt x="20150" y="4600"/>
                    </a:cubicBezTo>
                    <a:lnTo>
                      <a:pt x="20150" y="1470"/>
                    </a:lnTo>
                    <a:cubicBezTo>
                      <a:pt x="20150" y="390"/>
                      <a:pt x="19885" y="0"/>
                      <a:pt x="18895" y="0"/>
                    </a:cubicBezTo>
                    <a:cubicBezTo>
                      <a:pt x="17882" y="0"/>
                      <a:pt x="17640" y="390"/>
                      <a:pt x="17640" y="1470"/>
                    </a:cubicBezTo>
                    <a:lnTo>
                      <a:pt x="17640" y="4600"/>
                    </a:lnTo>
                    <a:cubicBezTo>
                      <a:pt x="17640" y="5656"/>
                      <a:pt x="17882" y="6070"/>
                      <a:pt x="18895" y="6070"/>
                    </a:cubicBezTo>
                    <a:close/>
                    <a:moveTo>
                      <a:pt x="18435" y="1317"/>
                    </a:moveTo>
                    <a:cubicBezTo>
                      <a:pt x="18435" y="949"/>
                      <a:pt x="18435" y="559"/>
                      <a:pt x="18895" y="559"/>
                    </a:cubicBezTo>
                    <a:cubicBezTo>
                      <a:pt x="19355" y="559"/>
                      <a:pt x="19355" y="926"/>
                      <a:pt x="19355" y="1317"/>
                    </a:cubicBezTo>
                    <a:lnTo>
                      <a:pt x="19355" y="4730"/>
                    </a:lnTo>
                    <a:cubicBezTo>
                      <a:pt x="19355" y="5098"/>
                      <a:pt x="19355" y="5488"/>
                      <a:pt x="18895" y="5488"/>
                    </a:cubicBezTo>
                    <a:cubicBezTo>
                      <a:pt x="18435" y="5488"/>
                      <a:pt x="18435" y="5121"/>
                      <a:pt x="18435" y="4730"/>
                    </a:cubicBezTo>
                    <a:lnTo>
                      <a:pt x="18435" y="1317"/>
                    </a:lnTo>
                    <a:close/>
                    <a:moveTo>
                      <a:pt x="12605" y="6070"/>
                    </a:moveTo>
                    <a:cubicBezTo>
                      <a:pt x="13618" y="6070"/>
                      <a:pt x="13860" y="5679"/>
                      <a:pt x="13860" y="4600"/>
                    </a:cubicBezTo>
                    <a:lnTo>
                      <a:pt x="13860" y="1470"/>
                    </a:lnTo>
                    <a:cubicBezTo>
                      <a:pt x="13860" y="390"/>
                      <a:pt x="13595" y="0"/>
                      <a:pt x="12605" y="0"/>
                    </a:cubicBezTo>
                    <a:cubicBezTo>
                      <a:pt x="11615" y="0"/>
                      <a:pt x="11350" y="390"/>
                      <a:pt x="11350" y="1470"/>
                    </a:cubicBezTo>
                    <a:lnTo>
                      <a:pt x="11350" y="4600"/>
                    </a:lnTo>
                    <a:cubicBezTo>
                      <a:pt x="11350" y="5656"/>
                      <a:pt x="11591" y="6070"/>
                      <a:pt x="12605" y="6070"/>
                    </a:cubicBezTo>
                    <a:close/>
                    <a:moveTo>
                      <a:pt x="12145" y="1317"/>
                    </a:moveTo>
                    <a:cubicBezTo>
                      <a:pt x="12145" y="949"/>
                      <a:pt x="12145" y="559"/>
                      <a:pt x="12605" y="559"/>
                    </a:cubicBezTo>
                    <a:cubicBezTo>
                      <a:pt x="13064" y="559"/>
                      <a:pt x="13064" y="926"/>
                      <a:pt x="13064" y="1317"/>
                    </a:cubicBezTo>
                    <a:lnTo>
                      <a:pt x="13064" y="4730"/>
                    </a:lnTo>
                    <a:cubicBezTo>
                      <a:pt x="13064" y="5098"/>
                      <a:pt x="13064" y="5488"/>
                      <a:pt x="12605" y="5488"/>
                    </a:cubicBezTo>
                    <a:cubicBezTo>
                      <a:pt x="12145" y="5488"/>
                      <a:pt x="12145" y="5121"/>
                      <a:pt x="12145" y="4730"/>
                    </a:cubicBezTo>
                    <a:lnTo>
                      <a:pt x="12145" y="1317"/>
                    </a:lnTo>
                    <a:close/>
                    <a:moveTo>
                      <a:pt x="6072" y="1140"/>
                    </a:moveTo>
                    <a:lnTo>
                      <a:pt x="6096" y="6001"/>
                    </a:lnTo>
                    <a:lnTo>
                      <a:pt x="6883" y="6001"/>
                    </a:lnTo>
                    <a:lnTo>
                      <a:pt x="6883" y="0"/>
                    </a:lnTo>
                    <a:lnTo>
                      <a:pt x="6181" y="0"/>
                    </a:lnTo>
                    <a:cubicBezTo>
                      <a:pt x="6072" y="260"/>
                      <a:pt x="5612" y="819"/>
                      <a:pt x="5410" y="972"/>
                    </a:cubicBezTo>
                    <a:lnTo>
                      <a:pt x="5410" y="1745"/>
                    </a:lnTo>
                    <a:cubicBezTo>
                      <a:pt x="5737" y="1531"/>
                      <a:pt x="5893" y="1378"/>
                      <a:pt x="6072" y="1140"/>
                    </a:cubicBezTo>
                    <a:close/>
                    <a:moveTo>
                      <a:pt x="1317" y="13433"/>
                    </a:moveTo>
                    <a:cubicBezTo>
                      <a:pt x="1037" y="13479"/>
                      <a:pt x="904" y="13540"/>
                      <a:pt x="725" y="13716"/>
                    </a:cubicBezTo>
                    <a:cubicBezTo>
                      <a:pt x="507" y="13908"/>
                      <a:pt x="374" y="14122"/>
                      <a:pt x="242" y="14428"/>
                    </a:cubicBezTo>
                    <a:cubicBezTo>
                      <a:pt x="195" y="14535"/>
                      <a:pt x="133" y="14727"/>
                      <a:pt x="109" y="14834"/>
                    </a:cubicBezTo>
                    <a:lnTo>
                      <a:pt x="86" y="14880"/>
                    </a:lnTo>
                    <a:lnTo>
                      <a:pt x="242" y="14880"/>
                    </a:lnTo>
                    <a:lnTo>
                      <a:pt x="304" y="14795"/>
                    </a:lnTo>
                    <a:cubicBezTo>
                      <a:pt x="437" y="14581"/>
                      <a:pt x="616" y="14382"/>
                      <a:pt x="748" y="14298"/>
                    </a:cubicBezTo>
                    <a:cubicBezTo>
                      <a:pt x="920" y="14191"/>
                      <a:pt x="1146" y="14145"/>
                      <a:pt x="1450" y="14145"/>
                    </a:cubicBezTo>
                    <a:lnTo>
                      <a:pt x="1559" y="14145"/>
                    </a:lnTo>
                    <a:cubicBezTo>
                      <a:pt x="1536" y="14405"/>
                      <a:pt x="1520" y="14688"/>
                      <a:pt x="1497" y="14949"/>
                    </a:cubicBezTo>
                    <a:cubicBezTo>
                      <a:pt x="1426" y="15791"/>
                      <a:pt x="1426" y="15806"/>
                      <a:pt x="1411" y="16028"/>
                    </a:cubicBezTo>
                    <a:cubicBezTo>
                      <a:pt x="1294" y="16655"/>
                      <a:pt x="1208" y="16908"/>
                      <a:pt x="943" y="17275"/>
                    </a:cubicBezTo>
                    <a:cubicBezTo>
                      <a:pt x="702" y="17605"/>
                      <a:pt x="663" y="17689"/>
                      <a:pt x="639" y="17842"/>
                    </a:cubicBezTo>
                    <a:cubicBezTo>
                      <a:pt x="616" y="18056"/>
                      <a:pt x="725" y="18247"/>
                      <a:pt x="943" y="18316"/>
                    </a:cubicBezTo>
                    <a:cubicBezTo>
                      <a:pt x="1052" y="18339"/>
                      <a:pt x="1161" y="18355"/>
                      <a:pt x="1255" y="18293"/>
                    </a:cubicBezTo>
                    <a:cubicBezTo>
                      <a:pt x="1364" y="18247"/>
                      <a:pt x="1497" y="18102"/>
                      <a:pt x="1582" y="17926"/>
                    </a:cubicBezTo>
                    <a:cubicBezTo>
                      <a:pt x="1738" y="17627"/>
                      <a:pt x="1894" y="16778"/>
                      <a:pt x="2003" y="15768"/>
                    </a:cubicBezTo>
                    <a:cubicBezTo>
                      <a:pt x="2003" y="15683"/>
                      <a:pt x="2112" y="14191"/>
                      <a:pt x="2112" y="14145"/>
                    </a:cubicBezTo>
                    <a:lnTo>
                      <a:pt x="3406" y="14145"/>
                    </a:lnTo>
                    <a:cubicBezTo>
                      <a:pt x="3321" y="14727"/>
                      <a:pt x="3274" y="15316"/>
                      <a:pt x="3212" y="15898"/>
                    </a:cubicBezTo>
                    <a:cubicBezTo>
                      <a:pt x="3188" y="16089"/>
                      <a:pt x="3188" y="16778"/>
                      <a:pt x="3212" y="16954"/>
                    </a:cubicBezTo>
                    <a:cubicBezTo>
                      <a:pt x="3258" y="17474"/>
                      <a:pt x="3321" y="17796"/>
                      <a:pt x="3500" y="17987"/>
                    </a:cubicBezTo>
                    <a:cubicBezTo>
                      <a:pt x="3632" y="18163"/>
                      <a:pt x="3781" y="18270"/>
                      <a:pt x="3983" y="18316"/>
                    </a:cubicBezTo>
                    <a:cubicBezTo>
                      <a:pt x="4069" y="18339"/>
                      <a:pt x="4248" y="18339"/>
                      <a:pt x="4334" y="18316"/>
                    </a:cubicBezTo>
                    <a:cubicBezTo>
                      <a:pt x="4490" y="18270"/>
                      <a:pt x="4638" y="18186"/>
                      <a:pt x="4771" y="18056"/>
                    </a:cubicBezTo>
                    <a:cubicBezTo>
                      <a:pt x="4950" y="17880"/>
                      <a:pt x="5059" y="17689"/>
                      <a:pt x="5145" y="17367"/>
                    </a:cubicBezTo>
                    <a:cubicBezTo>
                      <a:pt x="5168" y="17237"/>
                      <a:pt x="5238" y="16977"/>
                      <a:pt x="5238" y="16931"/>
                    </a:cubicBezTo>
                    <a:lnTo>
                      <a:pt x="5082" y="16931"/>
                    </a:lnTo>
                    <a:cubicBezTo>
                      <a:pt x="5059" y="17061"/>
                      <a:pt x="5036" y="17107"/>
                      <a:pt x="5012" y="17145"/>
                    </a:cubicBezTo>
                    <a:cubicBezTo>
                      <a:pt x="4950" y="17298"/>
                      <a:pt x="4841" y="17406"/>
                      <a:pt x="4685" y="17451"/>
                    </a:cubicBezTo>
                    <a:cubicBezTo>
                      <a:pt x="4490" y="17513"/>
                      <a:pt x="4287" y="17474"/>
                      <a:pt x="4116" y="17383"/>
                    </a:cubicBezTo>
                    <a:cubicBezTo>
                      <a:pt x="3960" y="17275"/>
                      <a:pt x="3851" y="17107"/>
                      <a:pt x="3804" y="16847"/>
                    </a:cubicBezTo>
                    <a:cubicBezTo>
                      <a:pt x="3757" y="15936"/>
                      <a:pt x="3874" y="15033"/>
                      <a:pt x="4007" y="14145"/>
                    </a:cubicBezTo>
                    <a:lnTo>
                      <a:pt x="5254" y="14145"/>
                    </a:lnTo>
                    <a:lnTo>
                      <a:pt x="5254" y="13410"/>
                    </a:lnTo>
                    <a:cubicBezTo>
                      <a:pt x="4116" y="13410"/>
                      <a:pt x="2970" y="13410"/>
                      <a:pt x="1801" y="13410"/>
                    </a:cubicBezTo>
                    <a:cubicBezTo>
                      <a:pt x="1426" y="13410"/>
                      <a:pt x="1364" y="13433"/>
                      <a:pt x="1317" y="13433"/>
                    </a:cubicBezTo>
                    <a:close/>
                    <a:moveTo>
                      <a:pt x="20922" y="7555"/>
                    </a:moveTo>
                    <a:lnTo>
                      <a:pt x="10071" y="7555"/>
                    </a:lnTo>
                    <a:cubicBezTo>
                      <a:pt x="9697" y="7555"/>
                      <a:pt x="9393" y="7861"/>
                      <a:pt x="9393" y="8228"/>
                    </a:cubicBezTo>
                    <a:lnTo>
                      <a:pt x="9393" y="15423"/>
                    </a:lnTo>
                    <a:lnTo>
                      <a:pt x="5870" y="7945"/>
                    </a:lnTo>
                    <a:cubicBezTo>
                      <a:pt x="5761" y="7708"/>
                      <a:pt x="5519" y="7555"/>
                      <a:pt x="5254" y="7555"/>
                    </a:cubicBezTo>
                    <a:lnTo>
                      <a:pt x="678" y="7555"/>
                    </a:lnTo>
                    <a:cubicBezTo>
                      <a:pt x="304" y="7555"/>
                      <a:pt x="0" y="7861"/>
                      <a:pt x="0" y="8228"/>
                    </a:cubicBezTo>
                    <a:cubicBezTo>
                      <a:pt x="0" y="8596"/>
                      <a:pt x="304" y="8894"/>
                      <a:pt x="678" y="8894"/>
                    </a:cubicBezTo>
                    <a:lnTo>
                      <a:pt x="4817" y="8894"/>
                    </a:lnTo>
                    <a:lnTo>
                      <a:pt x="9440" y="18791"/>
                    </a:lnTo>
                    <a:lnTo>
                      <a:pt x="10757" y="21600"/>
                    </a:lnTo>
                    <a:lnTo>
                      <a:pt x="10757" y="8894"/>
                    </a:lnTo>
                    <a:lnTo>
                      <a:pt x="20922" y="8894"/>
                    </a:lnTo>
                    <a:cubicBezTo>
                      <a:pt x="21296" y="8894"/>
                      <a:pt x="21600" y="8596"/>
                      <a:pt x="21600" y="8228"/>
                    </a:cubicBezTo>
                    <a:cubicBezTo>
                      <a:pt x="21600" y="7861"/>
                      <a:pt x="21296" y="7555"/>
                      <a:pt x="20922" y="7555"/>
                    </a:cubicBezTo>
                    <a:close/>
                    <a:moveTo>
                      <a:pt x="3165" y="6070"/>
                    </a:moveTo>
                    <a:cubicBezTo>
                      <a:pt x="4178" y="6070"/>
                      <a:pt x="4420" y="5679"/>
                      <a:pt x="4420" y="4600"/>
                    </a:cubicBezTo>
                    <a:lnTo>
                      <a:pt x="4420" y="1470"/>
                    </a:lnTo>
                    <a:cubicBezTo>
                      <a:pt x="4420" y="390"/>
                      <a:pt x="4155" y="0"/>
                      <a:pt x="3165" y="0"/>
                    </a:cubicBezTo>
                    <a:cubicBezTo>
                      <a:pt x="2175" y="0"/>
                      <a:pt x="1910" y="390"/>
                      <a:pt x="1910" y="1470"/>
                    </a:cubicBezTo>
                    <a:lnTo>
                      <a:pt x="1910" y="4600"/>
                    </a:lnTo>
                    <a:cubicBezTo>
                      <a:pt x="1910" y="5656"/>
                      <a:pt x="2151" y="6070"/>
                      <a:pt x="3165" y="6070"/>
                    </a:cubicBezTo>
                    <a:close/>
                    <a:moveTo>
                      <a:pt x="2705" y="1317"/>
                    </a:moveTo>
                    <a:cubicBezTo>
                      <a:pt x="2705" y="949"/>
                      <a:pt x="2705" y="559"/>
                      <a:pt x="3165" y="559"/>
                    </a:cubicBezTo>
                    <a:cubicBezTo>
                      <a:pt x="3632" y="559"/>
                      <a:pt x="3632" y="926"/>
                      <a:pt x="3632" y="1317"/>
                    </a:cubicBezTo>
                    <a:lnTo>
                      <a:pt x="3632" y="4730"/>
                    </a:lnTo>
                    <a:cubicBezTo>
                      <a:pt x="3632" y="5098"/>
                      <a:pt x="3632" y="5488"/>
                      <a:pt x="3165" y="5488"/>
                    </a:cubicBezTo>
                    <a:cubicBezTo>
                      <a:pt x="2705" y="5488"/>
                      <a:pt x="2705" y="5121"/>
                      <a:pt x="2705" y="4730"/>
                    </a:cubicBezTo>
                    <a:lnTo>
                      <a:pt x="2705" y="1317"/>
                    </a:lnTo>
                    <a:close/>
                    <a:moveTo>
                      <a:pt x="9455" y="6070"/>
                    </a:moveTo>
                    <a:cubicBezTo>
                      <a:pt x="10469" y="6070"/>
                      <a:pt x="10710" y="5679"/>
                      <a:pt x="10710" y="4600"/>
                    </a:cubicBezTo>
                    <a:lnTo>
                      <a:pt x="10710" y="1470"/>
                    </a:lnTo>
                    <a:cubicBezTo>
                      <a:pt x="10710" y="390"/>
                      <a:pt x="10445" y="0"/>
                      <a:pt x="9455" y="0"/>
                    </a:cubicBezTo>
                    <a:cubicBezTo>
                      <a:pt x="8465" y="0"/>
                      <a:pt x="8208" y="390"/>
                      <a:pt x="8208" y="1470"/>
                    </a:cubicBezTo>
                    <a:lnTo>
                      <a:pt x="8208" y="4600"/>
                    </a:lnTo>
                    <a:cubicBezTo>
                      <a:pt x="8208" y="5656"/>
                      <a:pt x="8450" y="6070"/>
                      <a:pt x="9455" y="6070"/>
                    </a:cubicBezTo>
                    <a:close/>
                    <a:moveTo>
                      <a:pt x="8995" y="1317"/>
                    </a:moveTo>
                    <a:cubicBezTo>
                      <a:pt x="8995" y="949"/>
                      <a:pt x="8995" y="559"/>
                      <a:pt x="9455" y="559"/>
                    </a:cubicBezTo>
                    <a:cubicBezTo>
                      <a:pt x="9923" y="559"/>
                      <a:pt x="9923" y="926"/>
                      <a:pt x="9923" y="1317"/>
                    </a:cubicBezTo>
                    <a:lnTo>
                      <a:pt x="9923" y="4730"/>
                    </a:lnTo>
                    <a:cubicBezTo>
                      <a:pt x="9923" y="5098"/>
                      <a:pt x="9923" y="5488"/>
                      <a:pt x="9455" y="5488"/>
                    </a:cubicBezTo>
                    <a:cubicBezTo>
                      <a:pt x="8995" y="5488"/>
                      <a:pt x="8995" y="5121"/>
                      <a:pt x="8995" y="4730"/>
                    </a:cubicBezTo>
                    <a:lnTo>
                      <a:pt x="8995" y="1317"/>
                    </a:lnTo>
                    <a:close/>
                  </a:path>
                </a:pathLst>
              </a:custGeom>
              <a:grpFill/>
              <a:ln w="12700" cap="flat">
                <a:noFill/>
                <a:miter lim="400000"/>
              </a:ln>
              <a:effectLst/>
            </p:spPr>
            <p:txBody>
              <a:bodyPr wrap="square" lIns="91439" tIns="91439" rIns="91439" bIns="91439" numCol="1" anchor="ctr">
                <a:noAutofit/>
              </a:bodyPr>
              <a:lstStyle/>
              <a:p>
                <a:pPr defTabSz="209032">
                  <a:defRPr sz="1800">
                    <a:solidFill>
                      <a:srgbClr val="3C3C3B"/>
                    </a:solidFill>
                    <a:latin typeface="Century Gothic"/>
                    <a:ea typeface="Century Gothic"/>
                    <a:cs typeface="Century Gothic"/>
                    <a:sym typeface="Century Gothic"/>
                  </a:defRPr>
                </a:pPr>
                <a:endParaRPr sz="1400"/>
              </a:p>
            </p:txBody>
          </p:sp>
          <p:sp>
            <p:nvSpPr>
              <p:cNvPr id="49" name="Shape 939"/>
              <p:cNvSpPr/>
              <p:nvPr/>
            </p:nvSpPr>
            <p:spPr>
              <a:xfrm>
                <a:off x="1963566" y="1521343"/>
                <a:ext cx="1338128" cy="1339840"/>
              </a:xfrm>
              <a:custGeom>
                <a:avLst/>
                <a:gdLst/>
                <a:ahLst/>
                <a:cxnLst>
                  <a:cxn ang="0">
                    <a:pos x="wd2" y="hd2"/>
                  </a:cxn>
                  <a:cxn ang="5400000">
                    <a:pos x="wd2" y="hd2"/>
                  </a:cxn>
                  <a:cxn ang="10800000">
                    <a:pos x="wd2" y="hd2"/>
                  </a:cxn>
                  <a:cxn ang="16200000">
                    <a:pos x="wd2" y="hd2"/>
                  </a:cxn>
                </a:cxnLst>
                <a:rect l="0" t="0" r="r" b="b"/>
                <a:pathLst>
                  <a:path w="20210" h="21600" extrusionOk="0">
                    <a:moveTo>
                      <a:pt x="18459" y="4653"/>
                    </a:moveTo>
                    <a:lnTo>
                      <a:pt x="17159" y="6715"/>
                    </a:lnTo>
                    <a:cubicBezTo>
                      <a:pt x="17902" y="8169"/>
                      <a:pt x="18212" y="9809"/>
                      <a:pt x="18075" y="11527"/>
                    </a:cubicBezTo>
                    <a:cubicBezTo>
                      <a:pt x="17902" y="13801"/>
                      <a:pt x="16886" y="15850"/>
                      <a:pt x="15239" y="17304"/>
                    </a:cubicBezTo>
                    <a:cubicBezTo>
                      <a:pt x="13815" y="18573"/>
                      <a:pt x="11994" y="19287"/>
                      <a:pt x="10136" y="19287"/>
                    </a:cubicBezTo>
                    <a:cubicBezTo>
                      <a:pt x="7758" y="19287"/>
                      <a:pt x="5529" y="18163"/>
                      <a:pt x="3993" y="16220"/>
                    </a:cubicBezTo>
                    <a:cubicBezTo>
                      <a:pt x="1157" y="12598"/>
                      <a:pt x="1615" y="7231"/>
                      <a:pt x="4996" y="4217"/>
                    </a:cubicBezTo>
                    <a:cubicBezTo>
                      <a:pt x="6433" y="2948"/>
                      <a:pt x="8254" y="2234"/>
                      <a:pt x="10099" y="2234"/>
                    </a:cubicBezTo>
                    <a:cubicBezTo>
                      <a:pt x="11920" y="2234"/>
                      <a:pt x="13666" y="2908"/>
                      <a:pt x="15066" y="4098"/>
                    </a:cubicBezTo>
                    <a:lnTo>
                      <a:pt x="17196" y="3093"/>
                    </a:lnTo>
                    <a:cubicBezTo>
                      <a:pt x="15313" y="1110"/>
                      <a:pt x="12762" y="0"/>
                      <a:pt x="10099" y="0"/>
                    </a:cubicBezTo>
                    <a:cubicBezTo>
                      <a:pt x="7734" y="0"/>
                      <a:pt x="5455" y="886"/>
                      <a:pt x="3634" y="2498"/>
                    </a:cubicBezTo>
                    <a:cubicBezTo>
                      <a:pt x="-664" y="6306"/>
                      <a:pt x="-1221" y="13127"/>
                      <a:pt x="2346" y="17714"/>
                    </a:cubicBezTo>
                    <a:cubicBezTo>
                      <a:pt x="4266" y="20172"/>
                      <a:pt x="7102" y="21600"/>
                      <a:pt x="10099" y="21600"/>
                    </a:cubicBezTo>
                    <a:cubicBezTo>
                      <a:pt x="12477" y="21600"/>
                      <a:pt x="14756" y="20701"/>
                      <a:pt x="16564" y="19102"/>
                    </a:cubicBezTo>
                    <a:cubicBezTo>
                      <a:pt x="18633" y="17224"/>
                      <a:pt x="19921" y="14660"/>
                      <a:pt x="20168" y="11778"/>
                    </a:cubicBezTo>
                    <a:cubicBezTo>
                      <a:pt x="20379" y="9174"/>
                      <a:pt x="19785" y="6715"/>
                      <a:pt x="18459" y="4653"/>
                    </a:cubicBezTo>
                    <a:close/>
                    <a:moveTo>
                      <a:pt x="8316" y="8421"/>
                    </a:moveTo>
                    <a:cubicBezTo>
                      <a:pt x="7139" y="9465"/>
                      <a:pt x="6953" y="11368"/>
                      <a:pt x="7969" y="12637"/>
                    </a:cubicBezTo>
                    <a:cubicBezTo>
                      <a:pt x="8947" y="13906"/>
                      <a:pt x="10731" y="14092"/>
                      <a:pt x="11920" y="13021"/>
                    </a:cubicBezTo>
                    <a:cubicBezTo>
                      <a:pt x="12242" y="12756"/>
                      <a:pt x="12440" y="12413"/>
                      <a:pt x="12626" y="12082"/>
                    </a:cubicBezTo>
                    <a:lnTo>
                      <a:pt x="17865" y="3794"/>
                    </a:lnTo>
                    <a:lnTo>
                      <a:pt x="9158" y="7905"/>
                    </a:lnTo>
                    <a:cubicBezTo>
                      <a:pt x="8885" y="8011"/>
                      <a:pt x="8563" y="8196"/>
                      <a:pt x="8316" y="8421"/>
                    </a:cubicBezTo>
                    <a:close/>
                  </a:path>
                </a:pathLst>
              </a:custGeom>
              <a:grpFill/>
              <a:ln w="12700" cap="flat">
                <a:noFill/>
                <a:miter lim="400000"/>
              </a:ln>
              <a:effectLst/>
            </p:spPr>
            <p:txBody>
              <a:bodyPr wrap="square" lIns="91439" tIns="91439" rIns="91439" bIns="91439" numCol="1" anchor="ctr">
                <a:noAutofit/>
              </a:bodyPr>
              <a:lstStyle/>
              <a:p>
                <a:pPr defTabSz="209032">
                  <a:defRPr sz="1800">
                    <a:solidFill>
                      <a:srgbClr val="3C3C3B"/>
                    </a:solidFill>
                    <a:latin typeface="Century Gothic"/>
                    <a:ea typeface="Century Gothic"/>
                    <a:cs typeface="Century Gothic"/>
                    <a:sym typeface="Century Gothic"/>
                  </a:defRPr>
                </a:pPr>
                <a:endParaRPr sz="1400"/>
              </a:p>
            </p:txBody>
          </p:sp>
        </p:grpSp>
      </p:grpSp>
      <p:grpSp>
        <p:nvGrpSpPr>
          <p:cNvPr id="51" name="Group 50"/>
          <p:cNvGrpSpPr/>
          <p:nvPr/>
        </p:nvGrpSpPr>
        <p:grpSpPr>
          <a:xfrm>
            <a:off x="961055" y="2381225"/>
            <a:ext cx="468996" cy="468996"/>
            <a:chOff x="864745" y="2278147"/>
            <a:chExt cx="675154" cy="675154"/>
          </a:xfrm>
        </p:grpSpPr>
        <p:grpSp>
          <p:nvGrpSpPr>
            <p:cNvPr id="61" name="Group 60"/>
            <p:cNvGrpSpPr/>
            <p:nvPr/>
          </p:nvGrpSpPr>
          <p:grpSpPr>
            <a:xfrm>
              <a:off x="864745" y="2278147"/>
              <a:ext cx="675154" cy="675154"/>
              <a:chOff x="5526949" y="35808"/>
              <a:chExt cx="675154" cy="675154"/>
            </a:xfrm>
          </p:grpSpPr>
          <p:sp>
            <p:nvSpPr>
              <p:cNvPr id="63" name="Freeform 5"/>
              <p:cNvSpPr>
                <a:spLocks noEditPoints="1"/>
              </p:cNvSpPr>
              <p:nvPr/>
            </p:nvSpPr>
            <p:spPr bwMode="auto">
              <a:xfrm>
                <a:off x="5594040" y="102899"/>
                <a:ext cx="540973" cy="540973"/>
              </a:xfrm>
              <a:custGeom>
                <a:avLst/>
                <a:gdLst>
                  <a:gd name="T0" fmla="*/ 363 w 375"/>
                  <a:gd name="T1" fmla="*/ 375 h 375"/>
                  <a:gd name="T2" fmla="*/ 12 w 375"/>
                  <a:gd name="T3" fmla="*/ 375 h 375"/>
                  <a:gd name="T4" fmla="*/ 0 w 375"/>
                  <a:gd name="T5" fmla="*/ 363 h 375"/>
                  <a:gd name="T6" fmla="*/ 0 w 375"/>
                  <a:gd name="T7" fmla="*/ 12 h 375"/>
                  <a:gd name="T8" fmla="*/ 12 w 375"/>
                  <a:gd name="T9" fmla="*/ 0 h 375"/>
                  <a:gd name="T10" fmla="*/ 363 w 375"/>
                  <a:gd name="T11" fmla="*/ 0 h 375"/>
                  <a:gd name="T12" fmla="*/ 375 w 375"/>
                  <a:gd name="T13" fmla="*/ 12 h 375"/>
                  <a:gd name="T14" fmla="*/ 375 w 375"/>
                  <a:gd name="T15" fmla="*/ 363 h 375"/>
                  <a:gd name="T16" fmla="*/ 363 w 375"/>
                  <a:gd name="T17" fmla="*/ 375 h 375"/>
                  <a:gd name="T18" fmla="*/ 24 w 375"/>
                  <a:gd name="T19" fmla="*/ 351 h 375"/>
                  <a:gd name="T20" fmla="*/ 351 w 375"/>
                  <a:gd name="T21" fmla="*/ 351 h 375"/>
                  <a:gd name="T22" fmla="*/ 351 w 375"/>
                  <a:gd name="T23" fmla="*/ 24 h 375"/>
                  <a:gd name="T24" fmla="*/ 24 w 375"/>
                  <a:gd name="T25" fmla="*/ 24 h 375"/>
                  <a:gd name="T26" fmla="*/ 24 w 375"/>
                  <a:gd name="T27" fmla="*/ 35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375">
                    <a:moveTo>
                      <a:pt x="363" y="375"/>
                    </a:moveTo>
                    <a:cubicBezTo>
                      <a:pt x="12" y="375"/>
                      <a:pt x="12" y="375"/>
                      <a:pt x="12" y="375"/>
                    </a:cubicBezTo>
                    <a:cubicBezTo>
                      <a:pt x="6" y="375"/>
                      <a:pt x="0" y="370"/>
                      <a:pt x="0" y="363"/>
                    </a:cubicBezTo>
                    <a:cubicBezTo>
                      <a:pt x="0" y="12"/>
                      <a:pt x="0" y="12"/>
                      <a:pt x="0" y="12"/>
                    </a:cubicBezTo>
                    <a:cubicBezTo>
                      <a:pt x="0" y="6"/>
                      <a:pt x="6" y="0"/>
                      <a:pt x="12" y="0"/>
                    </a:cubicBezTo>
                    <a:cubicBezTo>
                      <a:pt x="363" y="0"/>
                      <a:pt x="363" y="0"/>
                      <a:pt x="363" y="0"/>
                    </a:cubicBezTo>
                    <a:cubicBezTo>
                      <a:pt x="370" y="0"/>
                      <a:pt x="375" y="6"/>
                      <a:pt x="375" y="12"/>
                    </a:cubicBezTo>
                    <a:cubicBezTo>
                      <a:pt x="375" y="363"/>
                      <a:pt x="375" y="363"/>
                      <a:pt x="375" y="363"/>
                    </a:cubicBezTo>
                    <a:cubicBezTo>
                      <a:pt x="375" y="370"/>
                      <a:pt x="370" y="375"/>
                      <a:pt x="363" y="375"/>
                    </a:cubicBezTo>
                    <a:close/>
                    <a:moveTo>
                      <a:pt x="24" y="351"/>
                    </a:moveTo>
                    <a:cubicBezTo>
                      <a:pt x="351" y="351"/>
                      <a:pt x="351" y="351"/>
                      <a:pt x="351" y="351"/>
                    </a:cubicBezTo>
                    <a:cubicBezTo>
                      <a:pt x="351" y="24"/>
                      <a:pt x="351" y="24"/>
                      <a:pt x="351" y="24"/>
                    </a:cubicBezTo>
                    <a:cubicBezTo>
                      <a:pt x="24" y="24"/>
                      <a:pt x="24" y="24"/>
                      <a:pt x="24" y="24"/>
                    </a:cubicBezTo>
                    <a:lnTo>
                      <a:pt x="24" y="3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Freeform 6"/>
              <p:cNvSpPr>
                <a:spLocks noEditPoints="1"/>
              </p:cNvSpPr>
              <p:nvPr/>
            </p:nvSpPr>
            <p:spPr bwMode="auto">
              <a:xfrm>
                <a:off x="5526949" y="35808"/>
                <a:ext cx="675154" cy="675154"/>
              </a:xfrm>
              <a:custGeom>
                <a:avLst/>
                <a:gdLst>
                  <a:gd name="T0" fmla="*/ 456 w 468"/>
                  <a:gd name="T1" fmla="*/ 468 h 468"/>
                  <a:gd name="T2" fmla="*/ 12 w 468"/>
                  <a:gd name="T3" fmla="*/ 468 h 468"/>
                  <a:gd name="T4" fmla="*/ 0 w 468"/>
                  <a:gd name="T5" fmla="*/ 456 h 468"/>
                  <a:gd name="T6" fmla="*/ 0 w 468"/>
                  <a:gd name="T7" fmla="*/ 12 h 468"/>
                  <a:gd name="T8" fmla="*/ 12 w 468"/>
                  <a:gd name="T9" fmla="*/ 0 h 468"/>
                  <a:gd name="T10" fmla="*/ 456 w 468"/>
                  <a:gd name="T11" fmla="*/ 0 h 468"/>
                  <a:gd name="T12" fmla="*/ 468 w 468"/>
                  <a:gd name="T13" fmla="*/ 12 h 468"/>
                  <a:gd name="T14" fmla="*/ 468 w 468"/>
                  <a:gd name="T15" fmla="*/ 456 h 468"/>
                  <a:gd name="T16" fmla="*/ 456 w 468"/>
                  <a:gd name="T17" fmla="*/ 468 h 468"/>
                  <a:gd name="T18" fmla="*/ 24 w 468"/>
                  <a:gd name="T19" fmla="*/ 444 h 468"/>
                  <a:gd name="T20" fmla="*/ 444 w 468"/>
                  <a:gd name="T21" fmla="*/ 444 h 468"/>
                  <a:gd name="T22" fmla="*/ 444 w 468"/>
                  <a:gd name="T23" fmla="*/ 24 h 468"/>
                  <a:gd name="T24" fmla="*/ 24 w 468"/>
                  <a:gd name="T25" fmla="*/ 24 h 468"/>
                  <a:gd name="T26" fmla="*/ 24 w 468"/>
                  <a:gd name="T27" fmla="*/ 44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8" h="468">
                    <a:moveTo>
                      <a:pt x="456" y="468"/>
                    </a:moveTo>
                    <a:cubicBezTo>
                      <a:pt x="12" y="468"/>
                      <a:pt x="12" y="468"/>
                      <a:pt x="12" y="468"/>
                    </a:cubicBezTo>
                    <a:cubicBezTo>
                      <a:pt x="5" y="468"/>
                      <a:pt x="0" y="462"/>
                      <a:pt x="0" y="456"/>
                    </a:cubicBezTo>
                    <a:cubicBezTo>
                      <a:pt x="0" y="12"/>
                      <a:pt x="0" y="12"/>
                      <a:pt x="0" y="12"/>
                    </a:cubicBezTo>
                    <a:cubicBezTo>
                      <a:pt x="0" y="5"/>
                      <a:pt x="5" y="0"/>
                      <a:pt x="12" y="0"/>
                    </a:cubicBezTo>
                    <a:cubicBezTo>
                      <a:pt x="456" y="0"/>
                      <a:pt x="456" y="0"/>
                      <a:pt x="456" y="0"/>
                    </a:cubicBezTo>
                    <a:cubicBezTo>
                      <a:pt x="462" y="0"/>
                      <a:pt x="468" y="5"/>
                      <a:pt x="468" y="12"/>
                    </a:cubicBezTo>
                    <a:cubicBezTo>
                      <a:pt x="468" y="456"/>
                      <a:pt x="468" y="456"/>
                      <a:pt x="468" y="456"/>
                    </a:cubicBezTo>
                    <a:cubicBezTo>
                      <a:pt x="468" y="462"/>
                      <a:pt x="462" y="468"/>
                      <a:pt x="456" y="468"/>
                    </a:cubicBezTo>
                    <a:close/>
                    <a:moveTo>
                      <a:pt x="24" y="444"/>
                    </a:moveTo>
                    <a:cubicBezTo>
                      <a:pt x="444" y="444"/>
                      <a:pt x="444" y="444"/>
                      <a:pt x="444" y="444"/>
                    </a:cubicBezTo>
                    <a:cubicBezTo>
                      <a:pt x="444" y="24"/>
                      <a:pt x="444" y="24"/>
                      <a:pt x="444" y="24"/>
                    </a:cubicBezTo>
                    <a:cubicBezTo>
                      <a:pt x="24" y="24"/>
                      <a:pt x="24" y="24"/>
                      <a:pt x="24" y="24"/>
                    </a:cubicBezTo>
                    <a:lnTo>
                      <a:pt x="24" y="44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7"/>
              <p:cNvSpPr>
                <a:spLocks noEditPoints="1"/>
              </p:cNvSpPr>
              <p:nvPr/>
            </p:nvSpPr>
            <p:spPr bwMode="auto">
              <a:xfrm>
                <a:off x="5746666" y="255525"/>
                <a:ext cx="235721" cy="235721"/>
              </a:xfrm>
              <a:custGeom>
                <a:avLst/>
                <a:gdLst>
                  <a:gd name="T0" fmla="*/ 260 w 272"/>
                  <a:gd name="T1" fmla="*/ 272 h 272"/>
                  <a:gd name="T2" fmla="*/ 12 w 272"/>
                  <a:gd name="T3" fmla="*/ 272 h 272"/>
                  <a:gd name="T4" fmla="*/ 0 w 272"/>
                  <a:gd name="T5" fmla="*/ 260 h 272"/>
                  <a:gd name="T6" fmla="*/ 0 w 272"/>
                  <a:gd name="T7" fmla="*/ 12 h 272"/>
                  <a:gd name="T8" fmla="*/ 12 w 272"/>
                  <a:gd name="T9" fmla="*/ 0 h 272"/>
                  <a:gd name="T10" fmla="*/ 260 w 272"/>
                  <a:gd name="T11" fmla="*/ 0 h 272"/>
                  <a:gd name="T12" fmla="*/ 272 w 272"/>
                  <a:gd name="T13" fmla="*/ 12 h 272"/>
                  <a:gd name="T14" fmla="*/ 272 w 272"/>
                  <a:gd name="T15" fmla="*/ 260 h 272"/>
                  <a:gd name="T16" fmla="*/ 260 w 272"/>
                  <a:gd name="T17" fmla="*/ 272 h 272"/>
                  <a:gd name="T18" fmla="*/ 24 w 272"/>
                  <a:gd name="T19" fmla="*/ 248 h 272"/>
                  <a:gd name="T20" fmla="*/ 248 w 272"/>
                  <a:gd name="T21" fmla="*/ 248 h 272"/>
                  <a:gd name="T22" fmla="*/ 248 w 272"/>
                  <a:gd name="T23" fmla="*/ 24 h 272"/>
                  <a:gd name="T24" fmla="*/ 24 w 272"/>
                  <a:gd name="T25" fmla="*/ 24 h 272"/>
                  <a:gd name="T26" fmla="*/ 24 w 272"/>
                  <a:gd name="T27" fmla="*/ 24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 h="272">
                    <a:moveTo>
                      <a:pt x="260" y="272"/>
                    </a:moveTo>
                    <a:cubicBezTo>
                      <a:pt x="12" y="272"/>
                      <a:pt x="12" y="272"/>
                      <a:pt x="12" y="272"/>
                    </a:cubicBezTo>
                    <a:cubicBezTo>
                      <a:pt x="5" y="272"/>
                      <a:pt x="0" y="266"/>
                      <a:pt x="0" y="260"/>
                    </a:cubicBezTo>
                    <a:cubicBezTo>
                      <a:pt x="0" y="12"/>
                      <a:pt x="0" y="12"/>
                      <a:pt x="0" y="12"/>
                    </a:cubicBezTo>
                    <a:cubicBezTo>
                      <a:pt x="0" y="5"/>
                      <a:pt x="5" y="0"/>
                      <a:pt x="12" y="0"/>
                    </a:cubicBezTo>
                    <a:cubicBezTo>
                      <a:pt x="260" y="0"/>
                      <a:pt x="260" y="0"/>
                      <a:pt x="260" y="0"/>
                    </a:cubicBezTo>
                    <a:cubicBezTo>
                      <a:pt x="266" y="0"/>
                      <a:pt x="272" y="5"/>
                      <a:pt x="272" y="12"/>
                    </a:cubicBezTo>
                    <a:cubicBezTo>
                      <a:pt x="272" y="260"/>
                      <a:pt x="272" y="260"/>
                      <a:pt x="272" y="260"/>
                    </a:cubicBezTo>
                    <a:cubicBezTo>
                      <a:pt x="272" y="266"/>
                      <a:pt x="266" y="272"/>
                      <a:pt x="260" y="272"/>
                    </a:cubicBezTo>
                    <a:close/>
                    <a:moveTo>
                      <a:pt x="24" y="248"/>
                    </a:moveTo>
                    <a:cubicBezTo>
                      <a:pt x="248" y="248"/>
                      <a:pt x="248" y="248"/>
                      <a:pt x="248" y="248"/>
                    </a:cubicBezTo>
                    <a:cubicBezTo>
                      <a:pt x="248" y="24"/>
                      <a:pt x="248" y="24"/>
                      <a:pt x="248" y="24"/>
                    </a:cubicBezTo>
                    <a:cubicBezTo>
                      <a:pt x="24" y="24"/>
                      <a:pt x="24" y="24"/>
                      <a:pt x="24" y="24"/>
                    </a:cubicBezTo>
                    <a:lnTo>
                      <a:pt x="24" y="2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2" name="Rectangle 61"/>
            <p:cNvSpPr/>
            <p:nvPr/>
          </p:nvSpPr>
          <p:spPr>
            <a:xfrm>
              <a:off x="1123345" y="2536747"/>
              <a:ext cx="157954" cy="157954"/>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grpSp>
      <p:sp>
        <p:nvSpPr>
          <p:cNvPr id="4" name="Rectangle 3"/>
          <p:cNvSpPr/>
          <p:nvPr/>
        </p:nvSpPr>
        <p:spPr>
          <a:xfrm>
            <a:off x="7714139" y="4543425"/>
            <a:ext cx="1205700" cy="60007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242" name="TextBox 241"/>
          <p:cNvSpPr txBox="1"/>
          <p:nvPr/>
        </p:nvSpPr>
        <p:spPr>
          <a:xfrm>
            <a:off x="5396551" y="3856449"/>
            <a:ext cx="3650400" cy="1125821"/>
          </a:xfrm>
          <a:prstGeom prst="rect">
            <a:avLst/>
          </a:prstGeom>
          <a:noFill/>
        </p:spPr>
        <p:txBody>
          <a:bodyPr wrap="square" tIns="0" bIns="0" rtlCol="0">
            <a:spAutoFit/>
          </a:bodyPr>
          <a:lstStyle/>
          <a:p>
            <a:pPr lvl="0">
              <a:lnSpc>
                <a:spcPct val="95000"/>
              </a:lnSpc>
              <a:spcBef>
                <a:spcPts val="400"/>
              </a:spcBef>
              <a:defRPr/>
            </a:pPr>
            <a:r>
              <a:rPr lang="en-US" sz="1050" kern="0" dirty="0">
                <a:solidFill>
                  <a:schemeClr val="bg2">
                    <a:lumMod val="50000"/>
                  </a:schemeClr>
                </a:solidFill>
              </a:rPr>
              <a:t>What can be done to help you achieve </a:t>
            </a:r>
            <a:br>
              <a:rPr lang="en-US" sz="1050" kern="0" dirty="0">
                <a:solidFill>
                  <a:schemeClr val="bg2">
                    <a:lumMod val="50000"/>
                  </a:schemeClr>
                </a:solidFill>
              </a:rPr>
            </a:br>
            <a:r>
              <a:rPr lang="en-US" sz="1050" kern="0" dirty="0">
                <a:solidFill>
                  <a:schemeClr val="bg2">
                    <a:lumMod val="50000"/>
                  </a:schemeClr>
                </a:solidFill>
              </a:rPr>
              <a:t>the outcomes that matter most to you?</a:t>
            </a:r>
          </a:p>
          <a:p>
            <a:pPr>
              <a:lnSpc>
                <a:spcPct val="95000"/>
              </a:lnSpc>
              <a:spcBef>
                <a:spcPts val="400"/>
              </a:spcBef>
              <a:defRPr/>
            </a:pPr>
            <a:r>
              <a:rPr lang="en-US" sz="1050" kern="0" dirty="0">
                <a:solidFill>
                  <a:schemeClr val="bg2">
                    <a:lumMod val="50000"/>
                  </a:schemeClr>
                </a:solidFill>
              </a:rPr>
              <a:t>In many cases, companies request several RACEs </a:t>
            </a:r>
            <a:br>
              <a:rPr lang="en-US" sz="1050" kern="0" dirty="0">
                <a:solidFill>
                  <a:schemeClr val="bg2">
                    <a:lumMod val="50000"/>
                  </a:schemeClr>
                </a:solidFill>
              </a:rPr>
            </a:br>
            <a:r>
              <a:rPr lang="en-US" sz="1050" kern="0" dirty="0">
                <a:solidFill>
                  <a:schemeClr val="bg2">
                    <a:lumMod val="50000"/>
                  </a:schemeClr>
                </a:solidFill>
              </a:rPr>
              <a:t>to be done, and several use cases to be identified and mapped, and then have the consultants create </a:t>
            </a:r>
            <a:br>
              <a:rPr lang="en-US" sz="1050" kern="0" dirty="0">
                <a:solidFill>
                  <a:schemeClr val="bg2">
                    <a:lumMod val="50000"/>
                  </a:schemeClr>
                </a:solidFill>
              </a:rPr>
            </a:br>
            <a:r>
              <a:rPr lang="en-US" sz="1050" kern="0" dirty="0">
                <a:solidFill>
                  <a:schemeClr val="bg2">
                    <a:lumMod val="50000"/>
                  </a:schemeClr>
                </a:solidFill>
              </a:rPr>
              <a:t>a roadmap for growth. Which one of these use </a:t>
            </a:r>
            <a:br>
              <a:rPr lang="en-US" sz="1050" kern="0" dirty="0">
                <a:solidFill>
                  <a:schemeClr val="bg2">
                    <a:lumMod val="50000"/>
                  </a:schemeClr>
                </a:solidFill>
              </a:rPr>
            </a:br>
            <a:r>
              <a:rPr lang="en-US" sz="1050" kern="0" dirty="0">
                <a:solidFill>
                  <a:schemeClr val="bg2">
                    <a:lumMod val="50000"/>
                  </a:schemeClr>
                </a:solidFill>
              </a:rPr>
              <a:t>cases should you tackle first, second, third, </a:t>
            </a:r>
            <a:r>
              <a:rPr lang="en-US" sz="1050" kern="0" dirty="0" err="1">
                <a:solidFill>
                  <a:schemeClr val="bg2">
                    <a:lumMod val="50000"/>
                  </a:schemeClr>
                </a:solidFill>
              </a:rPr>
              <a:t>etc</a:t>
            </a:r>
            <a:r>
              <a:rPr lang="mr-IN" sz="1050" kern="0" dirty="0">
                <a:solidFill>
                  <a:schemeClr val="bg2">
                    <a:lumMod val="50000"/>
                  </a:schemeClr>
                </a:solidFill>
              </a:rPr>
              <a:t>…</a:t>
            </a:r>
            <a:endParaRPr lang="en-US" sz="1050" kern="0" dirty="0">
              <a:solidFill>
                <a:schemeClr val="bg2">
                  <a:lumMod val="50000"/>
                </a:schemeClr>
              </a:solidFill>
            </a:endParaRPr>
          </a:p>
        </p:txBody>
      </p:sp>
    </p:spTree>
    <p:extLst>
      <p:ext uri="{BB962C8B-B14F-4D97-AF65-F5344CB8AC3E}">
        <p14:creationId xmlns:p14="http://schemas.microsoft.com/office/powerpoint/2010/main" val="382650012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57A39DAB-F3F2-3D4C-B72E-77C8A6BE7694}"/>
              </a:ext>
            </a:extLst>
          </p:cNvPr>
          <p:cNvSpPr txBox="1">
            <a:spLocks/>
          </p:cNvSpPr>
          <p:nvPr/>
        </p:nvSpPr>
        <p:spPr>
          <a:xfrm>
            <a:off x="457200" y="382620"/>
            <a:ext cx="8229600" cy="434665"/>
          </a:xfrm>
          <a:prstGeom prst="rect">
            <a:avLst/>
          </a:prstGeom>
        </p:spPr>
        <p:txBody>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Intro -&gt; Problem statement</a:t>
            </a:r>
          </a:p>
        </p:txBody>
      </p:sp>
      <p:sp>
        <p:nvSpPr>
          <p:cNvPr id="16" name="TextBox 15">
            <a:extLst>
              <a:ext uri="{FF2B5EF4-FFF2-40B4-BE49-F238E27FC236}">
                <a16:creationId xmlns:a16="http://schemas.microsoft.com/office/drawing/2014/main" id="{80C50A0C-50D7-5142-B3AF-825955BF7407}"/>
              </a:ext>
            </a:extLst>
          </p:cNvPr>
          <p:cNvSpPr txBox="1"/>
          <p:nvPr/>
        </p:nvSpPr>
        <p:spPr>
          <a:xfrm>
            <a:off x="457200" y="1496465"/>
            <a:ext cx="6400800" cy="729989"/>
          </a:xfrm>
          <a:prstGeom prst="rect">
            <a:avLst/>
          </a:prstGeom>
        </p:spPr>
        <p:txBody>
          <a:bodyPr vert="horz" wrap="square" lIns="0" tIns="0" rIns="0" bIns="0" rtlCol="0" anchor="t" anchorCtr="0">
            <a:noAutofit/>
          </a:bodyPr>
          <a:lstStyle/>
          <a:p>
            <a:r>
              <a:rPr lang="en-US" dirty="0"/>
              <a:t>Vic Hoffman</a:t>
            </a:r>
          </a:p>
        </p:txBody>
      </p:sp>
    </p:spTree>
    <p:extLst>
      <p:ext uri="{BB962C8B-B14F-4D97-AF65-F5344CB8AC3E}">
        <p14:creationId xmlns:p14="http://schemas.microsoft.com/office/powerpoint/2010/main" val="237543473"/>
      </p:ext>
    </p:extLst>
  </p:cSld>
  <p:clrMapOvr>
    <a:masterClrMapping/>
  </p:clrMapOvr>
  <p:transition spd="med" advClick="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
            <a:extLst>
              <a:ext uri="{FF2B5EF4-FFF2-40B4-BE49-F238E27FC236}">
                <a16:creationId xmlns:a16="http://schemas.microsoft.com/office/drawing/2014/main" id="{829A8C88-C289-4349-8FF3-DACEDE521ACA}"/>
              </a:ext>
            </a:extLst>
          </p:cNvPr>
          <p:cNvSpPr txBox="1">
            <a:spLocks/>
          </p:cNvSpPr>
          <p:nvPr/>
        </p:nvSpPr>
        <p:spPr>
          <a:xfrm>
            <a:off x="457200" y="382620"/>
            <a:ext cx="8229600" cy="434665"/>
          </a:xfrm>
          <a:prstGeom prst="rect">
            <a:avLst/>
          </a:prstGeom>
        </p:spPr>
        <p:txBody>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Intro -&gt; Goals/objective</a:t>
            </a:r>
          </a:p>
        </p:txBody>
      </p:sp>
      <p:sp>
        <p:nvSpPr>
          <p:cNvPr id="33" name="TextBox 32">
            <a:extLst>
              <a:ext uri="{FF2B5EF4-FFF2-40B4-BE49-F238E27FC236}">
                <a16:creationId xmlns:a16="http://schemas.microsoft.com/office/drawing/2014/main" id="{30B9A331-DC51-5D4C-BEF5-2334B6833BBB}"/>
              </a:ext>
            </a:extLst>
          </p:cNvPr>
          <p:cNvSpPr txBox="1"/>
          <p:nvPr/>
        </p:nvSpPr>
        <p:spPr>
          <a:xfrm>
            <a:off x="457200" y="1496465"/>
            <a:ext cx="6400800" cy="729989"/>
          </a:xfrm>
          <a:prstGeom prst="rect">
            <a:avLst/>
          </a:prstGeom>
        </p:spPr>
        <p:txBody>
          <a:bodyPr vert="horz" wrap="square" lIns="0" tIns="0" rIns="0" bIns="0" rtlCol="0" anchor="t" anchorCtr="0">
            <a:noAutofit/>
          </a:bodyPr>
          <a:lstStyle/>
          <a:p>
            <a:r>
              <a:rPr lang="en-US" dirty="0"/>
              <a:t>Gaurav Kumar</a:t>
            </a:r>
          </a:p>
        </p:txBody>
      </p:sp>
    </p:spTree>
    <p:extLst>
      <p:ext uri="{BB962C8B-B14F-4D97-AF65-F5344CB8AC3E}">
        <p14:creationId xmlns:p14="http://schemas.microsoft.com/office/powerpoint/2010/main" val="103066931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1BF45D63-2431-41A4-98A8-674F7168C604}"/>
              </a:ext>
            </a:extLst>
          </p:cNvPr>
          <p:cNvSpPr/>
          <p:nvPr/>
        </p:nvSpPr>
        <p:spPr>
          <a:xfrm>
            <a:off x="6209822" y="2800965"/>
            <a:ext cx="485775" cy="514350"/>
          </a:xfrm>
          <a:prstGeom prst="ellipse">
            <a:avLst/>
          </a:prstGeom>
          <a:solidFill>
            <a:schemeClr val="accent1"/>
          </a:solidFill>
          <a:ln w="9525">
            <a:noFill/>
            <a:miter lim="800000"/>
            <a:headEnd/>
            <a:tailEnd/>
          </a:ln>
          <a:effectLst/>
        </p:spPr>
        <p:txBody>
          <a:bodyPr wrap="square" tIns="91440" bIns="91440" rtlCol="0" anchor="ctr">
            <a:prstTxWarp prst="textNoShape">
              <a:avLst/>
            </a:prstTxWarp>
            <a:noAutofit/>
          </a:bodyPr>
          <a:lstStyle/>
          <a:p>
            <a:pPr algn="ctr"/>
            <a:r>
              <a:rPr lang="en-AU" sz="2400" kern="0" dirty="0"/>
              <a:t>O</a:t>
            </a:r>
          </a:p>
        </p:txBody>
      </p:sp>
      <p:sp>
        <p:nvSpPr>
          <p:cNvPr id="18" name="Oval 17">
            <a:extLst>
              <a:ext uri="{FF2B5EF4-FFF2-40B4-BE49-F238E27FC236}">
                <a16:creationId xmlns:a16="http://schemas.microsoft.com/office/drawing/2014/main" id="{AE23699E-8374-43A1-B30A-629D74B17F63}"/>
              </a:ext>
            </a:extLst>
          </p:cNvPr>
          <p:cNvSpPr/>
          <p:nvPr/>
        </p:nvSpPr>
        <p:spPr>
          <a:xfrm>
            <a:off x="3038262" y="2775134"/>
            <a:ext cx="485775" cy="514350"/>
          </a:xfrm>
          <a:prstGeom prst="ellipse">
            <a:avLst/>
          </a:prstGeom>
          <a:solidFill>
            <a:schemeClr val="accent1"/>
          </a:solidFill>
          <a:ln w="9525">
            <a:noFill/>
            <a:miter lim="800000"/>
            <a:headEnd/>
            <a:tailEnd/>
          </a:ln>
          <a:effectLst/>
        </p:spPr>
        <p:txBody>
          <a:bodyPr wrap="square" tIns="91440" bIns="91440" rtlCol="0" anchor="ctr">
            <a:prstTxWarp prst="textNoShape">
              <a:avLst/>
            </a:prstTxWarp>
            <a:noAutofit/>
          </a:bodyPr>
          <a:lstStyle/>
          <a:p>
            <a:pPr algn="ctr"/>
            <a:r>
              <a:rPr lang="en-AU" sz="2400" kern="0" dirty="0"/>
              <a:t>R</a:t>
            </a:r>
          </a:p>
        </p:txBody>
      </p:sp>
      <p:sp>
        <p:nvSpPr>
          <p:cNvPr id="17" name="Oval 16">
            <a:extLst>
              <a:ext uri="{FF2B5EF4-FFF2-40B4-BE49-F238E27FC236}">
                <a16:creationId xmlns:a16="http://schemas.microsoft.com/office/drawing/2014/main" id="{8B2C60B0-201A-42EC-8E8A-3C346B2900D3}"/>
              </a:ext>
            </a:extLst>
          </p:cNvPr>
          <p:cNvSpPr/>
          <p:nvPr/>
        </p:nvSpPr>
        <p:spPr>
          <a:xfrm>
            <a:off x="56443" y="2781915"/>
            <a:ext cx="485775" cy="514350"/>
          </a:xfrm>
          <a:prstGeom prst="ellipse">
            <a:avLst/>
          </a:prstGeom>
          <a:solidFill>
            <a:schemeClr val="accent1"/>
          </a:solidFill>
          <a:ln w="9525">
            <a:noFill/>
            <a:miter lim="800000"/>
            <a:headEnd/>
            <a:tailEnd/>
          </a:ln>
          <a:effectLst/>
        </p:spPr>
        <p:txBody>
          <a:bodyPr wrap="square" tIns="91440" bIns="91440" rtlCol="0" anchor="ctr">
            <a:prstTxWarp prst="textNoShape">
              <a:avLst/>
            </a:prstTxWarp>
            <a:noAutofit/>
          </a:bodyPr>
          <a:lstStyle/>
          <a:p>
            <a:pPr algn="ctr"/>
            <a:r>
              <a:rPr lang="en-AU" sz="2400" kern="0" dirty="0"/>
              <a:t>T</a:t>
            </a:r>
          </a:p>
        </p:txBody>
      </p:sp>
      <p:sp>
        <p:nvSpPr>
          <p:cNvPr id="3" name="Content Placeholder 2"/>
          <p:cNvSpPr>
            <a:spLocks noGrp="1"/>
          </p:cNvSpPr>
          <p:nvPr>
            <p:ph idx="1"/>
          </p:nvPr>
        </p:nvSpPr>
        <p:spPr>
          <a:xfrm>
            <a:off x="3260246" y="2972415"/>
            <a:ext cx="2664303" cy="1541804"/>
          </a:xfrm>
        </p:spPr>
        <p:txBody>
          <a:bodyPr/>
          <a:lstStyle/>
          <a:p>
            <a:pPr marL="0" indent="0">
              <a:buNone/>
            </a:pPr>
            <a:r>
              <a:rPr lang="en-US" sz="1400" dirty="0"/>
              <a:t>  ACE is the process for generating data discovery insights.</a:t>
            </a:r>
          </a:p>
          <a:p>
            <a:pPr marL="0" indent="0">
              <a:buNone/>
            </a:pPr>
            <a:r>
              <a:rPr lang="en-US" sz="1400" dirty="0"/>
              <a:t>Using “Insight Pods”, virtual teams of consultants, business and IT staff, RACE formalizes insight discovery process into proven outcomes in as little as 6 weeks.</a:t>
            </a:r>
          </a:p>
          <a:p>
            <a:pPr marL="0" indent="0">
              <a:buNone/>
            </a:pPr>
            <a:endParaRPr lang="en-US" sz="1400" dirty="0"/>
          </a:p>
          <a:p>
            <a:pPr marL="0" indent="0">
              <a:buNone/>
            </a:pPr>
            <a:endParaRPr lang="en-US" sz="1400" dirty="0"/>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695532" y="1254125"/>
            <a:ext cx="5752935" cy="1384300"/>
          </a:xfrm>
          <a:prstGeom prst="rect">
            <a:avLst/>
          </a:prstGeom>
        </p:spPr>
      </p:pic>
      <p:sp>
        <p:nvSpPr>
          <p:cNvPr id="5" name="Title 4"/>
          <p:cNvSpPr>
            <a:spLocks noGrp="1"/>
          </p:cNvSpPr>
          <p:nvPr>
            <p:ph type="title"/>
          </p:nvPr>
        </p:nvSpPr>
        <p:spPr/>
        <p:txBody>
          <a:bodyPr/>
          <a:lstStyle/>
          <a:p>
            <a:br>
              <a:rPr lang="en-US" dirty="0"/>
            </a:br>
            <a:r>
              <a:rPr lang="en-US" dirty="0"/>
              <a:t>Rapid Analytic Consulting Engagement: RACE</a:t>
            </a:r>
          </a:p>
        </p:txBody>
      </p:sp>
      <p:sp>
        <p:nvSpPr>
          <p:cNvPr id="14" name="Content Placeholder 2"/>
          <p:cNvSpPr>
            <a:spLocks noGrp="1"/>
          </p:cNvSpPr>
          <p:nvPr>
            <p:ph idx="1"/>
          </p:nvPr>
        </p:nvSpPr>
        <p:spPr>
          <a:xfrm>
            <a:off x="6424135" y="2972415"/>
            <a:ext cx="2262665" cy="1541804"/>
          </a:xfrm>
        </p:spPr>
        <p:txBody>
          <a:bodyPr/>
          <a:lstStyle/>
          <a:p>
            <a:pPr marL="0" indent="0">
              <a:buNone/>
            </a:pPr>
            <a:r>
              <a:rPr lang="en-US" sz="1400" dirty="0"/>
              <a:t>   </a:t>
            </a:r>
            <a:r>
              <a:rPr lang="en-US" sz="1400" dirty="0" err="1"/>
              <a:t>nce</a:t>
            </a:r>
            <a:r>
              <a:rPr lang="en-US" sz="1400" dirty="0"/>
              <a:t> proven, deployment projects can be justified to formalize and deploy the analytic into operation to generate meaningful business value</a:t>
            </a:r>
            <a:endParaRPr lang="en-US" sz="1400" b="1" dirty="0">
              <a:solidFill>
                <a:srgbClr val="FF0000"/>
              </a:solidFill>
            </a:endParaRPr>
          </a:p>
        </p:txBody>
      </p:sp>
      <p:sp>
        <p:nvSpPr>
          <p:cNvPr id="7" name="Content Placeholder 2">
            <a:extLst>
              <a:ext uri="{FF2B5EF4-FFF2-40B4-BE49-F238E27FC236}">
                <a16:creationId xmlns:a16="http://schemas.microsoft.com/office/drawing/2014/main" id="{26D3DBB3-40EA-4352-9414-0945D653316A}"/>
              </a:ext>
            </a:extLst>
          </p:cNvPr>
          <p:cNvSpPr txBox="1">
            <a:spLocks/>
          </p:cNvSpPr>
          <p:nvPr/>
        </p:nvSpPr>
        <p:spPr bwMode="gray">
          <a:xfrm>
            <a:off x="253671" y="2972415"/>
            <a:ext cx="2687966" cy="1864156"/>
          </a:xfrm>
          <a:prstGeom prst="rect">
            <a:avLst/>
          </a:prstGeom>
        </p:spPr>
        <p:txBody>
          <a:bodyPr vert="horz" lIns="0" tIns="0" rIns="0" bIns="0" rtlCol="0">
            <a:noAutofit/>
          </a:bodyPr>
          <a:lst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87388"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marL="0" indent="0">
              <a:buFont typeface="Arial" panose="020B0604020202020204" pitchFamily="34" charset="0"/>
              <a:buNone/>
            </a:pPr>
            <a:r>
              <a:rPr lang="en-US" sz="1400" dirty="0"/>
              <a:t>  he Business Value Framework is a Teradata accelerator, encapsulating our 30 years of  analytics industry knowledge into repeatable Analytics Use Cases across industries and business functions. This speeds the start of each RACE.</a:t>
            </a:r>
          </a:p>
          <a:p>
            <a:pPr marL="0" indent="0">
              <a:buFont typeface="Arial" panose="020B0604020202020204" pitchFamily="34" charset="0"/>
              <a:buNone/>
            </a:pPr>
            <a:endParaRPr lang="en-US" sz="1400" dirty="0"/>
          </a:p>
        </p:txBody>
      </p:sp>
      <p:cxnSp>
        <p:nvCxnSpPr>
          <p:cNvPr id="6" name="Connector: Elbow 5">
            <a:extLst>
              <a:ext uri="{FF2B5EF4-FFF2-40B4-BE49-F238E27FC236}">
                <a16:creationId xmlns:a16="http://schemas.microsoft.com/office/drawing/2014/main" id="{BC41D861-9A24-441A-A696-DCD82B73395E}"/>
              </a:ext>
            </a:extLst>
          </p:cNvPr>
          <p:cNvCxnSpPr/>
          <p:nvPr/>
        </p:nvCxnSpPr>
        <p:spPr>
          <a:xfrm rot="5400000" flipH="1" flipV="1">
            <a:off x="930111" y="1853933"/>
            <a:ext cx="1028700" cy="926772"/>
          </a:xfrm>
          <a:prstGeom prst="bentConnector3">
            <a:avLst>
              <a:gd name="adj1" fmla="val 100926"/>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998713C0-92E7-4F6F-9508-CCE4A8F3DBEA}"/>
              </a:ext>
            </a:extLst>
          </p:cNvPr>
          <p:cNvCxnSpPr>
            <a:cxnSpLocks/>
          </p:cNvCxnSpPr>
          <p:nvPr/>
        </p:nvCxnSpPr>
        <p:spPr>
          <a:xfrm rot="16200000" flipV="1">
            <a:off x="4605240" y="2696946"/>
            <a:ext cx="269444" cy="1"/>
          </a:xfrm>
          <a:prstGeom prst="bentConnector3">
            <a:avLst>
              <a:gd name="adj1" fmla="val 50000"/>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D2E7911-2435-4D9B-953A-944D9B2256FE}"/>
              </a:ext>
            </a:extLst>
          </p:cNvPr>
          <p:cNvCxnSpPr>
            <a:cxnSpLocks/>
          </p:cNvCxnSpPr>
          <p:nvPr/>
        </p:nvCxnSpPr>
        <p:spPr>
          <a:xfrm rot="10800000">
            <a:off x="7134227" y="1802969"/>
            <a:ext cx="1104898" cy="978946"/>
          </a:xfrm>
          <a:prstGeom prst="bentConnector3">
            <a:avLst>
              <a:gd name="adj1" fmla="val 862"/>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08B8EC-41F7-4B99-9EA7-AF88DD824247}"/>
              </a:ext>
            </a:extLst>
          </p:cNvPr>
          <p:cNvCxnSpPr/>
          <p:nvPr/>
        </p:nvCxnSpPr>
        <p:spPr>
          <a:xfrm>
            <a:off x="542218" y="2914650"/>
            <a:ext cx="227718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D132990-C8EA-4E08-BB3B-3E1834D4D3B0}"/>
              </a:ext>
            </a:extLst>
          </p:cNvPr>
          <p:cNvCxnSpPr>
            <a:cxnSpLocks/>
          </p:cNvCxnSpPr>
          <p:nvPr/>
        </p:nvCxnSpPr>
        <p:spPr>
          <a:xfrm>
            <a:off x="3544295" y="2914650"/>
            <a:ext cx="224690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809669-8FC4-4916-B88A-E1161E1FF0D1}"/>
              </a:ext>
            </a:extLst>
          </p:cNvPr>
          <p:cNvCxnSpPr>
            <a:cxnSpLocks/>
          </p:cNvCxnSpPr>
          <p:nvPr/>
        </p:nvCxnSpPr>
        <p:spPr>
          <a:xfrm>
            <a:off x="6695597" y="2914650"/>
            <a:ext cx="20849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6BD7CAF-113A-AF43-BCC4-4E0DC4D8105C}"/>
              </a:ext>
            </a:extLst>
          </p:cNvPr>
          <p:cNvSpPr/>
          <p:nvPr/>
        </p:nvSpPr>
        <p:spPr>
          <a:xfrm>
            <a:off x="-2797629" y="504434"/>
            <a:ext cx="2601686" cy="646331"/>
          </a:xfrm>
          <a:prstGeom prst="rect">
            <a:avLst/>
          </a:prstGeom>
        </p:spPr>
        <p:txBody>
          <a:bodyPr wrap="square">
            <a:spAutoFit/>
          </a:bodyPr>
          <a:lstStyle/>
          <a:p>
            <a:r>
              <a:rPr lang="en-US" dirty="0"/>
              <a:t>How: Eng. Level</a:t>
            </a:r>
          </a:p>
          <a:p>
            <a:r>
              <a:rPr lang="en-US" dirty="0"/>
              <a:t>Clement</a:t>
            </a:r>
          </a:p>
        </p:txBody>
      </p:sp>
    </p:spTree>
    <p:custDataLst>
      <p:tags r:id="rId1"/>
    </p:custDataLst>
    <p:extLst>
      <p:ext uri="{BB962C8B-B14F-4D97-AF65-F5344CB8AC3E}">
        <p14:creationId xmlns:p14="http://schemas.microsoft.com/office/powerpoint/2010/main" val="4540838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left)">
                                      <p:cBhvr>
                                        <p:cTn id="24" dur="500"/>
                                        <p:tgtEl>
                                          <p:spTgt spid="3">
                                            <p:txEl>
                                              <p:pRg st="0" end="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wipe(left)">
                                      <p:cBhvr>
                                        <p:cTn id="27" dur="500"/>
                                        <p:tgtEl>
                                          <p:spTgt spid="3">
                                            <p:txEl>
                                              <p:pRg st="1" end="1"/>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par>
                                <p:cTn id="45" presetID="2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7" grpId="0" animBg="1"/>
      <p:bldP spid="3" grpId="0" uiExpand="1" build="p"/>
      <p:bldP spid="14"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EDA20B-3B51-2D41-A4B0-3B1FF09D3439}"/>
              </a:ext>
            </a:extLst>
          </p:cNvPr>
          <p:cNvSpPr>
            <a:spLocks noGrp="1"/>
          </p:cNvSpPr>
          <p:nvPr>
            <p:ph type="title"/>
          </p:nvPr>
        </p:nvSpPr>
        <p:spPr/>
        <p:txBody>
          <a:bodyPr/>
          <a:lstStyle/>
          <a:p>
            <a:r>
              <a:rPr lang="en-US" dirty="0"/>
              <a:t>How: Workflow </a:t>
            </a:r>
          </a:p>
        </p:txBody>
      </p:sp>
      <p:sp>
        <p:nvSpPr>
          <p:cNvPr id="6" name="TextBox 5">
            <a:extLst>
              <a:ext uri="{FF2B5EF4-FFF2-40B4-BE49-F238E27FC236}">
                <a16:creationId xmlns:a16="http://schemas.microsoft.com/office/drawing/2014/main" id="{6E7AEDF9-ACA8-4346-9409-E4D6C7CE12ED}"/>
              </a:ext>
            </a:extLst>
          </p:cNvPr>
          <p:cNvSpPr txBox="1"/>
          <p:nvPr/>
        </p:nvSpPr>
        <p:spPr>
          <a:xfrm>
            <a:off x="457200" y="1197429"/>
            <a:ext cx="6400800" cy="1175656"/>
          </a:xfrm>
          <a:prstGeom prst="rect">
            <a:avLst/>
          </a:prstGeom>
        </p:spPr>
        <p:txBody>
          <a:bodyPr vert="horz" wrap="square" lIns="0" tIns="0" rIns="0" bIns="0" rtlCol="0" anchor="t" anchorCtr="0">
            <a:noAutofit/>
          </a:bodyPr>
          <a:lstStyle/>
          <a:p>
            <a:r>
              <a:rPr lang="en-US" dirty="0"/>
              <a:t>Gaurav Kumar + </a:t>
            </a:r>
            <a:r>
              <a:rPr lang="en-US" dirty="0" err="1"/>
              <a:t>Dawei</a:t>
            </a:r>
            <a:r>
              <a:rPr lang="en-US" dirty="0"/>
              <a:t> Yao</a:t>
            </a:r>
          </a:p>
        </p:txBody>
      </p:sp>
    </p:spTree>
    <p:extLst>
      <p:ext uri="{BB962C8B-B14F-4D97-AF65-F5344CB8AC3E}">
        <p14:creationId xmlns:p14="http://schemas.microsoft.com/office/powerpoint/2010/main" val="35576866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EDA20B-3B51-2D41-A4B0-3B1FF09D3439}"/>
              </a:ext>
            </a:extLst>
          </p:cNvPr>
          <p:cNvSpPr>
            <a:spLocks noGrp="1"/>
          </p:cNvSpPr>
          <p:nvPr>
            <p:ph type="title"/>
          </p:nvPr>
        </p:nvSpPr>
        <p:spPr/>
        <p:txBody>
          <a:bodyPr/>
          <a:lstStyle/>
          <a:p>
            <a:r>
              <a:rPr lang="en-US" dirty="0"/>
              <a:t>Data Analyst</a:t>
            </a:r>
          </a:p>
        </p:txBody>
      </p:sp>
      <p:sp>
        <p:nvSpPr>
          <p:cNvPr id="6" name="TextBox 5">
            <a:extLst>
              <a:ext uri="{FF2B5EF4-FFF2-40B4-BE49-F238E27FC236}">
                <a16:creationId xmlns:a16="http://schemas.microsoft.com/office/drawing/2014/main" id="{6E7AEDF9-ACA8-4346-9409-E4D6C7CE12ED}"/>
              </a:ext>
            </a:extLst>
          </p:cNvPr>
          <p:cNvSpPr txBox="1"/>
          <p:nvPr/>
        </p:nvSpPr>
        <p:spPr>
          <a:xfrm>
            <a:off x="457200" y="1197429"/>
            <a:ext cx="6400800" cy="1175656"/>
          </a:xfrm>
          <a:prstGeom prst="rect">
            <a:avLst/>
          </a:prstGeom>
        </p:spPr>
        <p:txBody>
          <a:bodyPr vert="horz" wrap="square" lIns="0" tIns="0" rIns="0" bIns="0" rtlCol="0" anchor="t" anchorCtr="0">
            <a:noAutofit/>
          </a:bodyPr>
          <a:lstStyle/>
          <a:p>
            <a:r>
              <a:rPr lang="en-US" dirty="0"/>
              <a:t>Clement </a:t>
            </a:r>
            <a:r>
              <a:rPr lang="en-US" dirty="0" err="1"/>
              <a:t>Fredembach</a:t>
            </a:r>
            <a:endParaRPr lang="en-US" dirty="0"/>
          </a:p>
        </p:txBody>
      </p:sp>
    </p:spTree>
    <p:extLst>
      <p:ext uri="{BB962C8B-B14F-4D97-AF65-F5344CB8AC3E}">
        <p14:creationId xmlns:p14="http://schemas.microsoft.com/office/powerpoint/2010/main" val="417230838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EDA20B-3B51-2D41-A4B0-3B1FF09D3439}"/>
              </a:ext>
            </a:extLst>
          </p:cNvPr>
          <p:cNvSpPr>
            <a:spLocks noGrp="1"/>
          </p:cNvSpPr>
          <p:nvPr>
            <p:ph type="title"/>
          </p:nvPr>
        </p:nvSpPr>
        <p:spPr/>
        <p:txBody>
          <a:bodyPr/>
          <a:lstStyle/>
          <a:p>
            <a:r>
              <a:rPr lang="en-US" dirty="0"/>
              <a:t>Architecture</a:t>
            </a:r>
          </a:p>
        </p:txBody>
      </p:sp>
      <p:sp>
        <p:nvSpPr>
          <p:cNvPr id="6" name="TextBox 5">
            <a:extLst>
              <a:ext uri="{FF2B5EF4-FFF2-40B4-BE49-F238E27FC236}">
                <a16:creationId xmlns:a16="http://schemas.microsoft.com/office/drawing/2014/main" id="{6E7AEDF9-ACA8-4346-9409-E4D6C7CE12ED}"/>
              </a:ext>
            </a:extLst>
          </p:cNvPr>
          <p:cNvSpPr txBox="1"/>
          <p:nvPr/>
        </p:nvSpPr>
        <p:spPr>
          <a:xfrm>
            <a:off x="457200" y="1197429"/>
            <a:ext cx="6400800" cy="609600"/>
          </a:xfrm>
          <a:prstGeom prst="rect">
            <a:avLst/>
          </a:prstGeom>
        </p:spPr>
        <p:txBody>
          <a:bodyPr vert="horz" wrap="square" lIns="0" tIns="0" rIns="0" bIns="0" rtlCol="0" anchor="t" anchorCtr="0">
            <a:noAutofit/>
          </a:bodyPr>
          <a:lstStyle/>
          <a:p>
            <a:r>
              <a:rPr lang="en-US" dirty="0" err="1"/>
              <a:t>Dawei</a:t>
            </a:r>
            <a:r>
              <a:rPr lang="en-US" dirty="0"/>
              <a:t> Yao</a:t>
            </a:r>
          </a:p>
        </p:txBody>
      </p:sp>
    </p:spTree>
    <p:extLst>
      <p:ext uri="{BB962C8B-B14F-4D97-AF65-F5344CB8AC3E}">
        <p14:creationId xmlns:p14="http://schemas.microsoft.com/office/powerpoint/2010/main" val="216383296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EDA20B-3B51-2D41-A4B0-3B1FF09D3439}"/>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6E7AEDF9-ACA8-4346-9409-E4D6C7CE12ED}"/>
              </a:ext>
            </a:extLst>
          </p:cNvPr>
          <p:cNvSpPr txBox="1"/>
          <p:nvPr/>
        </p:nvSpPr>
        <p:spPr>
          <a:xfrm>
            <a:off x="457200" y="1197429"/>
            <a:ext cx="6400800" cy="609600"/>
          </a:xfrm>
          <a:prstGeom prst="rect">
            <a:avLst/>
          </a:prstGeom>
        </p:spPr>
        <p:txBody>
          <a:bodyPr vert="horz" wrap="square" lIns="0" tIns="0" rIns="0" bIns="0" rtlCol="0" anchor="t" anchorCtr="0">
            <a:noAutofit/>
          </a:bodyPr>
          <a:lstStyle/>
          <a:p>
            <a:r>
              <a:rPr lang="en-US" dirty="0"/>
              <a:t>Ken Sasaki</a:t>
            </a:r>
          </a:p>
        </p:txBody>
      </p:sp>
    </p:spTree>
    <p:extLst>
      <p:ext uri="{BB962C8B-B14F-4D97-AF65-F5344CB8AC3E}">
        <p14:creationId xmlns:p14="http://schemas.microsoft.com/office/powerpoint/2010/main" val="188394650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EDA20B-3B51-2D41-A4B0-3B1FF09D3439}"/>
              </a:ext>
            </a:extLst>
          </p:cNvPr>
          <p:cNvSpPr>
            <a:spLocks noGrp="1"/>
          </p:cNvSpPr>
          <p:nvPr>
            <p:ph type="title"/>
          </p:nvPr>
        </p:nvSpPr>
        <p:spPr/>
        <p:txBody>
          <a:bodyPr/>
          <a:lstStyle/>
          <a:p>
            <a:r>
              <a:rPr lang="en-US" dirty="0"/>
              <a:t>Past Results &amp; Art of Analytics </a:t>
            </a:r>
          </a:p>
        </p:txBody>
      </p:sp>
      <p:sp>
        <p:nvSpPr>
          <p:cNvPr id="6" name="TextBox 5">
            <a:extLst>
              <a:ext uri="{FF2B5EF4-FFF2-40B4-BE49-F238E27FC236}">
                <a16:creationId xmlns:a16="http://schemas.microsoft.com/office/drawing/2014/main" id="{6E7AEDF9-ACA8-4346-9409-E4D6C7CE12ED}"/>
              </a:ext>
            </a:extLst>
          </p:cNvPr>
          <p:cNvSpPr txBox="1"/>
          <p:nvPr/>
        </p:nvSpPr>
        <p:spPr>
          <a:xfrm>
            <a:off x="457200" y="1197429"/>
            <a:ext cx="6400800" cy="609600"/>
          </a:xfrm>
          <a:prstGeom prst="rect">
            <a:avLst/>
          </a:prstGeom>
        </p:spPr>
        <p:txBody>
          <a:bodyPr vert="horz" wrap="square" lIns="0" tIns="0" rIns="0" bIns="0" rtlCol="0" anchor="t" anchorCtr="0">
            <a:noAutofit/>
          </a:bodyPr>
          <a:lstStyle/>
          <a:p>
            <a:r>
              <a:rPr lang="en-US" dirty="0"/>
              <a:t>Joe.</a:t>
            </a:r>
          </a:p>
        </p:txBody>
      </p:sp>
    </p:spTree>
    <p:extLst>
      <p:ext uri="{BB962C8B-B14F-4D97-AF65-F5344CB8AC3E}">
        <p14:creationId xmlns:p14="http://schemas.microsoft.com/office/powerpoint/2010/main" val="4229942241"/>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OFFISYNC_SLIDE_GUID" val="be8a125b-26dd-4a32-ad5a-45a9dd3d220d"/>
</p:tagLst>
</file>

<file path=ppt/theme/theme1.xml><?xml version="1.0" encoding="utf-8"?>
<a:theme xmlns:a="http://schemas.openxmlformats.org/drawingml/2006/main" name="TDC_PPT_Branded_16-9_0717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t" anchorCtr="0">
        <a:no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Other Asset" ma:contentTypeID="0x01010055058144D21177408681FDB072D077C00100C30CD4ABF943324083DB3B20FD767B67" ma:contentTypeVersion="169" ma:contentTypeDescription="" ma:contentTypeScope="" ma:versionID="5fe1eb7958032f4c3027b9c4f1dc526d">
  <xsd:schema xmlns:xsd="http://www.w3.org/2001/XMLSchema" xmlns:xs="http://www.w3.org/2001/XMLSchema" xmlns:p="http://schemas.microsoft.com/office/2006/metadata/properties" xmlns:ns2="a7d3c0a5-66ac-4966-924f-7021b263280c" xmlns:ns3="8a08d9fa-5f6f-43c7-91d9-83c98f8f6f9a" xmlns:ns4="e4192ced-e545-407c-beca-647be01cfa06" targetNamespace="http://schemas.microsoft.com/office/2006/metadata/properties" ma:root="true" ma:fieldsID="5d893f3e84d24fa4b3ad1ecbfb5526f3" ns2:_="" ns3:_="" ns4:_="">
    <xsd:import namespace="a7d3c0a5-66ac-4966-924f-7021b263280c"/>
    <xsd:import namespace="8a08d9fa-5f6f-43c7-91d9-83c98f8f6f9a"/>
    <xsd:import namespace="e4192ced-e545-407c-beca-647be01cfa06"/>
    <xsd:element name="properties">
      <xsd:complexType>
        <xsd:sequence>
          <xsd:element name="documentManagement">
            <xsd:complexType>
              <xsd:all>
                <xsd:element ref="ns2:ActivationDate" minOccurs="0"/>
                <xsd:element ref="ns2:ActiveOnTeradataCom" minOccurs="0"/>
                <xsd:element ref="ns2:ActualHours" minOccurs="0"/>
                <xsd:element ref="ns2:ActualMarginUS" minOccurs="0"/>
                <xsd:element ref="ns2:ActualRevenueAmountUS" minOccurs="0"/>
                <xsd:element ref="ns2:AnalyticBOMComponent" minOccurs="0"/>
                <xsd:element ref="ns2:AnalyticalTools" minOccurs="0"/>
                <xsd:element ref="ns2:Applications" minOccurs="0"/>
                <xsd:element ref="ns2:Asset_x0020_ID" minOccurs="0"/>
                <xsd:element ref="ns2:Asset_x0020_Stage" minOccurs="0"/>
                <xsd:element ref="ns2:BITools" minOccurs="0"/>
                <xsd:element ref="ns2:CloudInfrastructures" minOccurs="0"/>
                <xsd:element ref="ns2:Components" minOccurs="0"/>
                <xsd:element ref="ns2:Country" minOccurs="0"/>
                <xsd:element ref="ns2:CreationDate" minOccurs="0"/>
                <xsd:element ref="ns2:Customer" minOccurs="0"/>
                <xsd:element ref="ns2:DataMovementandETLTools" minOccurs="0"/>
                <xsd:element ref="ns2:DataPlatforms" minOccurs="0"/>
                <xsd:element ref="ns2:AssetDescription" minOccurs="0"/>
                <xsd:element ref="ns2:AssetExpirationDate" minOccurs="0"/>
                <xsd:element ref="ns2:AssetLanguage" minOccurs="0"/>
                <xsd:element ref="ns2:AssetOwner" minOccurs="0"/>
                <xsd:element ref="ns2:AssetStatus" minOccurs="0"/>
                <xsd:element ref="ns2:Deployment" minOccurs="0"/>
                <xsd:element ref="ns2:Downloads" minOccurs="0"/>
                <xsd:element ref="ns2:FileDescription" minOccurs="0"/>
                <xsd:element ref="ns2:IPMaturity" minOccurs="0"/>
                <xsd:element ref="ns2:IPReuseCounter" minOccurs="0"/>
                <xsd:element ref="ns2:IPType" minOccurs="0"/>
                <xsd:element ref="ns2:IssuedDate" minOccurs="0"/>
                <xsd:element ref="ns2:LegacyAttachmentID" minOccurs="0"/>
                <xsd:element ref="ns2:LegacyIDNumber" minOccurs="0"/>
                <xsd:element ref="ns2:OfficialBusinessValueFrameworkContent" minOccurs="0"/>
                <xsd:element ref="ns2:OpportunityLostCount" minOccurs="0"/>
                <xsd:element ref="ns2:OpportunityPSTotal" minOccurs="0"/>
                <xsd:element ref="ns2:OpportunityTotal" minOccurs="0"/>
                <xsd:element ref="ns2:OpportunityWonCount" minOccurs="0"/>
                <xsd:element ref="ns2:Organization" minOccurs="0"/>
                <xsd:element ref="ns2:OtherTools" minOccurs="0"/>
                <xsd:element ref="ns2:OwnerNoLongerWithTheCompany" minOccurs="0"/>
                <xsd:element ref="ns2:PackagedAnalyticsName" minOccurs="0"/>
                <xsd:element ref="ns2:Permissions" minOccurs="0"/>
                <xsd:element ref="ns2:RecommendedKeywords" minOccurs="0"/>
                <xsd:element ref="ns2:Region" minOccurs="0"/>
                <xsd:element ref="ns2:RequestorName" minOccurs="0"/>
                <xsd:element ref="ns2:RestrictedAccess" minOccurs="0"/>
                <xsd:element ref="ns2:ReviewDate" minOccurs="0"/>
                <xsd:element ref="ns2:ScrubLevel" minOccurs="0"/>
                <xsd:element ref="ns2:SecondaryOwner" minOccurs="0"/>
                <xsd:element ref="ns2:StrategicValueToCustomer" minOccurs="0"/>
                <xsd:element ref="ns2:System" minOccurs="0"/>
                <xsd:element ref="ns2:UsageRestrictions" minOccurs="0"/>
                <xsd:element ref="ns2:HoursToDevelop" minOccurs="0"/>
                <xsd:element ref="ns2:TeradataAdvocatedTechnologies" minOccurs="0"/>
                <xsd:element ref="ns2:BarriersToReuse" minOccurs="0"/>
                <xsd:element ref="ns2:EngOppCode" minOccurs="0"/>
                <xsd:element ref="ns2:EngOppId" minOccurs="0"/>
                <xsd:element ref="ns2:LastCleansedDate" minOccurs="0"/>
                <xsd:element ref="ns2:LastOnBrandDate" minOccurs="0"/>
                <xsd:element ref="ns2:MediaFormat" minOccurs="0"/>
                <xsd:element ref="ns2:NatureOfEnhancement" minOccurs="0"/>
                <xsd:element ref="ns2:TeamMembers" minOccurs="0"/>
                <xsd:element ref="ns2:Urgent" minOccurs="0"/>
                <xsd:element ref="ns2:AssetTitle" minOccurs="0"/>
                <xsd:element ref="ns2:RequestedTitle" minOccurs="0"/>
                <xsd:element ref="ns2:AssetGroup" minOccurs="0"/>
                <xsd:element ref="ns2:Business_x0020_Function" minOccurs="0"/>
                <xsd:element ref="ns2:Functional_x0020_Insight" minOccurs="0"/>
                <xsd:element ref="ns2:Analytical_x0020_Capability" minOccurs="0"/>
                <xsd:element ref="ns2:Use_x0020_Case" minOccurs="0"/>
                <xsd:element ref="ns2:BundleID" minOccurs="0"/>
                <xsd:element ref="ns2:CustomerNumber" minOccurs="0"/>
                <xsd:element ref="ns2:EngOppName" minOccurs="0"/>
                <xsd:element ref="ns2:AmendmentAddendumLink" minOccurs="0"/>
                <xsd:element ref="ns2:BusinessConsultingPractice" minOccurs="0"/>
                <xsd:element ref="ns2:Cleansed" minOccurs="0"/>
                <xsd:element ref="ns2:ContractTerm" minOccurs="0"/>
                <xsd:element ref="ns2:IPReuseTermInThisDocument" minOccurs="0"/>
                <xsd:element ref="ns2:TeradataBusinessOwner" minOccurs="0"/>
                <xsd:element ref="ns2:CostToDevelop" minOccurs="0"/>
                <xsd:element ref="ns2:Audience" minOccurs="0"/>
                <xsd:element ref="ns2:gb17b8e360444a998b4d8829ee6ea5b0" minOccurs="0"/>
                <xsd:element ref="ns2:ld0eececa9cb4bc2ae4a5394077798a1" minOccurs="0"/>
                <xsd:element ref="ns2:m8cf6d303d9e46b08baa115505390321" minOccurs="0"/>
                <xsd:element ref="ns2:a20f1f9d2ffc48eca232ca65c45e2573" minOccurs="0"/>
                <xsd:element ref="ns2:_dlc_DocIdPersistId" minOccurs="0"/>
                <xsd:element ref="ns2:_dlc_DocId" minOccurs="0"/>
                <xsd:element ref="ns2:def3faef517245d099dadad2ba38335e" minOccurs="0"/>
                <xsd:element ref="ns2:aba49b165a984e59aa89293137fc9000" minOccurs="0"/>
                <xsd:element ref="ns2:df14ae140daf49cbbe32e7a4cd008442" minOccurs="0"/>
                <xsd:element ref="ns2:_dlc_DocIdUrl" minOccurs="0"/>
                <xsd:element ref="ns2:ka8256f05f9f47a0b0350673639830bd" minOccurs="0"/>
                <xsd:element ref="ns2:ld9d1a5158644b8da3e7193e1585abd1" minOccurs="0"/>
                <xsd:element ref="ns2:TaxCatchAll" minOccurs="0"/>
                <xsd:element ref="ns2:k6c5c6838ee14391a9d236ae088fe915" minOccurs="0"/>
                <xsd:element ref="ns2:f5366c2f3bad4a60a69d46220e90fbac" minOccurs="0"/>
                <xsd:element ref="ns2:dbcd22d3ffc245b19b1fbd68f9af4cda" minOccurs="0"/>
                <xsd:element ref="ns2:e4aafb76be13461b802c15be026b3d7c" minOccurs="0"/>
                <xsd:element ref="ns2:TaxCatchAllLabel" minOccurs="0"/>
                <xsd:element ref="ns2:Authors" minOccurs="0"/>
                <xsd:element ref="ns2:SubmissionFormSPItemGuid" minOccurs="0"/>
                <xsd:element ref="ns2:Enhancement" minOccurs="0"/>
                <xsd:element ref="ns2:TechCleanseCompleted" minOccurs="0"/>
                <xsd:element ref="ns2:TechCleanseRequested" minOccurs="0"/>
                <xsd:element ref="ns2:AssetType" minOccurs="0"/>
                <xsd:element ref="ns2:ReuseNotAllowed" minOccurs="0"/>
                <xsd:element ref="ns2:DeliveryAsset" minOccurs="0"/>
                <xsd:element ref="ns2:ContainsCustomerInformation" minOccurs="0"/>
                <xsd:element ref="ns3:Asset_x0020_Metadata_x0020_Synchronization" minOccurs="0"/>
                <xsd:element ref="ns3:MMSString" minOccurs="0"/>
                <xsd:element ref="ns3:NFFormData" minOccurs="0"/>
                <xsd:element ref="ns4:Asset_x0020_Metadata_x0020_Synchronization_x0020_DocAssets2" minOccurs="0"/>
                <xsd:element ref="ns2:FormFlow" minOccurs="0"/>
                <xsd:element ref="ns2:AdvocatedContent" minOccurs="0"/>
                <xsd:element ref="ns2:b09987de64804653ad0111731dcea23b" minOccurs="0"/>
                <xsd:element ref="ns2:gea827101f474262b96cd40c377bc4b7"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d3c0a5-66ac-4966-924f-7021b263280c" elementFormDefault="qualified">
    <xsd:import namespace="http://schemas.microsoft.com/office/2006/documentManagement/types"/>
    <xsd:import namespace="http://schemas.microsoft.com/office/infopath/2007/PartnerControls"/>
    <xsd:element name="ActivationDate" ma:index="2" nillable="true" ma:displayName="Activation Date" ma:format="DateOnly" ma:indexed="true" ma:internalName="ActivationDate" ma:readOnly="false">
      <xsd:simpleType>
        <xsd:restriction base="dms:DateTime"/>
      </xsd:simpleType>
    </xsd:element>
    <xsd:element name="ActiveOnTeradataCom" ma:index="3" nillable="true" ma:displayName="Active On Teradata.com" ma:default="0" ma:internalName="ActiveOnTeradataCom" ma:readOnly="false">
      <xsd:simpleType>
        <xsd:restriction base="dms:Boolean"/>
      </xsd:simpleType>
    </xsd:element>
    <xsd:element name="ActualHours" ma:index="4" nillable="true" ma:displayName="Actual Hours" ma:internalName="ActualHours" ma:readOnly="false" ma:percentage="FALSE">
      <xsd:simpleType>
        <xsd:restriction base="dms:Number"/>
      </xsd:simpleType>
    </xsd:element>
    <xsd:element name="ActualMarginUS" ma:index="5" nillable="true" ma:displayName="Actual Margin-US" ma:LCID="1033" ma:internalName="ActualMarginUS" ma:readOnly="false">
      <xsd:simpleType>
        <xsd:restriction base="dms:Currency"/>
      </xsd:simpleType>
    </xsd:element>
    <xsd:element name="ActualRevenueAmountUS" ma:index="6" nillable="true" ma:displayName="Actual Revenue Amount-US" ma:LCID="1033" ma:internalName="ActualRevenueAmountUS" ma:readOnly="false">
      <xsd:simpleType>
        <xsd:restriction base="dms:Currency"/>
      </xsd:simpleType>
    </xsd:element>
    <xsd:element name="AnalyticBOMComponent" ma:index="7" nillable="true" ma:displayName="Analytic Bill of Materials (BOM) Component" ma:format="Dropdown" ma:internalName="AnalyticBOMComponent" ma:readOnly="false">
      <xsd:simpleType>
        <xsd:restriction base="dms:Choice">
          <xsd:enumeration value="Use Case"/>
          <xsd:enumeration value="Case Study"/>
          <xsd:enumeration value="Customer-Facing Presentation"/>
          <xsd:enumeration value="Business Architecture and Process Flow"/>
          <xsd:enumeration value="Project Scope and Statement of Work"/>
          <xsd:enumeration value="Demonstrations and Example Outputs"/>
          <xsd:enumeration value="IT Architecture"/>
          <xsd:enumeration value="Data and Transformations"/>
          <xsd:enumeration value="Analytical Processes / Models"/>
          <xsd:enumeration value="BI, GUI and Other Code"/>
        </xsd:restriction>
      </xsd:simpleType>
    </xsd:element>
    <xsd:element name="AnalyticalTools" ma:index="8" nillable="true" ma:displayName="Analytical Tools" ma:internalName="AnalyticalTools" ma:readOnly="false">
      <xsd:complexType>
        <xsd:complexContent>
          <xsd:extension base="dms:MultiChoice">
            <xsd:sequence>
              <xsd:element name="Value" maxOccurs="unbounded" minOccurs="0" nillable="true">
                <xsd:simpleType>
                  <xsd:restriction base="dms:Choice">
                    <xsd:enumeration value="Aster R"/>
                    <xsd:enumeration value="Fuzzy Logix"/>
                    <xsd:enumeration value="Graph X"/>
                    <xsd:enumeration value="Hive"/>
                    <xsd:enumeration value="Jupyter"/>
                    <xsd:enumeration value="KXEN"/>
                    <xsd:enumeration value="Kylo"/>
                    <xsd:enumeration value="MapReduce"/>
                    <xsd:enumeration value="Presto"/>
                    <xsd:enumeration value="Python"/>
                    <xsd:enumeration value="R"/>
                    <xsd:enumeration value="SAS"/>
                    <xsd:enumeration value="SPSS"/>
                    <xsd:enumeration value="Shiny"/>
                    <xsd:enumeration value="Spark"/>
                    <xsd:enumeration value="Spark MLlib"/>
                    <xsd:enumeration value="SQL-GR"/>
                    <xsd:enumeration value="SQL-MapReduce"/>
                    <xsd:enumeration value="Other Analytical Tools"/>
                  </xsd:restriction>
                </xsd:simpleType>
              </xsd:element>
            </xsd:sequence>
          </xsd:extension>
        </xsd:complexContent>
      </xsd:complexType>
    </xsd:element>
    <xsd:element name="Applications" ma:index="9" nillable="true" ma:displayName="Applications" ma:internalName="Applications" ma:readOnly="false">
      <xsd:complexType>
        <xsd:complexContent>
          <xsd:extension base="dms:MultiChoice">
            <xsd:sequence>
              <xsd:element name="Value" maxOccurs="unbounded" minOccurs="0" nillable="true">
                <xsd:simpleType>
                  <xsd:restriction base="dms:Choice">
                    <xsd:enumeration value="RTIM"/>
                    <xsd:enumeration value="CIM"/>
                    <xsd:enumeration value="DCM"/>
                  </xsd:restriction>
                </xsd:simpleType>
              </xsd:element>
            </xsd:sequence>
          </xsd:extension>
        </xsd:complexContent>
      </xsd:complexType>
    </xsd:element>
    <xsd:element name="Asset_x0020_ID" ma:index="10" nillable="true" ma:displayName="Asset ID" ma:indexed="true" ma:internalName="Asset_x0020_ID" ma:readOnly="false">
      <xsd:simpleType>
        <xsd:restriction base="dms:Text">
          <xsd:maxLength value="255"/>
        </xsd:restriction>
      </xsd:simpleType>
    </xsd:element>
    <xsd:element name="Asset_x0020_Stage" ma:index="11" nillable="true" ma:displayName="Asset Stage" ma:default="Submitted" ma:format="Dropdown" ma:internalName="Asset_x0020_Stage" ma:readOnly="false">
      <xsd:simpleType>
        <xsd:restriction base="dms:Choice">
          <xsd:enumeration value="Submitted"/>
          <xsd:enumeration value="In Legal Review"/>
          <xsd:enumeration value="In review"/>
          <xsd:enumeration value="Held"/>
          <xsd:enumeration value="Released"/>
          <xsd:enumeration value="Expired"/>
          <xsd:enumeration value="Archived"/>
          <xsd:enumeration value="Destroyed"/>
        </xsd:restriction>
      </xsd:simpleType>
    </xsd:element>
    <xsd:element name="BITools" ma:index="12" nillable="true" ma:displayName="BI Tools" ma:internalName="BITools" ma:readOnly="false">
      <xsd:complexType>
        <xsd:complexContent>
          <xsd:extension base="dms:MultiChoice">
            <xsd:sequence>
              <xsd:element name="Value" maxOccurs="unbounded" minOccurs="0" nillable="true">
                <xsd:simpleType>
                  <xsd:restriction base="dms:Choice">
                    <xsd:enumeration value="Birst"/>
                    <xsd:enumeration value="Cliq"/>
                    <xsd:enumeration value="IBM Cognos Analytics"/>
                    <xsd:enumeration value="Looker"/>
                    <xsd:enumeration value="Microsoft Power BI"/>
                    <xsd:enumeration value="MicroStrategy"/>
                    <xsd:enumeration value="Oracle Business Intelligence Enterprise Edition (OBIEE)"/>
                    <xsd:enumeration value="QlikView"/>
                    <xsd:enumeration value="SAP Business Intelligence"/>
                    <xsd:enumeration value="SAS Business Intelligence"/>
                    <xsd:enumeration value="Tableau"/>
                    <xsd:enumeration value="WebFOCUS"/>
                    <xsd:enumeration value="Zoomdata"/>
                    <xsd:enumeration value="Other BI Tools"/>
                  </xsd:restriction>
                </xsd:simpleType>
              </xsd:element>
            </xsd:sequence>
          </xsd:extension>
        </xsd:complexContent>
      </xsd:complexType>
    </xsd:element>
    <xsd:element name="CloudInfrastructures" ma:index="13" nillable="true" ma:displayName="Cloud Infrastructures" ma:internalName="CloudInfrastructures" ma:readOnly="false">
      <xsd:complexType>
        <xsd:complexContent>
          <xsd:extension base="dms:MultiChoice">
            <xsd:sequence>
              <xsd:element name="Value" maxOccurs="unbounded" minOccurs="0" nillable="true">
                <xsd:simpleType>
                  <xsd:restriction base="dms:Choice">
                    <xsd:enumeration value="AWS"/>
                    <xsd:enumeration value="Azure"/>
                    <xsd:enumeration value="Google"/>
                  </xsd:restriction>
                </xsd:simpleType>
              </xsd:element>
            </xsd:sequence>
          </xsd:extension>
        </xsd:complexContent>
      </xsd:complexType>
    </xsd:element>
    <xsd:element name="Components" ma:index="14" nillable="true" ma:displayName="Components" ma:format="Dropdown" ma:internalName="Components" ma:readOnly="false">
      <xsd:simpleType>
        <xsd:restriction base="dms:Choice">
          <xsd:enumeration value="Analytics Tools"/>
          <xsd:enumeration value="Applications"/>
          <xsd:enumeration value="BI Tools"/>
          <xsd:enumeration value="Data Movement and ETL Tools"/>
          <xsd:enumeration value="Data Platforms"/>
          <xsd:enumeration value="Other Tools"/>
        </xsd:restriction>
      </xsd:simpleType>
    </xsd:element>
    <xsd:element name="Country" ma:index="15" nillable="true" ma:displayName="Country" ma:format="Dropdown" ma:internalName="Country" ma:readOnly="false">
      <xsd:simpleType>
        <xsd:union memberTypes="dms:Text">
          <xsd:simpleType>
            <xsd:restriction base="dms:Choice">
              <xsd:enumeration value="Argentina"/>
              <xsd:enumeration value="Australia"/>
              <xsd:enumeration value="Austria"/>
              <xsd:enumeration value="Belgium"/>
              <xsd:enumeration value="Brazil"/>
              <xsd:enumeration value="Canada"/>
              <xsd:enumeration value="Chile"/>
              <xsd:enumeration value="China (services only)"/>
              <xsd:enumeration value="Colombia"/>
              <xsd:enumeration value="Czech Republic"/>
              <xsd:enumeration value="Denmark"/>
              <xsd:enumeration value="Egypt"/>
              <xsd:enumeration value="Finland"/>
              <xsd:enumeration value="France"/>
              <xsd:enumeration value="Germany"/>
              <xsd:enumeration value="Hong Kong"/>
              <xsd:enumeration value="Hungary"/>
              <xsd:enumeration value="India"/>
              <xsd:enumeration value="Indonesia"/>
              <xsd:enumeration value="Ireland"/>
              <xsd:enumeration value="Italy"/>
              <xsd:enumeration value="Japan"/>
              <xsd:enumeration value="Korea"/>
              <xsd:enumeration value="Malaysia"/>
              <xsd:enumeration value="Mexico"/>
              <xsd:enumeration value="Netherlands"/>
              <xsd:enumeration value="New Zealand"/>
              <xsd:enumeration value="Norway"/>
              <xsd:enumeration value="Pakistan"/>
              <xsd:enumeration value="Peru"/>
              <xsd:enumeration value="Philippines"/>
              <xsd:enumeration value="Poland"/>
              <xsd:enumeration value="Russia (services only)"/>
              <xsd:enumeration value="Saudi Arabia (services only)"/>
              <xsd:enumeration value="Singapore"/>
              <xsd:enumeration value="Spain"/>
              <xsd:enumeration value="Sweden"/>
              <xsd:enumeration value="Switzerland"/>
              <xsd:enumeration value="Taiwan"/>
              <xsd:enumeration value="Thailand"/>
              <xsd:enumeration value="Turkey"/>
              <xsd:enumeration value="United Kingdom"/>
              <xsd:enumeration value="United States"/>
            </xsd:restriction>
          </xsd:simpleType>
        </xsd:union>
      </xsd:simpleType>
    </xsd:element>
    <xsd:element name="CreationDate" ma:index="16" nillable="true" ma:displayName="Creation Date" ma:format="DateOnly" ma:internalName="CreationDate" ma:readOnly="false">
      <xsd:simpleType>
        <xsd:restriction base="dms:DateTime"/>
      </xsd:simpleType>
    </xsd:element>
    <xsd:element name="Customer" ma:index="17" nillable="true" ma:displayName="Customer Name" ma:internalName="Customer" ma:readOnly="false">
      <xsd:simpleType>
        <xsd:restriction base="dms:Text">
          <xsd:maxLength value="255"/>
        </xsd:restriction>
      </xsd:simpleType>
    </xsd:element>
    <xsd:element name="DataMovementandETLTools" ma:index="18" nillable="true" ma:displayName="Data Movement and ETL Tools" ma:internalName="DataMovementandETLTools" ma:readOnly="false">
      <xsd:complexType>
        <xsd:complexContent>
          <xsd:extension base="dms:MultiChoice">
            <xsd:sequence>
              <xsd:element name="Value" maxOccurs="unbounded" minOccurs="0" nillable="true">
                <xsd:simpleType>
                  <xsd:restriction base="dms:Choice">
                    <xsd:enumeration value="Ab-Initio"/>
                    <xsd:enumeration value="IBM DataStage"/>
                    <xsd:enumeration value="Informatica"/>
                    <xsd:enumeration value="Teradata Data Mover"/>
                    <xsd:enumeration value="Teradata Ecosystem Manager"/>
                    <xsd:enumeration value="Teradata Listener"/>
                    <xsd:enumeration value="Teradata Query Grid"/>
                    <xsd:enumeration value="Teradata Unity"/>
                    <xsd:enumeration value="Other ETL Tools"/>
                    <xsd:enumeration value="Other Data Movement Tools"/>
                  </xsd:restriction>
                </xsd:simpleType>
              </xsd:element>
            </xsd:sequence>
          </xsd:extension>
        </xsd:complexContent>
      </xsd:complexType>
    </xsd:element>
    <xsd:element name="DataPlatforms" ma:index="19" nillable="true" ma:displayName="Data Platforms" ma:internalName="DataPlatforms" ma:readOnly="false">
      <xsd:complexType>
        <xsd:complexContent>
          <xsd:extension base="dms:MultiChoice">
            <xsd:sequence>
              <xsd:element name="Value" maxOccurs="unbounded" minOccurs="0" nillable="true">
                <xsd:simpleType>
                  <xsd:restriction base="dms:Choice">
                    <xsd:enumeration value="Amazon (Redshift, RDS, and others)"/>
                    <xsd:enumeration value="Aster"/>
                    <xsd:enumeration value="Exasol"/>
                    <xsd:enumeration value="Google Big Query"/>
                    <xsd:enumeration value="Hadoop / Open Source"/>
                    <xsd:enumeration value="IBM Netezza"/>
                    <xsd:enumeration value="IBM DB2 and DashDB"/>
                    <xsd:enumeration value="Microsoft SQL Server 2016 and Azure SQL Data Warehouse"/>
                    <xsd:enumeration value="Oracle Database"/>
                    <xsd:enumeration value="Oracle Exadata (all types)"/>
                    <xsd:enumeration value="Pivotal Greenplum"/>
                    <xsd:enumeration value="SAP HANA"/>
                    <xsd:enumeration value="SAP IQ"/>
                    <xsd:enumeration value="Snowflake"/>
                    <xsd:enumeration value="Teradata"/>
                    <xsd:enumeration value="Vertica"/>
                    <xsd:enumeration value="Other Data Platforms"/>
                  </xsd:restriction>
                </xsd:simpleType>
              </xsd:element>
            </xsd:sequence>
          </xsd:extension>
        </xsd:complexContent>
      </xsd:complexType>
    </xsd:element>
    <xsd:element name="AssetDescription" ma:index="20" nillable="true" ma:displayName="Asset Description" ma:internalName="AssetDescription" ma:readOnly="false">
      <xsd:simpleType>
        <xsd:restriction base="dms:Note"/>
      </xsd:simpleType>
    </xsd:element>
    <xsd:element name="AssetExpirationDate" ma:index="21" nillable="true" ma:displayName="Asset Expiration Date" ma:format="DateOnly" ma:internalName="AssetExpirationDate" ma:readOnly="false">
      <xsd:simpleType>
        <xsd:restriction base="dms:DateTime"/>
      </xsd:simpleType>
    </xsd:element>
    <xsd:element name="AssetLanguage" ma:index="22" nillable="true" ma:displayName="Asset Language" ma:default="English" ma:format="Dropdown" ma:internalName="AssetLanguage" ma:readOnly="false">
      <xsd:simpleType>
        <xsd:union memberTypes="dms:Text">
          <xsd:simpleType>
            <xsd:restriction base="dms:Choice">
              <xsd:enumeration value="Chinese"/>
              <xsd:enumeration value="English"/>
              <xsd:enumeration value="French"/>
              <xsd:enumeration value="German"/>
              <xsd:enumeration value="Japanese"/>
              <xsd:enumeration value="Portuguese"/>
              <xsd:enumeration value="Spanish"/>
              <xsd:enumeration value="Other"/>
            </xsd:restriction>
          </xsd:simpleType>
        </xsd:union>
      </xsd:simpleType>
    </xsd:element>
    <xsd:element name="AssetOwner" ma:index="23" nillable="true" ma:displayName="Asset Owner" ma:indexed="true" ma:list="UserInfo" ma:SharePointGroup="0" ma:internalName="Asse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Status" ma:index="24" nillable="true" ma:displayName="Asset Status" ma:default="Online" ma:format="Dropdown" ma:internalName="AssetStatus" ma:readOnly="false">
      <xsd:simpleType>
        <xsd:restriction base="dms:Choice">
          <xsd:enumeration value="Online"/>
          <xsd:enumeration value="Offline"/>
        </xsd:restriction>
      </xsd:simpleType>
    </xsd:element>
    <xsd:element name="Deployment" ma:index="25" nillable="true" ma:displayName="Deployment" ma:format="Dropdown" ma:internalName="Deployment" ma:readOnly="false">
      <xsd:simpleType>
        <xsd:restriction base="dms:Choice">
          <xsd:enumeration value="On-Premises"/>
          <xsd:enumeration value="Private Cloud"/>
          <xsd:enumeration value="Managed Cloud"/>
          <xsd:enumeration value="Public Cloud"/>
          <xsd:enumeration value="Hybrid Cloud"/>
        </xsd:restriction>
      </xsd:simpleType>
    </xsd:element>
    <xsd:element name="Downloads" ma:index="26" nillable="true" ma:displayName="Downloads" ma:decimals="0" ma:internalName="Downloads" ma:readOnly="false" ma:percentage="FALSE">
      <xsd:simpleType>
        <xsd:restriction base="dms:Number"/>
      </xsd:simpleType>
    </xsd:element>
    <xsd:element name="FileDescription" ma:index="27" nillable="true" ma:displayName="File Description" ma:internalName="FileDescription" ma:readOnly="false">
      <xsd:simpleType>
        <xsd:restriction base="dms:Text">
          <xsd:maxLength value="255"/>
        </xsd:restriction>
      </xsd:simpleType>
    </xsd:element>
    <xsd:element name="IPMaturity" ma:index="28" nillable="true" ma:displayName="IP Maturity" ma:format="Dropdown" ma:internalName="IPMaturity" ma:readOnly="false">
      <xsd:simpleType>
        <xsd:restriction base="dms:Choice">
          <xsd:enumeration value="Innovative"/>
          <xsd:enumeration value="Proven IP"/>
          <xsd:enumeration value="Proven Analytics"/>
          <xsd:enumeration value="Packaged Analytic"/>
        </xsd:restriction>
      </xsd:simpleType>
    </xsd:element>
    <xsd:element name="IPReuseCounter" ma:index="29" nillable="true" ma:displayName="IP Reuse Counter" ma:decimals="0" ma:internalName="IPReuseCounter" ma:readOnly="false" ma:percentage="FALSE">
      <xsd:simpleType>
        <xsd:restriction base="dms:Number"/>
      </xsd:simpleType>
    </xsd:element>
    <xsd:element name="IPType" ma:index="30" nillable="true" ma:displayName="IP Type" ma:format="Dropdown" ma:indexed="true" ma:internalName="IPType" ma:readOnly="false">
      <xsd:simpleType>
        <xsd:restriction base="dms:Choice">
          <xsd:enumeration value="Algorithm/Analytical Process/Models"/>
          <xsd:enumeration value="Architecture"/>
          <xsd:enumeration value="Best Practice"/>
          <xsd:enumeration value="Case Study"/>
          <xsd:enumeration value="Customer-facing Presentation"/>
          <xsd:enumeration value="Data Models"/>
          <xsd:enumeration value="Demonstration"/>
          <xsd:enumeration value="Design Specification"/>
          <xsd:enumeration value="Other Demand Creation Asset"/>
          <xsd:enumeration value="Other Technical Asset"/>
          <xsd:enumeration value="Project Plan / Work Breakdown Structure"/>
          <xsd:enumeration value="Proposal"/>
          <xsd:enumeration value="Run Book"/>
          <xsd:enumeration value="Source Code"/>
          <xsd:enumeration value="Statement of Work"/>
          <xsd:enumeration value="Test Strategy / Test Plan"/>
          <xsd:enumeration value="Use Case"/>
        </xsd:restriction>
      </xsd:simpleType>
    </xsd:element>
    <xsd:element name="IssuedDate" ma:index="31" nillable="true" ma:displayName="Issued Date" ma:format="DateOnly" ma:indexed="true" ma:internalName="IssuedDate" ma:readOnly="false">
      <xsd:simpleType>
        <xsd:restriction base="dms:DateTime"/>
      </xsd:simpleType>
    </xsd:element>
    <xsd:element name="LegacyAttachmentID" ma:index="32" nillable="true" ma:displayName="Legacy Attachment ID" ma:internalName="LegacyAttachmentID" ma:readOnly="false">
      <xsd:simpleType>
        <xsd:restriction base="dms:Text">
          <xsd:maxLength value="255"/>
        </xsd:restriction>
      </xsd:simpleType>
    </xsd:element>
    <xsd:element name="LegacyIDNumber" ma:index="33" nillable="true" ma:displayName="Legacy ID Number" ma:internalName="LegacyIDNumber" ma:readOnly="false">
      <xsd:simpleType>
        <xsd:restriction base="dms:Text">
          <xsd:maxLength value="255"/>
        </xsd:restriction>
      </xsd:simpleType>
    </xsd:element>
    <xsd:element name="OfficialBusinessValueFrameworkContent" ma:index="34" nillable="true" ma:displayName="Official Business Value Framework Content" ma:default="0" ma:indexed="true" ma:internalName="OfficialBusinessValueFrameworkContent" ma:readOnly="false">
      <xsd:simpleType>
        <xsd:restriction base="dms:Boolean"/>
      </xsd:simpleType>
    </xsd:element>
    <xsd:element name="OpportunityLostCount" ma:index="35" nillable="true" ma:displayName="Opportunity Lost Count" ma:internalName="OpportunityLostCount" ma:readOnly="false" ma:percentage="FALSE">
      <xsd:simpleType>
        <xsd:restriction base="dms:Number"/>
      </xsd:simpleType>
    </xsd:element>
    <xsd:element name="OpportunityPSTotal" ma:index="36" nillable="true" ma:displayName="Opportunity PS Total" ma:internalName="OpportunityPSTotal" ma:readOnly="false" ma:percentage="FALSE">
      <xsd:simpleType>
        <xsd:restriction base="dms:Number"/>
      </xsd:simpleType>
    </xsd:element>
    <xsd:element name="OpportunityTotal" ma:index="37" nillable="true" ma:displayName="Opportunity Total" ma:LCID="1033" ma:internalName="OpportunityTotal" ma:readOnly="false">
      <xsd:simpleType>
        <xsd:restriction base="dms:Currency"/>
      </xsd:simpleType>
    </xsd:element>
    <xsd:element name="OpportunityWonCount" ma:index="38" nillable="true" ma:displayName="Opportunity Won Count" ma:decimals="0" ma:internalName="OpportunityWonCount" ma:readOnly="false" ma:percentage="FALSE">
      <xsd:simpleType>
        <xsd:restriction base="dms:Number"/>
      </xsd:simpleType>
    </xsd:element>
    <xsd:element name="Organization" ma:index="39" nillable="true" ma:displayName="Organization" ma:internalName="Organization" ma:readOnly="false">
      <xsd:complexType>
        <xsd:complexContent>
          <xsd:extension base="dms:MultiChoice">
            <xsd:sequence>
              <xsd:element name="Value" maxOccurs="unbounded" minOccurs="0" nillable="true">
                <xsd:simpleType>
                  <xsd:restriction base="dms:Choice">
                    <xsd:enumeration value="Claraview"/>
                    <xsd:enumeration value="Procurement"/>
                    <xsd:enumeration value="Human Resources"/>
                    <xsd:enumeration value="Legal"/>
                    <xsd:enumeration value="Customer Education"/>
                    <xsd:enumeration value="Engineering/Teradata Labs"/>
                    <xsd:enumeration value="Marketing"/>
                    <xsd:enumeration value="Consulting Services"/>
                    <xsd:enumeration value="Sales"/>
                    <xsd:enumeration value="Think Big"/>
                  </xsd:restriction>
                </xsd:simpleType>
              </xsd:element>
            </xsd:sequence>
          </xsd:extension>
        </xsd:complexContent>
      </xsd:complexType>
    </xsd:element>
    <xsd:element name="OtherTools" ma:index="40" nillable="true" ma:displayName="Other Tools" ma:internalName="OtherTools" ma:readOnly="false">
      <xsd:complexType>
        <xsd:complexContent>
          <xsd:extension base="dms:MultiChoice">
            <xsd:sequence>
              <xsd:element name="Value" maxOccurs="unbounded" minOccurs="0" nillable="true">
                <xsd:simpleType>
                  <xsd:restriction base="dms:Choice">
                    <xsd:enumeration value="TASM"/>
                    <xsd:enumeration value="BAR"/>
                    <xsd:enumeration value="Viewpoint"/>
                    <xsd:enumeration value="Other tool"/>
                  </xsd:restriction>
                </xsd:simpleType>
              </xsd:element>
            </xsd:sequence>
          </xsd:extension>
        </xsd:complexContent>
      </xsd:complexType>
    </xsd:element>
    <xsd:element name="OwnerNoLongerWithTheCompany" ma:index="41" nillable="true" ma:displayName="Owner No Longer With The Company" ma:internalName="OwnerNoLongerWithTheCompany" ma:readOnly="false">
      <xsd:simpleType>
        <xsd:restriction base="dms:Text">
          <xsd:maxLength value="255"/>
        </xsd:restriction>
      </xsd:simpleType>
    </xsd:element>
    <xsd:element name="PackagedAnalyticsName" ma:index="42" nillable="true" ma:displayName="Packaged Analytics Name" ma:internalName="PackagedAnalyticsName" ma:readOnly="false">
      <xsd:simpleType>
        <xsd:restriction base="dms:Text">
          <xsd:maxLength value="255"/>
        </xsd:restriction>
      </xsd:simpleType>
    </xsd:element>
    <xsd:element name="Permissions" ma:index="43" nillable="true" ma:displayName="Permissions" ma:default="None" ma:format="Dropdown" ma:internalName="Permissions" ma:readOnly="false">
      <xsd:simpleType>
        <xsd:restriction base="dms:Choice">
          <xsd:enumeration value="None"/>
          <xsd:enumeration value="Low"/>
          <xsd:enumeration value="High"/>
        </xsd:restriction>
      </xsd:simpleType>
    </xsd:element>
    <xsd:element name="RecommendedKeywords" ma:index="44" nillable="true" ma:displayName="Recommended Keywords" ma:internalName="RecommendedKeywords" ma:readOnly="false">
      <xsd:simpleType>
        <xsd:restriction base="dms:Text">
          <xsd:maxLength value="255"/>
        </xsd:restriction>
      </xsd:simpleType>
    </xsd:element>
    <xsd:element name="Region" ma:index="45" nillable="true" ma:displayName="Region" ma:default="Americas" ma:format="Dropdown" ma:internalName="Region" ma:readOnly="false">
      <xsd:simpleType>
        <xsd:restriction base="dms:Choice">
          <xsd:enumeration value="Americas"/>
          <xsd:enumeration value="International"/>
          <xsd:enumeration value="Global"/>
          <xsd:enumeration value="Not Specified"/>
        </xsd:restriction>
      </xsd:simpleType>
    </xsd:element>
    <xsd:element name="RequestorName" ma:index="46" nillable="true" ma:displayName="Requestor Name" ma:list="UserInfo" ma:SharePointGroup="0" ma:internalName="RequestorName"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strictedAccess" ma:index="47" nillable="true" ma:displayName="Restricted Access" ma:default="0" ma:internalName="RestrictedAccess" ma:readOnly="false">
      <xsd:simpleType>
        <xsd:restriction base="dms:Boolean"/>
      </xsd:simpleType>
    </xsd:element>
    <xsd:element name="ReviewDate" ma:index="48" nillable="true" ma:displayName="Review Date" ma:format="DateOnly" ma:internalName="ReviewDate" ma:readOnly="false">
      <xsd:simpleType>
        <xsd:restriction base="dms:DateTime"/>
      </xsd:simpleType>
    </xsd:element>
    <xsd:element name="ScrubLevel" ma:index="49" nillable="true" ma:displayName="Scrub Level" ma:format="Dropdown" ma:internalName="ScrubLevel" ma:readOnly="false">
      <xsd:simpleType>
        <xsd:restriction base="dms:Choice">
          <xsd:enumeration value="High"/>
          <xsd:enumeration value="Medium"/>
          <xsd:enumeration value="Low"/>
        </xsd:restriction>
      </xsd:simpleType>
    </xsd:element>
    <xsd:element name="SecondaryOwner" ma:index="50" nillable="true" ma:displayName="Secondary Owner" ma:list="UserInfo" ma:SharePointGroup="0" ma:internalName="SecondaryOwn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rategicValueToCustomer" ma:index="51" nillable="true" ma:displayName="Strategic Value To Customer" ma:format="Dropdown" ma:internalName="StrategicValueToCustomer" ma:readOnly="false">
      <xsd:simpleType>
        <xsd:restriction base="dms:Choice">
          <xsd:enumeration value="High"/>
          <xsd:enumeration value="Medium"/>
          <xsd:enumeration value="Low"/>
        </xsd:restriction>
      </xsd:simpleType>
    </xsd:element>
    <xsd:element name="System" ma:index="52" nillable="true" ma:displayName="System Content Supports" ma:format="Dropdown" ma:internalName="System" ma:readOnly="false">
      <xsd:simpleType>
        <xsd:restriction base="dms:Choice">
          <xsd:enumeration value="PID"/>
          <xsd:enumeration value="TSM"/>
          <xsd:enumeration value="PSA"/>
        </xsd:restriction>
      </xsd:simpleType>
    </xsd:element>
    <xsd:element name="UsageRestrictions" ma:index="54" nillable="true" ma:displayName="Usage Restrictions" ma:internalName="UsageRestrictions" ma:readOnly="false">
      <xsd:complexType>
        <xsd:complexContent>
          <xsd:extension base="dms:MultiChoice">
            <xsd:sequence>
              <xsd:element name="Value" maxOccurs="unbounded" minOccurs="0" nillable="true">
                <xsd:simpleType>
                  <xsd:restriction base="dms:Choice">
                    <xsd:enumeration value="Cannot use client name"/>
                    <xsd:enumeration value="Contact Peer Advantage"/>
                    <xsd:enumeration value="Customer Approval Required - contact account team"/>
                    <xsd:enumeration value="Customer Approval Required to use customer name - contact account team"/>
                    <xsd:enumeration value="Do not leave behind"/>
                    <xsd:enumeration value="Internal-Only"/>
                    <xsd:enumeration value="Masked - customer name not mentioned"/>
                    <xsd:enumeration value="No Longer a Customer"/>
                    <xsd:enumeration value="None"/>
                    <xsd:enumeration value="Other"/>
                  </xsd:restriction>
                </xsd:simpleType>
              </xsd:element>
            </xsd:sequence>
          </xsd:extension>
        </xsd:complexContent>
      </xsd:complexType>
    </xsd:element>
    <xsd:element name="HoursToDevelop" ma:index="64" nillable="true" ma:displayName="Hours To Develop" ma:internalName="HoursToDevelop" ma:readOnly="false" ma:percentage="FALSE">
      <xsd:simpleType>
        <xsd:restriction base="dms:Number"/>
      </xsd:simpleType>
    </xsd:element>
    <xsd:element name="TeradataAdvocatedTechnologies" ma:index="65" nillable="true" ma:displayName="Teradata Advocated Technologies" ma:default="0" ma:internalName="TeradataAdvocatedTechnologies" ma:readOnly="false">
      <xsd:simpleType>
        <xsd:restriction base="dms:Boolean"/>
      </xsd:simpleType>
    </xsd:element>
    <xsd:element name="BarriersToReuse" ma:index="66" nillable="true" ma:displayName="Barriers To Reuse" ma:internalName="BarriersToReuse" ma:readOnly="false">
      <xsd:simpleType>
        <xsd:restriction base="dms:Note">
          <xsd:maxLength value="255"/>
        </xsd:restriction>
      </xsd:simpleType>
    </xsd:element>
    <xsd:element name="EngOppCode" ma:index="67" nillable="true" ma:displayName="Engagement or Opportunity Code" ma:format="Dropdown" ma:internalName="EngOppCode" ma:readOnly="false">
      <xsd:simpleType>
        <xsd:restriction base="dms:Choice">
          <xsd:enumeration value="Engagement"/>
          <xsd:enumeration value="Opportunity"/>
        </xsd:restriction>
      </xsd:simpleType>
    </xsd:element>
    <xsd:element name="EngOppId" ma:index="68" nillable="true" ma:displayName="Engagement or Opportunity Id" ma:internalName="EngOppId" ma:readOnly="false">
      <xsd:simpleType>
        <xsd:restriction base="dms:Text">
          <xsd:maxLength value="255"/>
        </xsd:restriction>
      </xsd:simpleType>
    </xsd:element>
    <xsd:element name="LastCleansedDate" ma:index="69" nillable="true" ma:displayName="Last Cleansed Date" ma:format="DateOnly" ma:internalName="LastCleansedDate" ma:readOnly="false">
      <xsd:simpleType>
        <xsd:restriction base="dms:DateTime"/>
      </xsd:simpleType>
    </xsd:element>
    <xsd:element name="LastOnBrandDate" ma:index="70" nillable="true" ma:displayName="Last On Brand Date" ma:format="DateOnly" ma:internalName="LastOnBrandDate" ma:readOnly="false">
      <xsd:simpleType>
        <xsd:restriction base="dms:DateTime"/>
      </xsd:simpleType>
    </xsd:element>
    <xsd:element name="MediaFormat" ma:index="71" nillable="true" ma:displayName="Media Format" ma:format="Dropdown" ma:internalName="MediaFormat" ma:readOnly="false">
      <xsd:simpleType>
        <xsd:restriction base="dms:Choice">
          <xsd:enumeration value="Graphics"/>
          <xsd:enumeration value="Recording"/>
          <xsd:enumeration value="Video"/>
          <xsd:enumeration value="Document"/>
          <xsd:enumeration value="Link"/>
        </xsd:restriction>
      </xsd:simpleType>
    </xsd:element>
    <xsd:element name="NatureOfEnhancement" ma:index="72" nillable="true" ma:displayName="Nature Of Enhancement" ma:internalName="NatureOfEnhancement" ma:readOnly="false">
      <xsd:simpleType>
        <xsd:restriction base="dms:Note">
          <xsd:maxLength value="255"/>
        </xsd:restriction>
      </xsd:simpleType>
    </xsd:element>
    <xsd:element name="TeamMembers" ma:index="73" nillable="true" ma:displayName="Team Members" ma:list="UserInfo" ma:SharePointGroup="0" ma:internalName="TeamMembers"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rgent" ma:index="74" nillable="true" ma:displayName="Urgent" ma:default="0" ma:internalName="Urgent" ma:readOnly="false">
      <xsd:simpleType>
        <xsd:restriction base="dms:Boolean"/>
      </xsd:simpleType>
    </xsd:element>
    <xsd:element name="AssetTitle" ma:index="75" nillable="true" ma:displayName="Asset Title" ma:internalName="AssetTitle" ma:readOnly="false">
      <xsd:simpleType>
        <xsd:restriction base="dms:Text">
          <xsd:maxLength value="255"/>
        </xsd:restriction>
      </xsd:simpleType>
    </xsd:element>
    <xsd:element name="RequestedTitle" ma:index="76" nillable="true" ma:displayName="Requested Title" ma:internalName="RequestedTitle" ma:readOnly="false">
      <xsd:simpleType>
        <xsd:restriction base="dms:Text">
          <xsd:maxLength value="255"/>
        </xsd:restriction>
      </xsd:simpleType>
    </xsd:element>
    <xsd:element name="AssetGroup" ma:index="77" nillable="true" ma:displayName="Asset Group" ma:format="Dropdown" ma:internalName="AssetGroup" ma:readOnly="false">
      <xsd:simpleType>
        <xsd:restriction base="dms:Choice">
          <xsd:enumeration value="Demand Creation"/>
          <xsd:enumeration value="Technical"/>
          <xsd:enumeration value="Other"/>
        </xsd:restriction>
      </xsd:simpleType>
    </xsd:element>
    <xsd:element name="Business_x0020_Function" ma:index="78" nillable="true" ma:displayName="Business Function" ma:internalName="Business_x0020_Function" ma:readOnly="false">
      <xsd:simpleType>
        <xsd:restriction base="dms:Text">
          <xsd:maxLength value="255"/>
        </xsd:restriction>
      </xsd:simpleType>
    </xsd:element>
    <xsd:element name="Functional_x0020_Insight" ma:index="79" nillable="true" ma:displayName="Functional Insight" ma:internalName="Functional_x0020_Insight" ma:readOnly="false">
      <xsd:simpleType>
        <xsd:restriction base="dms:Text">
          <xsd:maxLength value="255"/>
        </xsd:restriction>
      </xsd:simpleType>
    </xsd:element>
    <xsd:element name="Analytical_x0020_Capability" ma:index="80" nillable="true" ma:displayName="Analytical Capability" ma:internalName="Analytical_x0020_Capability" ma:readOnly="false">
      <xsd:simpleType>
        <xsd:restriction base="dms:Text">
          <xsd:maxLength value="255"/>
        </xsd:restriction>
      </xsd:simpleType>
    </xsd:element>
    <xsd:element name="Use_x0020_Case" ma:index="81" nillable="true" ma:displayName="Use Case" ma:internalName="Use_x0020_Case" ma:readOnly="false">
      <xsd:simpleType>
        <xsd:restriction base="dms:Note">
          <xsd:maxLength value="255"/>
        </xsd:restriction>
      </xsd:simpleType>
    </xsd:element>
    <xsd:element name="BundleID" ma:index="82" nillable="true" ma:displayName="BundleID" ma:internalName="BundleID" ma:readOnly="false">
      <xsd:simpleType>
        <xsd:restriction base="dms:Text">
          <xsd:maxLength value="255"/>
        </xsd:restriction>
      </xsd:simpleType>
    </xsd:element>
    <xsd:element name="CustomerNumber" ma:index="83" nillable="true" ma:displayName="Customer Number" ma:internalName="CustomerNumber" ma:readOnly="false">
      <xsd:simpleType>
        <xsd:restriction base="dms:Text">
          <xsd:maxLength value="255"/>
        </xsd:restriction>
      </xsd:simpleType>
    </xsd:element>
    <xsd:element name="EngOppName" ma:index="84" nillable="true" ma:displayName="Engagement or Opportunity Name" ma:internalName="EngOppName" ma:readOnly="false">
      <xsd:simpleType>
        <xsd:restriction base="dms:Text">
          <xsd:maxLength value="255"/>
        </xsd:restriction>
      </xsd:simpleType>
    </xsd:element>
    <xsd:element name="AmendmentAddendumLink" ma:index="85" nillable="true" ma:displayName="Amendment/Addendum Link" ma:format="Hyperlink" ma:internalName="AmendmentAddendumLink"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BusinessConsultingPractice" ma:index="86" nillable="true" ma:displayName="Business Consulting Practice" ma:format="Dropdown" ma:internalName="BusinessConsultingPractice" ma:readOnly="false">
      <xsd:simpleType>
        <xsd:restriction base="dms:Choice">
          <xsd:enumeration value="Customer Experience &amp; Marketing"/>
          <xsd:enumeration value="Supply Chain Intelligence"/>
          <xsd:enumeration value="Asset Optimization"/>
          <xsd:enumeration value="Finance Transformation"/>
          <xsd:enumeration value="Risk Mitigation"/>
          <xsd:enumeration value="Product Innovation"/>
        </xsd:restriction>
      </xsd:simpleType>
    </xsd:element>
    <xsd:element name="Cleansed" ma:index="87" nillable="true" ma:displayName="Cleansed" ma:default="0" ma:internalName="Cleansed" ma:readOnly="false">
      <xsd:simpleType>
        <xsd:restriction base="dms:Boolean"/>
      </xsd:simpleType>
    </xsd:element>
    <xsd:element name="ContractTerm" ma:index="88" nillable="true" ma:displayName="Contract Term" ma:format="Dropdown" ma:internalName="ContractTerm" ma:readOnly="false">
      <xsd:simpleType>
        <xsd:restriction base="dms:Choice">
          <xsd:enumeration value="Evergreen"/>
          <xsd:enumeration value="Silent"/>
          <xsd:enumeration value="Expiration Date"/>
        </xsd:restriction>
      </xsd:simpleType>
    </xsd:element>
    <xsd:element name="IPReuseTermInThisDocument" ma:index="89" nillable="true" ma:displayName="IP Reuse Term In This Document" ma:format="Dropdown" ma:internalName="IPReuseTermInThisDocument" ma:readOnly="false">
      <xsd:simpleType>
        <xsd:restriction base="dms:Choice">
          <xsd:enumeration value="Silent"/>
          <xsd:enumeration value="All Work product reusable except for customer’s trade marks and confidential information"/>
          <xsd:enumeration value="Work product reusable depending on designation"/>
          <xsd:enumeration value="Work product not reusable but general skill, knowledge and experience"/>
        </xsd:restriction>
      </xsd:simpleType>
    </xsd:element>
    <xsd:element name="TeradataBusinessOwner" ma:index="90" nillable="true" ma:displayName="Teradata Business Owner" ma:list="UserInfo" ma:SharePointGroup="0" ma:internalName="TeradataBusiness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stToDevelop" ma:index="91" nillable="true" ma:displayName="Cost To Develop" ma:LCID="1033" ma:internalName="CostToDevelop" ma:readOnly="false">
      <xsd:simpleType>
        <xsd:restriction base="dms:Currency"/>
      </xsd:simpleType>
    </xsd:element>
    <xsd:element name="Audience" ma:index="92" nillable="true" ma:displayName="Audience" ma:default="Internal" ma:format="Dropdown" ma:internalName="Audience_0bc66995_x002d_fbe5_x002d_476f_x002d_a0f2_x002d_3e0fc07bee5b" ma:readOnly="false">
      <xsd:simpleType>
        <xsd:restriction base="dms:Choice">
          <xsd:enumeration value="Internal"/>
          <xsd:enumeration value="External"/>
          <xsd:enumeration value="Teradata.com"/>
          <xsd:enumeration value="Not Specified"/>
        </xsd:restriction>
      </xsd:simpleType>
    </xsd:element>
    <xsd:element name="gb17b8e360444a998b4d8829ee6ea5b0" ma:index="94" nillable="true" ma:taxonomy="true" ma:internalName="gb17b8e360444a998b4d8829ee6ea5b0" ma:taxonomyFieldName="Industries" ma:displayName="Industries" ma:readOnly="false" ma:default="" ma:fieldId="{0b17b8e3-6044-4a99-8b4d-8829ee6ea5b0}" ma:taxonomyMulti="true" ma:sspId="db7e52fc-ed11-48d2-9965-243eb726447e" ma:termSetId="59143bb2-fc0c-4f7c-8093-50d63c989383" ma:anchorId="f33768d3-2ae6-421c-8bb3-0a1a7e68715f" ma:open="false" ma:isKeyword="false">
      <xsd:complexType>
        <xsd:sequence>
          <xsd:element ref="pc:Terms" minOccurs="0" maxOccurs="1"/>
        </xsd:sequence>
      </xsd:complexType>
    </xsd:element>
    <xsd:element name="ld0eececa9cb4bc2ae4a5394077798a1" ma:index="96" nillable="true" ma:taxonomy="true" ma:internalName="ld0eececa9cb4bc2ae4a5394077798a1" ma:taxonomyFieldName="OpenSourceThirdPartyTools" ma:displayName="Open Source Third Party Tools" ma:readOnly="false" ma:fieldId="{5d0eecec-a9cb-4bc2-ae4a-5394077798a1}" ma:sspId="db7e52fc-ed11-48d2-9965-243eb726447e" ma:termSetId="59143bb2-fc0c-4f7c-8093-50d63c989383" ma:anchorId="e289e703-9d05-4acf-8340-4a5b92af97b5" ma:open="false" ma:isKeyword="false">
      <xsd:complexType>
        <xsd:sequence>
          <xsd:element ref="pc:Terms" minOccurs="0" maxOccurs="1"/>
        </xsd:sequence>
      </xsd:complexType>
    </xsd:element>
    <xsd:element name="m8cf6d303d9e46b08baa115505390321" ma:index="98" nillable="true" ma:taxonomy="true" ma:internalName="m8cf6d303d9e46b08baa115505390321" ma:taxonomyFieldName="Products" ma:displayName="Products" ma:readOnly="false" ma:default="" ma:fieldId="{68cf6d30-3d9e-46b0-8baa-115505390321}" ma:taxonomyMulti="true" ma:sspId="db7e52fc-ed11-48d2-9965-243eb726447e" ma:termSetId="59143bb2-fc0c-4f7c-8093-50d63c989383" ma:anchorId="95b7fd8f-299c-4ad1-95d5-bb00dc464506" ma:open="false" ma:isKeyword="false">
      <xsd:complexType>
        <xsd:sequence>
          <xsd:element ref="pc:Terms" minOccurs="0" maxOccurs="1"/>
        </xsd:sequence>
      </xsd:complexType>
    </xsd:element>
    <xsd:element name="a20f1f9d2ffc48eca232ca65c45e2573" ma:index="100" nillable="true" ma:taxonomy="true" ma:internalName="a20f1f9d2ffc48eca232ca65c45e2573" ma:taxonomyFieldName="Solutions" ma:displayName="Solutions" ma:readOnly="false" ma:default="" ma:fieldId="{a20f1f9d-2ffc-48ec-a232-ca65c45e2573}" ma:taxonomyMulti="true" ma:sspId="db7e52fc-ed11-48d2-9965-243eb726447e" ma:termSetId="59143bb2-fc0c-4f7c-8093-50d63c989383" ma:anchorId="e1bc53b7-6665-4653-9bad-b11f282e6fa7" ma:open="false" ma:isKeyword="false">
      <xsd:complexType>
        <xsd:sequence>
          <xsd:element ref="pc:Terms" minOccurs="0" maxOccurs="1"/>
        </xsd:sequence>
      </xsd:complexType>
    </xsd:element>
    <xsd:element name="_dlc_DocIdPersistId" ma:index="101" nillable="true" ma:displayName="Persist ID" ma:description="Keep ID on add." ma:hidden="true" ma:internalName="_dlc_DocIdPersistId" ma:readOnly="true">
      <xsd:simpleType>
        <xsd:restriction base="dms:Boolean"/>
      </xsd:simpleType>
    </xsd:element>
    <xsd:element name="_dlc_DocId" ma:index="102" nillable="true" ma:displayName="Document ID Value" ma:description="The value of the document ID assigned to this item." ma:internalName="_dlc_DocId" ma:readOnly="true">
      <xsd:simpleType>
        <xsd:restriction base="dms:Text"/>
      </xsd:simpleType>
    </xsd:element>
    <xsd:element name="def3faef517245d099dadad2ba38335e" ma:index="103" nillable="true" ma:taxonomy="true" ma:internalName="def3faef517245d099dadad2ba38335e" ma:taxonomyFieldName="ThirdParties" ma:displayName="Third Parties" ma:readOnly="false" ma:fieldId="{def3faef-5172-45d0-99da-dad2ba38335e}" ma:taxonomyMulti="true" ma:sspId="db7e52fc-ed11-48d2-9965-243eb726447e" ma:termSetId="51dc2e55-c9cf-403b-89ed-5307f2457581" ma:anchorId="00000000-0000-0000-0000-000000000000" ma:open="false" ma:isKeyword="false">
      <xsd:complexType>
        <xsd:sequence>
          <xsd:element ref="pc:Terms" minOccurs="0" maxOccurs="1"/>
        </xsd:sequence>
      </xsd:complexType>
    </xsd:element>
    <xsd:element name="aba49b165a984e59aa89293137fc9000" ma:index="106" nillable="true" ma:taxonomy="true" ma:internalName="aba49b165a984e59aa89293137fc9000" ma:taxonomyFieldName="Competitors" ma:displayName="Competitors" ma:readOnly="false" ma:default="" ma:fieldId="{aba49b16-5a98-4e59-aa89-293137fc9000}" ma:taxonomyMulti="true" ma:sspId="db7e52fc-ed11-48d2-9965-243eb726447e" ma:termSetId="59143bb2-fc0c-4f7c-8093-50d63c989383" ma:anchorId="36a18d12-9e9c-47ea-957b-9d2ebdba5d66" ma:open="false" ma:isKeyword="false">
      <xsd:complexType>
        <xsd:sequence>
          <xsd:element ref="pc:Terms" minOccurs="0" maxOccurs="1"/>
        </xsd:sequence>
      </xsd:complexType>
    </xsd:element>
    <xsd:element name="df14ae140daf49cbbe32e7a4cd008442" ma:index="108" nillable="true" ma:taxonomy="true" ma:internalName="df14ae140daf49cbbe32e7a4cd008442" ma:taxonomyFieldName="ConsultingMethodologies" ma:displayName="Consulting Methodologies" ma:readOnly="false" ma:default="" ma:fieldId="{df14ae14-0daf-49cb-be32-e7a4cd008442}" ma:taxonomyMulti="true" ma:sspId="db7e52fc-ed11-48d2-9965-243eb726447e" ma:termSetId="59143bb2-fc0c-4f7c-8093-50d63c989383" ma:anchorId="c8a2fae0-00f4-4616-92ca-f7fe3be7ac2a" ma:open="false" ma:isKeyword="false">
      <xsd:complexType>
        <xsd:sequence>
          <xsd:element ref="pc:Terms" minOccurs="0" maxOccurs="1"/>
        </xsd:sequence>
      </xsd:complexType>
    </xsd:element>
    <xsd:element name="_dlc_DocIdUrl" ma:index="10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ka8256f05f9f47a0b0350673639830bd" ma:index="110" nillable="true" ma:taxonomy="true" ma:internalName="ka8256f05f9f47a0b0350673639830bd" ma:taxonomyFieldName="ConsultingServices" ma:displayName="Consulting Services" ma:readOnly="false" ma:default="" ma:fieldId="{4a8256f0-5f9f-47a0-b035-0673639830bd}" ma:taxonomyMulti="true" ma:sspId="db7e52fc-ed11-48d2-9965-243eb726447e" ma:termSetId="59143bb2-fc0c-4f7c-8093-50d63c989383" ma:anchorId="01a638b5-d562-4a8d-b663-1fc257e771ef" ma:open="false" ma:isKeyword="false">
      <xsd:complexType>
        <xsd:sequence>
          <xsd:element ref="pc:Terms" minOccurs="0" maxOccurs="1"/>
        </xsd:sequence>
      </xsd:complexType>
    </xsd:element>
    <xsd:element name="ld9d1a5158644b8da3e7193e1585abd1" ma:index="111" nillable="true" ma:taxonomy="true" ma:internalName="ld9d1a5158644b8da3e7193e1585abd1" ma:taxonomyFieldName="CustomerServices" ma:displayName="Customer Services" ma:readOnly="false" ma:default="" ma:fieldId="{5d9d1a51-5864-4b8d-a3e7-193e1585abd1}" ma:taxonomyMulti="true" ma:sspId="db7e52fc-ed11-48d2-9965-243eb726447e" ma:termSetId="59143bb2-fc0c-4f7c-8093-50d63c989383" ma:anchorId="28f5c627-8b4e-4a41-891f-b9f73304cd36" ma:open="false" ma:isKeyword="false">
      <xsd:complexType>
        <xsd:sequence>
          <xsd:element ref="pc:Terms" minOccurs="0" maxOccurs="1"/>
        </xsd:sequence>
      </xsd:complexType>
    </xsd:element>
    <xsd:element name="TaxCatchAll" ma:index="112" nillable="true" ma:displayName="Taxonomy Catch All Column" ma:description="" ma:hidden="true" ma:list="{6b42b194-a363-4246-b699-6eb3f7e2d9bf}" ma:internalName="TaxCatchAll" ma:readOnly="false" ma:showField="CatchAllData" ma:web="a7d3c0a5-66ac-4966-924f-7021b263280c">
      <xsd:complexType>
        <xsd:complexContent>
          <xsd:extension base="dms:MultiChoiceLookup">
            <xsd:sequence>
              <xsd:element name="Value" type="dms:Lookup" maxOccurs="unbounded" minOccurs="0" nillable="true"/>
            </xsd:sequence>
          </xsd:extension>
        </xsd:complexContent>
      </xsd:complexType>
    </xsd:element>
    <xsd:element name="k6c5c6838ee14391a9d236ae088fe915" ma:index="113" nillable="true" ma:taxonomy="true" ma:internalName="k6c5c6838ee14391a9d236ae088fe915" ma:taxonomyFieldName="Partners" ma:displayName="Partners" ma:readOnly="false" ma:default="" ma:fieldId="{46c5c683-8ee1-4391-a9d2-36ae088fe915}" ma:taxonomyMulti="true" ma:sspId="db7e52fc-ed11-48d2-9965-243eb726447e" ma:termSetId="59143bb2-fc0c-4f7c-8093-50d63c989383" ma:anchorId="956e31fd-88e1-428a-9daa-841106b3fd72" ma:open="false" ma:isKeyword="false">
      <xsd:complexType>
        <xsd:sequence>
          <xsd:element ref="pc:Terms" minOccurs="0" maxOccurs="1"/>
        </xsd:sequence>
      </xsd:complexType>
    </xsd:element>
    <xsd:element name="f5366c2f3bad4a60a69d46220e90fbac" ma:index="114" nillable="true" ma:taxonomy="true" ma:internalName="f5366c2f3bad4a60a69d46220e90fbac" ma:taxonomyFieldName="Events" ma:displayName="Events" ma:readOnly="false" ma:fieldId="{f5366c2f-3bad-4a60-a69d-46220e90fbac}" ma:sspId="db7e52fc-ed11-48d2-9965-243eb726447e" ma:termSetId="59143bb2-fc0c-4f7c-8093-50d63c989383" ma:anchorId="bf2278ef-5c29-41bb-aca2-5b32ff196715" ma:open="false" ma:isKeyword="false">
      <xsd:complexType>
        <xsd:sequence>
          <xsd:element ref="pc:Terms" minOccurs="0" maxOccurs="1"/>
        </xsd:sequence>
      </xsd:complexType>
    </xsd:element>
    <xsd:element name="dbcd22d3ffc245b19b1fbd68f9af4cda" ma:index="115" nillable="true" ma:displayName="Industries_0" ma:hidden="true" ma:internalName="dbcd22d3ffc245b19b1fbd68f9af4cda" ma:readOnly="false">
      <xsd:simpleType>
        <xsd:restriction base="dms:Note"/>
      </xsd:simpleType>
    </xsd:element>
    <xsd:element name="e4aafb76be13461b802c15be026b3d7c" ma:index="116" nillable="true" ma:displayName="Asset Type_0" ma:hidden="true" ma:internalName="e4aafb76be13461b802c15be026b3d7c" ma:readOnly="false">
      <xsd:simpleType>
        <xsd:restriction base="dms:Note"/>
      </xsd:simpleType>
    </xsd:element>
    <xsd:element name="TaxCatchAllLabel" ma:index="117" nillable="true" ma:displayName="Taxonomy Catch All Column1" ma:description="" ma:hidden="true" ma:list="{6b42b194-a363-4246-b699-6eb3f7e2d9bf}" ma:internalName="TaxCatchAllLabel" ma:readOnly="true" ma:showField="CatchAllDataLabel" ma:web="a7d3c0a5-66ac-4966-924f-7021b263280c">
      <xsd:complexType>
        <xsd:complexContent>
          <xsd:extension base="dms:MultiChoiceLookup">
            <xsd:sequence>
              <xsd:element name="Value" type="dms:Lookup" maxOccurs="unbounded" minOccurs="0" nillable="true"/>
            </xsd:sequence>
          </xsd:extension>
        </xsd:complexContent>
      </xsd:complexType>
    </xsd:element>
    <xsd:element name="Authors" ma:index="118" nillable="true" ma:displayName="Authors" ma:list="UserInfo" ma:SharePointGroup="0" ma:internalName="Authors"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ubmissionFormSPItemGuid" ma:index="119" nillable="true" ma:displayName="SubmissionFormSPItemGuid" ma:internalName="SubmissionFormSPItemGuid" ma:readOnly="false">
      <xsd:simpleType>
        <xsd:restriction base="dms:Text">
          <xsd:maxLength value="255"/>
        </xsd:restriction>
      </xsd:simpleType>
    </xsd:element>
    <xsd:element name="Enhancement" ma:index="120" nillable="true" ma:displayName="Enhancement" ma:default="0" ma:internalName="Enhancement" ma:readOnly="false">
      <xsd:simpleType>
        <xsd:restriction base="dms:Boolean"/>
      </xsd:simpleType>
    </xsd:element>
    <xsd:element name="TechCleanseCompleted" ma:index="121" nillable="true" ma:displayName="Tech Cleanse Completed" ma:format="DateOnly" ma:internalName="TechCleanseCompleted" ma:readOnly="false">
      <xsd:simpleType>
        <xsd:restriction base="dms:DateTime"/>
      </xsd:simpleType>
    </xsd:element>
    <xsd:element name="TechCleanseRequested" ma:index="122" nillable="true" ma:displayName="Tech Cleanse Requested" ma:format="DateOnly" ma:internalName="TechCleanseRequested" ma:readOnly="false">
      <xsd:simpleType>
        <xsd:restriction base="dms:DateTime"/>
      </xsd:simpleType>
    </xsd:element>
    <xsd:element name="AssetType" ma:index="123" nillable="true" ma:displayName="AssetType" ma:format="Dropdown" ma:internalName="AssetType0">
      <xsd:simpleType>
        <xsd:restriction base="dms:Choice">
          <xsd:enumeration value="Analyst Reports"/>
          <xsd:enumeration value="Analyst White Papers"/>
          <xsd:enumeration value="Architecture"/>
          <xsd:enumeration value="Articles"/>
          <xsd:enumeration value="Battlecards"/>
          <xsd:enumeration value="Best Practice Guides"/>
          <xsd:enumeration value="Blog"/>
          <xsd:enumeration value="Brief"/>
          <xsd:enumeration value="Brochures"/>
          <xsd:enumeration value="Business Improvement Opportunity (BIO)"/>
          <xsd:enumeration value="Buyer Personas Sales Sheets"/>
          <xsd:enumeration value="Case Studies-Success Stories"/>
          <xsd:enumeration value="Code"/>
          <xsd:enumeration value="Compatibility Matrix"/>
          <xsd:enumeration value="Configuration Documents"/>
          <xsd:enumeration value="Data Sheets"/>
          <xsd:enumeration value="Demonstrations"/>
          <xsd:enumeration value="Design Specification"/>
          <xsd:enumeration value="Discontinuation Notices"/>
          <xsd:enumeration value="eBook"/>
          <xsd:enumeration value="Education Materials"/>
          <xsd:enumeration value="Examples"/>
          <xsd:enumeration value="Executive Briefs"/>
          <xsd:enumeration value="Fast Facts"/>
          <xsd:enumeration value="Flash"/>
          <xsd:enumeration value="Forms"/>
          <xsd:enumeration value="Frequently Asked Questions (FAQs)"/>
          <xsd:enumeration value="Graphic"/>
          <xsd:enumeration value="Guides"/>
          <xsd:enumeration value="Infographics"/>
          <xsd:enumeration value="Lessons Learned"/>
          <xsd:enumeration value="Lists"/>
          <xsd:enumeration value="Matrix"/>
          <xsd:enumeration value="Messaging"/>
          <xsd:enumeration value="Orange Book"/>
          <xsd:enumeration value="Ordering and Configuration Information (OCI)"/>
          <xsd:enumeration value="Playbook"/>
          <xsd:enumeration value="Presentations"/>
          <xsd:enumeration value="Process Flow Diagrams"/>
          <xsd:enumeration value="Profile"/>
          <xsd:enumeration value="Project Plan"/>
          <xsd:enumeration value="Proposals"/>
          <xsd:enumeration value="Questionnaire"/>
          <xsd:enumeration value="Release Documents"/>
          <xsd:enumeration value="Reports"/>
          <xsd:enumeration value="Roadmaps"/>
          <xsd:enumeration value="Run Book"/>
          <xsd:enumeration value="Scoping Documents"/>
          <xsd:enumeration value="Scripts"/>
          <xsd:enumeration value="Skills and Roles"/>
          <xsd:enumeration value="Statement of Work (SOW)"/>
          <xsd:enumeration value="Templates"/>
          <xsd:enumeration value="Teradata Magazine"/>
          <xsd:enumeration value="Testing Documents"/>
          <xsd:enumeration value="Tools"/>
          <xsd:enumeration value="Use Cases"/>
          <xsd:enumeration value="VITO Letters"/>
          <xsd:enumeration value="White Papers"/>
          <xsd:enumeration value="Win Announcements"/>
          <xsd:enumeration value="Work Breakdown Structure"/>
        </xsd:restriction>
      </xsd:simpleType>
    </xsd:element>
    <xsd:element name="ReuseNotAllowed" ma:index="124" nillable="true" ma:displayName="ReuseNotAllowed" ma:default="0" ma:internalName="ReuseNotAllowed">
      <xsd:simpleType>
        <xsd:restriction base="dms:Boolean"/>
      </xsd:simpleType>
    </xsd:element>
    <xsd:element name="DeliveryAsset" ma:index="125" nillable="true" ma:displayName="Delivery Asset" ma:default="0" ma:internalName="DeliveryAsset" ma:readOnly="false">
      <xsd:simpleType>
        <xsd:restriction base="dms:Boolean"/>
      </xsd:simpleType>
    </xsd:element>
    <xsd:element name="ContainsCustomerInformation" ma:index="126" nillable="true" ma:displayName="Contains Customer Information" ma:default="0" ma:internalName="ContainsCustomerInformation" ma:readOnly="false">
      <xsd:simpleType>
        <xsd:restriction base="dms:Boolean"/>
      </xsd:simpleType>
    </xsd:element>
    <xsd:element name="FormFlow" ma:index="131" nillable="true" ma:displayName="Form Flow" ma:internalName="FormFlow">
      <xsd:simpleType>
        <xsd:restriction base="dms:Text">
          <xsd:maxLength value="5"/>
        </xsd:restriction>
      </xsd:simpleType>
    </xsd:element>
    <xsd:element name="AdvocatedContent" ma:index="132" nillable="true" ma:displayName="AdvocatedContent" ma:default="0" ma:internalName="AdvocatedContent">
      <xsd:simpleType>
        <xsd:restriction base="dms:Boolean"/>
      </xsd:simpleType>
    </xsd:element>
    <xsd:element name="b09987de64804653ad0111731dcea23b" ma:index="133" nillable="true" ma:taxonomy="true" ma:internalName="b09987de64804653ad0111731dcea23b" ma:taxonomyFieldName="VelocityServices" ma:displayName="VelocityServices" ma:default="" ma:fieldId="{b09987de-6480-4653-ad01-11731dcea23b}" ma:taxonomyMulti="true" ma:sspId="db7e52fc-ed11-48d2-9965-243eb726447e" ma:termSetId="59143bb2-fc0c-4f7c-8093-50d63c989383" ma:anchorId="447b3500-274c-4b2c-a455-2427dcd08359" ma:open="false" ma:isKeyword="false">
      <xsd:complexType>
        <xsd:sequence>
          <xsd:element ref="pc:Terms" minOccurs="0" maxOccurs="1"/>
        </xsd:sequence>
      </xsd:complexType>
    </xsd:element>
    <xsd:element name="gea827101f474262b96cd40c377bc4b7" ma:index="135" nillable="true" ma:taxonomy="true" ma:internalName="gea827101f474262b96cd40c377bc4b7" ma:taxonomyFieldName="StrategicPrograms" ma:displayName="StrategicPrograms" ma:default="" ma:fieldId="{0ea82710-1f47-4262-b96c-d40c377bc4b7}" ma:taxonomyMulti="true" ma:sspId="db7e52fc-ed11-48d2-9965-243eb726447e" ma:termSetId="d9cd99c5-27e2-4cbb-93e2-ddcd8368b09c" ma:anchorId="e0985087-282c-4c1f-b00f-18291e896dcc"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a08d9fa-5f6f-43c7-91d9-83c98f8f6f9a" elementFormDefault="qualified">
    <xsd:import namespace="http://schemas.microsoft.com/office/2006/documentManagement/types"/>
    <xsd:import namespace="http://schemas.microsoft.com/office/infopath/2007/PartnerControls"/>
    <xsd:element name="Asset_x0020_Metadata_x0020_Synchronization" ma:index="127" nillable="true" ma:displayName="Asset Metadata Synchronization" ma:internalName="Asset_x0020_Metadata_x0020_Synchronization">
      <xsd:complexType>
        <xsd:complexContent>
          <xsd:extension base="dms:URL">
            <xsd:sequence>
              <xsd:element name="Url" type="dms:ValidUrl" minOccurs="0" nillable="true"/>
              <xsd:element name="Description" type="xsd:string" nillable="true"/>
            </xsd:sequence>
          </xsd:extension>
        </xsd:complexContent>
      </xsd:complexType>
    </xsd:element>
    <xsd:element name="MMSString" ma:index="128" nillable="true" ma:displayName="MMSString" ma:internalName="MMSString">
      <xsd:simpleType>
        <xsd:restriction base="dms:Note">
          <xsd:maxLength value="255"/>
        </xsd:restriction>
      </xsd:simpleType>
    </xsd:element>
    <xsd:element name="NFFormData" ma:index="129" nillable="true" ma:displayName="NFFormData" ma:hidden="true" ma:internalName="NFFormData">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4192ced-e545-407c-beca-647be01cfa06" elementFormDefault="qualified">
    <xsd:import namespace="http://schemas.microsoft.com/office/2006/documentManagement/types"/>
    <xsd:import namespace="http://schemas.microsoft.com/office/infopath/2007/PartnerControls"/>
    <xsd:element name="Asset_x0020_Metadata_x0020_Synchronization_x0020_DocAssets2" ma:index="130" nillable="true" ma:displayName="Asset Metadata Synchronization DocAssets2" ma:internalName="Asset_x0020_Metadata_x0020_Synchronization_x0020_DocAssets2">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AssetTitle xmlns="a7d3c0a5-66ac-4966-924f-7021b263280c">Rapid Analytic Consulting Engagement (RACE) - Customer Facing Presentation</AssetTitle>
    <AssetDescription xmlns="a7d3c0a5-66ac-4966-924f-7021b263280c">The external presentation providing an overview of the Rapid Analytic Consulting Engagement (RACE) velocity offer.&amp;#10;</AssetDescription>
    <Deployment xmlns="a7d3c0a5-66ac-4966-924f-7021b263280c" xsi:nil="true"/>
    <AdvocatedContent xmlns="a7d3c0a5-66ac-4966-924f-7021b263280c">true</AdvocatedContent>
    <OfficialBusinessValueFrameworkContent xmlns="a7d3c0a5-66ac-4966-924f-7021b263280c">false</OfficialBusinessValueFrameworkContent>
    <Region xmlns="a7d3c0a5-66ac-4966-924f-7021b263280c">Americas</Region>
    <b09987de64804653ad0111731dcea23b xmlns="a7d3c0a5-66ac-4966-924f-7021b263280c">
      <Terms xmlns="http://schemas.microsoft.com/office/infopath/2007/PartnerControls"/>
    </b09987de64804653ad0111731dcea23b>
    <CloudInfrastructures xmlns="a7d3c0a5-66ac-4966-924f-7021b263280c"/>
    <AnalyticBOMComponent xmlns="a7d3c0a5-66ac-4966-924f-7021b263280c" xsi:nil="true"/>
    <TechCleanseCompleted xmlns="a7d3c0a5-66ac-4966-924f-7021b263280c" xsi:nil="true"/>
    <IPMaturity xmlns="a7d3c0a5-66ac-4966-924f-7021b263280c" xsi:nil="true"/>
    <Cleansed xmlns="a7d3c0a5-66ac-4966-924f-7021b263280c">false</Cleansed>
    <CustomerNumber xmlns="a7d3c0a5-66ac-4966-924f-7021b263280c" xsi:nil="true"/>
    <ld9d1a5158644b8da3e7193e1585abd1 xmlns="a7d3c0a5-66ac-4966-924f-7021b263280c">
      <Terms xmlns="http://schemas.microsoft.com/office/infopath/2007/PartnerControls"/>
    </ld9d1a5158644b8da3e7193e1585abd1>
    <IPReuseTermInThisDocument xmlns="a7d3c0a5-66ac-4966-924f-7021b263280c" xsi:nil="true"/>
    <Functional_x0020_Insight xmlns="a7d3c0a5-66ac-4966-924f-7021b263280c" xsi:nil="true"/>
    <NFFormData xmlns="8a08d9fa-5f6f-43c7-91d9-83c98f8f6f9a" xsi:nil="true"/>
    <Analytical_x0020_Capability xmlns="a7d3c0a5-66ac-4966-924f-7021b263280c" xsi:nil="true"/>
    <LastCleansedDate xmlns="a7d3c0a5-66ac-4966-924f-7021b263280c" xsi:nil="true"/>
    <ContainsCustomerInformation xmlns="a7d3c0a5-66ac-4966-924f-7021b263280c">false</ContainsCustomerInformation>
    <Urgent xmlns="a7d3c0a5-66ac-4966-924f-7021b263280c">false</Urgent>
    <EngOppId xmlns="a7d3c0a5-66ac-4966-924f-7021b263280c" xsi:nil="true"/>
    <RecommendedKeywords xmlns="a7d3c0a5-66ac-4966-924f-7021b263280c" xsi:nil="true"/>
    <DataMovementandETLTools xmlns="a7d3c0a5-66ac-4966-924f-7021b263280c"/>
    <df14ae140daf49cbbe32e7a4cd008442 xmlns="a7d3c0a5-66ac-4966-924f-7021b263280c">
      <Terms xmlns="http://schemas.microsoft.com/office/infopath/2007/PartnerControls">
        <TermInfo xmlns="http://schemas.microsoft.com/office/infopath/2007/PartnerControls">
          <TermName xmlns="http://schemas.microsoft.com/office/infopath/2007/PartnerControls">Rapid Analytics Consulting Engagement (RACE) Methodology</TermName>
          <TermId xmlns="http://schemas.microsoft.com/office/infopath/2007/PartnerControls">6a257000-5a8e-432a-aa8e-f40591a69226</TermId>
        </TermInfo>
      </Terms>
    </df14ae140daf49cbbe32e7a4cd008442>
    <RequestedTitle xmlns="a7d3c0a5-66ac-4966-924f-7021b263280c" xsi:nil="true"/>
    <TeradataAdvocatedTechnologies xmlns="a7d3c0a5-66ac-4966-924f-7021b263280c">false</TeradataAdvocatedTechnologies>
    <UsageRestrictions xmlns="a7d3c0a5-66ac-4966-924f-7021b263280c">
      <Value>None</Value>
    </UsageRestrictions>
    <Customer xmlns="a7d3c0a5-66ac-4966-924f-7021b263280c" xsi:nil="true"/>
    <e4aafb76be13461b802c15be026b3d7c xmlns="a7d3c0a5-66ac-4966-924f-7021b263280c" xsi:nil="true"/>
    <AssetGroup xmlns="a7d3c0a5-66ac-4966-924f-7021b263280c" xsi:nil="true"/>
    <TeradataBusinessOwner xmlns="a7d3c0a5-66ac-4966-924f-7021b263280c">
      <UserInfo>
        <DisplayName/>
        <AccountId xsi:nil="true"/>
        <AccountType/>
      </UserInfo>
    </TeradataBusinessOwner>
    <AmendmentAddendumLink xmlns="a7d3c0a5-66ac-4966-924f-7021b263280c">
      <Url xsi:nil="true"/>
      <Description xsi:nil="true"/>
    </AmendmentAddendumLink>
    <Applications xmlns="a7d3c0a5-66ac-4966-924f-7021b263280c"/>
    <LegacyAttachmentID xmlns="a7d3c0a5-66ac-4966-924f-7021b263280c" xsi:nil="true"/>
    <OpportunityTotal xmlns="a7d3c0a5-66ac-4966-924f-7021b263280c" xsi:nil="true"/>
    <BarriersToReuse xmlns="a7d3c0a5-66ac-4966-924f-7021b263280c" xsi:nil="true"/>
    <ActualMarginUS xmlns="a7d3c0a5-66ac-4966-924f-7021b263280c">0</ActualMarginUS>
    <Downloads xmlns="a7d3c0a5-66ac-4966-924f-7021b263280c">0</Downloads>
    <Asset_x0020_ID xmlns="a7d3c0a5-66ac-4966-924f-7021b263280c">DA006814</Asset_x0020_ID>
    <ld0eececa9cb4bc2ae4a5394077798a1 xmlns="a7d3c0a5-66ac-4966-924f-7021b263280c">
      <Terms xmlns="http://schemas.microsoft.com/office/infopath/2007/PartnerControls"/>
    </ld0eececa9cb4bc2ae4a5394077798a1>
    <FileDescription xmlns="a7d3c0a5-66ac-4966-924f-7021b263280c" xsi:nil="true"/>
    <NatureOfEnhancement xmlns="a7d3c0a5-66ac-4966-924f-7021b263280c" xsi:nil="true"/>
    <SubmissionFormSPItemGuid xmlns="a7d3c0a5-66ac-4966-924f-7021b263280c">959955df-cb4a-44f3-bc9a-b341c1374180</SubmissionFormSPItemGuid>
    <gea827101f474262b96cd40c377bc4b7 xmlns="a7d3c0a5-66ac-4966-924f-7021b263280c">
      <Terms xmlns="http://schemas.microsoft.com/office/infopath/2007/PartnerControls"/>
    </gea827101f474262b96cd40c377bc4b7>
    <IPType xmlns="a7d3c0a5-66ac-4966-924f-7021b263280c" xsi:nil="true"/>
    <f5366c2f3bad4a60a69d46220e90fbac xmlns="a7d3c0a5-66ac-4966-924f-7021b263280c">
      <Terms xmlns="http://schemas.microsoft.com/office/infopath/2007/PartnerControls"/>
    </f5366c2f3bad4a60a69d46220e90fbac>
    <Permissions xmlns="a7d3c0a5-66ac-4966-924f-7021b263280c">None</Permissions>
    <AssetType xmlns="a7d3c0a5-66ac-4966-924f-7021b263280c">Presentations</AssetType>
    <Authors xmlns="a7d3c0a5-66ac-4966-924f-7021b263280c">
      <UserInfo>
        <DisplayName/>
        <AccountId xsi:nil="true"/>
        <AccountType/>
      </UserInfo>
    </Authors>
    <ActiveOnTeradataCom xmlns="a7d3c0a5-66ac-4966-924f-7021b263280c">false</ActiveOnTeradataCom>
    <CreationDate xmlns="a7d3c0a5-66ac-4966-924f-7021b263280c" xsi:nil="true"/>
    <FormFlow xmlns="a7d3c0a5-66ac-4966-924f-7021b263280c" xsi:nil="true"/>
    <CostToDevelop xmlns="a7d3c0a5-66ac-4966-924f-7021b263280c" xsi:nil="true"/>
    <PackagedAnalyticsName xmlns="a7d3c0a5-66ac-4966-924f-7021b263280c" xsi:nil="true"/>
    <RestrictedAccess xmlns="a7d3c0a5-66ac-4966-924f-7021b263280c">false</RestrictedAccess>
    <LastOnBrandDate xmlns="a7d3c0a5-66ac-4966-924f-7021b263280c" xsi:nil="true"/>
    <ReviewDate xmlns="a7d3c0a5-66ac-4966-924f-7021b263280c" xsi:nil="true"/>
    <ActualHours xmlns="a7d3c0a5-66ac-4966-924f-7021b263280c">0</ActualHours>
    <m8cf6d303d9e46b08baa115505390321 xmlns="a7d3c0a5-66ac-4966-924f-7021b263280c">
      <Terms xmlns="http://schemas.microsoft.com/office/infopath/2007/PartnerControls"/>
    </m8cf6d303d9e46b08baa115505390321>
    <TaxCatchAll xmlns="a7d3c0a5-66ac-4966-924f-7021b263280c">
      <Value>270</Value>
    </TaxCatchAll>
    <OtherTools xmlns="a7d3c0a5-66ac-4966-924f-7021b263280c"/>
    <BITools xmlns="a7d3c0a5-66ac-4966-924f-7021b263280c"/>
    <AssetOwner xmlns="a7d3c0a5-66ac-4966-924f-7021b263280c">
      <UserInfo>
        <DisplayName>Stewardson, David</DisplayName>
        <AccountId>2539</AccountId>
        <AccountType/>
      </UserInfo>
    </AssetOwner>
    <IssuedDate xmlns="a7d3c0a5-66ac-4966-924f-7021b263280c" xsi:nil="true"/>
    <ka8256f05f9f47a0b0350673639830bd xmlns="a7d3c0a5-66ac-4966-924f-7021b263280c">
      <Terms xmlns="http://schemas.microsoft.com/office/infopath/2007/PartnerControls"/>
    </ka8256f05f9f47a0b0350673639830bd>
    <DeliveryAsset xmlns="a7d3c0a5-66ac-4966-924f-7021b263280c">false</DeliveryAsset>
    <SecondaryOwner xmlns="a7d3c0a5-66ac-4966-924f-7021b263280c">
      <UserInfo>
        <DisplayName/>
        <AccountId>1820</AccountId>
        <AccountType/>
      </UserInfo>
    </SecondaryOwner>
    <ActivationDate xmlns="a7d3c0a5-66ac-4966-924f-7021b263280c">2017-10-03T16:00:00+00:00</ActivationDate>
    <EngOppCode xmlns="a7d3c0a5-66ac-4966-924f-7021b263280c" xsi:nil="true"/>
    <k6c5c6838ee14391a9d236ae088fe915 xmlns="a7d3c0a5-66ac-4966-924f-7021b263280c">
      <Terms xmlns="http://schemas.microsoft.com/office/infopath/2007/PartnerControls"/>
    </k6c5c6838ee14391a9d236ae088fe915>
    <Asset_x0020_Metadata_x0020_Synchronization_x0020_DocAssets2 xmlns="e4192ced-e545-407c-beca-647be01cfa06">
      <Url xsi:nil="true"/>
      <Description xsi:nil="true"/>
    </Asset_x0020_Metadata_x0020_Synchronization_x0020_DocAssets2>
    <ReuseNotAllowed xmlns="a7d3c0a5-66ac-4966-924f-7021b263280c">false</ReuseNotAllowed>
    <OpportunityPSTotal xmlns="a7d3c0a5-66ac-4966-924f-7021b263280c" xsi:nil="true"/>
    <Asset_x0020_Metadata_x0020_Synchronization xmlns="8a08d9fa-5f6f-43c7-91d9-83c98f8f6f9a">
      <Url xsi:nil="true"/>
      <Description xsi:nil="true"/>
    </Asset_x0020_Metadata_x0020_Synchronization>
    <Business_x0020_Function xmlns="a7d3c0a5-66ac-4966-924f-7021b263280c" xsi:nil="true"/>
    <Country xmlns="a7d3c0a5-66ac-4966-924f-7021b263280c" xsi:nil="true"/>
    <Organization xmlns="a7d3c0a5-66ac-4966-924f-7021b263280c"/>
    <ActualRevenueAmountUS xmlns="a7d3c0a5-66ac-4966-924f-7021b263280c">0</ActualRevenueAmountUS>
    <ScrubLevel xmlns="a7d3c0a5-66ac-4966-924f-7021b263280c">Low</ScrubLevel>
    <EngOppName xmlns="a7d3c0a5-66ac-4966-924f-7021b263280c" xsi:nil="true"/>
    <Enhancement xmlns="a7d3c0a5-66ac-4966-924f-7021b263280c">false</Enhancement>
    <OpportunityLostCount xmlns="a7d3c0a5-66ac-4966-924f-7021b263280c" xsi:nil="true"/>
    <LegacyIDNumber xmlns="a7d3c0a5-66ac-4966-924f-7021b263280c" xsi:nil="true"/>
    <Audience xmlns="a7d3c0a5-66ac-4966-924f-7021b263280c">External</Audience>
    <AssetLanguage xmlns="a7d3c0a5-66ac-4966-924f-7021b263280c">English</AssetLanguage>
    <MMSString xmlns="8a08d9fa-5f6f-43c7-91d9-83c98f8f6f9a" xsi:nil="true"/>
    <HoursToDevelop xmlns="a7d3c0a5-66ac-4966-924f-7021b263280c" xsi:nil="true"/>
    <gb17b8e360444a998b4d8829ee6ea5b0 xmlns="a7d3c0a5-66ac-4966-924f-7021b263280c">
      <Terms xmlns="http://schemas.microsoft.com/office/infopath/2007/PartnerControls"/>
    </gb17b8e360444a998b4d8829ee6ea5b0>
    <dbcd22d3ffc245b19b1fbd68f9af4cda xmlns="a7d3c0a5-66ac-4966-924f-7021b263280c" xsi:nil="true"/>
    <System xmlns="a7d3c0a5-66ac-4966-924f-7021b263280c">TSM</System>
    <AssetStatus xmlns="a7d3c0a5-66ac-4966-924f-7021b263280c">Online</AssetStatus>
    <def3faef517245d099dadad2ba38335e xmlns="a7d3c0a5-66ac-4966-924f-7021b263280c">
      <Terms xmlns="http://schemas.microsoft.com/office/infopath/2007/PartnerControls"/>
    </def3faef517245d099dadad2ba38335e>
    <_dlc_DocIdUrl xmlns="a7d3c0a5-66ac-4966-924f-7021b263280c">
      <Url>https://teradata.sharepoint.com/sites/COMPAS/_layouts/15/DocIdRedir.aspx?ID=HZP3D6AQCSR5-72481063-2623</Url>
      <Description>HZP3D6AQCSR5-72481063-2623</Description>
    </_dlc_DocIdUrl>
    <IPReuseCounter xmlns="a7d3c0a5-66ac-4966-924f-7021b263280c">4</IPReuseCounter>
    <DataPlatforms xmlns="a7d3c0a5-66ac-4966-924f-7021b263280c"/>
    <Components xmlns="a7d3c0a5-66ac-4966-924f-7021b263280c" xsi:nil="true"/>
    <ContractTerm xmlns="a7d3c0a5-66ac-4966-924f-7021b263280c" xsi:nil="true"/>
    <StrategicValueToCustomer xmlns="a7d3c0a5-66ac-4966-924f-7021b263280c" xsi:nil="true"/>
    <OwnerNoLongerWithTheCompany xmlns="a7d3c0a5-66ac-4966-924f-7021b263280c" xsi:nil="true"/>
    <MediaFormat xmlns="a7d3c0a5-66ac-4966-924f-7021b263280c">Document</MediaFormat>
    <RequestorName xmlns="a7d3c0a5-66ac-4966-924f-7021b263280c">
      <UserInfo>
        <DisplayName>Stewardson, David</DisplayName>
        <AccountId>2539</AccountId>
        <AccountType/>
      </UserInfo>
    </RequestorName>
    <BundleID xmlns="a7d3c0a5-66ac-4966-924f-7021b263280c" xsi:nil="true"/>
    <aba49b165a984e59aa89293137fc9000 xmlns="a7d3c0a5-66ac-4966-924f-7021b263280c">
      <Terms xmlns="http://schemas.microsoft.com/office/infopath/2007/PartnerControls"/>
    </aba49b165a984e59aa89293137fc9000>
    <a20f1f9d2ffc48eca232ca65c45e2573 xmlns="a7d3c0a5-66ac-4966-924f-7021b263280c">
      <Terms xmlns="http://schemas.microsoft.com/office/infopath/2007/PartnerControls"/>
    </a20f1f9d2ffc48eca232ca65c45e2573>
    <Asset_x0020_Stage xmlns="a7d3c0a5-66ac-4966-924f-7021b263280c">Submitted</Asset_x0020_Stage>
    <OpportunityWonCount xmlns="a7d3c0a5-66ac-4966-924f-7021b263280c" xsi:nil="true"/>
    <BusinessConsultingPractice xmlns="a7d3c0a5-66ac-4966-924f-7021b263280c" xsi:nil="true"/>
    <AssetExpirationDate xmlns="a7d3c0a5-66ac-4966-924f-7021b263280c">2018-10-03T16:00:00+00:00</AssetExpirationDate>
    <TechCleanseRequested xmlns="a7d3c0a5-66ac-4966-924f-7021b263280c" xsi:nil="true"/>
    <AnalyticalTools xmlns="a7d3c0a5-66ac-4966-924f-7021b263280c"/>
    <TeamMembers xmlns="a7d3c0a5-66ac-4966-924f-7021b263280c">
      <UserInfo>
        <DisplayName/>
        <AccountId xsi:nil="true"/>
        <AccountType/>
      </UserInfo>
    </TeamMembers>
    <_dlc_DocId xmlns="a7d3c0a5-66ac-4966-924f-7021b263280c">HZP3D6AQCSR5-72481063-2623</_dlc_DocId>
    <Use_x0020_Case xmlns="a7d3c0a5-66ac-4966-924f-7021b263280c" xsi:nil="true"/>
  </documentManagement>
</p:properties>
</file>

<file path=customXml/itemProps1.xml><?xml version="1.0" encoding="utf-8"?>
<ds:datastoreItem xmlns:ds="http://schemas.openxmlformats.org/officeDocument/2006/customXml" ds:itemID="{9299547F-AC68-4B9D-B725-63624A3B4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d3c0a5-66ac-4966-924f-7021b263280c"/>
    <ds:schemaRef ds:uri="8a08d9fa-5f6f-43c7-91d9-83c98f8f6f9a"/>
    <ds:schemaRef ds:uri="e4192ced-e545-407c-beca-647be01cfa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28B84B-3E9C-47E8-B2BC-3171BEDEC537}">
  <ds:schemaRefs>
    <ds:schemaRef ds:uri="http://schemas.microsoft.com/sharepoint/events"/>
  </ds:schemaRefs>
</ds:datastoreItem>
</file>

<file path=customXml/itemProps3.xml><?xml version="1.0" encoding="utf-8"?>
<ds:datastoreItem xmlns:ds="http://schemas.openxmlformats.org/officeDocument/2006/customXml" ds:itemID="{64014C74-8821-451E-842F-44A8AE21BB49}">
  <ds:schemaRefs>
    <ds:schemaRef ds:uri="http://schemas.microsoft.com/sharepoint/v3/contenttype/forms"/>
  </ds:schemaRefs>
</ds:datastoreItem>
</file>

<file path=customXml/itemProps4.xml><?xml version="1.0" encoding="utf-8"?>
<ds:datastoreItem xmlns:ds="http://schemas.openxmlformats.org/officeDocument/2006/customXml" ds:itemID="{AA37C32B-4E9C-4042-BE34-F434C7786FCA}">
  <ds:schemaRefs>
    <ds:schemaRef ds:uri="http://schemas.microsoft.com/office/2006/metadata/properties"/>
    <ds:schemaRef ds:uri="http://schemas.microsoft.com/office/infopath/2007/PartnerControls"/>
    <ds:schemaRef ds:uri="a7d3c0a5-66ac-4966-924f-7021b263280c"/>
    <ds:schemaRef ds:uri="8a08d9fa-5f6f-43c7-91d9-83c98f8f6f9a"/>
    <ds:schemaRef ds:uri="e4192ced-e545-407c-beca-647be01cfa06"/>
  </ds:schemaRefs>
</ds:datastoreItem>
</file>

<file path=docProps/app.xml><?xml version="1.0" encoding="utf-8"?>
<Properties xmlns="http://schemas.openxmlformats.org/officeDocument/2006/extended-properties" xmlns:vt="http://schemas.openxmlformats.org/officeDocument/2006/docPropsVTypes">
  <Template>RS722_TDC_PPT_Branded_16_9_0717_full</Template>
  <TotalTime>10723</TotalTime>
  <Words>1216</Words>
  <Application>Microsoft Macintosh PowerPoint</Application>
  <PresentationFormat>On-screen Show (16:9)</PresentationFormat>
  <Paragraphs>110</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Calibri-Light</vt:lpstr>
      <vt:lpstr>Century Gothic</vt:lpstr>
      <vt:lpstr>TDC_PPT_Branded_16-9_0717_full</vt:lpstr>
      <vt:lpstr>PowerPoint Presentation</vt:lpstr>
      <vt:lpstr>PowerPoint Presentation</vt:lpstr>
      <vt:lpstr>PowerPoint Presentation</vt:lpstr>
      <vt:lpstr> Rapid Analytic Consulting Engagement: RACE</vt:lpstr>
      <vt:lpstr>How: Workflow </vt:lpstr>
      <vt:lpstr>Data Analyst</vt:lpstr>
      <vt:lpstr>Architecture</vt:lpstr>
      <vt:lpstr>Data</vt:lpstr>
      <vt:lpstr>Past Results &amp; Art of Analytics </vt:lpstr>
      <vt:lpstr>Team &amp; Conclusion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Carey, Joe</cp:lastModifiedBy>
  <cp:revision>259</cp:revision>
  <cp:lastPrinted>2015-10-07T18:54:40Z</cp:lastPrinted>
  <dcterms:created xsi:type="dcterms:W3CDTF">2017-08-09T14:22:13Z</dcterms:created>
  <dcterms:modified xsi:type="dcterms:W3CDTF">2018-03-14T21:16:08Z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ModifiedButNotPublished">
    <vt:lpwstr/>
  </property>
  <property fmtid="{D5CDD505-2E9C-101B-9397-08002B2CF9AE}" pid="3" name="ContractRenewal">
    <vt:lpwstr/>
  </property>
  <property fmtid="{D5CDD505-2E9C-101B-9397-08002B2CF9AE}" pid="4" name="Jive_LatestFileFullName">
    <vt:lpwstr/>
  </property>
  <property fmtid="{D5CDD505-2E9C-101B-9397-08002B2CF9AE}" pid="5" name="Industries">
    <vt:lpwstr/>
  </property>
  <property fmtid="{D5CDD505-2E9C-101B-9397-08002B2CF9AE}" pid="6" name="Competitors">
    <vt:lpwstr/>
  </property>
  <property fmtid="{D5CDD505-2E9C-101B-9397-08002B2CF9AE}" pid="7" name="Products">
    <vt:lpwstr/>
  </property>
  <property fmtid="{D5CDD505-2E9C-101B-9397-08002B2CF9AE}" pid="8" name="StrategicPrograms">
    <vt:lpwstr/>
  </property>
  <property fmtid="{D5CDD505-2E9C-101B-9397-08002B2CF9AE}" pid="9" name="Offisync_UpdateToken">
    <vt:lpwstr>2</vt:lpwstr>
  </property>
  <property fmtid="{D5CDD505-2E9C-101B-9397-08002B2CF9AE}" pid="10" name="_ip_UnifiedCompliancePolicyUIAction">
    <vt:lpwstr/>
  </property>
  <property fmtid="{D5CDD505-2E9C-101B-9397-08002B2CF9AE}" pid="11" name="ContractType">
    <vt:lpwstr/>
  </property>
  <property fmtid="{D5CDD505-2E9C-101B-9397-08002B2CF9AE}" pid="12" name="_ip_UnifiedCompliancePolicyProperties">
    <vt:lpwstr/>
  </property>
  <property fmtid="{D5CDD505-2E9C-101B-9397-08002B2CF9AE}" pid="13" name="VelocityServices">
    <vt:lpwstr/>
  </property>
  <property fmtid="{D5CDD505-2E9C-101B-9397-08002B2CF9AE}" pid="14" name="ContractStatus">
    <vt:lpwstr/>
  </property>
  <property fmtid="{D5CDD505-2E9C-101B-9397-08002B2CF9AE}" pid="15" name="Jive_LatestUserAccountName">
    <vt:lpwstr>DS186026</vt:lpwstr>
  </property>
  <property fmtid="{D5CDD505-2E9C-101B-9397-08002B2CF9AE}" pid="16" name="Solutions">
    <vt:lpwstr/>
  </property>
  <property fmtid="{D5CDD505-2E9C-101B-9397-08002B2CF9AE}" pid="17" name="gea9b8f97bce449585da6ada9f0da14f">
    <vt:lpwstr/>
  </property>
  <property fmtid="{D5CDD505-2E9C-101B-9397-08002B2CF9AE}" pid="18" name="Jive_PrevVersionNumber">
    <vt:lpwstr/>
  </property>
  <property fmtid="{D5CDD505-2E9C-101B-9397-08002B2CF9AE}" pid="19" name="CustomerServices">
    <vt:lpwstr/>
  </property>
  <property fmtid="{D5CDD505-2E9C-101B-9397-08002B2CF9AE}" pid="20" name="RegulatoryContent">
    <vt:lpwstr/>
  </property>
  <property fmtid="{D5CDD505-2E9C-101B-9397-08002B2CF9AE}" pid="21" name="Offisync_ProviderInitializationData">
    <vt:lpwstr>https://connections.teradata.com</vt:lpwstr>
  </property>
  <property fmtid="{D5CDD505-2E9C-101B-9397-08002B2CF9AE}" pid="22" name="Jive_VersionGuid_v2.5">
    <vt:lpwstr/>
  </property>
  <property fmtid="{D5CDD505-2E9C-101B-9397-08002B2CF9AE}" pid="23" name="Jive_VersionGuid">
    <vt:lpwstr>18b92206-87cc-4e80-a44a-bdb783db4ae4</vt:lpwstr>
  </property>
  <property fmtid="{D5CDD505-2E9C-101B-9397-08002B2CF9AE}" pid="24" name="Events">
    <vt:lpwstr/>
  </property>
  <property fmtid="{D5CDD505-2E9C-101B-9397-08002B2CF9AE}" pid="25" name="_dlc_DocIdItemGuid">
    <vt:lpwstr>66d0e862-2c74-4402-a85f-f0f7966ed442</vt:lpwstr>
  </property>
  <property fmtid="{D5CDD505-2E9C-101B-9397-08002B2CF9AE}" pid="26" name="Partners">
    <vt:lpwstr/>
  </property>
  <property fmtid="{D5CDD505-2E9C-101B-9397-08002B2CF9AE}" pid="27" name="Offisync_UniqueId">
    <vt:lpwstr>127452</vt:lpwstr>
  </property>
  <property fmtid="{D5CDD505-2E9C-101B-9397-08002B2CF9AE}" pid="28" name="ConsultingServices">
    <vt:lpwstr/>
  </property>
  <property fmtid="{D5CDD505-2E9C-101B-9397-08002B2CF9AE}" pid="29" name="ThirdParties">
    <vt:lpwstr/>
  </property>
  <property fmtid="{D5CDD505-2E9C-101B-9397-08002B2CF9AE}" pid="30" name="Offisync_ServerID">
    <vt:lpwstr>1dce6eef-79fd-4fcd-a721-ba4027c7d858</vt:lpwstr>
  </property>
  <property fmtid="{D5CDD505-2E9C-101B-9397-08002B2CF9AE}" pid="31" name="OpenSourceThirdPartyTools">
    <vt:lpwstr/>
  </property>
  <property fmtid="{D5CDD505-2E9C-101B-9397-08002B2CF9AE}" pid="32" name="ConsultingMethodologies">
    <vt:lpwstr>270;#Rapid Analytics Consulting Engagement (RACE) Methodology|6a257000-5a8e-432a-aa8e-f40591a69226</vt:lpwstr>
  </property>
  <property fmtid="{D5CDD505-2E9C-101B-9397-08002B2CF9AE}" pid="33" name="ContentTypeId">
    <vt:lpwstr>0x01010055058144D21177408681FDB072D077C00100C30CD4ABF943324083DB3B20FD767B67</vt:lpwstr>
  </property>
</Properties>
</file>