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1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264D8E-99A7-4A04-A3BE-C48DE506C93B}" v="3" dt="2024-09-08T05:00:55.24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96" y="4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sath\OneDrive\Desktop\employee_data%20(1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sath\OneDrive\Desktop\employee_data%20(1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sz="2400" i="1" u="sng" dirty="0"/>
              <a:t>Employee performance analysis </a:t>
            </a:r>
          </a:p>
        </c:rich>
      </c:tx>
      <c:layout>
        <c:manualLayout>
          <c:xMode val="edge"/>
          <c:yMode val="edge"/>
          <c:x val="0.11304851599432424"/>
          <c:y val="5.557761884912755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4B-4BDB-8682-012CF962877A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94B-4BDB-8682-012CF962877A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</c:v>
                </c:pt>
                <c:pt idx="1">
                  <c:v>186</c:v>
                </c:pt>
                <c:pt idx="2">
                  <c:v>201</c:v>
                </c:pt>
                <c:pt idx="3">
                  <c:v>192</c:v>
                </c:pt>
                <c:pt idx="4">
                  <c:v>208</c:v>
                </c:pt>
                <c:pt idx="5">
                  <c:v>201</c:v>
                </c:pt>
                <c:pt idx="6">
                  <c:v>190</c:v>
                </c:pt>
                <c:pt idx="7">
                  <c:v>196</c:v>
                </c:pt>
                <c:pt idx="8">
                  <c:v>198</c:v>
                </c:pt>
                <c:pt idx="9">
                  <c:v>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94B-4BDB-8682-012CF96287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646313792"/>
        <c:axId val="1639839664"/>
      </c:barChart>
      <c:catAx>
        <c:axId val="1646313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839664"/>
        <c:crosses val="autoZero"/>
        <c:auto val="1"/>
        <c:lblAlgn val="ctr"/>
        <c:lblOffset val="100"/>
        <c:noMultiLvlLbl val="0"/>
      </c:catAx>
      <c:valAx>
        <c:axId val="163983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31379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14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9BA-40F2-8806-CCC5357BDE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9BA-40F2-8806-CCC5357BDED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9BA-40F2-8806-CCC5357BDED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9BA-40F2-8806-CCC5357BDED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9BA-40F2-8806-CCC5357BDED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9BA-40F2-8806-CCC5357BDED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9BA-40F2-8806-CCC5357BDED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9BA-40F2-8806-CCC5357BDED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F9BA-40F2-8806-CCC5357BDED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F9BA-40F2-8806-CCC5357BDED2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9BA-40F2-8806-CCC5357BDED2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F9BA-40F2-8806-CCC5357BDE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F9BA-40F2-8806-CCC5357BDED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F9BA-40F2-8806-CCC5357BDED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F9BA-40F2-8806-CCC5357BDED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F9BA-40F2-8806-CCC5357BDED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F9BA-40F2-8806-CCC5357BDED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F9BA-40F2-8806-CCC5357BDED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F9BA-40F2-8806-CCC5357BDED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F9BA-40F2-8806-CCC5357BDED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F9BA-40F2-8806-CCC5357BDED2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F9BA-40F2-8806-CCC5357BDED2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F9BA-40F2-8806-CCC5357BDE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F9BA-40F2-8806-CCC5357BDED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F9BA-40F2-8806-CCC5357BDED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F9BA-40F2-8806-CCC5357BDED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F9BA-40F2-8806-CCC5357BDED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F9BA-40F2-8806-CCC5357BDED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F9BA-40F2-8806-CCC5357BDED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F9BA-40F2-8806-CCC5357BDED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F9BA-40F2-8806-CCC5357BDED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F9BA-40F2-8806-CCC5357BDED2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</c:v>
                </c:pt>
                <c:pt idx="1">
                  <c:v>186</c:v>
                </c:pt>
                <c:pt idx="2">
                  <c:v>201</c:v>
                </c:pt>
                <c:pt idx="3">
                  <c:v>192</c:v>
                </c:pt>
                <c:pt idx="4">
                  <c:v>208</c:v>
                </c:pt>
                <c:pt idx="5">
                  <c:v>201</c:v>
                </c:pt>
                <c:pt idx="6">
                  <c:v>190</c:v>
                </c:pt>
                <c:pt idx="7">
                  <c:v>196</c:v>
                </c:pt>
                <c:pt idx="8">
                  <c:v>198</c:v>
                </c:pt>
                <c:pt idx="9">
                  <c:v>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F9BA-40F2-8806-CCC5357BDE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580132123985126"/>
          <c:y val="0.17549454344522725"/>
          <c:w val="0.12522238133149291"/>
          <c:h val="0.605633835244278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974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2089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7795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80399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94859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51429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9512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5904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80443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22914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13990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0255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5148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0166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2555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518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526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1480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073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248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57775" y="5969498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6" y="489822"/>
            <a:ext cx="11049001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u="sng" dirty="0">
                <a:solidFill>
                  <a:srgbClr val="0F0F0F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u="sng" dirty="0">
                <a:solidFill>
                  <a:srgbClr val="0F0F0F"/>
                </a:solidFill>
                <a:effectLst/>
                <a:latin typeface="Algerian" panose="04020705040A02060702" pitchFamily="82" charset="0"/>
                <a:cs typeface="Times New Roman" panose="02020603050405020304" pitchFamily="18" charset="0"/>
              </a:rPr>
              <a:t> </a:t>
            </a:r>
            <a:br>
              <a:rPr lang="en-US" b="1" i="0" u="sng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u="sng" spc="15" dirty="0">
              <a:latin typeface="Algerian" panose="04020705040A02060702" pitchFamily="82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14425" y="2760942"/>
            <a:ext cx="100763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NAME: </a:t>
            </a:r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G.N.Vicknaya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 NO:312219943</a:t>
            </a:r>
          </a:p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DEPARTMENT:B,COM(</a:t>
            </a:r>
            <a:r>
              <a:rPr lang="en-I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GENERAL)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COLLEGE: PERI </a:t>
            </a:r>
            <a:r>
              <a:rPr lang="en-I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COLLEGE OF ARTS AND SCIENCE 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NM ID:75C9EE2649803748A674C25EEA055E69</a:t>
            </a:r>
            <a:endParaRPr lang="en-IN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" y="753741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solidFill>
                  <a:schemeClr val="bg2"/>
                </a:solidFill>
                <a:latin typeface="Trebuchet MS"/>
                <a:cs typeface="Trebuchet MS"/>
              </a:rPr>
              <a:t>M</a:t>
            </a:r>
            <a:r>
              <a:rPr sz="4800" b="1" dirty="0">
                <a:solidFill>
                  <a:schemeClr val="bg2"/>
                </a:solidFill>
                <a:latin typeface="Trebuchet MS"/>
                <a:cs typeface="Trebuchet MS"/>
              </a:rPr>
              <a:t>O</a:t>
            </a:r>
            <a:r>
              <a:rPr sz="4800" b="1" spc="-15" dirty="0">
                <a:solidFill>
                  <a:schemeClr val="bg2"/>
                </a:solidFill>
                <a:latin typeface="Trebuchet MS"/>
                <a:cs typeface="Trebuchet MS"/>
              </a:rPr>
              <a:t>D</a:t>
            </a:r>
            <a:r>
              <a:rPr sz="4800" b="1" spc="-35" dirty="0">
                <a:solidFill>
                  <a:schemeClr val="bg2"/>
                </a:solidFill>
                <a:latin typeface="Trebuchet MS"/>
                <a:cs typeface="Trebuchet MS"/>
              </a:rPr>
              <a:t>E</a:t>
            </a:r>
            <a:r>
              <a:rPr sz="4800" b="1" spc="-30" dirty="0">
                <a:solidFill>
                  <a:schemeClr val="bg2"/>
                </a:solidFill>
                <a:latin typeface="Trebuchet MS"/>
                <a:cs typeface="Trebuchet MS"/>
              </a:rPr>
              <a:t>LL</a:t>
            </a:r>
            <a:r>
              <a:rPr sz="4800" b="1" spc="-5" dirty="0">
                <a:solidFill>
                  <a:schemeClr val="bg2"/>
                </a:solidFill>
                <a:latin typeface="Trebuchet MS"/>
                <a:cs typeface="Trebuchet MS"/>
              </a:rPr>
              <a:t>I</a:t>
            </a:r>
            <a:r>
              <a:rPr sz="4800" b="1" spc="30" dirty="0">
                <a:solidFill>
                  <a:schemeClr val="bg2"/>
                </a:solidFill>
                <a:latin typeface="Trebuchet MS"/>
                <a:cs typeface="Trebuchet MS"/>
              </a:rPr>
              <a:t>N</a:t>
            </a:r>
            <a:r>
              <a:rPr sz="4800" b="1" spc="5" dirty="0">
                <a:solidFill>
                  <a:schemeClr val="bg2"/>
                </a:solidFill>
                <a:latin typeface="Trebuchet MS"/>
                <a:cs typeface="Trebuchet MS"/>
              </a:rPr>
              <a:t>G</a:t>
            </a:r>
            <a:endParaRPr sz="4800" dirty="0">
              <a:solidFill>
                <a:schemeClr val="bg2"/>
              </a:solidFill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F6BE4-EA1B-B6A0-1D11-3E76BF2AFA23}"/>
              </a:ext>
            </a:extLst>
          </p:cNvPr>
          <p:cNvSpPr txBox="1"/>
          <p:nvPr/>
        </p:nvSpPr>
        <p:spPr>
          <a:xfrm>
            <a:off x="1016544" y="2120949"/>
            <a:ext cx="9058185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PivotTables for Advanced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can dynamically summarize and analyze your data: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Your Data Range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Go to Insert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Configure PivotTable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Rows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Project Name or Department.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Columns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Performance Metrics.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Values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Average or Count of Performance Metrics.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C646E8-1459-3F45-60F7-3219AB1CFF6C}"/>
              </a:ext>
            </a:extLst>
          </p:cNvPr>
          <p:cNvSpPr txBox="1"/>
          <p:nvPr/>
        </p:nvSpPr>
        <p:spPr>
          <a:xfrm>
            <a:off x="1016543" y="4737050"/>
            <a:ext cx="851798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Conditional Formatting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key performance metrics: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Cells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Highlight the range of performance data.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Conditional Formatting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Go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         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Scales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Bars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apply formatting based on performance values.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A629E72-B5BE-CB0C-BDC3-B6556F3EF0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5505275"/>
              </p:ext>
            </p:extLst>
          </p:nvPr>
        </p:nvGraphicFramePr>
        <p:xfrm>
          <a:off x="1371600" y="2261961"/>
          <a:ext cx="6800850" cy="4570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3639-F274-B531-7682-CF2A81503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85800"/>
            <a:ext cx="8761413" cy="706964"/>
          </a:xfrm>
        </p:spPr>
        <p:txBody>
          <a:bodyPr>
            <a:normAutofit fontScale="90000"/>
          </a:bodyPr>
          <a:lstStyle/>
          <a:p>
            <a:br>
              <a:rPr lang="en-IN" dirty="0">
                <a:latin typeface="Algerian" panose="04020705040A02060702" pitchFamily="82" charset="0"/>
              </a:rPr>
            </a:br>
            <a:r>
              <a:rPr lang="en-IN" b="1" i="1" u="sng" dirty="0">
                <a:latin typeface="Algerian" panose="04020705040A02060702" pitchFamily="82" charset="0"/>
              </a:rPr>
              <a:t>HIGH PERFORMANCE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B68B0B9-F957-448A-4617-E7E01767C339}"/>
              </a:ext>
            </a:extLst>
          </p:cNvPr>
          <p:cNvGraphicFramePr>
            <a:graphicFrameLocks/>
          </p:cNvGraphicFramePr>
          <p:nvPr/>
        </p:nvGraphicFramePr>
        <p:xfrm>
          <a:off x="838200" y="2286000"/>
          <a:ext cx="754897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0357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C53BE-8837-0E29-DD83-931953415A0C}"/>
              </a:ext>
            </a:extLst>
          </p:cNvPr>
          <p:cNvSpPr txBox="1"/>
          <p:nvPr/>
        </p:nvSpPr>
        <p:spPr>
          <a:xfrm>
            <a:off x="685800" y="2667000"/>
            <a:ext cx="1112520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creating an effective employee performance analysis model in Excel involves several key steps to ensure you can track, analyze, and visualize data efficiently:</a:t>
            </a:r>
          </a:p>
          <a:p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Start by structuring your data in a well-organized table, including essential fields such as Employee ID, Name, Gender, Department, Project ID, Performance Metrics, and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Tables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summary tables to aggregate data by projects and departments. This helps in understanding overall performance trends and making comparisons.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Utilize charts and graphs to visually represent performance data. Bar charts, pie charts, and line graphs can provide clear insights into how employees are performing across different projects and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32467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509974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/>
              <a:t>A</a:t>
            </a:r>
            <a:r>
              <a:rPr sz="4000" spc="-5" dirty="0"/>
              <a:t>G</a:t>
            </a:r>
            <a:r>
              <a:rPr sz="4000" spc="-35" dirty="0"/>
              <a:t>E</a:t>
            </a:r>
            <a:r>
              <a:rPr sz="4000" spc="15" dirty="0"/>
              <a:t>N</a:t>
            </a:r>
            <a:r>
              <a:rPr sz="4000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9B28A2-9FD9-72BD-0480-C585AC89AEFB}"/>
              </a:ext>
            </a:extLst>
          </p:cNvPr>
          <p:cNvSpPr txBox="1"/>
          <p:nvPr/>
        </p:nvSpPr>
        <p:spPr>
          <a:xfrm>
            <a:off x="1066800" y="2610534"/>
            <a:ext cx="665393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employee performance using Excel helps organizations make data-driven decisions to enhance productivity, address skill gaps, and recognize achievements, ultimately leading to improved overall performance and employee satisfaction.</a:t>
            </a:r>
          </a:p>
          <a:p>
            <a:endParaRPr lang="en-I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924800" y="170994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3618" y="1051299"/>
            <a:ext cx="5147582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000" b="1" u="sng" spc="5" dirty="0">
                <a:latin typeface="Algerian" panose="04020705040A02060702" pitchFamily="82" charset="0"/>
              </a:rPr>
              <a:t>PROJECT</a:t>
            </a:r>
            <a:r>
              <a:rPr lang="en-IN" sz="4000" b="1" u="sng" spc="5" dirty="0">
                <a:latin typeface="Algerian" panose="04020705040A02060702" pitchFamily="82" charset="0"/>
              </a:rPr>
              <a:t> </a:t>
            </a:r>
            <a:r>
              <a:rPr sz="4000" b="1" u="sng" spc="-20" dirty="0">
                <a:latin typeface="Algerian" panose="04020705040A02060702" pitchFamily="82" charset="0"/>
              </a:rPr>
              <a:t>OVERVI</a:t>
            </a:r>
            <a:r>
              <a:rPr lang="en-IN" sz="4000" b="1" u="sng" spc="-20" dirty="0">
                <a:latin typeface="Algerian" panose="04020705040A02060702" pitchFamily="82" charset="0"/>
              </a:rPr>
              <a:t>EW</a:t>
            </a:r>
            <a:endParaRPr sz="4250" b="1" u="sng" dirty="0">
              <a:latin typeface="Algerian" panose="04020705040A02060702" pitchFamily="8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081088" y="2316680"/>
            <a:ext cx="792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summary of a project overview for data analytics using MS Excel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 Analytics using MS Excel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leverage MS Excel's data analytics capabilities to extract insights, identify trends, and inform business decisions..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demonstrate the power of MS Excel in data analytics, providing actionable insights to drive informed business decisions.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0" y="9144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i="1" u="sng" spc="25" dirty="0">
                <a:latin typeface="Algerian" panose="04020705040A02060702" pitchFamily="82" charset="0"/>
              </a:rPr>
              <a:t>W</a:t>
            </a:r>
            <a:r>
              <a:rPr sz="3200" b="1" i="1" u="sng" spc="-20" dirty="0">
                <a:latin typeface="Algerian" panose="04020705040A02060702" pitchFamily="82" charset="0"/>
              </a:rPr>
              <a:t>H</a:t>
            </a:r>
            <a:r>
              <a:rPr sz="3200" b="1" i="1" u="sng" spc="20" dirty="0">
                <a:latin typeface="Algerian" panose="04020705040A02060702" pitchFamily="82" charset="0"/>
              </a:rPr>
              <a:t>O</a:t>
            </a:r>
            <a:r>
              <a:rPr sz="3200" b="1" i="1" u="sng" spc="-235" dirty="0">
                <a:latin typeface="Algerian" panose="04020705040A02060702" pitchFamily="82" charset="0"/>
              </a:rPr>
              <a:t> </a:t>
            </a:r>
            <a:r>
              <a:rPr sz="3200" b="1" i="1" u="sng" spc="-10" dirty="0">
                <a:latin typeface="Algerian" panose="04020705040A02060702" pitchFamily="82" charset="0"/>
              </a:rPr>
              <a:t>AR</a:t>
            </a:r>
            <a:r>
              <a:rPr sz="3200" b="1" i="1" u="sng" spc="15" dirty="0">
                <a:latin typeface="Algerian" panose="04020705040A02060702" pitchFamily="82" charset="0"/>
              </a:rPr>
              <a:t>E</a:t>
            </a:r>
            <a:r>
              <a:rPr sz="3200" b="1" i="1" u="sng" spc="-35" dirty="0">
                <a:latin typeface="Algerian" panose="04020705040A02060702" pitchFamily="82" charset="0"/>
              </a:rPr>
              <a:t> </a:t>
            </a:r>
            <a:r>
              <a:rPr sz="3200" b="1" i="1" u="sng" spc="-10" dirty="0">
                <a:latin typeface="Algerian" panose="04020705040A02060702" pitchFamily="82" charset="0"/>
              </a:rPr>
              <a:t>T</a:t>
            </a:r>
            <a:r>
              <a:rPr sz="3200" b="1" i="1" u="sng" spc="-15" dirty="0">
                <a:latin typeface="Algerian" panose="04020705040A02060702" pitchFamily="82" charset="0"/>
              </a:rPr>
              <a:t>H</a:t>
            </a:r>
            <a:r>
              <a:rPr sz="3200" b="1" i="1" u="sng" spc="15" dirty="0">
                <a:latin typeface="Algerian" panose="04020705040A02060702" pitchFamily="82" charset="0"/>
              </a:rPr>
              <a:t>E</a:t>
            </a:r>
            <a:r>
              <a:rPr sz="3200" b="1" i="1" u="sng" spc="-35" dirty="0">
                <a:latin typeface="Algerian" panose="04020705040A02060702" pitchFamily="82" charset="0"/>
              </a:rPr>
              <a:t> </a:t>
            </a:r>
            <a:r>
              <a:rPr sz="3200" b="1" i="1" u="sng" spc="-20" dirty="0">
                <a:latin typeface="Algerian" panose="04020705040A02060702" pitchFamily="82" charset="0"/>
              </a:rPr>
              <a:t>E</a:t>
            </a:r>
            <a:r>
              <a:rPr sz="3200" b="1" i="1" u="sng" spc="30" dirty="0">
                <a:latin typeface="Algerian" panose="04020705040A02060702" pitchFamily="82" charset="0"/>
              </a:rPr>
              <a:t>N</a:t>
            </a:r>
            <a:r>
              <a:rPr sz="3200" b="1" i="1" u="sng" spc="15" dirty="0">
                <a:latin typeface="Algerian" panose="04020705040A02060702" pitchFamily="82" charset="0"/>
              </a:rPr>
              <a:t>D</a:t>
            </a:r>
            <a:r>
              <a:rPr sz="3200" b="1" i="1" u="sng" spc="-45" dirty="0">
                <a:latin typeface="Algerian" panose="04020705040A02060702" pitchFamily="82" charset="0"/>
              </a:rPr>
              <a:t> </a:t>
            </a:r>
            <a:r>
              <a:rPr sz="3200" b="1" i="1" u="sng" dirty="0">
                <a:latin typeface="Algerian" panose="04020705040A02060702" pitchFamily="82" charset="0"/>
              </a:rPr>
              <a:t>U</a:t>
            </a:r>
            <a:r>
              <a:rPr sz="3200" b="1" i="1" u="sng" spc="10" dirty="0">
                <a:latin typeface="Algerian" panose="04020705040A02060702" pitchFamily="82" charset="0"/>
              </a:rPr>
              <a:t>S</a:t>
            </a:r>
            <a:r>
              <a:rPr sz="3200" b="1" i="1" u="sng" spc="-25" dirty="0">
                <a:latin typeface="Algerian" panose="04020705040A02060702" pitchFamily="82" charset="0"/>
              </a:rPr>
              <a:t>E</a:t>
            </a:r>
            <a:r>
              <a:rPr sz="3200" b="1" i="1" u="sng" spc="-10" dirty="0">
                <a:latin typeface="Algerian" panose="04020705040A02060702" pitchFamily="82" charset="0"/>
              </a:rPr>
              <a:t>R</a:t>
            </a:r>
            <a:r>
              <a:rPr sz="3200" b="1" i="1" u="sng" spc="5" dirty="0">
                <a:latin typeface="Algerian" panose="04020705040A02060702" pitchFamily="82" charset="0"/>
              </a:rPr>
              <a:t>S?</a:t>
            </a:r>
            <a:endParaRPr sz="3200" b="1" i="1" u="sng" dirty="0"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310E7E-3867-0900-84F0-C21612B9AAF8}"/>
              </a:ext>
            </a:extLst>
          </p:cNvPr>
          <p:cNvSpPr txBox="1"/>
          <p:nvPr/>
        </p:nvSpPr>
        <p:spPr>
          <a:xfrm>
            <a:off x="1371600" y="2828835"/>
            <a:ext cx="609872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rebuchet MS" panose="020B0603020202020204" pitchFamily="34" charset="0"/>
              </a:rPr>
              <a:t>Employer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rebuchet MS" panose="020B0603020202020204" pitchFamily="34" charset="0"/>
              </a:rPr>
              <a:t>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rebuchet MS" panose="020B0603020202020204" pitchFamily="34" charset="0"/>
              </a:rPr>
              <a:t>Firm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352540" y="43719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62052" y="574087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9415" y="842554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A3C690-F9E9-292D-9604-8339E3A015AB}"/>
              </a:ext>
            </a:extLst>
          </p:cNvPr>
          <p:cNvSpPr txBox="1"/>
          <p:nvPr/>
        </p:nvSpPr>
        <p:spPr>
          <a:xfrm>
            <a:off x="2819400" y="2752787"/>
            <a:ext cx="60987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Excel allows you to selectively display and analyze specific subsets of data based on criteria, enabling focused insights and streamlined data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Excel help organize and manage data by allowing users to collapse or expand sections of related rows or columns, facilitating better data navigation and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Excel is a powerful tool that summarizes, analyzes, and presents large datasets by organizing data into rows, columns, and values for dynamic and interactive reporting</a:t>
            </a:r>
            <a:r>
              <a:rPr lang="en-US" altLang="en-US" sz="1800" b="1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81922D-FBED-F062-AE85-63F2E6EB4799}"/>
              </a:ext>
            </a:extLst>
          </p:cNvPr>
          <p:cNvSpPr txBox="1"/>
          <p:nvPr/>
        </p:nvSpPr>
        <p:spPr>
          <a:xfrm>
            <a:off x="1371599" y="2209800"/>
            <a:ext cx="8761413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5 features in employee dataset.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"Revenue," "Expenses," "Profit," and "Market Share" to clearly present and compare metrics for each unit.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Apply conditional formatting to highlight high or low performance scores for better visualization.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Format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the Rating column is formatted to show numbers or a rating scale if applicable.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gender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:Create a summary table to analyze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levels by gender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table will help you visualize the data more </a:t>
            </a:r>
            <a:r>
              <a:rPr lang="en-US" sz="1800" dirty="0"/>
              <a:t>effectively.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69A596-8FC9-FB60-5157-2303D15F5953}"/>
              </a:ext>
            </a:extLst>
          </p:cNvPr>
          <p:cNvSpPr txBox="1"/>
          <p:nvPr/>
        </p:nvSpPr>
        <p:spPr>
          <a:xfrm>
            <a:off x="3049361" y="2959170"/>
            <a:ext cx="6098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IFS (Z8-5”VERY HIGH”28-4,”HIGH”,28&gt;3,”MED”,TRUE,”LOW”)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256</TotalTime>
  <Words>666</Words>
  <Application>Microsoft Office PowerPoint</Application>
  <PresentationFormat>Widescreen</PresentationFormat>
  <Paragraphs>88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Algerian</vt:lpstr>
      <vt:lpstr>Arial</vt:lpstr>
      <vt:lpstr>Calibri</vt:lpstr>
      <vt:lpstr>Century Gothic</vt:lpstr>
      <vt:lpstr>Times New Roman</vt:lpstr>
      <vt:lpstr>Trebuchet MS</vt:lpstr>
      <vt:lpstr>Wingdings 3</vt:lpstr>
      <vt:lpstr>Ion Boardroom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 HIGH PERFORMANCE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Sathish Kumar</cp:lastModifiedBy>
  <cp:revision>15</cp:revision>
  <dcterms:created xsi:type="dcterms:W3CDTF">2024-03-29T15:07:22Z</dcterms:created>
  <dcterms:modified xsi:type="dcterms:W3CDTF">2024-09-09T15:35:53Z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