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0987" y="3040529"/>
            <a:ext cx="8610600" cy="2677656"/>
          </a:xfrm>
          <a:prstGeom prst="rect">
            <a:avLst/>
          </a:prstGeom>
          <a:noFill/>
        </p:spPr>
        <p:txBody>
          <a:bodyPr wrap="square" rtlCol="0">
            <a:spAutoFit/>
          </a:bodyPr>
          <a:lstStyle/>
          <a:p>
            <a:r>
              <a:rPr lang="en-US" sz="2400" dirty="0"/>
              <a:t>STUDENT NAME</a:t>
            </a:r>
            <a:r>
              <a:rPr lang="en-US" sz="2400" dirty="0" smtClean="0"/>
              <a:t>: VIGNESH.D</a:t>
            </a:r>
            <a:endParaRPr lang="en-US" sz="2400" dirty="0"/>
          </a:p>
          <a:p>
            <a:r>
              <a:rPr lang="en-US" sz="2400" dirty="0"/>
              <a:t>REGISTER </a:t>
            </a:r>
            <a:r>
              <a:rPr lang="en-US" sz="2400" dirty="0" smtClean="0"/>
              <a:t>NO: </a:t>
            </a:r>
            <a:r>
              <a:rPr lang="en-US" sz="2400" dirty="0"/>
              <a:t>312214555, </a:t>
            </a:r>
            <a:r>
              <a:rPr lang="en-US" sz="2400" dirty="0" smtClean="0"/>
              <a:t>A3EF61BE5CB83C593DA494C1A893D475</a:t>
            </a:r>
          </a:p>
          <a:p>
            <a:r>
              <a:rPr lang="en-US" sz="2400" dirty="0" smtClean="0"/>
              <a:t>DEPARTMENT:DEPARTMENT </a:t>
            </a:r>
            <a:r>
              <a:rPr lang="en-US" sz="2400" dirty="0" smtClean="0"/>
              <a:t>OF COMMERCE</a:t>
            </a:r>
            <a:endParaRPr lang="en-US" sz="2400" dirty="0"/>
          </a:p>
          <a:p>
            <a:r>
              <a:rPr lang="en-US" sz="2400" dirty="0" smtClean="0"/>
              <a:t>COLLEGE: ST.THOMAS COLLEGE ARTS AND SCIENCE</a:t>
            </a:r>
          </a:p>
          <a:p>
            <a:endParaRPr lang="en-US" sz="2400" dirty="0"/>
          </a:p>
          <a:p>
            <a:r>
              <a:rPr lang="en-US" sz="2400" dirty="0" smtClean="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VISUALISING EMPOLYEE ATTENDANCE TRENDE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914400" y="1447800"/>
            <a:ext cx="8229600" cy="1477328"/>
          </a:xfrm>
          <a:prstGeom prst="rect">
            <a:avLst/>
          </a:prstGeom>
        </p:spPr>
        <p:txBody>
          <a:bodyPr wrap="square">
            <a:spAutoFit/>
          </a:bodyPr>
          <a:lstStyle/>
          <a:p>
            <a:r>
              <a:rPr lang="en-IN" dirty="0"/>
              <a:t>In a company with a large workforce, tracking and </a:t>
            </a:r>
            <a:r>
              <a:rPr lang="en-IN" dirty="0" err="1"/>
              <a:t>analyzing</a:t>
            </a:r>
            <a:r>
              <a:rPr lang="en-IN" dirty="0"/>
              <a:t> employee attendance trends is crucial for operational efficiency and resource management. The current manual methods of tracking attendance are cumbersome and prone to errors. Therefore, there is a need to visualize employee attendance data effectively using Excel charts.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6001643"/>
          </a:xfrm>
          <a:prstGeom prst="rect">
            <a:avLst/>
          </a:prstGeom>
          <a:noFill/>
        </p:spPr>
        <p:txBody>
          <a:bodyPr wrap="square" rtlCol="0">
            <a:spAutoFit/>
          </a:bodyPr>
          <a:lstStyle/>
          <a:p>
            <a:r>
              <a:rPr lang="en-GB" sz="2400" dirty="0">
                <a:solidFill>
                  <a:srgbClr val="0D0D0D"/>
                </a:solidFill>
                <a:latin typeface="Times New Roman" panose="02020603050405020304" pitchFamily="18" charset="0"/>
                <a:cs typeface="Times New Roman" panose="02020603050405020304" pitchFamily="18" charset="0"/>
              </a:rPr>
              <a:t>Creating a project to visualize employee attendance trends using Excel charts involves several key steps. Here’s an overview of the process:1. Define the Scope and </a:t>
            </a:r>
            <a:r>
              <a:rPr lang="en-GB" sz="2400" dirty="0" err="1">
                <a:solidFill>
                  <a:srgbClr val="0D0D0D"/>
                </a:solidFill>
                <a:latin typeface="Times New Roman" panose="02020603050405020304" pitchFamily="18" charset="0"/>
                <a:cs typeface="Times New Roman" panose="02020603050405020304" pitchFamily="18" charset="0"/>
              </a:rPr>
              <a:t>ObjectivesObjective</a:t>
            </a:r>
            <a:r>
              <a:rPr lang="en-GB" sz="2400" dirty="0">
                <a:solidFill>
                  <a:srgbClr val="0D0D0D"/>
                </a:solidFill>
                <a:latin typeface="Times New Roman" panose="02020603050405020304" pitchFamily="18" charset="0"/>
                <a:cs typeface="Times New Roman" panose="02020603050405020304" pitchFamily="18" charset="0"/>
              </a:rPr>
              <a:t>: The goal is to visualize employee attendance trends over a specified period, such as daily, weekly, or monthly trends. The visualization will help identify patterns, absenteeism, punctuality, and overall attendance </a:t>
            </a:r>
            <a:r>
              <a:rPr lang="en-GB" sz="2400" dirty="0" err="1">
                <a:solidFill>
                  <a:srgbClr val="0D0D0D"/>
                </a:solidFill>
                <a:latin typeface="Times New Roman" panose="02020603050405020304" pitchFamily="18" charset="0"/>
                <a:cs typeface="Times New Roman" panose="02020603050405020304" pitchFamily="18" charset="0"/>
              </a:rPr>
              <a:t>behavior.Data</a:t>
            </a:r>
            <a:r>
              <a:rPr lang="en-GB" sz="2400" dirty="0">
                <a:solidFill>
                  <a:srgbClr val="0D0D0D"/>
                </a:solidFill>
                <a:latin typeface="Times New Roman" panose="02020603050405020304" pitchFamily="18" charset="0"/>
                <a:cs typeface="Times New Roman" panose="02020603050405020304" pitchFamily="18" charset="0"/>
              </a:rPr>
              <a:t> Range: Decide the period for which attendance data will be </a:t>
            </a:r>
            <a:r>
              <a:rPr lang="en-GB" sz="2400" dirty="0" err="1">
                <a:solidFill>
                  <a:srgbClr val="0D0D0D"/>
                </a:solidFill>
                <a:latin typeface="Times New Roman" panose="02020603050405020304" pitchFamily="18" charset="0"/>
                <a:cs typeface="Times New Roman" panose="02020603050405020304" pitchFamily="18" charset="0"/>
              </a:rPr>
              <a:t>analyzed</a:t>
            </a:r>
            <a:r>
              <a:rPr lang="en-GB" sz="2400" dirty="0">
                <a:solidFill>
                  <a:srgbClr val="0D0D0D"/>
                </a:solidFill>
                <a:latin typeface="Times New Roman" panose="02020603050405020304" pitchFamily="18" charset="0"/>
                <a:cs typeface="Times New Roman" panose="02020603050405020304" pitchFamily="18" charset="0"/>
              </a:rPr>
              <a:t>, such as a month, quarter, or year.2. Data </a:t>
            </a:r>
            <a:r>
              <a:rPr lang="en-GB" sz="2400" dirty="0" err="1">
                <a:solidFill>
                  <a:srgbClr val="0D0D0D"/>
                </a:solidFill>
                <a:latin typeface="Times New Roman" panose="02020603050405020304" pitchFamily="18" charset="0"/>
                <a:cs typeface="Times New Roman" panose="02020603050405020304" pitchFamily="18" charset="0"/>
              </a:rPr>
              <a:t>CollectionAttendance</a:t>
            </a:r>
            <a:r>
              <a:rPr lang="en-GB" sz="2400" dirty="0">
                <a:solidFill>
                  <a:srgbClr val="0D0D0D"/>
                </a:solidFill>
                <a:latin typeface="Times New Roman" panose="02020603050405020304" pitchFamily="18" charset="0"/>
                <a:cs typeface="Times New Roman" panose="02020603050405020304" pitchFamily="18" charset="0"/>
              </a:rPr>
              <a:t> Data: Gather attendance records, which may include dates, employee names/IDs, check-in and check-out times, and any status indicators (e.g., present, absent, on leave).Data Format: Ensure that the data is organized in a structured format, typically in a table with columns for employee ID, date, and attendance status.</a:t>
            </a:r>
            <a:r>
              <a:rPr lang="en-US" sz="2400" b="0" i="0" dirty="0" smtClean="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9452" y="1676400"/>
            <a:ext cx="8444548" cy="2585323"/>
          </a:xfrm>
          <a:prstGeom prst="rect">
            <a:avLst/>
          </a:prstGeom>
        </p:spPr>
        <p:txBody>
          <a:bodyPr wrap="square">
            <a:spAutoFit/>
          </a:bodyPr>
          <a:lstStyle/>
          <a:p>
            <a:r>
              <a:rPr lang="en-IN" dirty="0"/>
              <a:t>The end users of an employee attendance trend visualization project typically </a:t>
            </a:r>
            <a:r>
              <a:rPr lang="en-IN" dirty="0" err="1"/>
              <a:t>include:Human</a:t>
            </a:r>
            <a:r>
              <a:rPr lang="en-IN" dirty="0"/>
              <a:t> Resources (HR) </a:t>
            </a:r>
            <a:r>
              <a:rPr lang="en-IN" dirty="0" err="1"/>
              <a:t>Team:Purpose</a:t>
            </a:r>
            <a:r>
              <a:rPr lang="en-IN" dirty="0"/>
              <a:t>: To monitor employee attendance patterns, identify issues like absenteeism or frequent tardiness, and manage leave policies </a:t>
            </a:r>
            <a:r>
              <a:rPr lang="en-IN" dirty="0" err="1"/>
              <a:t>effectively.Use</a:t>
            </a:r>
            <a:r>
              <a:rPr lang="en-IN" dirty="0"/>
              <a:t> Case: HR professionals can use the data to develop strategies for improving attendance, manage payroll, and address employee well-being </a:t>
            </a:r>
            <a:r>
              <a:rPr lang="en-IN" dirty="0" err="1"/>
              <a:t>concerns.Team</a:t>
            </a:r>
            <a:r>
              <a:rPr lang="en-IN" dirty="0"/>
              <a:t> Managers and </a:t>
            </a:r>
            <a:r>
              <a:rPr lang="en-IN" dirty="0" err="1"/>
              <a:t>Supervisors:Purpose</a:t>
            </a:r>
            <a:r>
              <a:rPr lang="en-IN" dirty="0"/>
              <a:t>: To track the attendance of their teams, ensure productivity, and address attendance-related issues </a:t>
            </a:r>
            <a:r>
              <a:rPr lang="en-IN" dirty="0" err="1"/>
              <a:t>promptly.Use</a:t>
            </a:r>
            <a:r>
              <a:rPr lang="en-IN" dirty="0"/>
              <a:t> Case: Managers can identify trends such as frequent absences in certain team members, which may indicate burnout or other issues that need to be addressed.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5716" y="2971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 y="1524000"/>
            <a:ext cx="6172200" cy="3733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GB"/>
              <a:t>Our Solution:Our solution involves creating a comprehensive and user-friendly system to visualize employee attendance trends using Excel. This system leverages Excel’s powerful charting and data analysis capabilities to provide clear, actionable insights into employee attendance patterns over time.Value Proposition:Enhanced Decision-Making:Data-Driven Insights: By visualizing attendance data, our solution enables HR teams, managers, and executives to make informed decisions regarding workforce management, policy adjustments, and resource allocation.Real-Time Monitoring: Users can monitor attendance trends in real-time, allowing for quick responses to emerging issues, such as increased absenteeism or punctuality concerns.Improved Operational Efficiency:Streamlined Reporting: The solution simplifies the process of generating attendance reports, reducing the time and effort required by HR and payroll departments.Automated Processes: With optional automation features, data</a:t>
            </a:r>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a:t>A</a:t>
            </a:r>
            <a:r>
              <a:rPr sz="3600" spc="-5"/>
              <a:t>N</a:t>
            </a:r>
            <a:r>
              <a:rPr sz="3600"/>
              <a:t>D</a:t>
            </a:r>
            <a:r>
              <a:rPr sz="3600" spc="35"/>
              <a:t> </a:t>
            </a:r>
            <a:r>
              <a:rPr sz="3600" spc="-30" smtClean="0"/>
              <a:t>I</a:t>
            </a:r>
            <a:r>
              <a:rPr sz="3600" spc="-35" smtClean="0"/>
              <a:t>T</a:t>
            </a:r>
            <a:r>
              <a:rPr sz="3600" smtClean="0"/>
              <a:t>S</a:t>
            </a:r>
            <a:r>
              <a:rPr sz="3600" spc="-35" smtClean="0"/>
              <a:t>T</a:t>
            </a:r>
            <a:r>
              <a:rPr sz="3600" spc="-30" smtClean="0"/>
              <a:t>I</a:t>
            </a:r>
            <a:r>
              <a:rPr sz="3600" spc="10" smtClean="0"/>
              <a:t>O</a:t>
            </a:r>
            <a:r>
              <a:rPr sz="360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544</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16</cp:revision>
  <dcterms:created xsi:type="dcterms:W3CDTF">2024-03-29T15:07:22Z</dcterms:created>
  <dcterms:modified xsi:type="dcterms:W3CDTF">2024-08-28T12:26:56Z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