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04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5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96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2302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729" y="2747367"/>
            <a:ext cx="4868942" cy="273474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1385292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Count of Smaller Numbers After Self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864037" y="4301430"/>
            <a:ext cx="7415927" cy="18428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problem involves determining the count of smaller elements to the right of each element in an integer array. This provides a comprehensive solution, explains the approach in detail, and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complexity of the implemented algorithm. The chosen method efficiently tackles the problem using a modified merge sort technique, ensuring optimal performance.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hape 4"/>
          <p:cNvSpPr/>
          <p:nvPr/>
        </p:nvSpPr>
        <p:spPr>
          <a:xfrm>
            <a:off x="864037" y="6430804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57" y="6438424"/>
            <a:ext cx="379690" cy="37969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382316" y="6412349"/>
            <a:ext cx="2207657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by Vivek kolla</a:t>
            </a:r>
            <a:endParaRPr lang="en-US" sz="243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48" y="1502212"/>
            <a:ext cx="4944785" cy="522505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44471" y="770453"/>
            <a:ext cx="5415082" cy="6768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30"/>
              </a:lnSpc>
              <a:buNone/>
            </a:pPr>
            <a:r>
              <a:rPr lang="en-US" sz="426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</a:t>
            </a:r>
            <a:endParaRPr lang="en-US" sz="4264" dirty="0"/>
          </a:p>
        </p:txBody>
      </p:sp>
      <p:sp>
        <p:nvSpPr>
          <p:cNvPr id="7" name="Shape 3"/>
          <p:cNvSpPr/>
          <p:nvPr/>
        </p:nvSpPr>
        <p:spPr>
          <a:xfrm>
            <a:off x="6244471" y="2015728"/>
            <a:ext cx="487323" cy="487323"/>
          </a:xfrm>
          <a:prstGeom prst="roundRect">
            <a:avLst>
              <a:gd name="adj" fmla="val 8001"/>
            </a:avLst>
          </a:prstGeom>
          <a:solidFill>
            <a:srgbClr val="EEE8DD"/>
          </a:solidFill>
          <a:ln/>
        </p:spPr>
      </p:sp>
      <p:sp>
        <p:nvSpPr>
          <p:cNvPr id="8" name="Text 4"/>
          <p:cNvSpPr/>
          <p:nvPr/>
        </p:nvSpPr>
        <p:spPr>
          <a:xfrm>
            <a:off x="6411516" y="2096929"/>
            <a:ext cx="153233" cy="3249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58"/>
              </a:lnSpc>
              <a:buNone/>
            </a:pPr>
            <a:r>
              <a:rPr lang="en-US" sz="2558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558" dirty="0"/>
          </a:p>
        </p:txBody>
      </p:sp>
      <p:sp>
        <p:nvSpPr>
          <p:cNvPr id="9" name="Text 5"/>
          <p:cNvSpPr/>
          <p:nvPr/>
        </p:nvSpPr>
        <p:spPr>
          <a:xfrm>
            <a:off x="6948368" y="2015728"/>
            <a:ext cx="2707481" cy="3383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5"/>
              </a:lnSpc>
              <a:buNone/>
            </a:pPr>
            <a:r>
              <a:rPr lang="en-US" sz="2132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Efficient Solutions</a:t>
            </a:r>
            <a:endParaRPr lang="en-US" sz="2132" dirty="0"/>
          </a:p>
        </p:txBody>
      </p:sp>
      <p:sp>
        <p:nvSpPr>
          <p:cNvPr id="10" name="Text 6"/>
          <p:cNvSpPr/>
          <p:nvPr/>
        </p:nvSpPr>
        <p:spPr>
          <a:xfrm>
            <a:off x="6948368" y="2484001"/>
            <a:ext cx="6923961" cy="10394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9"/>
              </a:lnSpc>
              <a:buNone/>
            </a:pPr>
            <a:r>
              <a:rPr lang="en-US" sz="1706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optimal solutions for the "Count of Smaller Numbers After Self" problem have a time complexity of O(n log n), achieved using data structures like Segment Trees or Binary Indexed Trees.</a:t>
            </a:r>
            <a:endParaRPr lang="en-US" sz="1706" dirty="0"/>
          </a:p>
        </p:txBody>
      </p:sp>
      <p:sp>
        <p:nvSpPr>
          <p:cNvPr id="11" name="Shape 7"/>
          <p:cNvSpPr/>
          <p:nvPr/>
        </p:nvSpPr>
        <p:spPr>
          <a:xfrm>
            <a:off x="6244471" y="3983593"/>
            <a:ext cx="487323" cy="487323"/>
          </a:xfrm>
          <a:prstGeom prst="roundRect">
            <a:avLst>
              <a:gd name="adj" fmla="val 8001"/>
            </a:avLst>
          </a:prstGeom>
          <a:solidFill>
            <a:srgbClr val="EEE8DD"/>
          </a:solidFill>
          <a:ln/>
        </p:spPr>
      </p:sp>
      <p:sp>
        <p:nvSpPr>
          <p:cNvPr id="12" name="Text 8"/>
          <p:cNvSpPr/>
          <p:nvPr/>
        </p:nvSpPr>
        <p:spPr>
          <a:xfrm>
            <a:off x="6389608" y="4064794"/>
            <a:ext cx="196929" cy="3249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58"/>
              </a:lnSpc>
              <a:buNone/>
            </a:pPr>
            <a:r>
              <a:rPr lang="en-US" sz="2558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558" dirty="0"/>
          </a:p>
        </p:txBody>
      </p:sp>
      <p:sp>
        <p:nvSpPr>
          <p:cNvPr id="13" name="Text 9"/>
          <p:cNvSpPr/>
          <p:nvPr/>
        </p:nvSpPr>
        <p:spPr>
          <a:xfrm>
            <a:off x="6948368" y="3983593"/>
            <a:ext cx="2707481" cy="3383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5"/>
              </a:lnSpc>
              <a:buNone/>
            </a:pPr>
            <a:r>
              <a:rPr lang="en-US" sz="2132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Tradeoffs</a:t>
            </a:r>
            <a:endParaRPr lang="en-US" sz="2132" dirty="0"/>
          </a:p>
        </p:txBody>
      </p:sp>
      <p:sp>
        <p:nvSpPr>
          <p:cNvPr id="14" name="Text 10"/>
          <p:cNvSpPr/>
          <p:nvPr/>
        </p:nvSpPr>
        <p:spPr>
          <a:xfrm>
            <a:off x="6948368" y="4451866"/>
            <a:ext cx="6923961" cy="10394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9"/>
              </a:lnSpc>
              <a:buNone/>
            </a:pPr>
            <a:r>
              <a:rPr lang="en-US" sz="1706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While the optimal solutions are more efficient, they may require more complex implementation and additional memory usage compared to the brute force approach.</a:t>
            </a:r>
            <a:endParaRPr lang="en-US" sz="1706" dirty="0"/>
          </a:p>
        </p:txBody>
      </p:sp>
      <p:sp>
        <p:nvSpPr>
          <p:cNvPr id="15" name="Shape 11"/>
          <p:cNvSpPr/>
          <p:nvPr/>
        </p:nvSpPr>
        <p:spPr>
          <a:xfrm>
            <a:off x="6244471" y="5951458"/>
            <a:ext cx="487323" cy="487323"/>
          </a:xfrm>
          <a:prstGeom prst="roundRect">
            <a:avLst>
              <a:gd name="adj" fmla="val 8001"/>
            </a:avLst>
          </a:prstGeom>
          <a:solidFill>
            <a:srgbClr val="EEE8DD"/>
          </a:solidFill>
          <a:ln/>
        </p:spPr>
      </p:sp>
      <p:sp>
        <p:nvSpPr>
          <p:cNvPr id="16" name="Text 12"/>
          <p:cNvSpPr/>
          <p:nvPr/>
        </p:nvSpPr>
        <p:spPr>
          <a:xfrm>
            <a:off x="6390203" y="6032659"/>
            <a:ext cx="195739" cy="3249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58"/>
              </a:lnSpc>
              <a:buNone/>
            </a:pPr>
            <a:r>
              <a:rPr lang="en-US" sz="2558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558" dirty="0"/>
          </a:p>
        </p:txBody>
      </p:sp>
      <p:sp>
        <p:nvSpPr>
          <p:cNvPr id="17" name="Text 13"/>
          <p:cNvSpPr/>
          <p:nvPr/>
        </p:nvSpPr>
        <p:spPr>
          <a:xfrm>
            <a:off x="6948368" y="5951458"/>
            <a:ext cx="3642598" cy="3383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5"/>
              </a:lnSpc>
              <a:buNone/>
            </a:pPr>
            <a:r>
              <a:rPr lang="en-US" sz="2132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Real-World Considerations</a:t>
            </a:r>
            <a:endParaRPr lang="en-US" sz="2132" dirty="0"/>
          </a:p>
        </p:txBody>
      </p:sp>
      <p:sp>
        <p:nvSpPr>
          <p:cNvPr id="18" name="Text 14"/>
          <p:cNvSpPr/>
          <p:nvPr/>
        </p:nvSpPr>
        <p:spPr>
          <a:xfrm>
            <a:off x="6948368" y="6419731"/>
            <a:ext cx="6923961" cy="10394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9"/>
              </a:lnSpc>
              <a:buNone/>
            </a:pPr>
            <a:r>
              <a:rPr lang="en-US" sz="1706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choice of algorithm should consider factors such as input size, memory constraints, and the specific requirements of the problem domain.</a:t>
            </a:r>
            <a:endParaRPr lang="en-US" sz="1706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021086"/>
            <a:ext cx="4869061" cy="418742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697111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Introduction</a:t>
            </a:r>
            <a:endParaRPr lang="en-US" sz="4860" dirty="0"/>
          </a:p>
        </p:txBody>
      </p:sp>
      <p:sp>
        <p:nvSpPr>
          <p:cNvPr id="7" name="Shape 3"/>
          <p:cNvSpPr/>
          <p:nvPr/>
        </p:nvSpPr>
        <p:spPr>
          <a:xfrm>
            <a:off x="6350437" y="2116574"/>
            <a:ext cx="555427" cy="555427"/>
          </a:xfrm>
          <a:prstGeom prst="roundRect">
            <a:avLst>
              <a:gd name="adj" fmla="val 8001"/>
            </a:avLst>
          </a:prstGeom>
          <a:solidFill>
            <a:srgbClr val="EEE8DD"/>
          </a:solidFill>
          <a:ln/>
        </p:spPr>
      </p:sp>
      <p:sp>
        <p:nvSpPr>
          <p:cNvPr id="8" name="Text 4"/>
          <p:cNvSpPr/>
          <p:nvPr/>
        </p:nvSpPr>
        <p:spPr>
          <a:xfrm>
            <a:off x="6540818" y="2209086"/>
            <a:ext cx="174665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916" dirty="0"/>
          </a:p>
        </p:txBody>
      </p:sp>
      <p:sp>
        <p:nvSpPr>
          <p:cNvPr id="9" name="Text 5"/>
          <p:cNvSpPr/>
          <p:nvPr/>
        </p:nvSpPr>
        <p:spPr>
          <a:xfrm>
            <a:off x="7152680" y="2116574"/>
            <a:ext cx="4237077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Understanding the Problem</a:t>
            </a:r>
            <a:endParaRPr lang="en-US" sz="2430" dirty="0"/>
          </a:p>
        </p:txBody>
      </p:sp>
      <p:sp>
        <p:nvSpPr>
          <p:cNvPr id="10" name="Text 6"/>
          <p:cNvSpPr/>
          <p:nvPr/>
        </p:nvSpPr>
        <p:spPr>
          <a:xfrm>
            <a:off x="7152680" y="2650450"/>
            <a:ext cx="661368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goal is to determine the count of smaller numbers after each element in a given array.</a:t>
            </a:r>
            <a:endParaRPr lang="en-US" sz="1944" dirty="0"/>
          </a:p>
        </p:txBody>
      </p:sp>
      <p:sp>
        <p:nvSpPr>
          <p:cNvPr id="11" name="Shape 7"/>
          <p:cNvSpPr/>
          <p:nvPr/>
        </p:nvSpPr>
        <p:spPr>
          <a:xfrm>
            <a:off x="6350437" y="3965019"/>
            <a:ext cx="555427" cy="555427"/>
          </a:xfrm>
          <a:prstGeom prst="roundRect">
            <a:avLst>
              <a:gd name="adj" fmla="val 8001"/>
            </a:avLst>
          </a:prstGeom>
          <a:solidFill>
            <a:srgbClr val="EEE8DD"/>
          </a:solidFill>
          <a:ln/>
        </p:spPr>
      </p:sp>
      <p:sp>
        <p:nvSpPr>
          <p:cNvPr id="12" name="Text 8"/>
          <p:cNvSpPr/>
          <p:nvPr/>
        </p:nvSpPr>
        <p:spPr>
          <a:xfrm>
            <a:off x="6515933" y="4057531"/>
            <a:ext cx="22443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916" dirty="0"/>
          </a:p>
        </p:txBody>
      </p:sp>
      <p:sp>
        <p:nvSpPr>
          <p:cNvPr id="13" name="Text 9"/>
          <p:cNvSpPr/>
          <p:nvPr/>
        </p:nvSpPr>
        <p:spPr>
          <a:xfrm>
            <a:off x="7152680" y="396501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Approach</a:t>
            </a:r>
            <a:endParaRPr lang="en-US" sz="2430" dirty="0"/>
          </a:p>
        </p:txBody>
      </p:sp>
      <p:sp>
        <p:nvSpPr>
          <p:cNvPr id="14" name="Text 10"/>
          <p:cNvSpPr/>
          <p:nvPr/>
        </p:nvSpPr>
        <p:spPr>
          <a:xfrm>
            <a:off x="7152680" y="4498896"/>
            <a:ext cx="661368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 will explore different algorithms and their time complexities to solve this problem efficiently.</a:t>
            </a:r>
            <a:endParaRPr lang="en-US" sz="1944" dirty="0"/>
          </a:p>
        </p:txBody>
      </p:sp>
      <p:sp>
        <p:nvSpPr>
          <p:cNvPr id="15" name="Shape 11"/>
          <p:cNvSpPr/>
          <p:nvPr/>
        </p:nvSpPr>
        <p:spPr>
          <a:xfrm>
            <a:off x="6350437" y="5813465"/>
            <a:ext cx="555427" cy="555427"/>
          </a:xfrm>
          <a:prstGeom prst="roundRect">
            <a:avLst>
              <a:gd name="adj" fmla="val 8001"/>
            </a:avLst>
          </a:prstGeom>
          <a:solidFill>
            <a:srgbClr val="EEE8DD"/>
          </a:solidFill>
          <a:ln/>
        </p:spPr>
      </p:sp>
      <p:sp>
        <p:nvSpPr>
          <p:cNvPr id="16" name="Text 12"/>
          <p:cNvSpPr/>
          <p:nvPr/>
        </p:nvSpPr>
        <p:spPr>
          <a:xfrm>
            <a:off x="6516529" y="5905976"/>
            <a:ext cx="22312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916" dirty="0"/>
          </a:p>
        </p:txBody>
      </p:sp>
      <p:sp>
        <p:nvSpPr>
          <p:cNvPr id="17" name="Text 13"/>
          <p:cNvSpPr/>
          <p:nvPr/>
        </p:nvSpPr>
        <p:spPr>
          <a:xfrm>
            <a:off x="7152680" y="581346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Applications</a:t>
            </a:r>
            <a:endParaRPr lang="en-US" sz="2430" dirty="0"/>
          </a:p>
        </p:txBody>
      </p:sp>
      <p:sp>
        <p:nvSpPr>
          <p:cNvPr id="18" name="Text 14"/>
          <p:cNvSpPr/>
          <p:nvPr/>
        </p:nvSpPr>
        <p:spPr>
          <a:xfrm>
            <a:off x="7152680" y="6347341"/>
            <a:ext cx="6613684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This problem has applications in data analysis, stock trading, and other areas where finding the relative position of elements is important.</a:t>
            </a:r>
            <a:endParaRPr lang="en-US" sz="194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-40204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40204"/>
            <a:ext cx="14708459" cy="71334612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641013" y="368231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Problem Statement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426958" y="3304838"/>
            <a:ext cx="133275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Input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327991" y="4277911"/>
            <a:ext cx="2290343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 array of integers.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327991" y="5177348"/>
            <a:ext cx="143172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Output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327991" y="5843961"/>
            <a:ext cx="2961619" cy="16831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 array containing the count of smaller numbers after each element in the input array.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4539920" y="24210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Example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4539920" y="2926800"/>
            <a:ext cx="38988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Input: [5, 2, 6, 1] Output: [2, 1, 1, 0]</a:t>
            </a:r>
            <a:endParaRPr lang="en-US" sz="1944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56B1AE-EFB0-7550-E63B-0AAE9B20B405}"/>
              </a:ext>
            </a:extLst>
          </p:cNvPr>
          <p:cNvSpPr txBox="1"/>
          <p:nvPr/>
        </p:nvSpPr>
        <p:spPr>
          <a:xfrm>
            <a:off x="932359" y="1293541"/>
            <a:ext cx="1212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9F66C35-B341-1DB1-FEE7-63D0B8CE7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13" y="1233583"/>
            <a:ext cx="13543338" cy="68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4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Given an integer array </a:t>
            </a:r>
            <a:r>
              <a:rPr kumimoji="0" lang="en-US" altLang="en-US" sz="194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nums</a:t>
            </a:r>
            <a:r>
              <a:rPr kumimoji="0" lang="en-US" altLang="en-US" sz="194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 , we need to return an integer array counts where counts[</a:t>
            </a:r>
            <a:r>
              <a:rPr kumimoji="0" lang="en-US" altLang="en-US" sz="194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i</a:t>
            </a:r>
            <a:r>
              <a:rPr kumimoji="0" lang="en-US" altLang="en-US" sz="194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] is the number of smaller elements to the right of </a:t>
            </a:r>
            <a:r>
              <a:rPr kumimoji="0" lang="en-US" altLang="en-US" sz="194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nums</a:t>
            </a:r>
            <a:r>
              <a:rPr kumimoji="0" lang="en-US" altLang="en-US" sz="194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 [</a:t>
            </a:r>
            <a:r>
              <a:rPr kumimoji="0" lang="en-US" altLang="en-US" sz="194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i</a:t>
            </a:r>
            <a:r>
              <a:rPr kumimoji="0" lang="en-US" altLang="en-US" sz="194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]. 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C8CBF55C-D039-5D00-A4A3-58A315313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041" y="3387971"/>
            <a:ext cx="6112374" cy="188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4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Explanation: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4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For 5, there are 2 smaller elements to its right (2 and 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4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For 2, there is 1 smaller element to its right (1).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4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For 6, there is 1 smaller element to its right (1).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4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For 1, there are no smaller elements to its right.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4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lasio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14F0B68C-ECED-BDFA-AB97-8DA24824E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041" y="5085592"/>
            <a:ext cx="9339511" cy="15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4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Divide</a:t>
            </a:r>
            <a:r>
              <a:rPr kumimoji="0" lang="en-US" altLang="en-US" sz="194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: Recursively divide the array into two halves until each half contains a single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4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Conquer</a:t>
            </a:r>
            <a:r>
              <a:rPr kumimoji="0" lang="en-US" altLang="en-US" sz="194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: During the merge process, count the elements in the right half that are smaller than the elements in the left half.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4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Merge</a:t>
            </a:r>
            <a:r>
              <a:rPr kumimoji="0" lang="en-US" altLang="en-US" sz="194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: Combine the two halves while maintaining the count of smaller elements. </a:t>
            </a: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E5267EB8-1C51-B844-4D00-BE0248B35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041" y="6743699"/>
            <a:ext cx="9527568" cy="15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4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Count and Merge</a:t>
            </a:r>
            <a:r>
              <a:rPr kumimoji="0" lang="en-US" altLang="en-US" sz="194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4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Maintain an array counts to keep track of the count of smaller elements for each index.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4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During the merge step, compare elements from both halves and update the counts array accordingly.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4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lasi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261870" y="-126259"/>
            <a:ext cx="2269456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CODING</a:t>
            </a:r>
            <a:endParaRPr lang="en-US" sz="486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D2E9E8-1CA9-FFE7-3A44-53FFA40AC2D6}"/>
              </a:ext>
            </a:extLst>
          </p:cNvPr>
          <p:cNvSpPr txBox="1"/>
          <p:nvPr/>
        </p:nvSpPr>
        <p:spPr>
          <a:xfrm>
            <a:off x="905944" y="645266"/>
            <a:ext cx="6072023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r>
              <a:rPr lang="en-IN" dirty="0"/>
              <a:t>void merge(int* </a:t>
            </a:r>
            <a:r>
              <a:rPr lang="en-IN" dirty="0" err="1"/>
              <a:t>nums</a:t>
            </a:r>
            <a:r>
              <a:rPr lang="en-IN" dirty="0"/>
              <a:t>, int* indices, int* counts, int left, int mid, int right) {</a:t>
            </a:r>
          </a:p>
          <a:p>
            <a:r>
              <a:rPr lang="en-IN" dirty="0"/>
              <a:t>    int </a:t>
            </a:r>
            <a:r>
              <a:rPr lang="en-IN" dirty="0" err="1"/>
              <a:t>leftSize</a:t>
            </a:r>
            <a:r>
              <a:rPr lang="en-IN" dirty="0"/>
              <a:t> = mid - left + 1;</a:t>
            </a:r>
          </a:p>
          <a:p>
            <a:r>
              <a:rPr lang="en-IN" dirty="0"/>
              <a:t>    int </a:t>
            </a:r>
            <a:r>
              <a:rPr lang="en-IN" dirty="0" err="1"/>
              <a:t>rightSize</a:t>
            </a:r>
            <a:r>
              <a:rPr lang="en-IN" dirty="0"/>
              <a:t> = right - mid;</a:t>
            </a:r>
          </a:p>
          <a:p>
            <a:r>
              <a:rPr lang="en-IN" dirty="0"/>
              <a:t>    int* </a:t>
            </a:r>
            <a:r>
              <a:rPr lang="en-IN" dirty="0" err="1"/>
              <a:t>leftIndices</a:t>
            </a:r>
            <a:r>
              <a:rPr lang="en-IN" dirty="0"/>
              <a:t> = (int*)malloc(</a:t>
            </a:r>
            <a:r>
              <a:rPr lang="en-IN" dirty="0" err="1"/>
              <a:t>leftSize</a:t>
            </a:r>
            <a:r>
              <a:rPr lang="en-IN" dirty="0"/>
              <a:t> * </a:t>
            </a:r>
            <a:r>
              <a:rPr lang="en-IN" dirty="0" err="1"/>
              <a:t>sizeof</a:t>
            </a:r>
            <a:r>
              <a:rPr lang="en-IN" dirty="0"/>
              <a:t>(int));</a:t>
            </a:r>
          </a:p>
          <a:p>
            <a:r>
              <a:rPr lang="en-IN" dirty="0"/>
              <a:t>    int* </a:t>
            </a:r>
            <a:r>
              <a:rPr lang="en-IN" dirty="0" err="1"/>
              <a:t>rightIndices</a:t>
            </a:r>
            <a:r>
              <a:rPr lang="en-IN" dirty="0"/>
              <a:t> = (int*)malloc(</a:t>
            </a:r>
            <a:r>
              <a:rPr lang="en-IN" dirty="0" err="1"/>
              <a:t>rightSize</a:t>
            </a:r>
            <a:r>
              <a:rPr lang="en-IN" dirty="0"/>
              <a:t> * </a:t>
            </a:r>
            <a:r>
              <a:rPr lang="en-IN" dirty="0" err="1"/>
              <a:t>sizeof</a:t>
            </a:r>
            <a:r>
              <a:rPr lang="en-IN" dirty="0"/>
              <a:t>(int));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leftSize</a:t>
            </a:r>
            <a:r>
              <a:rPr lang="en-IN" dirty="0"/>
              <a:t>; 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leftIndices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= indices[left + 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r>
              <a:rPr lang="en-IN" dirty="0"/>
              <a:t>   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rightSize</a:t>
            </a:r>
            <a:r>
              <a:rPr lang="en-IN" dirty="0"/>
              <a:t>; 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rightIndices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= indices[mid + 1 + 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int </a:t>
            </a:r>
            <a:r>
              <a:rPr lang="en-IN" dirty="0" err="1"/>
              <a:t>i</a:t>
            </a:r>
            <a:r>
              <a:rPr lang="en-IN" dirty="0"/>
              <a:t> = 0, j = 0, k = left, </a:t>
            </a:r>
            <a:r>
              <a:rPr lang="en-IN" dirty="0" err="1"/>
              <a:t>rightCounter</a:t>
            </a:r>
            <a:r>
              <a:rPr lang="en-IN" dirty="0"/>
              <a:t> = 0;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while (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leftSize</a:t>
            </a:r>
            <a:r>
              <a:rPr lang="en-IN" dirty="0"/>
              <a:t> &amp;&amp; j &lt; </a:t>
            </a:r>
            <a:r>
              <a:rPr lang="en-IN" dirty="0" err="1"/>
              <a:t>rightSize</a:t>
            </a:r>
            <a:r>
              <a:rPr lang="en-IN" dirty="0"/>
              <a:t>) {</a:t>
            </a:r>
          </a:p>
          <a:p>
            <a:r>
              <a:rPr lang="en-IN" dirty="0"/>
              <a:t>        if (</a:t>
            </a:r>
            <a:r>
              <a:rPr lang="en-IN" dirty="0" err="1"/>
              <a:t>nums</a:t>
            </a:r>
            <a:r>
              <a:rPr lang="en-IN" dirty="0"/>
              <a:t>[</a:t>
            </a:r>
            <a:r>
              <a:rPr lang="en-IN" dirty="0" err="1"/>
              <a:t>leftIndices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]] &lt;= </a:t>
            </a:r>
            <a:r>
              <a:rPr lang="en-IN" dirty="0" err="1"/>
              <a:t>nums</a:t>
            </a:r>
            <a:r>
              <a:rPr lang="en-IN" dirty="0"/>
              <a:t>[</a:t>
            </a:r>
            <a:r>
              <a:rPr lang="en-IN" dirty="0" err="1"/>
              <a:t>rightIndices</a:t>
            </a:r>
            <a:r>
              <a:rPr lang="en-IN" dirty="0"/>
              <a:t>[j]]) {</a:t>
            </a:r>
          </a:p>
          <a:p>
            <a:r>
              <a:rPr lang="en-IN" dirty="0"/>
              <a:t>            counts[</a:t>
            </a:r>
            <a:r>
              <a:rPr lang="en-IN" dirty="0" err="1"/>
              <a:t>leftIndices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]] += </a:t>
            </a:r>
            <a:r>
              <a:rPr lang="en-IN" dirty="0" err="1"/>
              <a:t>rightCounter</a:t>
            </a:r>
            <a:r>
              <a:rPr lang="en-IN" dirty="0"/>
              <a:t>;</a:t>
            </a:r>
          </a:p>
          <a:p>
            <a:r>
              <a:rPr lang="en-IN" dirty="0"/>
              <a:t>            indices[k++] = </a:t>
            </a:r>
            <a:r>
              <a:rPr lang="en-IN" dirty="0" err="1"/>
              <a:t>leftIndices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++];</a:t>
            </a:r>
          </a:p>
          <a:p>
            <a:r>
              <a:rPr lang="en-IN" dirty="0"/>
              <a:t>        } else {</a:t>
            </a:r>
          </a:p>
          <a:p>
            <a:r>
              <a:rPr lang="en-IN" dirty="0"/>
              <a:t>            </a:t>
            </a:r>
            <a:r>
              <a:rPr lang="en-IN" dirty="0" err="1"/>
              <a:t>rightCounter</a:t>
            </a:r>
            <a:r>
              <a:rPr lang="en-IN" dirty="0"/>
              <a:t>++;</a:t>
            </a:r>
          </a:p>
          <a:p>
            <a:r>
              <a:rPr lang="en-IN" dirty="0"/>
              <a:t>            indices[k++] = </a:t>
            </a:r>
            <a:r>
              <a:rPr lang="en-IN" dirty="0" err="1"/>
              <a:t>rightIndices</a:t>
            </a:r>
            <a:r>
              <a:rPr lang="en-IN" dirty="0"/>
              <a:t>[</a:t>
            </a:r>
            <a:r>
              <a:rPr lang="en-IN" dirty="0" err="1"/>
              <a:t>j++</a:t>
            </a:r>
            <a:r>
              <a:rPr lang="en-IN" dirty="0"/>
              <a:t>]; } }</a:t>
            </a:r>
          </a:p>
          <a:p>
            <a:r>
              <a:rPr lang="en-IN" dirty="0"/>
              <a:t>     while (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leftSize</a:t>
            </a:r>
            <a:r>
              <a:rPr lang="en-IN" dirty="0"/>
              <a:t>) {</a:t>
            </a:r>
          </a:p>
          <a:p>
            <a:r>
              <a:rPr lang="en-IN" dirty="0"/>
              <a:t>        counts[</a:t>
            </a:r>
            <a:r>
              <a:rPr lang="en-IN" dirty="0" err="1"/>
              <a:t>leftIndices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]] += </a:t>
            </a:r>
            <a:r>
              <a:rPr lang="en-IN" dirty="0" err="1"/>
              <a:t>rightCounter</a:t>
            </a:r>
            <a:r>
              <a:rPr lang="en-IN" dirty="0"/>
              <a:t>;</a:t>
            </a:r>
          </a:p>
          <a:p>
            <a:r>
              <a:rPr lang="en-IN" dirty="0"/>
              <a:t>        indices[k++] = </a:t>
            </a:r>
            <a:r>
              <a:rPr lang="en-IN" dirty="0" err="1"/>
              <a:t>leftIndices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++];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4B1B3-E564-F450-638E-8580B46FF0BE}"/>
              </a:ext>
            </a:extLst>
          </p:cNvPr>
          <p:cNvSpPr txBox="1"/>
          <p:nvPr/>
        </p:nvSpPr>
        <p:spPr>
          <a:xfrm>
            <a:off x="7883911" y="259503"/>
            <a:ext cx="8118087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while (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leftSize</a:t>
            </a:r>
            <a:r>
              <a:rPr lang="en-IN" dirty="0"/>
              <a:t>) {</a:t>
            </a:r>
          </a:p>
          <a:p>
            <a:r>
              <a:rPr lang="en-IN" dirty="0"/>
              <a:t>        counts[</a:t>
            </a:r>
            <a:r>
              <a:rPr lang="en-IN" dirty="0" err="1"/>
              <a:t>leftIndices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]] += </a:t>
            </a:r>
            <a:r>
              <a:rPr lang="en-IN" dirty="0" err="1"/>
              <a:t>rightCounter</a:t>
            </a:r>
            <a:r>
              <a:rPr lang="en-IN" dirty="0"/>
              <a:t>;</a:t>
            </a:r>
          </a:p>
          <a:p>
            <a:r>
              <a:rPr lang="en-IN" dirty="0"/>
              <a:t>        indices[k++] = </a:t>
            </a:r>
            <a:r>
              <a:rPr lang="en-IN" dirty="0" err="1"/>
              <a:t>leftIndices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++];}</a:t>
            </a:r>
          </a:p>
          <a:p>
            <a:r>
              <a:rPr lang="en-IN" dirty="0"/>
              <a:t>    while (j &lt; </a:t>
            </a:r>
            <a:r>
              <a:rPr lang="en-IN" dirty="0" err="1"/>
              <a:t>rightSize</a:t>
            </a:r>
            <a:r>
              <a:rPr lang="en-IN" dirty="0"/>
              <a:t>) {</a:t>
            </a:r>
          </a:p>
          <a:p>
            <a:r>
              <a:rPr lang="en-IN" dirty="0"/>
              <a:t>        indices[k++] = </a:t>
            </a:r>
            <a:r>
              <a:rPr lang="en-IN" dirty="0" err="1"/>
              <a:t>rightIndices</a:t>
            </a:r>
            <a:r>
              <a:rPr lang="en-IN" dirty="0"/>
              <a:t>[</a:t>
            </a:r>
            <a:r>
              <a:rPr lang="en-IN" dirty="0" err="1"/>
              <a:t>j++</a:t>
            </a:r>
            <a:r>
              <a:rPr lang="en-IN" dirty="0"/>
              <a:t>];}</a:t>
            </a:r>
          </a:p>
          <a:p>
            <a:r>
              <a:rPr lang="en-IN" dirty="0"/>
              <a:t>     free(</a:t>
            </a:r>
            <a:r>
              <a:rPr lang="en-IN" dirty="0" err="1"/>
              <a:t>leftIndices</a:t>
            </a:r>
            <a:r>
              <a:rPr lang="en-IN" dirty="0"/>
              <a:t>);</a:t>
            </a:r>
          </a:p>
          <a:p>
            <a:r>
              <a:rPr lang="en-IN" dirty="0"/>
              <a:t>    free(</a:t>
            </a:r>
            <a:r>
              <a:rPr lang="en-IN" dirty="0" err="1"/>
              <a:t>rightIndices</a:t>
            </a:r>
            <a:r>
              <a:rPr lang="en-IN" dirty="0"/>
              <a:t>);}</a:t>
            </a:r>
          </a:p>
          <a:p>
            <a:r>
              <a:rPr lang="en-IN" dirty="0"/>
              <a:t>void </a:t>
            </a:r>
            <a:r>
              <a:rPr lang="en-IN" dirty="0" err="1"/>
              <a:t>mergeSort</a:t>
            </a:r>
            <a:r>
              <a:rPr lang="en-IN" dirty="0"/>
              <a:t>(int* </a:t>
            </a:r>
            <a:r>
              <a:rPr lang="en-IN" dirty="0" err="1"/>
              <a:t>nums</a:t>
            </a:r>
            <a:r>
              <a:rPr lang="en-IN" dirty="0"/>
              <a:t>, int* indices, int* counts, int left, int right) {</a:t>
            </a:r>
          </a:p>
          <a:p>
            <a:r>
              <a:rPr lang="en-IN" dirty="0"/>
              <a:t>    if (left &lt; right) {</a:t>
            </a:r>
          </a:p>
          <a:p>
            <a:r>
              <a:rPr lang="en-IN" dirty="0"/>
              <a:t>        int mid = left + (right - left) / 2;</a:t>
            </a:r>
          </a:p>
          <a:p>
            <a:r>
              <a:rPr lang="en-IN" dirty="0"/>
              <a:t>        </a:t>
            </a:r>
            <a:r>
              <a:rPr lang="en-IN" dirty="0" err="1"/>
              <a:t>mergeSort</a:t>
            </a:r>
            <a:r>
              <a:rPr lang="en-IN" dirty="0"/>
              <a:t>(</a:t>
            </a:r>
            <a:r>
              <a:rPr lang="en-IN" dirty="0" err="1"/>
              <a:t>nums</a:t>
            </a:r>
            <a:r>
              <a:rPr lang="en-IN" dirty="0"/>
              <a:t>, indices, counts, left, mid);</a:t>
            </a:r>
          </a:p>
          <a:p>
            <a:r>
              <a:rPr lang="en-IN" dirty="0"/>
              <a:t>        </a:t>
            </a:r>
            <a:r>
              <a:rPr lang="en-IN" dirty="0" err="1"/>
              <a:t>mergeSort</a:t>
            </a:r>
            <a:r>
              <a:rPr lang="en-IN" dirty="0"/>
              <a:t>(</a:t>
            </a:r>
            <a:r>
              <a:rPr lang="en-IN" dirty="0" err="1"/>
              <a:t>nums</a:t>
            </a:r>
            <a:r>
              <a:rPr lang="en-IN" dirty="0"/>
              <a:t>, indices, counts, mid + 1, right);</a:t>
            </a:r>
          </a:p>
          <a:p>
            <a:r>
              <a:rPr lang="en-IN" dirty="0"/>
              <a:t>        merge(</a:t>
            </a:r>
            <a:r>
              <a:rPr lang="en-IN" dirty="0" err="1"/>
              <a:t>nums</a:t>
            </a:r>
            <a:r>
              <a:rPr lang="en-IN" dirty="0"/>
              <a:t>, indices, counts, left, mid, right); } }</a:t>
            </a:r>
          </a:p>
          <a:p>
            <a:r>
              <a:rPr lang="en-IN" dirty="0" err="1"/>
              <a:t>mergeSort</a:t>
            </a:r>
            <a:r>
              <a:rPr lang="en-IN" dirty="0"/>
              <a:t>(</a:t>
            </a:r>
            <a:r>
              <a:rPr lang="en-IN" dirty="0" err="1"/>
              <a:t>nums</a:t>
            </a:r>
            <a:r>
              <a:rPr lang="en-IN" dirty="0"/>
              <a:t>, indices, counts, 0, </a:t>
            </a:r>
            <a:r>
              <a:rPr lang="en-IN" dirty="0" err="1"/>
              <a:t>numsSize</a:t>
            </a:r>
            <a:r>
              <a:rPr lang="en-IN" dirty="0"/>
              <a:t> - 1);</a:t>
            </a:r>
          </a:p>
          <a:p>
            <a:r>
              <a:rPr lang="en-IN" dirty="0"/>
              <a:t>    free(indices);</a:t>
            </a:r>
          </a:p>
          <a:p>
            <a:r>
              <a:rPr lang="en-IN" dirty="0"/>
              <a:t>    return counts; }</a:t>
            </a:r>
          </a:p>
          <a:p>
            <a:r>
              <a:rPr lang="en-IN" dirty="0"/>
              <a:t>int main() {</a:t>
            </a:r>
          </a:p>
          <a:p>
            <a:r>
              <a:rPr lang="en-IN" dirty="0"/>
              <a:t>    int </a:t>
            </a:r>
            <a:r>
              <a:rPr lang="en-IN" dirty="0" err="1"/>
              <a:t>nums</a:t>
            </a:r>
            <a:r>
              <a:rPr lang="en-IN" dirty="0"/>
              <a:t>[] = {5, 2, 6, 1};</a:t>
            </a:r>
          </a:p>
          <a:p>
            <a:r>
              <a:rPr lang="en-IN" dirty="0"/>
              <a:t>    int </a:t>
            </a:r>
            <a:r>
              <a:rPr lang="en-IN" dirty="0" err="1"/>
              <a:t>numsSize</a:t>
            </a:r>
            <a:r>
              <a:rPr lang="en-IN" dirty="0"/>
              <a:t> =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nums</a:t>
            </a:r>
            <a:r>
              <a:rPr lang="en-IN" dirty="0"/>
              <a:t>) /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nums</a:t>
            </a:r>
            <a:r>
              <a:rPr lang="en-IN" dirty="0"/>
              <a:t>[0]);</a:t>
            </a:r>
          </a:p>
          <a:p>
            <a:r>
              <a:rPr lang="en-IN" dirty="0"/>
              <a:t>    int </a:t>
            </a:r>
            <a:r>
              <a:rPr lang="en-IN" dirty="0" err="1"/>
              <a:t>returnSize</a:t>
            </a:r>
            <a:r>
              <a:rPr lang="en-IN" dirty="0"/>
              <a:t>;</a:t>
            </a:r>
          </a:p>
          <a:p>
            <a:r>
              <a:rPr lang="en-IN" dirty="0"/>
              <a:t>    int* result = </a:t>
            </a:r>
            <a:r>
              <a:rPr lang="en-IN" dirty="0" err="1"/>
              <a:t>countSmaller</a:t>
            </a:r>
            <a:r>
              <a:rPr lang="en-IN" dirty="0"/>
              <a:t>(</a:t>
            </a:r>
            <a:r>
              <a:rPr lang="en-IN" dirty="0" err="1"/>
              <a:t>nums</a:t>
            </a:r>
            <a:r>
              <a:rPr lang="en-IN" dirty="0"/>
              <a:t>, </a:t>
            </a:r>
            <a:r>
              <a:rPr lang="en-IN" dirty="0" err="1"/>
              <a:t>numsSize</a:t>
            </a:r>
            <a:r>
              <a:rPr lang="en-IN" dirty="0"/>
              <a:t>, &amp;</a:t>
            </a:r>
            <a:r>
              <a:rPr lang="en-IN" dirty="0" err="1"/>
              <a:t>returnSize</a:t>
            </a:r>
            <a:r>
              <a:rPr lang="en-IN" dirty="0"/>
              <a:t>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("Output: [");</a:t>
            </a:r>
          </a:p>
          <a:p>
            <a:r>
              <a:rPr lang="en-IN" dirty="0"/>
              <a:t>   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returnSize</a:t>
            </a:r>
            <a:r>
              <a:rPr lang="en-IN" dirty="0"/>
              <a:t>; ++</a:t>
            </a:r>
            <a:r>
              <a:rPr lang="en-IN" dirty="0" err="1"/>
              <a:t>i</a:t>
            </a:r>
            <a:r>
              <a:rPr lang="en-IN" dirty="0"/>
              <a:t>) {</a:t>
            </a:r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("%d", result[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r>
              <a:rPr lang="en-IN" dirty="0"/>
              <a:t>        if (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returnSize</a:t>
            </a:r>
            <a:r>
              <a:rPr lang="en-IN" dirty="0"/>
              <a:t> - 1)</a:t>
            </a:r>
          </a:p>
          <a:p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(", ");}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("]\n");</a:t>
            </a:r>
          </a:p>
          <a:p>
            <a:r>
              <a:rPr lang="en-IN" dirty="0"/>
              <a:t>    free(result);</a:t>
            </a:r>
          </a:p>
          <a:p>
            <a:r>
              <a:rPr lang="en-IN" dirty="0"/>
              <a:t>    return 0; }</a:t>
            </a:r>
          </a:p>
        </p:txBody>
      </p:sp>
    </p:spTree>
    <p:extLst>
      <p:ext uri="{BB962C8B-B14F-4D97-AF65-F5344CB8AC3E}">
        <p14:creationId xmlns:p14="http://schemas.microsoft.com/office/powerpoint/2010/main" val="412999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44604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261870" y="397848"/>
            <a:ext cx="2269456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OUTPUT</a:t>
            </a:r>
            <a:endParaRPr lang="en-US" sz="486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B1CF7B-EC66-0D66-E3D7-A84021EC1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556" y="1135966"/>
            <a:ext cx="10628147" cy="446147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22A0E996-7D9D-1FAC-0153-D571EA1F3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556" y="5483478"/>
            <a:ext cx="11019475" cy="2480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4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lasio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4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The merge function merges two halves and counts the smaller elements on the right.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4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lasio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4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The </a:t>
            </a:r>
            <a:r>
              <a:rPr kumimoji="0" lang="en-US" altLang="en-US" sz="194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mergeSort</a:t>
            </a:r>
            <a:r>
              <a:rPr kumimoji="0" lang="en-US" altLang="en-US" sz="194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 function recursively divides the array and sorts while counting smaller elements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94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lasio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4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The </a:t>
            </a:r>
            <a:r>
              <a:rPr kumimoji="0" lang="en-US" altLang="en-US" sz="194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countSmaller</a:t>
            </a:r>
            <a:r>
              <a:rPr kumimoji="0" lang="en-US" altLang="en-US" sz="194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 function initializes the necessary arrays and calls </a:t>
            </a:r>
            <a:r>
              <a:rPr kumimoji="0" lang="en-US" altLang="en-US" sz="194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mergeSort</a:t>
            </a:r>
            <a:r>
              <a:rPr kumimoji="0" lang="en-US" altLang="en-US" sz="194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4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lasio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4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The main function demonstrates the use of </a:t>
            </a:r>
            <a:r>
              <a:rPr kumimoji="0" lang="en-US" altLang="en-US" sz="194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countSmaller</a:t>
            </a:r>
            <a:r>
              <a:rPr kumimoji="0" lang="en-US" altLang="en-US" sz="194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/>
              </a:rPr>
              <a:t> and prints the input and output arrays. </a:t>
            </a:r>
          </a:p>
        </p:txBody>
      </p:sp>
    </p:spTree>
    <p:extLst>
      <p:ext uri="{BB962C8B-B14F-4D97-AF65-F5344CB8AC3E}">
        <p14:creationId xmlns:p14="http://schemas.microsoft.com/office/powerpoint/2010/main" val="179829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46" y="1960959"/>
            <a:ext cx="4979789" cy="430756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95536" y="1044416"/>
            <a:ext cx="5065276" cy="6330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86"/>
              </a:lnSpc>
              <a:buNone/>
            </a:pPr>
            <a:r>
              <a:rPr lang="en-US" sz="3988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Complexity Analysis</a:t>
            </a:r>
            <a:endParaRPr lang="en-US" sz="3988" dirty="0"/>
          </a:p>
        </p:txBody>
      </p:sp>
      <p:sp>
        <p:nvSpPr>
          <p:cNvPr id="7" name="Shape 3"/>
          <p:cNvSpPr/>
          <p:nvPr/>
        </p:nvSpPr>
        <p:spPr>
          <a:xfrm>
            <a:off x="6271498" y="2209205"/>
            <a:ext cx="455771" cy="455771"/>
          </a:xfrm>
          <a:prstGeom prst="roundRect">
            <a:avLst>
              <a:gd name="adj" fmla="val 8002"/>
            </a:avLst>
          </a:prstGeom>
          <a:solidFill>
            <a:srgbClr val="EEE8DD"/>
          </a:solidFill>
          <a:ln/>
        </p:spPr>
      </p:sp>
      <p:sp>
        <p:nvSpPr>
          <p:cNvPr id="8" name="Text 4"/>
          <p:cNvSpPr/>
          <p:nvPr/>
        </p:nvSpPr>
        <p:spPr>
          <a:xfrm>
            <a:off x="6427708" y="2285048"/>
            <a:ext cx="143351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3"/>
              </a:lnSpc>
              <a:buNone/>
            </a:pPr>
            <a:r>
              <a:rPr lang="en-US" sz="2393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393" dirty="0"/>
          </a:p>
        </p:txBody>
      </p:sp>
      <p:sp>
        <p:nvSpPr>
          <p:cNvPr id="9" name="Text 5"/>
          <p:cNvSpPr/>
          <p:nvPr/>
        </p:nvSpPr>
        <p:spPr>
          <a:xfrm>
            <a:off x="7613690" y="2183844"/>
            <a:ext cx="2532578" cy="3164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93"/>
              </a:lnSpc>
              <a:buNone/>
            </a:pPr>
            <a:r>
              <a:rPr lang="en-US" sz="1994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Brute Force</a:t>
            </a:r>
            <a:endParaRPr lang="en-US" sz="1994" dirty="0"/>
          </a:p>
        </p:txBody>
      </p:sp>
      <p:sp>
        <p:nvSpPr>
          <p:cNvPr id="10" name="Text 6"/>
          <p:cNvSpPr/>
          <p:nvPr/>
        </p:nvSpPr>
        <p:spPr>
          <a:xfrm>
            <a:off x="7613690" y="2621875"/>
            <a:ext cx="6307574" cy="6484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53"/>
              </a:lnSpc>
              <a:buNone/>
            </a:pPr>
            <a:r>
              <a:rPr lang="en-US" sz="1595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simple approach is to compare each element with all the elements that come after it. This has a time complexity of O(n^2).</a:t>
            </a:r>
            <a:endParaRPr lang="en-US" sz="1595" dirty="0"/>
          </a:p>
        </p:txBody>
      </p:sp>
      <p:sp>
        <p:nvSpPr>
          <p:cNvPr id="11" name="Shape 7"/>
          <p:cNvSpPr/>
          <p:nvPr/>
        </p:nvSpPr>
        <p:spPr>
          <a:xfrm>
            <a:off x="6271498" y="3903226"/>
            <a:ext cx="455771" cy="455771"/>
          </a:xfrm>
          <a:prstGeom prst="roundRect">
            <a:avLst>
              <a:gd name="adj" fmla="val 8002"/>
            </a:avLst>
          </a:prstGeom>
          <a:solidFill>
            <a:srgbClr val="EEE8DD"/>
          </a:solidFill>
          <a:ln/>
        </p:spPr>
      </p:sp>
      <p:sp>
        <p:nvSpPr>
          <p:cNvPr id="12" name="Text 8"/>
          <p:cNvSpPr/>
          <p:nvPr/>
        </p:nvSpPr>
        <p:spPr>
          <a:xfrm>
            <a:off x="6407229" y="3979069"/>
            <a:ext cx="184190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3"/>
              </a:lnSpc>
              <a:buNone/>
            </a:pPr>
            <a:r>
              <a:rPr lang="en-US" sz="2393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393" dirty="0"/>
          </a:p>
        </p:txBody>
      </p:sp>
      <p:sp>
        <p:nvSpPr>
          <p:cNvPr id="13" name="Text 9"/>
          <p:cNvSpPr/>
          <p:nvPr/>
        </p:nvSpPr>
        <p:spPr>
          <a:xfrm>
            <a:off x="7613690" y="3877866"/>
            <a:ext cx="2532578" cy="3164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93"/>
              </a:lnSpc>
              <a:buNone/>
            </a:pPr>
            <a:r>
              <a:rPr lang="en-US" sz="1994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Segment Tree</a:t>
            </a:r>
            <a:endParaRPr lang="en-US" sz="1994" dirty="0"/>
          </a:p>
        </p:txBody>
      </p:sp>
      <p:sp>
        <p:nvSpPr>
          <p:cNvPr id="14" name="Text 10"/>
          <p:cNvSpPr/>
          <p:nvPr/>
        </p:nvSpPr>
        <p:spPr>
          <a:xfrm>
            <a:off x="7613690" y="4315897"/>
            <a:ext cx="6307574" cy="6484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53"/>
              </a:lnSpc>
              <a:buNone/>
            </a:pPr>
            <a:r>
              <a:rPr lang="en-US" sz="1595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 can use a Segment Tree data structure to keep track of the smaller elements. This has a time complexity of O(n log n).</a:t>
            </a:r>
            <a:endParaRPr lang="en-US" sz="1595" dirty="0"/>
          </a:p>
        </p:txBody>
      </p:sp>
      <p:sp>
        <p:nvSpPr>
          <p:cNvPr id="15" name="Shape 11"/>
          <p:cNvSpPr/>
          <p:nvPr/>
        </p:nvSpPr>
        <p:spPr>
          <a:xfrm>
            <a:off x="6271498" y="5597247"/>
            <a:ext cx="455771" cy="455771"/>
          </a:xfrm>
          <a:prstGeom prst="roundRect">
            <a:avLst>
              <a:gd name="adj" fmla="val 8002"/>
            </a:avLst>
          </a:prstGeom>
          <a:solidFill>
            <a:srgbClr val="EEE8DD"/>
          </a:solidFill>
          <a:ln/>
        </p:spPr>
      </p:sp>
      <p:sp>
        <p:nvSpPr>
          <p:cNvPr id="16" name="Text 12"/>
          <p:cNvSpPr/>
          <p:nvPr/>
        </p:nvSpPr>
        <p:spPr>
          <a:xfrm>
            <a:off x="6407825" y="5673090"/>
            <a:ext cx="183118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3"/>
              </a:lnSpc>
              <a:buNone/>
            </a:pPr>
            <a:r>
              <a:rPr lang="en-US" sz="2393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393" dirty="0"/>
          </a:p>
        </p:txBody>
      </p:sp>
      <p:sp>
        <p:nvSpPr>
          <p:cNvPr id="17" name="Text 13"/>
          <p:cNvSpPr/>
          <p:nvPr/>
        </p:nvSpPr>
        <p:spPr>
          <a:xfrm>
            <a:off x="7613690" y="5571887"/>
            <a:ext cx="2548652" cy="3164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93"/>
              </a:lnSpc>
              <a:buNone/>
            </a:pPr>
            <a:r>
              <a:rPr lang="en-US" sz="1994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Binary Indexed Tree</a:t>
            </a:r>
            <a:endParaRPr lang="en-US" sz="1994" dirty="0"/>
          </a:p>
        </p:txBody>
      </p:sp>
      <p:sp>
        <p:nvSpPr>
          <p:cNvPr id="18" name="Text 14"/>
          <p:cNvSpPr/>
          <p:nvPr/>
        </p:nvSpPr>
        <p:spPr>
          <a:xfrm>
            <a:off x="7613690" y="6009918"/>
            <a:ext cx="6307574" cy="9726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53"/>
              </a:lnSpc>
              <a:buNone/>
            </a:pPr>
            <a:r>
              <a:rPr lang="en-US" sz="1595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Another efficient approach is to use a Binary Indexed Tree (Fenwick Tree) to count the smaller elements. This also has a time complexity of O(n log n).</a:t>
            </a:r>
            <a:endParaRPr lang="en-US" sz="159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791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98" y="2273498"/>
            <a:ext cx="4911685" cy="368379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90905" y="632103"/>
            <a:ext cx="5746433" cy="7181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56"/>
              </a:lnSpc>
              <a:buNone/>
            </a:pPr>
            <a:r>
              <a:rPr lang="en-US" sz="4525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Best Case</a:t>
            </a:r>
            <a:endParaRPr lang="en-US" sz="4525" dirty="0"/>
          </a:p>
        </p:txBody>
      </p:sp>
      <p:sp>
        <p:nvSpPr>
          <p:cNvPr id="7" name="Shape 3"/>
          <p:cNvSpPr/>
          <p:nvPr/>
        </p:nvSpPr>
        <p:spPr>
          <a:xfrm>
            <a:off x="6290905" y="1694974"/>
            <a:ext cx="7534989" cy="2059900"/>
          </a:xfrm>
          <a:prstGeom prst="roundRect">
            <a:avLst>
              <a:gd name="adj" fmla="val 2009"/>
            </a:avLst>
          </a:prstGeom>
          <a:solidFill>
            <a:srgbClr val="EEE8DD"/>
          </a:solidFill>
          <a:ln/>
        </p:spPr>
      </p:sp>
      <p:sp>
        <p:nvSpPr>
          <p:cNvPr id="8" name="Text 4"/>
          <p:cNvSpPr/>
          <p:nvPr/>
        </p:nvSpPr>
        <p:spPr>
          <a:xfrm>
            <a:off x="6520696" y="1924764"/>
            <a:ext cx="2873216" cy="359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28"/>
              </a:lnSpc>
              <a:buNone/>
            </a:pPr>
            <a:r>
              <a:rPr lang="en-US" sz="2262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Optimal Solution</a:t>
            </a:r>
            <a:endParaRPr lang="en-US" sz="2262" dirty="0"/>
          </a:p>
        </p:txBody>
      </p:sp>
      <p:sp>
        <p:nvSpPr>
          <p:cNvPr id="9" name="Text 5"/>
          <p:cNvSpPr/>
          <p:nvPr/>
        </p:nvSpPr>
        <p:spPr>
          <a:xfrm>
            <a:off x="6520696" y="2421731"/>
            <a:ext cx="7075408" cy="11033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96"/>
              </a:lnSpc>
              <a:buNone/>
            </a:pPr>
            <a:r>
              <a:rPr lang="en-US" sz="181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optimal solution for this problem has a time complexity of O(n log n), which can be achieved using a Segment Tree or Binary Indexed Tree.</a:t>
            </a:r>
            <a:endParaRPr lang="en-US" sz="1810" dirty="0"/>
          </a:p>
        </p:txBody>
      </p:sp>
      <p:sp>
        <p:nvSpPr>
          <p:cNvPr id="10" name="Shape 6"/>
          <p:cNvSpPr/>
          <p:nvPr/>
        </p:nvSpPr>
        <p:spPr>
          <a:xfrm>
            <a:off x="6290905" y="3984665"/>
            <a:ext cx="7534989" cy="1692116"/>
          </a:xfrm>
          <a:prstGeom prst="roundRect">
            <a:avLst>
              <a:gd name="adj" fmla="val 2445"/>
            </a:avLst>
          </a:prstGeom>
          <a:solidFill>
            <a:srgbClr val="EEE8DD"/>
          </a:solidFill>
          <a:ln/>
        </p:spPr>
      </p:sp>
      <p:sp>
        <p:nvSpPr>
          <p:cNvPr id="11" name="Text 7"/>
          <p:cNvSpPr/>
          <p:nvPr/>
        </p:nvSpPr>
        <p:spPr>
          <a:xfrm>
            <a:off x="6520696" y="4214455"/>
            <a:ext cx="2873216" cy="359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28"/>
              </a:lnSpc>
              <a:buNone/>
            </a:pPr>
            <a:r>
              <a:rPr lang="en-US" sz="2262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Explanation</a:t>
            </a:r>
            <a:endParaRPr lang="en-US" sz="2262" dirty="0"/>
          </a:p>
        </p:txBody>
      </p:sp>
      <p:sp>
        <p:nvSpPr>
          <p:cNvPr id="12" name="Text 8"/>
          <p:cNvSpPr/>
          <p:nvPr/>
        </p:nvSpPr>
        <p:spPr>
          <a:xfrm>
            <a:off x="6520696" y="4711422"/>
            <a:ext cx="7075408" cy="7355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96"/>
              </a:lnSpc>
              <a:buNone/>
            </a:pPr>
            <a:r>
              <a:rPr lang="en-US" sz="181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These data structures allow for efficient range queries and updates, which are crucial for solving this problem.</a:t>
            </a:r>
            <a:endParaRPr lang="en-US" sz="1810" dirty="0"/>
          </a:p>
        </p:txBody>
      </p:sp>
      <p:sp>
        <p:nvSpPr>
          <p:cNvPr id="13" name="Shape 9"/>
          <p:cNvSpPr/>
          <p:nvPr/>
        </p:nvSpPr>
        <p:spPr>
          <a:xfrm>
            <a:off x="6290905" y="5906572"/>
            <a:ext cx="7534989" cy="1692116"/>
          </a:xfrm>
          <a:prstGeom prst="roundRect">
            <a:avLst>
              <a:gd name="adj" fmla="val 2445"/>
            </a:avLst>
          </a:prstGeom>
          <a:solidFill>
            <a:srgbClr val="EEE8DD"/>
          </a:solidFill>
          <a:ln/>
        </p:spPr>
      </p:sp>
      <p:sp>
        <p:nvSpPr>
          <p:cNvPr id="14" name="Text 10"/>
          <p:cNvSpPr/>
          <p:nvPr/>
        </p:nvSpPr>
        <p:spPr>
          <a:xfrm>
            <a:off x="6520696" y="6136362"/>
            <a:ext cx="2873216" cy="359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28"/>
              </a:lnSpc>
              <a:buNone/>
            </a:pPr>
            <a:r>
              <a:rPr lang="en-US" sz="2262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Space Complexity</a:t>
            </a:r>
            <a:endParaRPr lang="en-US" sz="2262" dirty="0"/>
          </a:p>
        </p:txBody>
      </p:sp>
      <p:sp>
        <p:nvSpPr>
          <p:cNvPr id="15" name="Text 11"/>
          <p:cNvSpPr/>
          <p:nvPr/>
        </p:nvSpPr>
        <p:spPr>
          <a:xfrm>
            <a:off x="6520696" y="6633329"/>
            <a:ext cx="7075408" cy="7355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96"/>
              </a:lnSpc>
              <a:buNone/>
            </a:pPr>
            <a:r>
              <a:rPr lang="en-US" sz="181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space complexity of these solutions is also O(n), as we need to store the intermediate data structures.</a:t>
            </a:r>
            <a:endParaRPr lang="en-US" sz="18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6525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6057" y="3618428"/>
            <a:ext cx="5930503" cy="7412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837"/>
              </a:lnSpc>
              <a:buNone/>
            </a:pPr>
            <a:r>
              <a:rPr lang="en-US" sz="467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Worst Case</a:t>
            </a:r>
            <a:endParaRPr lang="en-US" sz="467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57" y="4715470"/>
            <a:ext cx="593050" cy="5930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36057" y="5545693"/>
            <a:ext cx="2965252" cy="3706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19"/>
              </a:lnSpc>
              <a:buNone/>
            </a:pPr>
            <a:r>
              <a:rPr lang="en-US" sz="2335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Input Array</a:t>
            </a:r>
            <a:endParaRPr lang="en-US" sz="2335" dirty="0"/>
          </a:p>
        </p:txBody>
      </p:sp>
      <p:sp>
        <p:nvSpPr>
          <p:cNvPr id="8" name="Text 4"/>
          <p:cNvSpPr/>
          <p:nvPr/>
        </p:nvSpPr>
        <p:spPr>
          <a:xfrm>
            <a:off x="836057" y="6058614"/>
            <a:ext cx="4082177" cy="11383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89"/>
              </a:lnSpc>
              <a:buNone/>
            </a:pPr>
            <a:r>
              <a:rPr lang="en-US" sz="1868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worst-case input for this problem is an array in descending order, as this will require the most comparisons.</a:t>
            </a:r>
            <a:endParaRPr lang="en-US" sz="1868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3993" y="4715470"/>
            <a:ext cx="593050" cy="5930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273993" y="5545693"/>
            <a:ext cx="2965252" cy="3706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19"/>
              </a:lnSpc>
              <a:buNone/>
            </a:pPr>
            <a:r>
              <a:rPr lang="en-US" sz="2335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Time Complexity</a:t>
            </a:r>
            <a:endParaRPr lang="en-US" sz="2335" dirty="0"/>
          </a:p>
        </p:txBody>
      </p:sp>
      <p:sp>
        <p:nvSpPr>
          <p:cNvPr id="11" name="Text 6"/>
          <p:cNvSpPr/>
          <p:nvPr/>
        </p:nvSpPr>
        <p:spPr>
          <a:xfrm>
            <a:off x="5273993" y="6058614"/>
            <a:ext cx="4082296" cy="15178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89"/>
              </a:lnSpc>
              <a:buNone/>
            </a:pPr>
            <a:r>
              <a:rPr lang="en-US" sz="1868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 the worst case, the brute force approach has a time complexity of O(n^2), which is significantly slower than the optimal O(n log n) solution.</a:t>
            </a:r>
            <a:endParaRPr lang="en-US" sz="1868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2047" y="4715470"/>
            <a:ext cx="593050" cy="5930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712047" y="5545693"/>
            <a:ext cx="2965252" cy="3706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19"/>
              </a:lnSpc>
              <a:buNone/>
            </a:pPr>
            <a:r>
              <a:rPr lang="en-US" sz="2335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Space Complexity</a:t>
            </a:r>
            <a:endParaRPr lang="en-US" sz="2335" dirty="0"/>
          </a:p>
        </p:txBody>
      </p:sp>
      <p:sp>
        <p:nvSpPr>
          <p:cNvPr id="14" name="Text 8"/>
          <p:cNvSpPr/>
          <p:nvPr/>
        </p:nvSpPr>
        <p:spPr>
          <a:xfrm>
            <a:off x="9712047" y="6058614"/>
            <a:ext cx="4082296" cy="15178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89"/>
              </a:lnSpc>
              <a:buNone/>
            </a:pPr>
            <a:r>
              <a:rPr lang="en-US" sz="1868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space complexity remains the same, O(n), even in the worst case, as we still need to store the intermediate data structures.</a:t>
            </a:r>
            <a:endParaRPr lang="en-US" sz="1868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274" y="632698"/>
            <a:ext cx="4915733" cy="696408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8909" y="628174"/>
            <a:ext cx="5707142" cy="7133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17"/>
              </a:lnSpc>
              <a:buNone/>
            </a:pPr>
            <a:r>
              <a:rPr lang="en-US" sz="449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Average Case</a:t>
            </a:r>
            <a:endParaRPr lang="en-US" sz="4494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09" y="1683901"/>
            <a:ext cx="1141333" cy="20456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82666" y="1912144"/>
            <a:ext cx="2853571" cy="3567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09"/>
              </a:lnSpc>
              <a:buNone/>
            </a:pPr>
            <a:r>
              <a:rPr lang="en-US" sz="2247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Input Distribution</a:t>
            </a:r>
            <a:endParaRPr lang="en-US" sz="2247" dirty="0"/>
          </a:p>
        </p:txBody>
      </p:sp>
      <p:sp>
        <p:nvSpPr>
          <p:cNvPr id="9" name="Text 4"/>
          <p:cNvSpPr/>
          <p:nvPr/>
        </p:nvSpPr>
        <p:spPr>
          <a:xfrm>
            <a:off x="2282666" y="2405777"/>
            <a:ext cx="6062424" cy="10954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76"/>
              </a:lnSpc>
              <a:buNone/>
            </a:pPr>
            <a:r>
              <a:rPr lang="en-US" sz="1798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For the average case, we assume that the input array elements are randomly distributed, without any particular order.</a:t>
            </a:r>
            <a:endParaRPr lang="en-US" sz="1798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909" y="3729514"/>
            <a:ext cx="1141333" cy="182618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82666" y="3957757"/>
            <a:ext cx="2853571" cy="3567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09"/>
              </a:lnSpc>
              <a:buNone/>
            </a:pPr>
            <a:r>
              <a:rPr lang="en-US" sz="2247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Time Complexity</a:t>
            </a:r>
            <a:endParaRPr lang="en-US" sz="2247" dirty="0"/>
          </a:p>
        </p:txBody>
      </p:sp>
      <p:sp>
        <p:nvSpPr>
          <p:cNvPr id="12" name="Text 6"/>
          <p:cNvSpPr/>
          <p:nvPr/>
        </p:nvSpPr>
        <p:spPr>
          <a:xfrm>
            <a:off x="2282666" y="4451390"/>
            <a:ext cx="6062424" cy="730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76"/>
              </a:lnSpc>
              <a:buNone/>
            </a:pPr>
            <a:r>
              <a:rPr lang="en-US" sz="1798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 the average case, the optimal solutions with O(n log n) time complexity are expected to perform well.</a:t>
            </a:r>
            <a:endParaRPr lang="en-US" sz="1798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909" y="5555694"/>
            <a:ext cx="1141333" cy="204561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82666" y="5783937"/>
            <a:ext cx="2853571" cy="3567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09"/>
              </a:lnSpc>
              <a:buNone/>
            </a:pPr>
            <a:r>
              <a:rPr lang="en-US" sz="2247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Comparison</a:t>
            </a:r>
            <a:endParaRPr lang="en-US" sz="2247" dirty="0"/>
          </a:p>
        </p:txBody>
      </p:sp>
      <p:sp>
        <p:nvSpPr>
          <p:cNvPr id="15" name="Text 8"/>
          <p:cNvSpPr/>
          <p:nvPr/>
        </p:nvSpPr>
        <p:spPr>
          <a:xfrm>
            <a:off x="2282666" y="6277570"/>
            <a:ext cx="6062424" cy="10954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76"/>
              </a:lnSpc>
              <a:buNone/>
            </a:pPr>
            <a:r>
              <a:rPr lang="en-US" sz="1798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brute force approach, with its O(n^2) time complexity, will be significantly slower in the average case compared to the optimal solutions.</a:t>
            </a:r>
            <a:endParaRPr lang="en-US" sz="179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1425</Words>
  <Application>Microsoft Office PowerPoint</Application>
  <PresentationFormat>Custom</PresentationFormat>
  <Paragraphs>148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Gelasio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VIVEK KOLLA</cp:lastModifiedBy>
  <cp:revision>7</cp:revision>
  <dcterms:created xsi:type="dcterms:W3CDTF">2024-07-29T06:37:01Z</dcterms:created>
  <dcterms:modified xsi:type="dcterms:W3CDTF">2024-07-29T07:41:24Z</dcterms:modified>
</cp:coreProperties>
</file>