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29C15-E9A5-4CEF-BD0B-82D3825382B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9CE3C-7CAC-4EA6-A2CD-15AF8A7B3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1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5DDE-6B5C-4654-9DAC-3CDA58C1FB8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820-F53F-4CE3-9934-E342640F96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94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5DDE-6B5C-4654-9DAC-3CDA58C1FB8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820-F53F-4CE3-9934-E342640F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05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5DDE-6B5C-4654-9DAC-3CDA58C1FB8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820-F53F-4CE3-9934-E342640F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8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5DDE-6B5C-4654-9DAC-3CDA58C1FB8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820-F53F-4CE3-9934-E342640F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64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5DDE-6B5C-4654-9DAC-3CDA58C1FB8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820-F53F-4CE3-9934-E342640F96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1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5DDE-6B5C-4654-9DAC-3CDA58C1FB8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820-F53F-4CE3-9934-E342640F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9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5DDE-6B5C-4654-9DAC-3CDA58C1FB8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820-F53F-4CE3-9934-E342640F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58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5DDE-6B5C-4654-9DAC-3CDA58C1FB8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820-F53F-4CE3-9934-E342640F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12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5DDE-6B5C-4654-9DAC-3CDA58C1FB8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820-F53F-4CE3-9934-E342640F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0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435DDE-6B5C-4654-9DAC-3CDA58C1FB8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D25820-F53F-4CE3-9934-E342640F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32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5DDE-6B5C-4654-9DAC-3CDA58C1FB8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820-F53F-4CE3-9934-E342640F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89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435DDE-6B5C-4654-9DAC-3CDA58C1FB8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D25820-F53F-4CE3-9934-E342640F96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ache-kafka-next-generation-distributed-messaging-system">
            <a:extLst>
              <a:ext uri="{FF2B5EF4-FFF2-40B4-BE49-F238E27FC236}">
                <a16:creationId xmlns:a16="http://schemas.microsoft.com/office/drawing/2014/main" id="{7F975AD8-6F24-22B9-2050-7B853461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961" y="1958686"/>
            <a:ext cx="77438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3F77-D0FC-24A7-86EF-173400CE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Kafka’s message structure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E07AC7-FEC4-D126-509B-199FCCE79D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703254"/>
            <a:ext cx="82069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Kafka stores data in the form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key-value pairs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called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record includes: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for partitioning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actual message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Offset: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unique ID assigned to each message in a partition.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4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1E81-27E6-D639-EB9B-2352CA07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Workflow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C139-19C0-A97B-D160-39565EDA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Producers</a:t>
            </a:r>
            <a:r>
              <a:rPr lang="en-US" sz="2800" dirty="0"/>
              <a:t> send messages to specific </a:t>
            </a:r>
            <a:r>
              <a:rPr lang="en-US" sz="2800" b="1" dirty="0"/>
              <a:t>topics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Kafka stores these messages across </a:t>
            </a:r>
            <a:r>
              <a:rPr lang="en-US" sz="2800" b="1" dirty="0"/>
              <a:t>partitions</a:t>
            </a:r>
            <a:r>
              <a:rPr lang="en-US" sz="2800" dirty="0"/>
              <a:t> in brokers.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Consumers</a:t>
            </a:r>
            <a:r>
              <a:rPr lang="en-US" sz="2800" dirty="0"/>
              <a:t> read messages from these partitions using offsets to track progress.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Zookeeper</a:t>
            </a:r>
            <a:r>
              <a:rPr lang="en-US" sz="2800" dirty="0"/>
              <a:t> maintains metadata about brokers and partitions.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803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751C-4EB5-0B13-5C7F-1FB28867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66316-A144-AE28-D9C5-3CD7170B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Durability: Uses a log-based storage system to retain messages.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Scalability: Efficiently scales horizontally by adding brokers and partitions.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Fault Tolerance: Ensures data replication across brokers to prevent data loss.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Performance: Capable of handling millions of messages per second.</a:t>
            </a:r>
          </a:p>
        </p:txBody>
      </p:sp>
    </p:spTree>
    <p:extLst>
      <p:ext uri="{BB962C8B-B14F-4D97-AF65-F5344CB8AC3E}">
        <p14:creationId xmlns:p14="http://schemas.microsoft.com/office/powerpoint/2010/main" val="129260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0724-8D1F-18C8-1110-CCF4A3AE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6292-3613-A40A-DA5D-2A0E0AA4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Log Aggregation: Collecting logs from distributed systems.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Real-time Analytics: Streaming data for instant insights.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Event Sourcing: Storing changes as a sequence of events for system recovery.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Integration: Acting as a central hub to connect data pipelines.</a:t>
            </a:r>
          </a:p>
        </p:txBody>
      </p:sp>
    </p:spTree>
    <p:extLst>
      <p:ext uri="{BB962C8B-B14F-4D97-AF65-F5344CB8AC3E}">
        <p14:creationId xmlns:p14="http://schemas.microsoft.com/office/powerpoint/2010/main" val="226637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51DC-1C70-DE84-523B-A7703B55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B2E9-D624-6EFD-FFAA-D8C658D2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Think of Kafka as a Newspaper System </a:t>
            </a:r>
          </a:p>
          <a:p>
            <a:pPr>
              <a:buNone/>
            </a:pPr>
            <a:r>
              <a:rPr lang="en-US" dirty="0"/>
              <a:t>Imagine </a:t>
            </a:r>
            <a:r>
              <a:rPr lang="en-US" b="1" dirty="0"/>
              <a:t>Kafka</a:t>
            </a:r>
            <a:r>
              <a:rPr lang="en-US" dirty="0"/>
              <a:t> as a newspaper distribution system, where: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Producers</a:t>
            </a:r>
            <a:r>
              <a:rPr lang="en-US" dirty="0"/>
              <a:t> → Writers who create news articles.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Topics</a:t>
            </a:r>
            <a:r>
              <a:rPr lang="en-US" dirty="0"/>
              <a:t> → Different newspaper sections (e.g., Sports, Politics, Business).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Brokers</a:t>
            </a:r>
            <a:r>
              <a:rPr lang="en-US" dirty="0"/>
              <a:t> → Newspaper printing and distribution centers.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Consumers</a:t>
            </a:r>
            <a:r>
              <a:rPr lang="en-US" dirty="0"/>
              <a:t> → People who read the newspaper.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2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4280-291D-ACD4-A28A-B40817BB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Kafka Works in Steps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4D9AC4-CAB9-503E-27DA-517BAFA47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10756"/>
            <a:ext cx="944361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Writers (Producers) create news (Messages)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 like writers submit news articles,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Kafka producers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 messages (data) to Kafka.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News is categorized into sections (Topics)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Articles are placed in different sections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Sports, Politics, Business, etc.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Similarly, Kafka organizes messages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"user-logs", "sensor-data").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Newspapers are printed and distributed (Kafka Brokers)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newspaper company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copies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them to different cities.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Kafka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(servers).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8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6DC3-5E5E-AAC9-9CD5-E5844641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F01ADC-EE98-9C3E-546B-5802E833D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72257"/>
            <a:ext cx="1050800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Readers (Consumers) subscribe to sections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 subscribe to and read only the sections they like (e.g., Sports fans read the sports section).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Kafka,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consumers subscribe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topics and read only the messages they need.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Multiple Readers (Consumers) can read the same news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newspaper doesn’t disappear after one person reads it!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Kafka allows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consumers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read the same message independently.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Back Issues (Message Retention)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 if you miss today’s newspaper, you can read past issues.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Kafka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messages for a set period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so consumers can read old messages if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F25C-0791-BC0E-181F-B2E08330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0CCE-A0CD-0309-857A-79CC6FA9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7. Printing Presses (Partitions) print newspapers in parallel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Newspaper:</a:t>
            </a:r>
            <a:r>
              <a:rPr lang="en-US" dirty="0"/>
              <a:t> Instead of using one big machine, newspapers are printed </a:t>
            </a:r>
            <a:r>
              <a:rPr lang="en-US" b="1" dirty="0"/>
              <a:t>faster</a:t>
            </a:r>
            <a:r>
              <a:rPr lang="en-US" dirty="0"/>
              <a:t> using </a:t>
            </a:r>
            <a:r>
              <a:rPr lang="en-US" b="1" dirty="0"/>
              <a:t>multiple presses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Kafka:</a:t>
            </a:r>
            <a:r>
              <a:rPr lang="en-US" dirty="0"/>
              <a:t> Each topic is divided into </a:t>
            </a:r>
            <a:r>
              <a:rPr lang="en-US" b="1" dirty="0"/>
              <a:t>partitions</a:t>
            </a:r>
            <a:r>
              <a:rPr lang="en-US" dirty="0"/>
              <a:t>, allowing messages to be processed in </a:t>
            </a:r>
            <a:r>
              <a:rPr lang="en-US" b="1" dirty="0"/>
              <a:t>parallel</a:t>
            </a:r>
            <a:r>
              <a:rPr lang="en-US" dirty="0"/>
              <a:t>, making it faster.</a:t>
            </a:r>
          </a:p>
          <a:p>
            <a:pPr marL="0" indent="0">
              <a:buNone/>
            </a:pPr>
            <a:r>
              <a:rPr lang="en-IN" sz="2400" b="1" dirty="0"/>
              <a:t>8. Editor-in-Chief (Zookeeper) manages everything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Newspaper:</a:t>
            </a:r>
            <a:r>
              <a:rPr lang="en-US" dirty="0"/>
              <a:t> The Editor-in-Chief monitors the printing process and reassigns tasks if a press fails.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Kafka:</a:t>
            </a:r>
            <a:r>
              <a:rPr lang="en-US" dirty="0"/>
              <a:t> </a:t>
            </a:r>
            <a:r>
              <a:rPr lang="en-US" b="1" dirty="0"/>
              <a:t>Zookeeper manages Kafka brokers</a:t>
            </a:r>
            <a:r>
              <a:rPr lang="en-US" dirty="0"/>
              <a:t>, tracks which are active, and reassigns work if needed.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C50E-6156-CD03-1622-4EF6F2B7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Producer-consumer Practical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7673-59ED-887C-2BF2-2EE092EC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Step-1</a:t>
            </a:r>
          </a:p>
          <a:p>
            <a:endParaRPr lang="en-IN" dirty="0"/>
          </a:p>
          <a:p>
            <a:r>
              <a:rPr lang="en-IN" dirty="0"/>
              <a:t>Initialize the zookeeper</a:t>
            </a:r>
          </a:p>
          <a:p>
            <a:endParaRPr lang="en-IN" dirty="0"/>
          </a:p>
          <a:p>
            <a:r>
              <a:rPr lang="en-IN" dirty="0"/>
              <a:t>cd C:\kafka\kafka_2.13-3.9.0</a:t>
            </a:r>
          </a:p>
          <a:p>
            <a:r>
              <a:rPr lang="en-IN" dirty="0"/>
              <a:t>.\bin\windows\zookeeper-server-start.bat .\</a:t>
            </a:r>
            <a:r>
              <a:rPr lang="en-IN" dirty="0" err="1"/>
              <a:t>config</a:t>
            </a:r>
            <a:r>
              <a:rPr lang="en-IN" dirty="0"/>
              <a:t>\</a:t>
            </a:r>
            <a:r>
              <a:rPr lang="en-IN" dirty="0" err="1"/>
              <a:t>zookeeper.properties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Initialize the </a:t>
            </a:r>
            <a:r>
              <a:rPr lang="en-IN" dirty="0" err="1"/>
              <a:t>kafka</a:t>
            </a:r>
            <a:endParaRPr lang="en-IN" dirty="0"/>
          </a:p>
          <a:p>
            <a:r>
              <a:rPr lang="en-IN" dirty="0"/>
              <a:t>cd C:\kafka\kafka_2.13-3.9.0</a:t>
            </a:r>
          </a:p>
          <a:p>
            <a:r>
              <a:rPr lang="en-IN" dirty="0"/>
              <a:t>.\bin\windows\kafka-server-start.bat .\</a:t>
            </a:r>
            <a:r>
              <a:rPr lang="en-IN" dirty="0" err="1"/>
              <a:t>config</a:t>
            </a:r>
            <a:r>
              <a:rPr lang="en-IN" dirty="0"/>
              <a:t>\</a:t>
            </a:r>
            <a:r>
              <a:rPr lang="en-IN" dirty="0" err="1"/>
              <a:t>server.properties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4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7299-F55F-B09B-2D71-71FC4816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Apache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34A3-7847-CDC6-D522-961ED842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Kafka is an open-source distributed event streaming platform designed to handle real-time data feeds.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excels at managing large volumes of data by efficiently streaming information between producers and consumers.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 is designed to provide high throughput, low latency, and fault tolerance.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developed by LinkedIn, it is now part of the Apache Software Foundation.</a:t>
            </a:r>
          </a:p>
        </p:txBody>
      </p:sp>
    </p:spTree>
    <p:extLst>
      <p:ext uri="{BB962C8B-B14F-4D97-AF65-F5344CB8AC3E}">
        <p14:creationId xmlns:p14="http://schemas.microsoft.com/office/powerpoint/2010/main" val="320678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3: Create </a:t>
            </a:r>
            <a:r>
              <a:rPr lang="en-US" dirty="0"/>
              <a:t>T</a:t>
            </a:r>
            <a:r>
              <a:rPr lang="en-US" dirty="0" smtClean="0"/>
              <a:t>opic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a separate CMD window,</a:t>
            </a:r>
          </a:p>
          <a:p>
            <a:endParaRPr lang="en-IN" dirty="0"/>
          </a:p>
          <a:p>
            <a:r>
              <a:rPr lang="en-IN" dirty="0"/>
              <a:t>C:\kafka\kafka_2.13-3.9.0\bin\windows\kafka-topics.bat --create --bootstrap-server localhost:9092 --topic test</a:t>
            </a:r>
          </a:p>
          <a:p>
            <a:endParaRPr lang="en-IN" dirty="0"/>
          </a:p>
          <a:p>
            <a:r>
              <a:rPr lang="en-IN" dirty="0"/>
              <a:t>NOTE: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TO create partition in topic use --partition</a:t>
            </a:r>
          </a:p>
          <a:p>
            <a:endParaRPr lang="en-IN" dirty="0"/>
          </a:p>
          <a:p>
            <a:r>
              <a:rPr lang="en-IN" dirty="0"/>
              <a:t>C:\kafka\kafka_2.13-3.9.0\bin\windows\kafka-topics.bat --create --bootstrap-server localhost:9092 --partitions 3 --topic part1 </a:t>
            </a:r>
          </a:p>
        </p:txBody>
      </p:sp>
    </p:spTree>
    <p:extLst>
      <p:ext uri="{BB962C8B-B14F-4D97-AF65-F5344CB8AC3E}">
        <p14:creationId xmlns:p14="http://schemas.microsoft.com/office/powerpoint/2010/main" val="23600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--describe will provide information of the partitions in a topic</a:t>
            </a:r>
          </a:p>
          <a:p>
            <a:endParaRPr lang="en-IN" dirty="0"/>
          </a:p>
          <a:p>
            <a:r>
              <a:rPr lang="en-IN" dirty="0"/>
              <a:t>C:\kafka\kafka_2.13-3.9.0\bin\windows\kafka-topics.bat --describe --bootstrap-server localhost:9092</a:t>
            </a:r>
          </a:p>
        </p:txBody>
      </p:sp>
    </p:spTree>
    <p:extLst>
      <p:ext uri="{BB962C8B-B14F-4D97-AF65-F5344CB8AC3E}">
        <p14:creationId xmlns:p14="http://schemas.microsoft.com/office/powerpoint/2010/main" val="3333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Listing topics</a:t>
            </a:r>
          </a:p>
          <a:p>
            <a:endParaRPr lang="en-US" dirty="0" smtClean="0"/>
          </a:p>
          <a:p>
            <a:r>
              <a:rPr lang="en-US" dirty="0" smtClean="0"/>
              <a:t>Listing can be done on previous CMD window only,</a:t>
            </a:r>
          </a:p>
          <a:p>
            <a:endParaRPr lang="en-IN" dirty="0"/>
          </a:p>
          <a:p>
            <a:r>
              <a:rPr lang="en-IN" dirty="0"/>
              <a:t>C:\kafka\kafka_2.13-3.9.0\bin\windows\kafka-topics.bat --list --bootstrap-server localhost:9092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719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Running the producer</a:t>
            </a:r>
          </a:p>
          <a:p>
            <a:endParaRPr lang="en-US" dirty="0" smtClean="0"/>
          </a:p>
          <a:p>
            <a:r>
              <a:rPr lang="en-US" dirty="0" smtClean="0"/>
              <a:t>Now create a producer on same CMD window</a:t>
            </a:r>
          </a:p>
          <a:p>
            <a:endParaRPr lang="en-IN" dirty="0"/>
          </a:p>
          <a:p>
            <a:r>
              <a:rPr lang="en-IN" dirty="0"/>
              <a:t>C:\kafka\kafka_2.13-3.9.0\bin\windows\kafka-console-producer.bat --broker-list localhost:9092 --topic test</a:t>
            </a:r>
          </a:p>
        </p:txBody>
      </p:sp>
    </p:spTree>
    <p:extLst>
      <p:ext uri="{BB962C8B-B14F-4D97-AF65-F5344CB8AC3E}">
        <p14:creationId xmlns:p14="http://schemas.microsoft.com/office/powerpoint/2010/main" val="491347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Running the consumer</a:t>
            </a:r>
          </a:p>
          <a:p>
            <a:endParaRPr lang="en-US" dirty="0" smtClean="0"/>
          </a:p>
          <a:p>
            <a:r>
              <a:rPr lang="en-US" dirty="0" smtClean="0"/>
              <a:t>Open a new CMD to create consumer</a:t>
            </a:r>
          </a:p>
          <a:p>
            <a:endParaRPr lang="en-IN" dirty="0"/>
          </a:p>
          <a:p>
            <a:r>
              <a:rPr lang="en-IN" dirty="0"/>
              <a:t>C:\kafka\kafka_2.13-3.9.0\bin\windows\kafka-console-consumer.bat --topic test --bootstrap-server </a:t>
            </a:r>
            <a:r>
              <a:rPr lang="en-IN" dirty="0" smtClean="0"/>
              <a:t>localhost:9092 </a:t>
            </a:r>
            <a:r>
              <a:rPr lang="en-IN" dirty="0"/>
              <a:t>--</a:t>
            </a:r>
            <a:r>
              <a:rPr lang="en-IN" dirty="0" smtClean="0"/>
              <a:t>from-beginning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Now stream any message from producer to consumer to verify </a:t>
            </a:r>
            <a:r>
              <a:rPr lang="en-US" smtClean="0"/>
              <a:t>the Kafka </a:t>
            </a:r>
            <a:r>
              <a:rPr lang="en-US" dirty="0" smtClean="0"/>
              <a:t>working.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76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2455-5A86-29DB-713A-DC0D2113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11AB-0D9C-D2FC-126E-A4CF07D5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Kafka's architecture is built on several essential components that ensure seamless data flow, scalability, and fault tolerance. The major components include: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Producer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Consumer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Topic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Partition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Broker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Zookeeper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B8021-8EE3-6E56-967F-C38E8E35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83" y="2557993"/>
            <a:ext cx="6836899" cy="375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2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AE63-6B7C-390F-D217-475C8207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5654-7B90-A5F6-0A52-B2202962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Producer</a:t>
            </a:r>
            <a:r>
              <a:rPr lang="en-US" dirty="0"/>
              <a:t> is responsible for sending data to Kafka </a:t>
            </a:r>
            <a:r>
              <a:rPr lang="en-US" b="1" dirty="0"/>
              <a:t>topics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Key Features: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Producers push data asynchronously, ensuring minimal delay.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Producers decide which </a:t>
            </a:r>
            <a:r>
              <a:rPr lang="en-US" b="1" dirty="0"/>
              <a:t>partition</a:t>
            </a:r>
            <a:r>
              <a:rPr lang="en-US" dirty="0"/>
              <a:t> to send data to using a key or round-robin strategy.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Each message sent by a producer is appended to the end of the respective partition's log.</a:t>
            </a:r>
          </a:p>
          <a:p>
            <a:r>
              <a:rPr lang="en-US" b="1" dirty="0"/>
              <a:t>Example Use Case: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sensor network producing temperature data continuously can use Kafka producers to stream readings into a designated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7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DDBE-990A-D20F-7C3D-898DFECB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0AFA-1AA6-6C96-AB3B-855E6135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Consumer</a:t>
            </a:r>
            <a:r>
              <a:rPr lang="en-US" dirty="0"/>
              <a:t> subscribes to Kafka topics and reads messages from the designated partitions.</a:t>
            </a:r>
          </a:p>
          <a:p>
            <a:pPr>
              <a:buNone/>
            </a:pPr>
            <a:r>
              <a:rPr lang="en-US" b="1" dirty="0"/>
              <a:t>Key Features: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Consumers are grouped into </a:t>
            </a:r>
            <a:r>
              <a:rPr lang="en-US" b="1" dirty="0"/>
              <a:t>consumer groups</a:t>
            </a:r>
            <a:r>
              <a:rPr lang="en-US" dirty="0"/>
              <a:t> to enable parallel data processing.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Each consumer in a group reads from </a:t>
            </a:r>
            <a:r>
              <a:rPr lang="en-US" b="1" dirty="0"/>
              <a:t>exclusive partitions</a:t>
            </a:r>
            <a:r>
              <a:rPr lang="en-US" dirty="0"/>
              <a:t> to ensure workload distribution.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Consumers track processed messages using </a:t>
            </a:r>
            <a:r>
              <a:rPr lang="en-US" b="1" dirty="0"/>
              <a:t>offsets</a:t>
            </a:r>
            <a:r>
              <a:rPr lang="en-US" dirty="0"/>
              <a:t> to avoid duplicate reads.</a:t>
            </a:r>
          </a:p>
          <a:p>
            <a:r>
              <a:rPr lang="en-US" b="1" dirty="0"/>
              <a:t>Example Use Case: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fraud detection system may use Kafka consumers to analyze transaction data in real-time.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4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C56D-91A3-EEF1-65E9-8B114C92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C6960-E33B-D305-AFBD-882231D9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Topic is a logical channel where messages are published. It acts as a category or feed name.</a:t>
            </a:r>
          </a:p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Topics are divided into partitions for scalability.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Each topic can have multiple producers and consumers connected simultaneously.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Kafka retains data in a topic for a specified retention period, regardless of whether consumers have read the data.</a:t>
            </a:r>
          </a:p>
          <a:p>
            <a:pPr marL="0" indent="0">
              <a:buNone/>
            </a:pPr>
            <a:r>
              <a:rPr lang="en-US" b="1" dirty="0"/>
              <a:t>Example Use </a:t>
            </a:r>
            <a:r>
              <a:rPr lang="en-US" b="1" dirty="0" err="1"/>
              <a:t>Case:</a:t>
            </a:r>
            <a:r>
              <a:rPr lang="en-US" dirty="0" err="1"/>
              <a:t>In</a:t>
            </a:r>
            <a:r>
              <a:rPr lang="en-US" dirty="0"/>
              <a:t> an e-commerce platform, separate topics can be created for Orders, Payments, and Shipping.</a:t>
            </a:r>
          </a:p>
        </p:txBody>
      </p:sp>
    </p:spTree>
    <p:extLst>
      <p:ext uri="{BB962C8B-B14F-4D97-AF65-F5344CB8AC3E}">
        <p14:creationId xmlns:p14="http://schemas.microsoft.com/office/powerpoint/2010/main" val="291883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42D4-BC07-EC92-48F0-C2B74ABB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2A9E-953F-5CCC-39CB-C5C0C036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Partition is a sub-division of a topic that enables Kafka to scale horizontally.</a:t>
            </a:r>
          </a:p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Each partition is an ordered, immutable sequence of records.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Each record in a partition is assigned a unique offset.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Partitions ensure parallel processing as different consumers can read from different partitions.</a:t>
            </a:r>
          </a:p>
          <a:p>
            <a:pPr marL="0" indent="0">
              <a:buNone/>
            </a:pPr>
            <a:r>
              <a:rPr lang="en-US" b="1" dirty="0"/>
              <a:t>Example Use Case:</a:t>
            </a:r>
          </a:p>
          <a:p>
            <a:pPr marL="0" indent="0">
              <a:buNone/>
            </a:pPr>
            <a:r>
              <a:rPr lang="en-US" dirty="0"/>
              <a:t>For a User Activity topic, partitions may be divided based on user ID ranges to distribute data across multiple brokers.</a:t>
            </a:r>
          </a:p>
        </p:txBody>
      </p:sp>
    </p:spTree>
    <p:extLst>
      <p:ext uri="{BB962C8B-B14F-4D97-AF65-F5344CB8AC3E}">
        <p14:creationId xmlns:p14="http://schemas.microsoft.com/office/powerpoint/2010/main" val="409252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B7BD-8EA9-77DA-EC06-C03E95CD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3B3D-947D-8022-EB2A-D4D5C7B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Broker</a:t>
            </a:r>
            <a:r>
              <a:rPr lang="en-US" dirty="0"/>
              <a:t> is a Kafka server that stores and manages data. Kafka clusters typically have multiple brokers.</a:t>
            </a:r>
          </a:p>
          <a:p>
            <a:pPr>
              <a:buNone/>
            </a:pPr>
            <a:r>
              <a:rPr lang="en-US" b="1" dirty="0"/>
              <a:t>Key Features: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Each broker is identified by a </a:t>
            </a:r>
            <a:r>
              <a:rPr lang="en-US" b="1" dirty="0"/>
              <a:t>unique ID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Brokers manage data storage for topic partitions.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One broker acts as the </a:t>
            </a:r>
            <a:r>
              <a:rPr lang="en-US" b="1" dirty="0"/>
              <a:t>Leader</a:t>
            </a:r>
            <a:r>
              <a:rPr lang="en-US" dirty="0"/>
              <a:t> for each partition, handling both read and write requests.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Other brokers serve as </a:t>
            </a:r>
            <a:r>
              <a:rPr lang="en-US" b="1" dirty="0"/>
              <a:t>Followers</a:t>
            </a:r>
            <a:r>
              <a:rPr lang="en-US" dirty="0"/>
              <a:t>, replicating data for fault tolerance.</a:t>
            </a:r>
          </a:p>
          <a:p>
            <a:r>
              <a:rPr lang="en-US" b="1" dirty="0"/>
              <a:t>Example Use Case: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a news aggregation platform, brokers may handle high data volumes by distributing content feeds across multiple partitions.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3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E4A-29FE-FE4B-F92B-FF875B75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9D35-2AA7-C24A-2AA6-5437CE86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Zookeeper</a:t>
            </a:r>
            <a:r>
              <a:rPr lang="en-US" dirty="0"/>
              <a:t> is a centralized service used for managing Kafka’s metadata and cluster state.</a:t>
            </a:r>
          </a:p>
          <a:p>
            <a:pPr marL="0" indent="0">
              <a:buNone/>
            </a:pPr>
            <a:r>
              <a:rPr lang="en-US" b="1" dirty="0"/>
              <a:t>Key Features: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Zookeeper tracks broker information, including availability and leadership roles.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facilitates </a:t>
            </a:r>
            <a:r>
              <a:rPr lang="en-US" b="1" dirty="0"/>
              <a:t>leader election</a:t>
            </a:r>
            <a:r>
              <a:rPr lang="en-US" dirty="0"/>
              <a:t> for partition management.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Ensures fault tolerance by reassigning leadership in case of broker failure.</a:t>
            </a:r>
          </a:p>
          <a:p>
            <a:r>
              <a:rPr lang="en-US" b="1" dirty="0"/>
              <a:t>Example Use Case: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a real-time stock market platform, Zookeeper ensures cluster stability during high traffic by managing broker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4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1325</Words>
  <Application>Microsoft Office PowerPoint</Application>
  <PresentationFormat>Widescreen</PresentationFormat>
  <Paragraphs>163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Introduction to Apache Kafka</vt:lpstr>
      <vt:lpstr>Apache Kafka Architecture</vt:lpstr>
      <vt:lpstr>1. Producer</vt:lpstr>
      <vt:lpstr>2. Consumer</vt:lpstr>
      <vt:lpstr>3. Topics</vt:lpstr>
      <vt:lpstr>4. Partitions</vt:lpstr>
      <vt:lpstr>5. Broker</vt:lpstr>
      <vt:lpstr>6. Zookeeper</vt:lpstr>
      <vt:lpstr>Kafka’s message structure</vt:lpstr>
      <vt:lpstr>Kafka Workflow Overview</vt:lpstr>
      <vt:lpstr>Characteristics of Kafka</vt:lpstr>
      <vt:lpstr>Real-World Applications</vt:lpstr>
      <vt:lpstr>Example</vt:lpstr>
      <vt:lpstr>How Kafka Works in Steps</vt:lpstr>
      <vt:lpstr>PowerPoint Presentation</vt:lpstr>
      <vt:lpstr>PowerPoint Presentation</vt:lpstr>
      <vt:lpstr>Kafka Producer-consumer Practical</vt:lpstr>
      <vt:lpstr>Step 2 </vt:lpstr>
      <vt:lpstr>Step 3: Create Topic</vt:lpstr>
      <vt:lpstr>PowerPoint Presentation</vt:lpstr>
      <vt:lpstr>Step 4 </vt:lpstr>
      <vt:lpstr>Step 5</vt:lpstr>
      <vt:lpstr>Step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bhardwaj</dc:creator>
  <cp:lastModifiedBy>DELL</cp:lastModifiedBy>
  <cp:revision>9</cp:revision>
  <dcterms:created xsi:type="dcterms:W3CDTF">2024-04-03T03:54:56Z</dcterms:created>
  <dcterms:modified xsi:type="dcterms:W3CDTF">2025-03-26T09:54:32Z</dcterms:modified>
</cp:coreProperties>
</file>