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306" r:id="rId11"/>
    <p:sldId id="265" r:id="rId12"/>
    <p:sldId id="266" r:id="rId13"/>
    <p:sldId id="267" r:id="rId14"/>
    <p:sldId id="268" r:id="rId15"/>
    <p:sldId id="304" r:id="rId16"/>
    <p:sldId id="305" r:id="rId17"/>
    <p:sldId id="301" r:id="rId18"/>
    <p:sldId id="303" r:id="rId19"/>
    <p:sldId id="302"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7" r:id="rId52"/>
    <p:sldId id="300" r:id="rId53"/>
    <p:sldId id="308" r:id="rId54"/>
    <p:sldId id="309" r:id="rId55"/>
    <p:sldId id="310" r:id="rId56"/>
    <p:sldId id="312" r:id="rId57"/>
    <p:sldId id="311" r:id="rId58"/>
    <p:sldId id="313" r:id="rId59"/>
    <p:sldId id="314" r:id="rId60"/>
    <p:sldId id="315" r:id="rId61"/>
    <p:sldId id="316" r:id="rId62"/>
    <p:sldId id="317" r:id="rId63"/>
    <p:sldId id="318" r:id="rId64"/>
    <p:sldId id="319"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59C67-A645-D26C-8B22-5DD82F20D0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DD1F7A-03B3-26CC-DF14-160AEF33F8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8A74A2-4C0A-1949-5940-5F8EEFE3476E}"/>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5" name="Footer Placeholder 4">
            <a:extLst>
              <a:ext uri="{FF2B5EF4-FFF2-40B4-BE49-F238E27FC236}">
                <a16:creationId xmlns:a16="http://schemas.microsoft.com/office/drawing/2014/main" id="{77601B1F-5CD1-65A0-0109-1CF26E65A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EC233D-46B4-E74E-F1ED-4FEE43E87566}"/>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92171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86FE-B790-253B-BF66-2C433F1743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24D085-27CF-6496-EA1E-9F633F194A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8AEBB5-A2C3-223D-3BB6-D71E573FF3B7}"/>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5" name="Footer Placeholder 4">
            <a:extLst>
              <a:ext uri="{FF2B5EF4-FFF2-40B4-BE49-F238E27FC236}">
                <a16:creationId xmlns:a16="http://schemas.microsoft.com/office/drawing/2014/main" id="{96AC1F08-7F19-20BD-AD96-604E9A9B0B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53187-1BFF-A550-0F9B-B4B875909ED5}"/>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1418842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60C70E-A8FA-6302-E093-668EABDFB7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ED679B-61FE-0A02-59AA-C27A430DFE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A45923-286B-ABC9-1DD3-70D1CF112A4B}"/>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5" name="Footer Placeholder 4">
            <a:extLst>
              <a:ext uri="{FF2B5EF4-FFF2-40B4-BE49-F238E27FC236}">
                <a16:creationId xmlns:a16="http://schemas.microsoft.com/office/drawing/2014/main" id="{09B86E16-44F6-4F00-DCD6-A01D5645B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CECA1F-A3EE-67DF-EC67-5BE62A16E528}"/>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961873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00B3-2A1D-756B-5FE6-B519A8A978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2AC0C0-E6C6-2405-FCD1-2BD66D60D1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464FAB-C9AF-A130-F0FF-15BA224979F8}"/>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5" name="Footer Placeholder 4">
            <a:extLst>
              <a:ext uri="{FF2B5EF4-FFF2-40B4-BE49-F238E27FC236}">
                <a16:creationId xmlns:a16="http://schemas.microsoft.com/office/drawing/2014/main" id="{E8E6F1E9-AC17-2BDE-70A7-A9FFA20B6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9FB06-3E17-300C-87C5-AF49C70B5FFD}"/>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256897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7BA5-FA2C-F417-CF1C-B6D4683FA8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8F5E8D1-11E4-9E5E-1748-F9C50EF708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455D07-2D54-32B8-B619-93DF945B55DE}"/>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5" name="Footer Placeholder 4">
            <a:extLst>
              <a:ext uri="{FF2B5EF4-FFF2-40B4-BE49-F238E27FC236}">
                <a16:creationId xmlns:a16="http://schemas.microsoft.com/office/drawing/2014/main" id="{C15AC24F-AD06-44FD-3D64-9914799AE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6420A-8C26-6697-60A0-1A9E576C5848}"/>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687674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75827-0BF9-3FA0-D978-A431AC433F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A08118-8C53-6502-07A2-9CAEFE474A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E689B9-99C0-A4A3-099F-A9C65130B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8BB6B9-C105-0E62-2CD3-BA8D3F66D566}"/>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6" name="Footer Placeholder 5">
            <a:extLst>
              <a:ext uri="{FF2B5EF4-FFF2-40B4-BE49-F238E27FC236}">
                <a16:creationId xmlns:a16="http://schemas.microsoft.com/office/drawing/2014/main" id="{DA26EADA-B82D-42C6-8D45-5FABB6817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71BC7-EFF0-6C04-0697-7A0C9C2866B0}"/>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131739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961A2-E0DC-B0D1-E950-9D097DBF567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DC398A-BF38-DE00-AE0A-4BA62B4A0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3A949-E401-C55C-07C9-A2AC175D13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B13CC8-6768-3CBF-9DD4-709C6939F9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D20BFE-956D-BCF6-C74E-3D9252350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81E895-D323-8D44-5823-A138AC484039}"/>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8" name="Footer Placeholder 7">
            <a:extLst>
              <a:ext uri="{FF2B5EF4-FFF2-40B4-BE49-F238E27FC236}">
                <a16:creationId xmlns:a16="http://schemas.microsoft.com/office/drawing/2014/main" id="{2EEA1544-DD95-DD20-1BED-76E41074E8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E50EAF-5090-EB45-5EEF-97C2C40B3988}"/>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2050043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25B77-BDDE-B9D3-599B-9C1B0B058E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E097C-A9B6-E681-62C3-13DF5F6FC2AB}"/>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4" name="Footer Placeholder 3">
            <a:extLst>
              <a:ext uri="{FF2B5EF4-FFF2-40B4-BE49-F238E27FC236}">
                <a16:creationId xmlns:a16="http://schemas.microsoft.com/office/drawing/2014/main" id="{D0A18398-BBD6-39C2-CF84-FAF6B20D8F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47EA74-3ECB-6954-A457-123F94BF2707}"/>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1613065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64F389-77D8-B348-06A6-CB02E9C1D159}"/>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3" name="Footer Placeholder 2">
            <a:extLst>
              <a:ext uri="{FF2B5EF4-FFF2-40B4-BE49-F238E27FC236}">
                <a16:creationId xmlns:a16="http://schemas.microsoft.com/office/drawing/2014/main" id="{77D58FBE-C37C-5786-22D3-574B8B102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F71D72-D37E-297A-6A74-3042F612F182}"/>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367285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ECE7-5BCC-DEBE-D8E6-DEFB454195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B5BF05-64C3-E0B5-561C-7BBDDC194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D286B6-9C3E-8008-52E2-5D5AA33AAE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3CFB96-0F38-B91D-F0DF-04A73139548D}"/>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6" name="Footer Placeholder 5">
            <a:extLst>
              <a:ext uri="{FF2B5EF4-FFF2-40B4-BE49-F238E27FC236}">
                <a16:creationId xmlns:a16="http://schemas.microsoft.com/office/drawing/2014/main" id="{09576786-610A-5EC9-BDE4-8A04C2BF1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8215A-24F0-30E8-2927-A00C673A2E1B}"/>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2860191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7164-B3A9-EBB0-BC92-EEF2A075A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177929-D60E-865D-6C8C-34F12F428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1792D0-0956-EDE8-0728-783D4A0F4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BE4935-B18A-3A7B-8C5F-8CF00157C3D7}"/>
              </a:ext>
            </a:extLst>
          </p:cNvPr>
          <p:cNvSpPr>
            <a:spLocks noGrp="1"/>
          </p:cNvSpPr>
          <p:nvPr>
            <p:ph type="dt" sz="half" idx="10"/>
          </p:nvPr>
        </p:nvSpPr>
        <p:spPr/>
        <p:txBody>
          <a:bodyPr/>
          <a:lstStyle/>
          <a:p>
            <a:fld id="{98DCD451-B993-4645-B715-22BA7F71B4CC}" type="datetimeFigureOut">
              <a:rPr lang="en-US" smtClean="0"/>
              <a:t>2/27/2025</a:t>
            </a:fld>
            <a:endParaRPr lang="en-US"/>
          </a:p>
        </p:txBody>
      </p:sp>
      <p:sp>
        <p:nvSpPr>
          <p:cNvPr id="6" name="Footer Placeholder 5">
            <a:extLst>
              <a:ext uri="{FF2B5EF4-FFF2-40B4-BE49-F238E27FC236}">
                <a16:creationId xmlns:a16="http://schemas.microsoft.com/office/drawing/2014/main" id="{91AFEFFA-382E-0D69-408F-59695D119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EECD5A-E401-B232-663C-5F120ED2553B}"/>
              </a:ext>
            </a:extLst>
          </p:cNvPr>
          <p:cNvSpPr>
            <a:spLocks noGrp="1"/>
          </p:cNvSpPr>
          <p:nvPr>
            <p:ph type="sldNum" sz="quarter" idx="12"/>
          </p:nvPr>
        </p:nvSpPr>
        <p:spPr/>
        <p:txBody>
          <a:bodyPr/>
          <a:lstStyle/>
          <a:p>
            <a:fld id="{B07CAF67-A681-4162-855F-DF1AC77BB8C4}" type="slidenum">
              <a:rPr lang="en-US" smtClean="0"/>
              <a:t>‹#›</a:t>
            </a:fld>
            <a:endParaRPr lang="en-US"/>
          </a:p>
        </p:txBody>
      </p:sp>
    </p:spTree>
    <p:extLst>
      <p:ext uri="{BB962C8B-B14F-4D97-AF65-F5344CB8AC3E}">
        <p14:creationId xmlns:p14="http://schemas.microsoft.com/office/powerpoint/2010/main" val="395932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644799-DA7F-DDDF-C57E-FC11B61220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DFEA7B-AEEB-450C-0D28-381E6928CA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ADC888-3F31-4F75-32FE-B15496B03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DCD451-B993-4645-B715-22BA7F71B4CC}" type="datetimeFigureOut">
              <a:rPr lang="en-US" smtClean="0"/>
              <a:t>2/27/2025</a:t>
            </a:fld>
            <a:endParaRPr lang="en-US"/>
          </a:p>
        </p:txBody>
      </p:sp>
      <p:sp>
        <p:nvSpPr>
          <p:cNvPr id="5" name="Footer Placeholder 4">
            <a:extLst>
              <a:ext uri="{FF2B5EF4-FFF2-40B4-BE49-F238E27FC236}">
                <a16:creationId xmlns:a16="http://schemas.microsoft.com/office/drawing/2014/main" id="{93A8B245-29BD-E7C9-C029-9DDC402B6D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9A976A-3FBB-D863-AA11-96B77A2195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CAF67-A681-4162-855F-DF1AC77BB8C4}" type="slidenum">
              <a:rPr lang="en-US" smtClean="0"/>
              <a:t>‹#›</a:t>
            </a:fld>
            <a:endParaRPr lang="en-US"/>
          </a:p>
        </p:txBody>
      </p:sp>
    </p:spTree>
    <p:extLst>
      <p:ext uri="{BB962C8B-B14F-4D97-AF65-F5344CB8AC3E}">
        <p14:creationId xmlns:p14="http://schemas.microsoft.com/office/powerpoint/2010/main" val="1572423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4A45-527B-EF4D-A597-B1A6BDED3D02}"/>
              </a:ext>
            </a:extLst>
          </p:cNvPr>
          <p:cNvSpPr>
            <a:spLocks noGrp="1"/>
          </p:cNvSpPr>
          <p:nvPr>
            <p:ph type="ctrTitle"/>
          </p:nvPr>
        </p:nvSpPr>
        <p:spPr/>
        <p:txBody>
          <a:bodyPr/>
          <a:lstStyle/>
          <a:p>
            <a:r>
              <a:rPr lang="en-US" dirty="0"/>
              <a:t>Introduction to RDD </a:t>
            </a:r>
          </a:p>
        </p:txBody>
      </p:sp>
      <p:sp>
        <p:nvSpPr>
          <p:cNvPr id="3" name="Subtitle 2">
            <a:extLst>
              <a:ext uri="{FF2B5EF4-FFF2-40B4-BE49-F238E27FC236}">
                <a16:creationId xmlns:a16="http://schemas.microsoft.com/office/drawing/2014/main" id="{FB02C757-C55F-2F5D-1211-9777FFD9A99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6156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537BD-055F-20F5-3ED1-50A099E9030E}"/>
              </a:ext>
            </a:extLst>
          </p:cNvPr>
          <p:cNvSpPr>
            <a:spLocks noGrp="1"/>
          </p:cNvSpPr>
          <p:nvPr>
            <p:ph type="title"/>
          </p:nvPr>
        </p:nvSpPr>
        <p:spPr/>
        <p:txBody>
          <a:bodyPr/>
          <a:lstStyle/>
          <a:p>
            <a:r>
              <a:rPr lang="en-US" dirty="0"/>
              <a:t>Notation in spark O/P</a:t>
            </a:r>
          </a:p>
        </p:txBody>
      </p:sp>
      <p:sp>
        <p:nvSpPr>
          <p:cNvPr id="3" name="Content Placeholder 2">
            <a:extLst>
              <a:ext uri="{FF2B5EF4-FFF2-40B4-BE49-F238E27FC236}">
                <a16:creationId xmlns:a16="http://schemas.microsoft.com/office/drawing/2014/main" id="{65368B62-7609-9713-7E87-06D8CC41C5BF}"/>
              </a:ext>
            </a:extLst>
          </p:cNvPr>
          <p:cNvSpPr>
            <a:spLocks noGrp="1"/>
          </p:cNvSpPr>
          <p:nvPr>
            <p:ph idx="1"/>
          </p:nvPr>
        </p:nvSpPr>
        <p:spPr/>
        <p:txBody>
          <a:bodyPr/>
          <a:lstStyle/>
          <a:p>
            <a:r>
              <a:rPr lang="en-US" dirty="0"/>
              <a:t>Spark uses multiple tasks to process RDDs in parallel.</a:t>
            </a:r>
          </a:p>
          <a:p>
            <a:r>
              <a:rPr lang="en-US" dirty="0"/>
              <a:t>The notation (0 + 4) / 4 is a progress indicator:</a:t>
            </a:r>
          </a:p>
          <a:p>
            <a:pPr marL="457200" lvl="1" indent="0">
              <a:buNone/>
            </a:pPr>
            <a:r>
              <a:rPr lang="en-US" dirty="0"/>
              <a:t>0: Number of tasks already completed.</a:t>
            </a:r>
          </a:p>
          <a:p>
            <a:pPr marL="457200" lvl="1" indent="0">
              <a:buNone/>
            </a:pPr>
            <a:r>
              <a:rPr lang="en-US" dirty="0"/>
              <a:t>4: Number of tasks running or pending.</a:t>
            </a:r>
          </a:p>
          <a:p>
            <a:pPr marL="457200" lvl="1" indent="0">
              <a:buNone/>
            </a:pPr>
            <a:r>
              <a:rPr lang="en-US" dirty="0"/>
              <a:t>4: Total number of tasks assigned for execution.</a:t>
            </a:r>
          </a:p>
        </p:txBody>
      </p:sp>
    </p:spTree>
    <p:extLst>
      <p:ext uri="{BB962C8B-B14F-4D97-AF65-F5344CB8AC3E}">
        <p14:creationId xmlns:p14="http://schemas.microsoft.com/office/powerpoint/2010/main" val="888859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23498-A968-EC68-DB1B-576A2D57CE65}"/>
              </a:ext>
            </a:extLst>
          </p:cNvPr>
          <p:cNvSpPr>
            <a:spLocks noGrp="1"/>
          </p:cNvSpPr>
          <p:nvPr>
            <p:ph type="title"/>
          </p:nvPr>
        </p:nvSpPr>
        <p:spPr/>
        <p:txBody>
          <a:bodyPr/>
          <a:lstStyle/>
          <a:p>
            <a:r>
              <a:rPr lang="en-US" dirty="0"/>
              <a:t>2. Using </a:t>
            </a:r>
            <a:r>
              <a:rPr lang="en-US" dirty="0" err="1"/>
              <a:t>sparkContext.textFile</a:t>
            </a:r>
            <a:r>
              <a:rPr lang="en-US" dirty="0"/>
              <a:t> method</a:t>
            </a:r>
          </a:p>
        </p:txBody>
      </p:sp>
      <p:sp>
        <p:nvSpPr>
          <p:cNvPr id="3" name="Content Placeholder 2">
            <a:extLst>
              <a:ext uri="{FF2B5EF4-FFF2-40B4-BE49-F238E27FC236}">
                <a16:creationId xmlns:a16="http://schemas.microsoft.com/office/drawing/2014/main" id="{045BCE03-AE51-BFA8-24EB-68B17A8F4280}"/>
              </a:ext>
            </a:extLst>
          </p:cNvPr>
          <p:cNvSpPr>
            <a:spLocks noGrp="1"/>
          </p:cNvSpPr>
          <p:nvPr>
            <p:ph idx="1"/>
          </p:nvPr>
        </p:nvSpPr>
        <p:spPr/>
        <p:txBody>
          <a:bodyPr/>
          <a:lstStyle/>
          <a:p>
            <a:r>
              <a:rPr lang="en-US" dirty="0"/>
              <a:t>We will read an external file to create a RDD in this method.</a:t>
            </a:r>
          </a:p>
          <a:p>
            <a:r>
              <a:rPr lang="en-US" dirty="0"/>
              <a:t>For this method we need to have a file with some content on our system and path of that file will be provided to create a RDD using existing file.</a:t>
            </a:r>
          </a:p>
        </p:txBody>
      </p:sp>
    </p:spTree>
    <p:extLst>
      <p:ext uri="{BB962C8B-B14F-4D97-AF65-F5344CB8AC3E}">
        <p14:creationId xmlns:p14="http://schemas.microsoft.com/office/powerpoint/2010/main" val="425607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73C6-45AA-22D2-BED9-D8032AF01A3D}"/>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8875DB1-E59E-67CA-D5CC-258827B2825E}"/>
              </a:ext>
            </a:extLst>
          </p:cNvPr>
          <p:cNvSpPr>
            <a:spLocks noGrp="1"/>
          </p:cNvSpPr>
          <p:nvPr>
            <p:ph idx="1"/>
          </p:nvPr>
        </p:nvSpPr>
        <p:spPr/>
        <p:txBody>
          <a:bodyPr/>
          <a:lstStyle/>
          <a:p>
            <a:pPr marL="0" indent="0">
              <a:buNone/>
            </a:pPr>
            <a:r>
              <a:rPr lang="en-US" dirty="0"/>
              <a:t>	</a:t>
            </a:r>
            <a:r>
              <a:rPr lang="en-US" dirty="0" err="1"/>
              <a:t>val</a:t>
            </a:r>
            <a:r>
              <a:rPr lang="en-US" dirty="0"/>
              <a:t> r2=</a:t>
            </a:r>
            <a:r>
              <a:rPr lang="en-US" dirty="0" err="1"/>
              <a:t>spark.sparkContext.textFile</a:t>
            </a:r>
            <a:r>
              <a:rPr lang="en-US" dirty="0"/>
              <a:t>("C:/Users/Dell/Desktop/rdd.txt")</a:t>
            </a:r>
          </a:p>
          <a:p>
            <a:pPr marL="0" indent="0">
              <a:buNone/>
            </a:pPr>
            <a:r>
              <a:rPr lang="en-US" dirty="0"/>
              <a:t>	r2.collect()</a:t>
            </a:r>
          </a:p>
          <a:p>
            <a:r>
              <a:rPr lang="en-US" dirty="0"/>
              <a:t>RDD will be created as per the type of data stored in existing file.</a:t>
            </a:r>
          </a:p>
          <a:p>
            <a:r>
              <a:rPr lang="en-US" dirty="0"/>
              <a:t>Collect is an action here which will print the content of file.</a:t>
            </a:r>
          </a:p>
        </p:txBody>
      </p:sp>
    </p:spTree>
    <p:extLst>
      <p:ext uri="{BB962C8B-B14F-4D97-AF65-F5344CB8AC3E}">
        <p14:creationId xmlns:p14="http://schemas.microsoft.com/office/powerpoint/2010/main" val="4077540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92AC5-049F-4C1D-E167-2D848CA701A8}"/>
              </a:ext>
            </a:extLst>
          </p:cNvPr>
          <p:cNvSpPr>
            <a:spLocks noGrp="1"/>
          </p:cNvSpPr>
          <p:nvPr>
            <p:ph type="title"/>
          </p:nvPr>
        </p:nvSpPr>
        <p:spPr/>
        <p:txBody>
          <a:bodyPr/>
          <a:lstStyle/>
          <a:p>
            <a:r>
              <a:rPr lang="en-US" dirty="0"/>
              <a:t>3. Create a RDD from existing RDD using </a:t>
            </a:r>
            <a:r>
              <a:rPr lang="en-US" dirty="0" err="1"/>
              <a:t>flatMap</a:t>
            </a:r>
            <a:endParaRPr lang="en-US" dirty="0"/>
          </a:p>
        </p:txBody>
      </p:sp>
      <p:sp>
        <p:nvSpPr>
          <p:cNvPr id="3" name="Content Placeholder 2">
            <a:extLst>
              <a:ext uri="{FF2B5EF4-FFF2-40B4-BE49-F238E27FC236}">
                <a16:creationId xmlns:a16="http://schemas.microsoft.com/office/drawing/2014/main" id="{8A5488AD-C135-8448-550B-30B1567B802C}"/>
              </a:ext>
            </a:extLst>
          </p:cNvPr>
          <p:cNvSpPr>
            <a:spLocks noGrp="1"/>
          </p:cNvSpPr>
          <p:nvPr>
            <p:ph idx="1"/>
          </p:nvPr>
        </p:nvSpPr>
        <p:spPr/>
        <p:txBody>
          <a:bodyPr/>
          <a:lstStyle/>
          <a:p>
            <a:r>
              <a:rPr lang="en-US" dirty="0"/>
              <a:t>Here we will be using r2 RDD created in last example by applying </a:t>
            </a:r>
            <a:r>
              <a:rPr lang="en-US" dirty="0" err="1"/>
              <a:t>flatMap</a:t>
            </a:r>
            <a:r>
              <a:rPr lang="en-US" dirty="0"/>
              <a:t> transformation and it will split down the content of r2 RDD.</a:t>
            </a:r>
          </a:p>
          <a:p>
            <a:r>
              <a:rPr lang="en-US" dirty="0"/>
              <a:t>Example:</a:t>
            </a:r>
          </a:p>
          <a:p>
            <a:pPr marL="0" indent="0">
              <a:buNone/>
            </a:pPr>
            <a:r>
              <a:rPr lang="en-US" dirty="0"/>
              <a:t>	</a:t>
            </a:r>
            <a:r>
              <a:rPr lang="en-US" dirty="0" err="1"/>
              <a:t>val</a:t>
            </a:r>
            <a:r>
              <a:rPr lang="en-US" dirty="0"/>
              <a:t> r3 = r2.flatMap(_.split(“ “))</a:t>
            </a:r>
          </a:p>
          <a:p>
            <a:pPr marL="0" indent="0">
              <a:buNone/>
            </a:pPr>
            <a:r>
              <a:rPr lang="en-US" dirty="0"/>
              <a:t>	r3.collect()</a:t>
            </a:r>
          </a:p>
          <a:p>
            <a:r>
              <a:rPr lang="en-US" dirty="0" err="1"/>
              <a:t>flatMap</a:t>
            </a:r>
            <a:r>
              <a:rPr lang="en-US" dirty="0"/>
              <a:t> is a transformation which is used to read the data word by word.</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0509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7F659-1FE9-6578-6C8F-9A5438F1075F}"/>
              </a:ext>
            </a:extLst>
          </p:cNvPr>
          <p:cNvSpPr>
            <a:spLocks noGrp="1"/>
          </p:cNvSpPr>
          <p:nvPr>
            <p:ph type="title"/>
          </p:nvPr>
        </p:nvSpPr>
        <p:spPr/>
        <p:txBody>
          <a:bodyPr/>
          <a:lstStyle/>
          <a:p>
            <a:r>
              <a:rPr lang="en-US" dirty="0"/>
              <a:t>4. Create a RDD from existing data frame</a:t>
            </a:r>
          </a:p>
        </p:txBody>
      </p:sp>
      <p:sp>
        <p:nvSpPr>
          <p:cNvPr id="3" name="Content Placeholder 2">
            <a:extLst>
              <a:ext uri="{FF2B5EF4-FFF2-40B4-BE49-F238E27FC236}">
                <a16:creationId xmlns:a16="http://schemas.microsoft.com/office/drawing/2014/main" id="{E622C8EB-9CC0-48C1-09CD-5F8E78A2988C}"/>
              </a:ext>
            </a:extLst>
          </p:cNvPr>
          <p:cNvSpPr>
            <a:spLocks noGrp="1"/>
          </p:cNvSpPr>
          <p:nvPr>
            <p:ph idx="1"/>
          </p:nvPr>
        </p:nvSpPr>
        <p:spPr/>
        <p:txBody>
          <a:bodyPr/>
          <a:lstStyle/>
          <a:p>
            <a:r>
              <a:rPr lang="en-US" dirty="0"/>
              <a:t>Here we will be using range instead of data frame to create a RDD.</a:t>
            </a:r>
          </a:p>
          <a:p>
            <a:r>
              <a:rPr lang="en-US" dirty="0"/>
              <a:t>Example:</a:t>
            </a:r>
          </a:p>
          <a:p>
            <a:pPr marL="0" indent="0">
              <a:buNone/>
            </a:pPr>
            <a:r>
              <a:rPr lang="en-US" dirty="0"/>
              <a:t>	</a:t>
            </a:r>
            <a:r>
              <a:rPr lang="en-US" dirty="0" err="1"/>
              <a:t>val</a:t>
            </a:r>
            <a:r>
              <a:rPr lang="en-US" dirty="0"/>
              <a:t> r4 = </a:t>
            </a:r>
            <a:r>
              <a:rPr lang="en-US" dirty="0" err="1"/>
              <a:t>spark.range</a:t>
            </a:r>
            <a:r>
              <a:rPr lang="en-US" dirty="0"/>
              <a:t>(20).</a:t>
            </a:r>
            <a:r>
              <a:rPr lang="en-US" dirty="0" err="1"/>
              <a:t>toDF</a:t>
            </a:r>
            <a:r>
              <a:rPr lang="en-US" dirty="0"/>
              <a:t>().</a:t>
            </a:r>
            <a:r>
              <a:rPr lang="en-US" dirty="0" err="1"/>
              <a:t>rdd</a:t>
            </a:r>
            <a:endParaRPr lang="en-US" dirty="0"/>
          </a:p>
          <a:p>
            <a:pPr marL="0" indent="0">
              <a:buNone/>
            </a:pPr>
            <a:r>
              <a:rPr lang="en-US" dirty="0"/>
              <a:t>	r4.collect()</a:t>
            </a:r>
          </a:p>
          <a:p>
            <a:r>
              <a:rPr lang="en-US" dirty="0" err="1"/>
              <a:t>toDf</a:t>
            </a:r>
            <a:r>
              <a:rPr lang="en-US" dirty="0"/>
              <a:t>() is used to create a data frame out of the range of 20 and .</a:t>
            </a:r>
            <a:r>
              <a:rPr lang="en-US" dirty="0" err="1"/>
              <a:t>rdd</a:t>
            </a:r>
            <a:r>
              <a:rPr lang="en-US" dirty="0"/>
              <a:t> is used to transform that data frame as an </a:t>
            </a:r>
            <a:r>
              <a:rPr lang="en-US" dirty="0" err="1"/>
              <a:t>rdd</a:t>
            </a:r>
            <a:r>
              <a:rPr lang="en-US" dirty="0"/>
              <a:t>.</a:t>
            </a:r>
          </a:p>
        </p:txBody>
      </p:sp>
    </p:spTree>
    <p:extLst>
      <p:ext uri="{BB962C8B-B14F-4D97-AF65-F5344CB8AC3E}">
        <p14:creationId xmlns:p14="http://schemas.microsoft.com/office/powerpoint/2010/main" val="3765938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05A0-CC66-4F67-7440-3F86AE96A569}"/>
              </a:ext>
            </a:extLst>
          </p:cNvPr>
          <p:cNvSpPr>
            <a:spLocks noGrp="1"/>
          </p:cNvSpPr>
          <p:nvPr>
            <p:ph type="title"/>
          </p:nvPr>
        </p:nvSpPr>
        <p:spPr/>
        <p:txBody>
          <a:bodyPr/>
          <a:lstStyle/>
          <a:p>
            <a:r>
              <a:rPr lang="en-US" dirty="0"/>
              <a:t>Partitions of RDD</a:t>
            </a:r>
          </a:p>
        </p:txBody>
      </p:sp>
      <p:sp>
        <p:nvSpPr>
          <p:cNvPr id="3" name="Content Placeholder 2">
            <a:extLst>
              <a:ext uri="{FF2B5EF4-FFF2-40B4-BE49-F238E27FC236}">
                <a16:creationId xmlns:a16="http://schemas.microsoft.com/office/drawing/2014/main" id="{E9EFF548-ECD2-02A8-600A-4B602486D5A7}"/>
              </a:ext>
            </a:extLst>
          </p:cNvPr>
          <p:cNvSpPr>
            <a:spLocks noGrp="1"/>
          </p:cNvSpPr>
          <p:nvPr>
            <p:ph idx="1"/>
          </p:nvPr>
        </p:nvSpPr>
        <p:spPr/>
        <p:txBody>
          <a:bodyPr/>
          <a:lstStyle/>
          <a:p>
            <a:r>
              <a:rPr lang="en-US" dirty="0"/>
              <a:t>We can create certain partitions of RDD as well. </a:t>
            </a:r>
          </a:p>
          <a:p>
            <a:endParaRPr lang="en-US" dirty="0"/>
          </a:p>
          <a:p>
            <a:pPr marL="0" indent="0">
              <a:buNone/>
            </a:pPr>
            <a:r>
              <a:rPr lang="en-US" dirty="0"/>
              <a:t>	 </a:t>
            </a:r>
            <a:r>
              <a:rPr lang="en-US" dirty="0" err="1"/>
              <a:t>val</a:t>
            </a:r>
            <a:r>
              <a:rPr lang="en-US" dirty="0"/>
              <a:t> </a:t>
            </a:r>
            <a:r>
              <a:rPr lang="en-US" dirty="0" err="1"/>
              <a:t>rdd</a:t>
            </a:r>
            <a:r>
              <a:rPr lang="en-US" dirty="0"/>
              <a:t>=</a:t>
            </a:r>
            <a:r>
              <a:rPr lang="en-US" dirty="0" err="1"/>
              <a:t>sc.parallelize</a:t>
            </a:r>
            <a:r>
              <a:rPr lang="en-US" dirty="0"/>
              <a:t>(1 to 20,</a:t>
            </a:r>
            <a:r>
              <a:rPr lang="en-US" dirty="0">
                <a:solidFill>
                  <a:srgbClr val="FF0000"/>
                </a:solidFill>
              </a:rPr>
              <a:t>4</a:t>
            </a:r>
            <a:r>
              <a:rPr lang="en-US" dirty="0"/>
              <a:t>)</a:t>
            </a:r>
          </a:p>
          <a:p>
            <a:pPr marL="0" indent="0">
              <a:buNone/>
            </a:pPr>
            <a:endParaRPr lang="en-US" dirty="0"/>
          </a:p>
          <a:p>
            <a:r>
              <a:rPr lang="en-US" dirty="0"/>
              <a:t>Here 4 represents the no. of partitions of an RDD.</a:t>
            </a:r>
          </a:p>
          <a:p>
            <a:endParaRPr lang="en-US" dirty="0"/>
          </a:p>
          <a:p>
            <a:r>
              <a:rPr lang="en-US" dirty="0"/>
              <a:t>To check the created partitions:</a:t>
            </a:r>
          </a:p>
          <a:p>
            <a:pPr marL="0" indent="0">
              <a:buNone/>
            </a:pPr>
            <a:r>
              <a:rPr lang="en-US" dirty="0"/>
              <a:t>	 print(</a:t>
            </a:r>
            <a:r>
              <a:rPr lang="en-US" dirty="0" err="1"/>
              <a:t>rdd.getNumPartitions</a:t>
            </a:r>
            <a:r>
              <a:rPr lang="en-US" dirty="0"/>
              <a:t>)</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263874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B7429-4D9B-4EB0-64A5-2BEAE81515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1E8EA5-8EB7-C8BC-100C-E310ECD950CB}"/>
              </a:ext>
            </a:extLst>
          </p:cNvPr>
          <p:cNvSpPr>
            <a:spLocks noGrp="1"/>
          </p:cNvSpPr>
          <p:nvPr>
            <p:ph idx="1"/>
          </p:nvPr>
        </p:nvSpPr>
        <p:spPr/>
        <p:txBody>
          <a:bodyPr/>
          <a:lstStyle/>
          <a:p>
            <a:r>
              <a:rPr lang="en-US" dirty="0"/>
              <a:t>To check the specific partitions of RDD we can use glom()</a:t>
            </a:r>
          </a:p>
          <a:p>
            <a:pPr marL="0" indent="0">
              <a:buNone/>
            </a:pPr>
            <a:r>
              <a:rPr lang="en-US" dirty="0"/>
              <a:t>	 </a:t>
            </a:r>
            <a:r>
              <a:rPr lang="en-US" dirty="0" err="1"/>
              <a:t>rdd.glom</a:t>
            </a:r>
            <a:r>
              <a:rPr lang="en-US" dirty="0"/>
              <a:t>().collect().foreach(</a:t>
            </a:r>
            <a:r>
              <a:rPr lang="en-US" dirty="0" err="1"/>
              <a:t>println</a:t>
            </a:r>
            <a:r>
              <a:rPr lang="en-US" dirty="0"/>
              <a:t>)</a:t>
            </a:r>
          </a:p>
          <a:p>
            <a:r>
              <a:rPr lang="en-US" dirty="0"/>
              <a:t>This will return us all the 4 partitions in the form of </a:t>
            </a:r>
            <a:r>
              <a:rPr lang="en-US" dirty="0" err="1"/>
              <a:t>Hashcode</a:t>
            </a:r>
            <a:r>
              <a:rPr lang="en-US" dirty="0"/>
              <a:t> (default string representation of JAVA array) in the RDD. To visualize the elements in string form we need to convert that explicitly:</a:t>
            </a:r>
          </a:p>
          <a:p>
            <a:endParaRPr lang="en-US" dirty="0"/>
          </a:p>
          <a:p>
            <a:pPr marL="0" indent="0">
              <a:buNone/>
            </a:pPr>
            <a:r>
              <a:rPr lang="en-US" dirty="0"/>
              <a:t>	 </a:t>
            </a:r>
            <a:r>
              <a:rPr lang="en-US" dirty="0" err="1"/>
              <a:t>rdd.glom</a:t>
            </a:r>
            <a:r>
              <a:rPr lang="en-US" dirty="0"/>
              <a:t>().collect().foreach(</a:t>
            </a:r>
            <a:r>
              <a:rPr lang="en-US" dirty="0" err="1"/>
              <a:t>arr</a:t>
            </a:r>
            <a:r>
              <a:rPr lang="en-US" dirty="0"/>
              <a:t>=&gt;</a:t>
            </a:r>
            <a:r>
              <a:rPr lang="en-US" dirty="0" err="1"/>
              <a:t>println</a:t>
            </a:r>
            <a:r>
              <a:rPr lang="en-US" dirty="0"/>
              <a:t>(</a:t>
            </a:r>
            <a:r>
              <a:rPr lang="en-US" dirty="0" err="1"/>
              <a:t>arr.mkString</a:t>
            </a:r>
            <a:r>
              <a:rPr lang="en-US" dirty="0"/>
              <a:t>(",")))</a:t>
            </a:r>
          </a:p>
          <a:p>
            <a:pPr marL="0" indent="0">
              <a:buNone/>
            </a:pPr>
            <a:endParaRPr lang="en-US" dirty="0"/>
          </a:p>
          <a:p>
            <a:r>
              <a:rPr lang="en-US" dirty="0"/>
              <a:t>Here </a:t>
            </a:r>
            <a:r>
              <a:rPr lang="en-US" dirty="0" err="1"/>
              <a:t>mkString</a:t>
            </a:r>
            <a:r>
              <a:rPr lang="en-US" dirty="0"/>
              <a:t> creates a string from </a:t>
            </a:r>
            <a:r>
              <a:rPr lang="en-US"/>
              <a:t>the elements of array collection.</a:t>
            </a:r>
            <a:endParaRPr lang="en-US" dirty="0"/>
          </a:p>
        </p:txBody>
      </p:sp>
    </p:spTree>
    <p:extLst>
      <p:ext uri="{BB962C8B-B14F-4D97-AF65-F5344CB8AC3E}">
        <p14:creationId xmlns:p14="http://schemas.microsoft.com/office/powerpoint/2010/main" val="2635644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4D40C-F054-9B18-6A68-5E6483C1129E}"/>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0B98AA17-EA0A-5A03-7A1D-8F15D3ED7B38}"/>
              </a:ext>
            </a:extLst>
          </p:cNvPr>
          <p:cNvSpPr>
            <a:spLocks noGrp="1"/>
          </p:cNvSpPr>
          <p:nvPr>
            <p:ph idx="1"/>
          </p:nvPr>
        </p:nvSpPr>
        <p:spPr/>
        <p:txBody>
          <a:bodyPr/>
          <a:lstStyle/>
          <a:p>
            <a:r>
              <a:rPr lang="en-US" i="0" dirty="0">
                <a:solidFill>
                  <a:srgbClr val="0D0D0D"/>
                </a:solidFill>
                <a:effectLst/>
                <a:latin typeface="Söhne"/>
              </a:rPr>
              <a:t>Write Scala code to parallelize a simple collection (e.g., an array or list) into an RDD in Spark. </a:t>
            </a:r>
          </a:p>
          <a:p>
            <a:endParaRPr lang="en-US" dirty="0"/>
          </a:p>
        </p:txBody>
      </p:sp>
    </p:spTree>
    <p:extLst>
      <p:ext uri="{BB962C8B-B14F-4D97-AF65-F5344CB8AC3E}">
        <p14:creationId xmlns:p14="http://schemas.microsoft.com/office/powerpoint/2010/main" val="81035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DC1B7-EFB2-9CF4-676B-908EBC0B93C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AD6A2131-1897-B849-986F-99536F87A01B}"/>
              </a:ext>
            </a:extLst>
          </p:cNvPr>
          <p:cNvSpPr>
            <a:spLocks noGrp="1"/>
          </p:cNvSpPr>
          <p:nvPr>
            <p:ph idx="1"/>
          </p:nvPr>
        </p:nvSpPr>
        <p:spPr/>
        <p:txBody>
          <a:bodyPr>
            <a:normAutofit fontScale="77500" lnSpcReduction="20000"/>
          </a:bodyPr>
          <a:lstStyle/>
          <a:p>
            <a:pPr marL="0" indent="0">
              <a:buNone/>
            </a:pPr>
            <a:endParaRPr lang="en-US" dirty="0"/>
          </a:p>
          <a:p>
            <a:pPr marL="0" indent="0">
              <a:buNone/>
            </a:pPr>
            <a:r>
              <a:rPr lang="en-US" dirty="0"/>
              <a:t># using array</a:t>
            </a:r>
          </a:p>
          <a:p>
            <a:pPr marL="0" indent="0">
              <a:buNone/>
            </a:pPr>
            <a:endParaRPr lang="en-US" dirty="0"/>
          </a:p>
          <a:p>
            <a:pPr marL="0" indent="0">
              <a:buNone/>
            </a:pPr>
            <a:r>
              <a:rPr lang="en-US" dirty="0" err="1"/>
              <a:t>val</a:t>
            </a:r>
            <a:r>
              <a:rPr lang="en-US" dirty="0"/>
              <a:t> data = Array(1, 2, 3, 4, 5)</a:t>
            </a:r>
          </a:p>
          <a:p>
            <a:pPr marL="0" indent="0">
              <a:buNone/>
            </a:pPr>
            <a:r>
              <a:rPr lang="en-US" dirty="0" err="1"/>
              <a:t>val</a:t>
            </a:r>
            <a:r>
              <a:rPr lang="en-US" dirty="0"/>
              <a:t> </a:t>
            </a:r>
            <a:r>
              <a:rPr lang="en-US" dirty="0" err="1"/>
              <a:t>rdd</a:t>
            </a:r>
            <a:r>
              <a:rPr lang="en-US" dirty="0"/>
              <a:t> = </a:t>
            </a:r>
            <a:r>
              <a:rPr lang="en-US" dirty="0" err="1"/>
              <a:t>sc.parallelize</a:t>
            </a:r>
            <a:r>
              <a:rPr lang="en-US" dirty="0"/>
              <a:t>(data)</a:t>
            </a:r>
          </a:p>
          <a:p>
            <a:pPr marL="0" indent="0">
              <a:buNone/>
            </a:pPr>
            <a:r>
              <a:rPr lang="en-US" dirty="0" err="1"/>
              <a:t>rdd.foreach</a:t>
            </a:r>
            <a:r>
              <a:rPr lang="en-US" dirty="0"/>
              <a:t>(</a:t>
            </a:r>
            <a:r>
              <a:rPr lang="en-US" dirty="0" err="1"/>
              <a:t>println</a:t>
            </a:r>
            <a:r>
              <a:rPr lang="en-US" dirty="0"/>
              <a:t>)</a:t>
            </a:r>
          </a:p>
          <a:p>
            <a:pPr marL="0" indent="0">
              <a:buNone/>
            </a:pPr>
            <a:endParaRPr lang="en-US" dirty="0"/>
          </a:p>
          <a:p>
            <a:pPr marL="0" indent="0">
              <a:buNone/>
            </a:pPr>
            <a:r>
              <a:rPr lang="en-US" dirty="0"/>
              <a:t># using list</a:t>
            </a:r>
          </a:p>
          <a:p>
            <a:pPr marL="0" indent="0">
              <a:buNone/>
            </a:pPr>
            <a:endParaRPr lang="en-US" dirty="0"/>
          </a:p>
          <a:p>
            <a:pPr marL="0" indent="0">
              <a:buNone/>
            </a:pPr>
            <a:r>
              <a:rPr lang="en-US" dirty="0" err="1"/>
              <a:t>val</a:t>
            </a:r>
            <a:r>
              <a:rPr lang="en-US" dirty="0"/>
              <a:t> </a:t>
            </a:r>
            <a:r>
              <a:rPr lang="en-US" dirty="0" err="1"/>
              <a:t>dataList</a:t>
            </a:r>
            <a:r>
              <a:rPr lang="en-US" dirty="0"/>
              <a:t> = List("apple", "banana", "orange", "grape", "pineapple")</a:t>
            </a:r>
          </a:p>
          <a:p>
            <a:pPr marL="0" indent="0">
              <a:buNone/>
            </a:pPr>
            <a:r>
              <a:rPr lang="en-US" dirty="0" err="1"/>
              <a:t>val</a:t>
            </a:r>
            <a:r>
              <a:rPr lang="en-US" dirty="0"/>
              <a:t> </a:t>
            </a:r>
            <a:r>
              <a:rPr lang="en-US" dirty="0" err="1"/>
              <a:t>rdd</a:t>
            </a:r>
            <a:r>
              <a:rPr lang="en-US" dirty="0"/>
              <a:t> = </a:t>
            </a:r>
            <a:r>
              <a:rPr lang="en-US" dirty="0" err="1"/>
              <a:t>sc.parallelize</a:t>
            </a:r>
            <a:r>
              <a:rPr lang="en-US" dirty="0"/>
              <a:t>(</a:t>
            </a:r>
            <a:r>
              <a:rPr lang="en-US" dirty="0" err="1"/>
              <a:t>dataList</a:t>
            </a:r>
            <a:r>
              <a:rPr lang="en-US" dirty="0"/>
              <a:t>)</a:t>
            </a:r>
          </a:p>
          <a:p>
            <a:pPr marL="0" indent="0">
              <a:buNone/>
            </a:pPr>
            <a:r>
              <a:rPr lang="en-US" dirty="0" err="1"/>
              <a:t>rdd.foreach</a:t>
            </a:r>
            <a:r>
              <a:rPr lang="en-US" dirty="0"/>
              <a:t>(</a:t>
            </a:r>
            <a:r>
              <a:rPr lang="en-US" dirty="0" err="1"/>
              <a:t>println</a:t>
            </a:r>
            <a:r>
              <a:rPr lang="en-US" dirty="0"/>
              <a:t>)</a:t>
            </a:r>
          </a:p>
        </p:txBody>
      </p:sp>
    </p:spTree>
    <p:extLst>
      <p:ext uri="{BB962C8B-B14F-4D97-AF65-F5344CB8AC3E}">
        <p14:creationId xmlns:p14="http://schemas.microsoft.com/office/powerpoint/2010/main" val="3127181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7D85-2592-E36A-777D-713F37D00FAF}"/>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1BC27C9E-CFEC-6F60-6B61-463E6CA2B3D0}"/>
              </a:ext>
            </a:extLst>
          </p:cNvPr>
          <p:cNvSpPr>
            <a:spLocks noGrp="1"/>
          </p:cNvSpPr>
          <p:nvPr>
            <p:ph idx="1"/>
          </p:nvPr>
        </p:nvSpPr>
        <p:spPr/>
        <p:txBody>
          <a:bodyPr/>
          <a:lstStyle/>
          <a:p>
            <a:r>
              <a:rPr lang="en-US" dirty="0"/>
              <a:t>Provide Scala code to load a text file named "data.txt" into an RDD using the </a:t>
            </a:r>
            <a:r>
              <a:rPr lang="en-US" dirty="0" err="1"/>
              <a:t>textFile</a:t>
            </a:r>
            <a:r>
              <a:rPr lang="en-US" dirty="0"/>
              <a:t>() method in Spark.</a:t>
            </a:r>
          </a:p>
        </p:txBody>
      </p:sp>
    </p:spTree>
    <p:extLst>
      <p:ext uri="{BB962C8B-B14F-4D97-AF65-F5344CB8AC3E}">
        <p14:creationId xmlns:p14="http://schemas.microsoft.com/office/powerpoint/2010/main" val="2716133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B7F2-9D50-B721-6095-860623495598}"/>
              </a:ext>
            </a:extLst>
          </p:cNvPr>
          <p:cNvSpPr>
            <a:spLocks noGrp="1"/>
          </p:cNvSpPr>
          <p:nvPr>
            <p:ph type="title"/>
          </p:nvPr>
        </p:nvSpPr>
        <p:spPr/>
        <p:txBody>
          <a:bodyPr/>
          <a:lstStyle/>
          <a:p>
            <a:r>
              <a:rPr lang="en-US" dirty="0"/>
              <a:t>What is RDD?</a:t>
            </a:r>
          </a:p>
        </p:txBody>
      </p:sp>
      <p:sp>
        <p:nvSpPr>
          <p:cNvPr id="3" name="Content Placeholder 2">
            <a:extLst>
              <a:ext uri="{FF2B5EF4-FFF2-40B4-BE49-F238E27FC236}">
                <a16:creationId xmlns:a16="http://schemas.microsoft.com/office/drawing/2014/main" id="{4B245D23-6070-9ADC-CC77-1646909C99F6}"/>
              </a:ext>
            </a:extLst>
          </p:cNvPr>
          <p:cNvSpPr>
            <a:spLocks noGrp="1"/>
          </p:cNvSpPr>
          <p:nvPr>
            <p:ph idx="1"/>
          </p:nvPr>
        </p:nvSpPr>
        <p:spPr/>
        <p:txBody>
          <a:bodyPr/>
          <a:lstStyle/>
          <a:p>
            <a:r>
              <a:rPr lang="en-US" dirty="0"/>
              <a:t>RDD stands for Resilient Distributed Datasets</a:t>
            </a:r>
          </a:p>
          <a:p>
            <a:endParaRPr lang="en-US" dirty="0"/>
          </a:p>
          <a:p>
            <a:r>
              <a:rPr lang="en-US" dirty="0"/>
              <a:t>RDD is the primary data abstraction in Apache Spark and core of spark.</a:t>
            </a:r>
          </a:p>
          <a:p>
            <a:r>
              <a:rPr lang="en-US" dirty="0"/>
              <a:t>As the name suggests RDD is a resilient ( fault – tolerance ) records of the data that resides on multiple nodes.</a:t>
            </a:r>
          </a:p>
        </p:txBody>
      </p:sp>
    </p:spTree>
    <p:extLst>
      <p:ext uri="{BB962C8B-B14F-4D97-AF65-F5344CB8AC3E}">
        <p14:creationId xmlns:p14="http://schemas.microsoft.com/office/powerpoint/2010/main" val="3373176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D6D61-FBCF-4C04-E46B-7A0E22745B8C}"/>
              </a:ext>
            </a:extLst>
          </p:cNvPr>
          <p:cNvSpPr>
            <a:spLocks noGrp="1"/>
          </p:cNvSpPr>
          <p:nvPr>
            <p:ph type="title"/>
          </p:nvPr>
        </p:nvSpPr>
        <p:spPr/>
        <p:txBody>
          <a:bodyPr/>
          <a:lstStyle/>
          <a:p>
            <a:r>
              <a:rPr lang="en-US" dirty="0"/>
              <a:t>RDD Transformation</a:t>
            </a:r>
          </a:p>
        </p:txBody>
      </p:sp>
      <p:sp>
        <p:nvSpPr>
          <p:cNvPr id="3" name="Content Placeholder 2">
            <a:extLst>
              <a:ext uri="{FF2B5EF4-FFF2-40B4-BE49-F238E27FC236}">
                <a16:creationId xmlns:a16="http://schemas.microsoft.com/office/drawing/2014/main" id="{0D0C5591-3D18-3ADC-3E74-9333C4C47BBD}"/>
              </a:ext>
            </a:extLst>
          </p:cNvPr>
          <p:cNvSpPr>
            <a:spLocks noGrp="1"/>
          </p:cNvSpPr>
          <p:nvPr>
            <p:ph idx="1"/>
          </p:nvPr>
        </p:nvSpPr>
        <p:spPr/>
        <p:txBody>
          <a:bodyPr/>
          <a:lstStyle/>
          <a:p>
            <a:r>
              <a:rPr lang="en-US" dirty="0"/>
              <a:t>It is a function that produces new RDD from an existing RDD.</a:t>
            </a:r>
          </a:p>
          <a:p>
            <a:r>
              <a:rPr lang="en-US" dirty="0"/>
              <a:t>There are multiple type of transformation methods which can be used to produce a new RDD.</a:t>
            </a:r>
          </a:p>
          <a:p>
            <a:r>
              <a:rPr lang="en-US" dirty="0"/>
              <a:t>However we cannot change the original RDD hence applying the transformation will create RDD lineage.</a:t>
            </a:r>
          </a:p>
          <a:p>
            <a:endParaRPr lang="en-US" dirty="0"/>
          </a:p>
        </p:txBody>
      </p:sp>
    </p:spTree>
    <p:extLst>
      <p:ext uri="{BB962C8B-B14F-4D97-AF65-F5344CB8AC3E}">
        <p14:creationId xmlns:p14="http://schemas.microsoft.com/office/powerpoint/2010/main" val="200827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93FFC-1859-8195-828F-97DDFE2B3DF9}"/>
              </a:ext>
            </a:extLst>
          </p:cNvPr>
          <p:cNvSpPr>
            <a:spLocks noGrp="1"/>
          </p:cNvSpPr>
          <p:nvPr>
            <p:ph type="title"/>
          </p:nvPr>
        </p:nvSpPr>
        <p:spPr/>
        <p:txBody>
          <a:bodyPr/>
          <a:lstStyle/>
          <a:p>
            <a:r>
              <a:rPr lang="en-US" dirty="0"/>
              <a:t>RDD Transformation Methods</a:t>
            </a:r>
          </a:p>
        </p:txBody>
      </p:sp>
      <p:sp>
        <p:nvSpPr>
          <p:cNvPr id="3" name="Content Placeholder 2">
            <a:extLst>
              <a:ext uri="{FF2B5EF4-FFF2-40B4-BE49-F238E27FC236}">
                <a16:creationId xmlns:a16="http://schemas.microsoft.com/office/drawing/2014/main" id="{0C63E736-FBDB-93F0-1A4E-250596D92A15}"/>
              </a:ext>
            </a:extLst>
          </p:cNvPr>
          <p:cNvSpPr>
            <a:spLocks noGrp="1"/>
          </p:cNvSpPr>
          <p:nvPr>
            <p:ph idx="1"/>
          </p:nvPr>
        </p:nvSpPr>
        <p:spPr/>
        <p:txBody>
          <a:bodyPr>
            <a:normAutofit fontScale="77500" lnSpcReduction="20000"/>
          </a:bodyPr>
          <a:lstStyle/>
          <a:p>
            <a:r>
              <a:rPr lang="en-US" dirty="0"/>
              <a:t>Various methods are there for RDD transformation:</a:t>
            </a:r>
          </a:p>
          <a:p>
            <a:pPr marL="514350" indent="-514350">
              <a:buFont typeface="+mj-lt"/>
              <a:buAutoNum type="arabicPeriod"/>
            </a:pPr>
            <a:r>
              <a:rPr lang="en-US" dirty="0"/>
              <a:t>Map()</a:t>
            </a:r>
          </a:p>
          <a:p>
            <a:pPr marL="514350" indent="-514350">
              <a:buFont typeface="+mj-lt"/>
              <a:buAutoNum type="arabicPeriod"/>
            </a:pPr>
            <a:r>
              <a:rPr lang="en-US" dirty="0" err="1"/>
              <a:t>FlatMap</a:t>
            </a:r>
            <a:r>
              <a:rPr lang="en-US" dirty="0"/>
              <a:t>()</a:t>
            </a:r>
          </a:p>
          <a:p>
            <a:pPr marL="514350" indent="-514350">
              <a:buFont typeface="+mj-lt"/>
              <a:buAutoNum type="arabicPeriod"/>
            </a:pPr>
            <a:r>
              <a:rPr lang="en-US" dirty="0"/>
              <a:t>Filter()</a:t>
            </a:r>
          </a:p>
          <a:p>
            <a:pPr marL="514350" indent="-514350">
              <a:buFont typeface="+mj-lt"/>
              <a:buAutoNum type="arabicPeriod"/>
            </a:pPr>
            <a:r>
              <a:rPr lang="en-US" dirty="0"/>
              <a:t>Union()</a:t>
            </a:r>
          </a:p>
          <a:p>
            <a:pPr marL="514350" indent="-514350">
              <a:buFont typeface="+mj-lt"/>
              <a:buAutoNum type="arabicPeriod"/>
            </a:pPr>
            <a:r>
              <a:rPr lang="en-US" dirty="0"/>
              <a:t>Intersection()</a:t>
            </a:r>
          </a:p>
          <a:p>
            <a:pPr marL="514350" indent="-514350">
              <a:buFont typeface="+mj-lt"/>
              <a:buAutoNum type="arabicPeriod"/>
            </a:pPr>
            <a:r>
              <a:rPr lang="en-US" dirty="0"/>
              <a:t>Distinct()</a:t>
            </a:r>
          </a:p>
          <a:p>
            <a:pPr marL="514350" indent="-514350">
              <a:buFont typeface="+mj-lt"/>
              <a:buAutoNum type="arabicPeriod"/>
            </a:pPr>
            <a:r>
              <a:rPr lang="en-US" dirty="0" err="1"/>
              <a:t>groupByKey</a:t>
            </a:r>
            <a:r>
              <a:rPr lang="en-US" dirty="0"/>
              <a:t>()</a:t>
            </a:r>
          </a:p>
          <a:p>
            <a:pPr marL="514350" indent="-514350">
              <a:buFont typeface="+mj-lt"/>
              <a:buAutoNum type="arabicPeriod"/>
            </a:pPr>
            <a:r>
              <a:rPr lang="en-US" dirty="0" err="1"/>
              <a:t>ReduceByKey</a:t>
            </a:r>
            <a:r>
              <a:rPr lang="en-US" dirty="0"/>
              <a:t>()</a:t>
            </a:r>
          </a:p>
          <a:p>
            <a:pPr marL="514350" indent="-514350">
              <a:buFont typeface="+mj-lt"/>
              <a:buAutoNum type="arabicPeriod"/>
            </a:pPr>
            <a:r>
              <a:rPr lang="en-US" dirty="0" err="1"/>
              <a:t>sortByKey</a:t>
            </a:r>
            <a:r>
              <a:rPr lang="en-US" dirty="0"/>
              <a:t>()</a:t>
            </a:r>
          </a:p>
          <a:p>
            <a:pPr marL="514350" indent="-514350">
              <a:buFont typeface="+mj-lt"/>
              <a:buAutoNum type="arabicPeriod"/>
            </a:pPr>
            <a:r>
              <a:rPr lang="en-US" dirty="0"/>
              <a:t>Join()</a:t>
            </a:r>
          </a:p>
          <a:p>
            <a:pPr marL="514350" indent="-514350">
              <a:buFont typeface="+mj-lt"/>
              <a:buAutoNum type="arabicPeriod"/>
            </a:pPr>
            <a:r>
              <a:rPr lang="en-US" dirty="0"/>
              <a:t>Coalesce()</a:t>
            </a:r>
          </a:p>
        </p:txBody>
      </p:sp>
    </p:spTree>
    <p:extLst>
      <p:ext uri="{BB962C8B-B14F-4D97-AF65-F5344CB8AC3E}">
        <p14:creationId xmlns:p14="http://schemas.microsoft.com/office/powerpoint/2010/main" val="3902531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68CA3-28A1-2317-A9FB-8EE192FBE781}"/>
              </a:ext>
            </a:extLst>
          </p:cNvPr>
          <p:cNvSpPr>
            <a:spLocks noGrp="1"/>
          </p:cNvSpPr>
          <p:nvPr>
            <p:ph type="title"/>
          </p:nvPr>
        </p:nvSpPr>
        <p:spPr/>
        <p:txBody>
          <a:bodyPr/>
          <a:lstStyle/>
          <a:p>
            <a:r>
              <a:rPr lang="en-US" dirty="0"/>
              <a:t>1. map()</a:t>
            </a:r>
          </a:p>
        </p:txBody>
      </p:sp>
      <p:sp>
        <p:nvSpPr>
          <p:cNvPr id="3" name="Content Placeholder 2">
            <a:extLst>
              <a:ext uri="{FF2B5EF4-FFF2-40B4-BE49-F238E27FC236}">
                <a16:creationId xmlns:a16="http://schemas.microsoft.com/office/drawing/2014/main" id="{E0467574-F5D8-C661-F8A2-464FD8F28DD4}"/>
              </a:ext>
            </a:extLst>
          </p:cNvPr>
          <p:cNvSpPr>
            <a:spLocks noGrp="1"/>
          </p:cNvSpPr>
          <p:nvPr>
            <p:ph idx="1"/>
          </p:nvPr>
        </p:nvSpPr>
        <p:spPr/>
        <p:txBody>
          <a:bodyPr/>
          <a:lstStyle/>
          <a:p>
            <a:r>
              <a:rPr lang="en-US" dirty="0"/>
              <a:t>Map function iterates over every line of RDD and splits into new RDD.</a:t>
            </a:r>
          </a:p>
          <a:p>
            <a:r>
              <a:rPr lang="en-US" dirty="0"/>
              <a:t>Function will be applied to every element of RDD.</a:t>
            </a:r>
          </a:p>
          <a:p>
            <a:endParaRPr lang="en-US" dirty="0"/>
          </a:p>
          <a:p>
            <a:endParaRPr lang="en-US" dirty="0"/>
          </a:p>
        </p:txBody>
      </p:sp>
    </p:spTree>
    <p:extLst>
      <p:ext uri="{BB962C8B-B14F-4D97-AF65-F5344CB8AC3E}">
        <p14:creationId xmlns:p14="http://schemas.microsoft.com/office/powerpoint/2010/main" val="3349590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A6F8-8FA5-3A07-3FA7-B5E0ABCD90A9}"/>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B880D862-FEA3-FE89-D0C3-FCF1A87E35D2}"/>
              </a:ext>
            </a:extLst>
          </p:cNvPr>
          <p:cNvSpPr>
            <a:spLocks noGrp="1"/>
          </p:cNvSpPr>
          <p:nvPr>
            <p:ph idx="1"/>
          </p:nvPr>
        </p:nvSpPr>
        <p:spPr/>
        <p:txBody>
          <a:bodyPr>
            <a:normAutofit/>
          </a:bodyPr>
          <a:lstStyle/>
          <a:p>
            <a:pPr marL="0" indent="0">
              <a:buNone/>
            </a:pPr>
            <a:r>
              <a:rPr lang="en-US" dirty="0" err="1"/>
              <a:t>val</a:t>
            </a:r>
            <a:r>
              <a:rPr lang="en-US" dirty="0"/>
              <a:t> flat1 = </a:t>
            </a:r>
            <a:r>
              <a:rPr lang="en-US" dirty="0" err="1"/>
              <a:t>sc.textFile</a:t>
            </a:r>
            <a:r>
              <a:rPr lang="en-US" dirty="0"/>
              <a:t>("C:/Users/Dell/Desktop/rdd.txt")</a:t>
            </a:r>
          </a:p>
          <a:p>
            <a:pPr marL="0" indent="0">
              <a:buNone/>
            </a:pPr>
            <a:endParaRPr lang="en-US" dirty="0"/>
          </a:p>
          <a:p>
            <a:pPr marL="0" indent="0">
              <a:buNone/>
            </a:pPr>
            <a:r>
              <a:rPr lang="en-US" dirty="0" err="1"/>
              <a:t>val</a:t>
            </a:r>
            <a:r>
              <a:rPr lang="en-US" dirty="0"/>
              <a:t> flat2= flat1.map(r=&gt;</a:t>
            </a:r>
            <a:r>
              <a:rPr lang="en-US" dirty="0" err="1"/>
              <a:t>r.split</a:t>
            </a:r>
            <a:r>
              <a:rPr lang="en-US" dirty="0"/>
              <a:t>(" "))		// split the elements </a:t>
            </a:r>
          </a:p>
          <a:p>
            <a:pPr marL="0" indent="0">
              <a:buNone/>
            </a:pPr>
            <a:endParaRPr lang="en-US" dirty="0"/>
          </a:p>
          <a:p>
            <a:pPr marL="0" indent="0">
              <a:buNone/>
            </a:pPr>
            <a:r>
              <a:rPr lang="en-US" dirty="0"/>
              <a:t>flat2.collect()					// print </a:t>
            </a:r>
          </a:p>
        </p:txBody>
      </p:sp>
    </p:spTree>
    <p:extLst>
      <p:ext uri="{BB962C8B-B14F-4D97-AF65-F5344CB8AC3E}">
        <p14:creationId xmlns:p14="http://schemas.microsoft.com/office/powerpoint/2010/main" val="398649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A279E-84FB-3AFE-448B-BB25981D24EC}"/>
              </a:ext>
            </a:extLst>
          </p:cNvPr>
          <p:cNvSpPr>
            <a:spLocks noGrp="1"/>
          </p:cNvSpPr>
          <p:nvPr>
            <p:ph type="title"/>
          </p:nvPr>
        </p:nvSpPr>
        <p:spPr/>
        <p:txBody>
          <a:bodyPr/>
          <a:lstStyle/>
          <a:p>
            <a:r>
              <a:rPr lang="en-US" dirty="0"/>
              <a:t>2. </a:t>
            </a:r>
            <a:r>
              <a:rPr lang="en-US" dirty="0" err="1"/>
              <a:t>flatMap</a:t>
            </a:r>
            <a:r>
              <a:rPr lang="en-US" dirty="0"/>
              <a:t>()</a:t>
            </a:r>
          </a:p>
        </p:txBody>
      </p:sp>
      <p:sp>
        <p:nvSpPr>
          <p:cNvPr id="3" name="Content Placeholder 2">
            <a:extLst>
              <a:ext uri="{FF2B5EF4-FFF2-40B4-BE49-F238E27FC236}">
                <a16:creationId xmlns:a16="http://schemas.microsoft.com/office/drawing/2014/main" id="{6C4545F0-3934-7655-EDAF-400BE16EF515}"/>
              </a:ext>
            </a:extLst>
          </p:cNvPr>
          <p:cNvSpPr>
            <a:spLocks noGrp="1"/>
          </p:cNvSpPr>
          <p:nvPr>
            <p:ph idx="1"/>
          </p:nvPr>
        </p:nvSpPr>
        <p:spPr/>
        <p:txBody>
          <a:bodyPr/>
          <a:lstStyle/>
          <a:p>
            <a:r>
              <a:rPr lang="en-US" dirty="0"/>
              <a:t>It is similar to map function but the difference is that map return only one element but </a:t>
            </a:r>
            <a:r>
              <a:rPr lang="en-US" dirty="0" err="1"/>
              <a:t>flatMap</a:t>
            </a:r>
            <a:r>
              <a:rPr lang="en-US" dirty="0"/>
              <a:t> returns list of elements.</a:t>
            </a:r>
          </a:p>
          <a:p>
            <a:r>
              <a:rPr lang="en-US" dirty="0"/>
              <a:t>One common example is creating a RDD from existing RDD by splitting the content into each word.</a:t>
            </a:r>
          </a:p>
        </p:txBody>
      </p:sp>
    </p:spTree>
    <p:extLst>
      <p:ext uri="{BB962C8B-B14F-4D97-AF65-F5344CB8AC3E}">
        <p14:creationId xmlns:p14="http://schemas.microsoft.com/office/powerpoint/2010/main" val="3616903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EEBFE-EE44-4B74-46FF-9354EB79E75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238114FC-6183-9B53-BD7B-BB43ACD2449D}"/>
              </a:ext>
            </a:extLst>
          </p:cNvPr>
          <p:cNvSpPr>
            <a:spLocks noGrp="1"/>
          </p:cNvSpPr>
          <p:nvPr>
            <p:ph idx="1"/>
          </p:nvPr>
        </p:nvSpPr>
        <p:spPr/>
        <p:txBody>
          <a:bodyPr/>
          <a:lstStyle/>
          <a:p>
            <a:pPr marL="0" indent="0">
              <a:buNone/>
            </a:pPr>
            <a:r>
              <a:rPr lang="en-US" dirty="0" err="1"/>
              <a:t>val</a:t>
            </a:r>
            <a:r>
              <a:rPr lang="en-US" dirty="0"/>
              <a:t> flat1 = </a:t>
            </a:r>
            <a:r>
              <a:rPr lang="en-US" dirty="0" err="1"/>
              <a:t>sc.textFile</a:t>
            </a:r>
            <a:r>
              <a:rPr lang="en-US" dirty="0"/>
              <a:t>("C:/Users/Dell/Desktop/rdd.txt")</a:t>
            </a:r>
          </a:p>
          <a:p>
            <a:pPr marL="0" indent="0">
              <a:buNone/>
            </a:pPr>
            <a:endParaRPr lang="en-US" dirty="0"/>
          </a:p>
          <a:p>
            <a:pPr marL="0" indent="0">
              <a:buNone/>
            </a:pPr>
            <a:r>
              <a:rPr lang="en-US" dirty="0" err="1"/>
              <a:t>val</a:t>
            </a:r>
            <a:r>
              <a:rPr lang="en-US" dirty="0"/>
              <a:t> flat3= flat1.flatMap(r=&gt;</a:t>
            </a:r>
            <a:r>
              <a:rPr lang="en-US" dirty="0" err="1"/>
              <a:t>r.split</a:t>
            </a:r>
            <a:r>
              <a:rPr lang="en-US" dirty="0"/>
              <a:t>(" "))</a:t>
            </a:r>
          </a:p>
          <a:p>
            <a:pPr marL="0" indent="0">
              <a:buNone/>
            </a:pPr>
            <a:endParaRPr lang="en-US" dirty="0"/>
          </a:p>
          <a:p>
            <a:pPr marL="0" indent="0">
              <a:buNone/>
            </a:pPr>
            <a:r>
              <a:rPr lang="en-US" dirty="0"/>
              <a:t>flat3.collect()</a:t>
            </a:r>
          </a:p>
        </p:txBody>
      </p:sp>
    </p:spTree>
    <p:extLst>
      <p:ext uri="{BB962C8B-B14F-4D97-AF65-F5344CB8AC3E}">
        <p14:creationId xmlns:p14="http://schemas.microsoft.com/office/powerpoint/2010/main" val="4258560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8D803-04CB-0597-B3AF-4628EE1D4511}"/>
              </a:ext>
            </a:extLst>
          </p:cNvPr>
          <p:cNvSpPr>
            <a:spLocks noGrp="1"/>
          </p:cNvSpPr>
          <p:nvPr>
            <p:ph type="title"/>
          </p:nvPr>
        </p:nvSpPr>
        <p:spPr/>
        <p:txBody>
          <a:bodyPr/>
          <a:lstStyle/>
          <a:p>
            <a:r>
              <a:rPr lang="en-US" dirty="0"/>
              <a:t>3. filter()</a:t>
            </a:r>
          </a:p>
        </p:txBody>
      </p:sp>
      <p:sp>
        <p:nvSpPr>
          <p:cNvPr id="3" name="Content Placeholder 2">
            <a:extLst>
              <a:ext uri="{FF2B5EF4-FFF2-40B4-BE49-F238E27FC236}">
                <a16:creationId xmlns:a16="http://schemas.microsoft.com/office/drawing/2014/main" id="{88331813-91A6-B033-6708-27A77D473D0E}"/>
              </a:ext>
            </a:extLst>
          </p:cNvPr>
          <p:cNvSpPr>
            <a:spLocks noGrp="1"/>
          </p:cNvSpPr>
          <p:nvPr>
            <p:ph idx="1"/>
          </p:nvPr>
        </p:nvSpPr>
        <p:spPr/>
        <p:txBody>
          <a:bodyPr/>
          <a:lstStyle/>
          <a:p>
            <a:r>
              <a:rPr lang="en-US" dirty="0"/>
              <a:t>Filter() in spark is quite similar to select operator of DBMS i.e. what kind of filtrations we need to perform.</a:t>
            </a:r>
          </a:p>
          <a:p>
            <a:r>
              <a:rPr lang="en-US" dirty="0"/>
              <a:t>Filter can be used to filter out any specific element from an </a:t>
            </a:r>
            <a:r>
              <a:rPr lang="en-US" dirty="0" err="1"/>
              <a:t>rdd</a:t>
            </a:r>
            <a:r>
              <a:rPr lang="en-US" dirty="0"/>
              <a:t> for example filtering even number from any </a:t>
            </a:r>
            <a:r>
              <a:rPr lang="en-US" dirty="0" err="1"/>
              <a:t>rdd</a:t>
            </a:r>
            <a:r>
              <a:rPr lang="en-US" dirty="0"/>
              <a:t>.</a:t>
            </a:r>
          </a:p>
        </p:txBody>
      </p:sp>
    </p:spTree>
    <p:extLst>
      <p:ext uri="{BB962C8B-B14F-4D97-AF65-F5344CB8AC3E}">
        <p14:creationId xmlns:p14="http://schemas.microsoft.com/office/powerpoint/2010/main" val="953505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653DB-7069-951A-2C45-E9BDBD3B9D7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41DE9F4-1D96-AC1F-A4C4-A5193557936D}"/>
              </a:ext>
            </a:extLst>
          </p:cNvPr>
          <p:cNvSpPr>
            <a:spLocks noGrp="1"/>
          </p:cNvSpPr>
          <p:nvPr>
            <p:ph idx="1"/>
          </p:nvPr>
        </p:nvSpPr>
        <p:spPr/>
        <p:txBody>
          <a:bodyPr/>
          <a:lstStyle/>
          <a:p>
            <a:pPr marL="0" indent="0">
              <a:buNone/>
            </a:pPr>
            <a:r>
              <a:rPr lang="en-US" dirty="0"/>
              <a:t>	</a:t>
            </a:r>
            <a:r>
              <a:rPr lang="en-US" dirty="0" err="1"/>
              <a:t>val</a:t>
            </a:r>
            <a:r>
              <a:rPr lang="en-US" dirty="0"/>
              <a:t> x=</a:t>
            </a:r>
            <a:r>
              <a:rPr lang="en-US" dirty="0" err="1"/>
              <a:t>sc.parallelize</a:t>
            </a:r>
            <a:r>
              <a:rPr lang="en-US" dirty="0"/>
              <a:t>( 1 to 10) //  create a </a:t>
            </a:r>
            <a:r>
              <a:rPr lang="en-US" dirty="0" err="1"/>
              <a:t>rdd</a:t>
            </a:r>
            <a:r>
              <a:rPr lang="en-US" dirty="0"/>
              <a:t> with 1 to 10 element</a:t>
            </a:r>
          </a:p>
          <a:p>
            <a:pPr marL="0" indent="0">
              <a:buNone/>
            </a:pPr>
            <a:endParaRPr lang="en-US" dirty="0"/>
          </a:p>
          <a:p>
            <a:pPr marL="0" indent="0">
              <a:buNone/>
            </a:pPr>
            <a:r>
              <a:rPr lang="en-US" dirty="0"/>
              <a:t>	</a:t>
            </a:r>
            <a:r>
              <a:rPr lang="en-US" dirty="0" err="1"/>
              <a:t>x.collect</a:t>
            </a:r>
            <a:r>
              <a:rPr lang="en-US" dirty="0"/>
              <a:t>() 			// print the elements of </a:t>
            </a:r>
            <a:r>
              <a:rPr lang="en-US" dirty="0" err="1"/>
              <a:t>rdd</a:t>
            </a:r>
            <a:endParaRPr lang="en-US" dirty="0"/>
          </a:p>
          <a:p>
            <a:pPr marL="0" indent="0">
              <a:buNone/>
            </a:pPr>
            <a:endParaRPr lang="en-US" dirty="0"/>
          </a:p>
          <a:p>
            <a:pPr marL="0" indent="0">
              <a:buNone/>
            </a:pPr>
            <a:r>
              <a:rPr lang="en-US" dirty="0"/>
              <a:t>	</a:t>
            </a:r>
            <a:r>
              <a:rPr lang="en-US" dirty="0" err="1"/>
              <a:t>val</a:t>
            </a:r>
            <a:r>
              <a:rPr lang="en-US" dirty="0"/>
              <a:t> y  =</a:t>
            </a:r>
            <a:r>
              <a:rPr lang="en-US" dirty="0" err="1"/>
              <a:t>x.filter</a:t>
            </a:r>
            <a:r>
              <a:rPr lang="en-US" dirty="0"/>
              <a:t>(z=&gt;z%2==0)	// filter even numbers</a:t>
            </a:r>
          </a:p>
          <a:p>
            <a:pPr marL="0" indent="0">
              <a:buNone/>
            </a:pPr>
            <a:endParaRPr lang="en-US" dirty="0"/>
          </a:p>
          <a:p>
            <a:pPr marL="0" indent="0">
              <a:buNone/>
            </a:pPr>
            <a:r>
              <a:rPr lang="en-US" dirty="0"/>
              <a:t>	</a:t>
            </a:r>
            <a:r>
              <a:rPr lang="en-US" dirty="0" err="1"/>
              <a:t>y.collect</a:t>
            </a:r>
            <a:r>
              <a:rPr lang="en-US" dirty="0"/>
              <a:t>()</a:t>
            </a:r>
          </a:p>
        </p:txBody>
      </p:sp>
    </p:spTree>
    <p:extLst>
      <p:ext uri="{BB962C8B-B14F-4D97-AF65-F5344CB8AC3E}">
        <p14:creationId xmlns:p14="http://schemas.microsoft.com/office/powerpoint/2010/main" val="2618883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0F071-4127-12B2-C018-8F5FF70200C8}"/>
              </a:ext>
            </a:extLst>
          </p:cNvPr>
          <p:cNvSpPr>
            <a:spLocks noGrp="1"/>
          </p:cNvSpPr>
          <p:nvPr>
            <p:ph type="title"/>
          </p:nvPr>
        </p:nvSpPr>
        <p:spPr/>
        <p:txBody>
          <a:bodyPr/>
          <a:lstStyle/>
          <a:p>
            <a:r>
              <a:rPr lang="en-US" dirty="0"/>
              <a:t>4. Union()</a:t>
            </a:r>
          </a:p>
        </p:txBody>
      </p:sp>
      <p:sp>
        <p:nvSpPr>
          <p:cNvPr id="3" name="Content Placeholder 2">
            <a:extLst>
              <a:ext uri="{FF2B5EF4-FFF2-40B4-BE49-F238E27FC236}">
                <a16:creationId xmlns:a16="http://schemas.microsoft.com/office/drawing/2014/main" id="{0F5807AF-6640-C53D-861E-C55D28191729}"/>
              </a:ext>
            </a:extLst>
          </p:cNvPr>
          <p:cNvSpPr>
            <a:spLocks noGrp="1"/>
          </p:cNvSpPr>
          <p:nvPr>
            <p:ph idx="1"/>
          </p:nvPr>
        </p:nvSpPr>
        <p:spPr/>
        <p:txBody>
          <a:bodyPr/>
          <a:lstStyle/>
          <a:p>
            <a:r>
              <a:rPr lang="en-US" dirty="0"/>
              <a:t>Union() will combine two elements together.</a:t>
            </a:r>
          </a:p>
          <a:p>
            <a:r>
              <a:rPr lang="en-US" dirty="0"/>
              <a:t>So if we are having two </a:t>
            </a:r>
            <a:r>
              <a:rPr lang="en-US" dirty="0" err="1"/>
              <a:t>rdd’s</a:t>
            </a:r>
            <a:r>
              <a:rPr lang="en-US" dirty="0"/>
              <a:t> it can combine both these </a:t>
            </a:r>
            <a:r>
              <a:rPr lang="en-US" dirty="0" err="1"/>
              <a:t>rdd’s</a:t>
            </a:r>
            <a:r>
              <a:rPr lang="en-US" dirty="0"/>
              <a:t> together.</a:t>
            </a:r>
          </a:p>
        </p:txBody>
      </p:sp>
    </p:spTree>
    <p:extLst>
      <p:ext uri="{BB962C8B-B14F-4D97-AF65-F5344CB8AC3E}">
        <p14:creationId xmlns:p14="http://schemas.microsoft.com/office/powerpoint/2010/main" val="1745915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17957-29D5-86E2-6CF5-2B857053727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3372E7CA-40ED-6EBD-84BC-03656F871E4F}"/>
              </a:ext>
            </a:extLst>
          </p:cNvPr>
          <p:cNvSpPr>
            <a:spLocks noGrp="1"/>
          </p:cNvSpPr>
          <p:nvPr>
            <p:ph idx="1"/>
          </p:nvPr>
        </p:nvSpPr>
        <p:spPr/>
        <p:txBody>
          <a:bodyPr/>
          <a:lstStyle/>
          <a:p>
            <a:r>
              <a:rPr lang="en-US" dirty="0"/>
              <a:t>Lets first create two </a:t>
            </a:r>
            <a:r>
              <a:rPr lang="en-US" dirty="0" err="1"/>
              <a:t>rdds</a:t>
            </a:r>
            <a:endParaRPr lang="en-US" dirty="0"/>
          </a:p>
          <a:p>
            <a:endParaRPr lang="en-US" dirty="0"/>
          </a:p>
          <a:p>
            <a:pPr marL="0" indent="0">
              <a:buNone/>
            </a:pPr>
            <a:r>
              <a:rPr lang="en-US" dirty="0"/>
              <a:t>	</a:t>
            </a:r>
            <a:r>
              <a:rPr lang="en-US" dirty="0" err="1"/>
              <a:t>val</a:t>
            </a:r>
            <a:r>
              <a:rPr lang="en-US" dirty="0"/>
              <a:t> r1=</a:t>
            </a:r>
            <a:r>
              <a:rPr lang="en-US" dirty="0" err="1"/>
              <a:t>sc.parallelize</a:t>
            </a:r>
            <a:r>
              <a:rPr lang="en-US" dirty="0"/>
              <a:t>(Array(1,2,3,4))		// 1</a:t>
            </a:r>
            <a:r>
              <a:rPr lang="en-US" baseline="30000" dirty="0"/>
              <a:t>st</a:t>
            </a:r>
            <a:r>
              <a:rPr lang="en-US" dirty="0"/>
              <a:t> </a:t>
            </a:r>
            <a:r>
              <a:rPr lang="en-US" dirty="0" err="1"/>
              <a:t>rdd</a:t>
            </a:r>
            <a:endParaRPr lang="en-US" dirty="0"/>
          </a:p>
          <a:p>
            <a:pPr marL="0" indent="0">
              <a:buNone/>
            </a:pPr>
            <a:r>
              <a:rPr lang="en-US" dirty="0"/>
              <a:t>	</a:t>
            </a:r>
            <a:r>
              <a:rPr lang="en-US" dirty="0" err="1"/>
              <a:t>val</a:t>
            </a:r>
            <a:r>
              <a:rPr lang="en-US" dirty="0"/>
              <a:t> r2=</a:t>
            </a:r>
            <a:r>
              <a:rPr lang="en-US" dirty="0" err="1"/>
              <a:t>sc.parallelize</a:t>
            </a:r>
            <a:r>
              <a:rPr lang="en-US" dirty="0"/>
              <a:t>(Array(4,6,7,8))		// 2</a:t>
            </a:r>
            <a:r>
              <a:rPr lang="en-US" baseline="30000" dirty="0"/>
              <a:t>nd</a:t>
            </a:r>
            <a:r>
              <a:rPr lang="en-US" dirty="0"/>
              <a:t> </a:t>
            </a:r>
            <a:r>
              <a:rPr lang="en-US" dirty="0" err="1"/>
              <a:t>rdd</a:t>
            </a:r>
            <a:endParaRPr lang="en-US" dirty="0"/>
          </a:p>
          <a:p>
            <a:pPr marL="0" indent="0">
              <a:buNone/>
            </a:pPr>
            <a:endParaRPr lang="en-US" dirty="0"/>
          </a:p>
          <a:p>
            <a:pPr marL="0" indent="0">
              <a:buNone/>
            </a:pPr>
            <a:r>
              <a:rPr lang="en-US" dirty="0"/>
              <a:t>	</a:t>
            </a:r>
            <a:r>
              <a:rPr lang="en-US" dirty="0" err="1"/>
              <a:t>val</a:t>
            </a:r>
            <a:r>
              <a:rPr lang="en-US" dirty="0"/>
              <a:t>  un=r1.union(r2)				// union</a:t>
            </a:r>
          </a:p>
          <a:p>
            <a:pPr marL="0" indent="0">
              <a:buNone/>
            </a:pPr>
            <a:endParaRPr lang="en-US" dirty="0"/>
          </a:p>
          <a:p>
            <a:pPr marL="0" indent="0">
              <a:buNone/>
            </a:pPr>
            <a:r>
              <a:rPr lang="en-US" dirty="0"/>
              <a:t>	</a:t>
            </a:r>
            <a:r>
              <a:rPr lang="en-US" dirty="0" err="1"/>
              <a:t>un.foreach</a:t>
            </a:r>
            <a:r>
              <a:rPr lang="en-US" dirty="0"/>
              <a:t>(</a:t>
            </a:r>
            <a:r>
              <a:rPr lang="en-US" dirty="0" err="1"/>
              <a:t>println</a:t>
            </a:r>
            <a:r>
              <a:rPr lang="en-US" dirty="0"/>
              <a:t>)					// combined result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7309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CA209-9273-5680-B73B-D3464DEAC156}"/>
              </a:ext>
            </a:extLst>
          </p:cNvPr>
          <p:cNvSpPr>
            <a:spLocks noGrp="1"/>
          </p:cNvSpPr>
          <p:nvPr>
            <p:ph type="title"/>
          </p:nvPr>
        </p:nvSpPr>
        <p:spPr/>
        <p:txBody>
          <a:bodyPr/>
          <a:lstStyle/>
          <a:p>
            <a:r>
              <a:rPr lang="en-US" dirty="0"/>
              <a:t>Advantage of RDD</a:t>
            </a:r>
          </a:p>
        </p:txBody>
      </p:sp>
      <p:sp>
        <p:nvSpPr>
          <p:cNvPr id="3" name="Content Placeholder 2">
            <a:extLst>
              <a:ext uri="{FF2B5EF4-FFF2-40B4-BE49-F238E27FC236}">
                <a16:creationId xmlns:a16="http://schemas.microsoft.com/office/drawing/2014/main" id="{0AFE9399-402B-FE7C-46F2-79FDFA11B9A6}"/>
              </a:ext>
            </a:extLst>
          </p:cNvPr>
          <p:cNvSpPr>
            <a:spLocks noGrp="1"/>
          </p:cNvSpPr>
          <p:nvPr>
            <p:ph idx="1"/>
          </p:nvPr>
        </p:nvSpPr>
        <p:spPr/>
        <p:txBody>
          <a:bodyPr/>
          <a:lstStyle/>
          <a:p>
            <a:r>
              <a:rPr lang="en-US" dirty="0"/>
              <a:t>With RDD the creators of spark managed to hide data partitioning and distribution.</a:t>
            </a:r>
          </a:p>
          <a:p>
            <a:r>
              <a:rPr lang="en-US" dirty="0"/>
              <a:t>Learning about RDD by its name i.e.</a:t>
            </a:r>
          </a:p>
          <a:p>
            <a:pPr marL="514350" indent="-514350">
              <a:buFont typeface="+mj-lt"/>
              <a:buAutoNum type="arabicPeriod"/>
            </a:pPr>
            <a:r>
              <a:rPr lang="en-US" dirty="0"/>
              <a:t>Resilient i.e. Fault Tolerant</a:t>
            </a:r>
          </a:p>
          <a:p>
            <a:pPr marL="514350" indent="-514350">
              <a:buFont typeface="+mj-lt"/>
              <a:buAutoNum type="arabicPeriod"/>
            </a:pPr>
            <a:r>
              <a:rPr lang="en-US" dirty="0"/>
              <a:t>Distributed i.e. Distributed across multiple node </a:t>
            </a:r>
          </a:p>
          <a:p>
            <a:pPr marL="514350" indent="-514350">
              <a:buFont typeface="+mj-lt"/>
              <a:buAutoNum type="arabicPeriod"/>
            </a:pPr>
            <a:r>
              <a:rPr lang="en-US" dirty="0"/>
              <a:t>Dataset i.e. Collection of partitioned data</a:t>
            </a:r>
          </a:p>
        </p:txBody>
      </p:sp>
    </p:spTree>
    <p:extLst>
      <p:ext uri="{BB962C8B-B14F-4D97-AF65-F5344CB8AC3E}">
        <p14:creationId xmlns:p14="http://schemas.microsoft.com/office/powerpoint/2010/main" val="1883428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4C7F-10F0-9330-4120-0B738AB6BD12}"/>
              </a:ext>
            </a:extLst>
          </p:cNvPr>
          <p:cNvSpPr>
            <a:spLocks noGrp="1"/>
          </p:cNvSpPr>
          <p:nvPr>
            <p:ph type="title"/>
          </p:nvPr>
        </p:nvSpPr>
        <p:spPr/>
        <p:txBody>
          <a:bodyPr/>
          <a:lstStyle/>
          <a:p>
            <a:r>
              <a:rPr lang="en-US" dirty="0"/>
              <a:t>5. Intersection()</a:t>
            </a:r>
          </a:p>
        </p:txBody>
      </p:sp>
      <p:sp>
        <p:nvSpPr>
          <p:cNvPr id="3" name="Content Placeholder 2">
            <a:extLst>
              <a:ext uri="{FF2B5EF4-FFF2-40B4-BE49-F238E27FC236}">
                <a16:creationId xmlns:a16="http://schemas.microsoft.com/office/drawing/2014/main" id="{70FCAFD1-98CA-F4F3-10B8-4A08D1E748D3}"/>
              </a:ext>
            </a:extLst>
          </p:cNvPr>
          <p:cNvSpPr>
            <a:spLocks noGrp="1"/>
          </p:cNvSpPr>
          <p:nvPr>
            <p:ph idx="1"/>
          </p:nvPr>
        </p:nvSpPr>
        <p:spPr/>
        <p:txBody>
          <a:bodyPr/>
          <a:lstStyle/>
          <a:p>
            <a:r>
              <a:rPr lang="en-US" dirty="0"/>
              <a:t>Displays the common part between two </a:t>
            </a:r>
            <a:r>
              <a:rPr lang="en-US" dirty="0" err="1"/>
              <a:t>rdd’s</a:t>
            </a:r>
            <a:r>
              <a:rPr lang="en-US" dirty="0"/>
              <a:t>.</a:t>
            </a:r>
          </a:p>
          <a:p>
            <a:r>
              <a:rPr lang="en-US" dirty="0"/>
              <a:t>Example:</a:t>
            </a:r>
          </a:p>
          <a:p>
            <a:pPr marL="0" indent="0">
              <a:buNone/>
            </a:pPr>
            <a:r>
              <a:rPr lang="en-US" dirty="0"/>
              <a:t>	 </a:t>
            </a:r>
            <a:r>
              <a:rPr lang="en-US" dirty="0" err="1"/>
              <a:t>val</a:t>
            </a:r>
            <a:r>
              <a:rPr lang="en-US" dirty="0"/>
              <a:t> r1=</a:t>
            </a:r>
            <a:r>
              <a:rPr lang="en-US" dirty="0" err="1"/>
              <a:t>sc.parallelize</a:t>
            </a:r>
            <a:r>
              <a:rPr lang="en-US" dirty="0"/>
              <a:t>(Array(1,2,3,4))</a:t>
            </a:r>
          </a:p>
          <a:p>
            <a:pPr marL="0" indent="0">
              <a:buNone/>
            </a:pPr>
            <a:r>
              <a:rPr lang="en-US" dirty="0"/>
              <a:t>	 </a:t>
            </a:r>
            <a:r>
              <a:rPr lang="en-US" dirty="0" err="1"/>
              <a:t>val</a:t>
            </a:r>
            <a:r>
              <a:rPr lang="en-US" dirty="0"/>
              <a:t> r2=</a:t>
            </a:r>
            <a:r>
              <a:rPr lang="en-US" dirty="0" err="1"/>
              <a:t>sc.parallelize</a:t>
            </a:r>
            <a:r>
              <a:rPr lang="en-US" dirty="0"/>
              <a:t>(Array(4,6,7,8))</a:t>
            </a:r>
          </a:p>
          <a:p>
            <a:pPr marL="0" indent="0">
              <a:buNone/>
            </a:pPr>
            <a:endParaRPr lang="en-US" dirty="0"/>
          </a:p>
          <a:p>
            <a:pPr marL="0" indent="0">
              <a:buNone/>
            </a:pPr>
            <a:r>
              <a:rPr lang="en-US" dirty="0"/>
              <a:t>	</a:t>
            </a:r>
            <a:r>
              <a:rPr lang="en-US" dirty="0" err="1"/>
              <a:t>val</a:t>
            </a:r>
            <a:r>
              <a:rPr lang="en-US" dirty="0"/>
              <a:t> </a:t>
            </a:r>
            <a:r>
              <a:rPr lang="en-US" dirty="0" err="1"/>
              <a:t>i</a:t>
            </a:r>
            <a:r>
              <a:rPr lang="en-US" dirty="0"/>
              <a:t>=r1.intersection(r2)		// intersection</a:t>
            </a:r>
          </a:p>
          <a:p>
            <a:pPr marL="0" indent="0">
              <a:buNone/>
            </a:pPr>
            <a:endParaRPr lang="en-US" dirty="0"/>
          </a:p>
          <a:p>
            <a:pPr marL="0" indent="0">
              <a:buNone/>
            </a:pPr>
            <a:r>
              <a:rPr lang="en-US" dirty="0"/>
              <a:t>	</a:t>
            </a:r>
            <a:r>
              <a:rPr lang="en-US" dirty="0" err="1"/>
              <a:t>i.foreach</a:t>
            </a:r>
            <a:r>
              <a:rPr lang="en-US" dirty="0"/>
              <a:t>(</a:t>
            </a:r>
            <a:r>
              <a:rPr lang="en-US" dirty="0" err="1"/>
              <a:t>println</a:t>
            </a:r>
            <a:r>
              <a:rPr lang="en-US" dirty="0"/>
              <a:t>)			// print common result</a:t>
            </a:r>
          </a:p>
        </p:txBody>
      </p:sp>
    </p:spTree>
    <p:extLst>
      <p:ext uri="{BB962C8B-B14F-4D97-AF65-F5344CB8AC3E}">
        <p14:creationId xmlns:p14="http://schemas.microsoft.com/office/powerpoint/2010/main" val="25377591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4AA6-35D7-6F67-04FD-30A762E7954B}"/>
              </a:ext>
            </a:extLst>
          </p:cNvPr>
          <p:cNvSpPr>
            <a:spLocks noGrp="1"/>
          </p:cNvSpPr>
          <p:nvPr>
            <p:ph type="title"/>
          </p:nvPr>
        </p:nvSpPr>
        <p:spPr/>
        <p:txBody>
          <a:bodyPr/>
          <a:lstStyle/>
          <a:p>
            <a:r>
              <a:rPr lang="en-US" dirty="0"/>
              <a:t>6. Distinct()</a:t>
            </a:r>
          </a:p>
        </p:txBody>
      </p:sp>
      <p:sp>
        <p:nvSpPr>
          <p:cNvPr id="3" name="Content Placeholder 2">
            <a:extLst>
              <a:ext uri="{FF2B5EF4-FFF2-40B4-BE49-F238E27FC236}">
                <a16:creationId xmlns:a16="http://schemas.microsoft.com/office/drawing/2014/main" id="{7B7148F8-A1FD-113A-B136-25EE75CA9B41}"/>
              </a:ext>
            </a:extLst>
          </p:cNvPr>
          <p:cNvSpPr>
            <a:spLocks noGrp="1"/>
          </p:cNvSpPr>
          <p:nvPr>
            <p:ph idx="1"/>
          </p:nvPr>
        </p:nvSpPr>
        <p:spPr/>
        <p:txBody>
          <a:bodyPr/>
          <a:lstStyle/>
          <a:p>
            <a:r>
              <a:rPr lang="en-US" dirty="0"/>
              <a:t>This function will print the distinct elements only from any </a:t>
            </a:r>
            <a:r>
              <a:rPr lang="en-US" dirty="0" err="1"/>
              <a:t>rdd</a:t>
            </a:r>
            <a:r>
              <a:rPr lang="en-US" dirty="0"/>
              <a:t>.</a:t>
            </a:r>
          </a:p>
          <a:p>
            <a:r>
              <a:rPr lang="en-US" dirty="0"/>
              <a:t>Duplicate elements will not be printed.</a:t>
            </a:r>
          </a:p>
          <a:p>
            <a:pPr marL="0" indent="0">
              <a:buNone/>
            </a:pPr>
            <a:endParaRPr lang="en-US" dirty="0"/>
          </a:p>
        </p:txBody>
      </p:sp>
    </p:spTree>
    <p:extLst>
      <p:ext uri="{BB962C8B-B14F-4D97-AF65-F5344CB8AC3E}">
        <p14:creationId xmlns:p14="http://schemas.microsoft.com/office/powerpoint/2010/main" val="2287062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75A56-7AB5-EDBE-12FC-2659024CBFE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47DD4B9-29CC-2936-0EF3-50D0921DDDEE}"/>
              </a:ext>
            </a:extLst>
          </p:cNvPr>
          <p:cNvSpPr>
            <a:spLocks noGrp="1"/>
          </p:cNvSpPr>
          <p:nvPr>
            <p:ph idx="1"/>
          </p:nvPr>
        </p:nvSpPr>
        <p:spPr/>
        <p:txBody>
          <a:bodyPr/>
          <a:lstStyle/>
          <a:p>
            <a:pPr marL="0" indent="0">
              <a:buNone/>
            </a:pPr>
            <a:r>
              <a:rPr lang="en-US" dirty="0"/>
              <a:t>	</a:t>
            </a:r>
            <a:r>
              <a:rPr lang="en-US" dirty="0" err="1"/>
              <a:t>val</a:t>
            </a:r>
            <a:r>
              <a:rPr lang="en-US" dirty="0"/>
              <a:t> dup=</a:t>
            </a:r>
            <a:r>
              <a:rPr lang="en-US" dirty="0" err="1"/>
              <a:t>sc.parallelize</a:t>
            </a:r>
            <a:r>
              <a:rPr lang="en-US" dirty="0"/>
              <a:t>(Array(1,2,2,2,2,3,3,3,4,5,6))</a:t>
            </a:r>
          </a:p>
          <a:p>
            <a:pPr marL="0" indent="0">
              <a:buNone/>
            </a:pPr>
            <a:endParaRPr lang="en-US" dirty="0"/>
          </a:p>
          <a:p>
            <a:pPr marL="0" indent="0">
              <a:buNone/>
            </a:pPr>
            <a:r>
              <a:rPr lang="en-US" dirty="0"/>
              <a:t>	</a:t>
            </a:r>
            <a:r>
              <a:rPr lang="en-US" dirty="0" err="1"/>
              <a:t>val</a:t>
            </a:r>
            <a:r>
              <a:rPr lang="en-US" dirty="0"/>
              <a:t> dis=</a:t>
            </a:r>
            <a:r>
              <a:rPr lang="en-US" dirty="0" err="1"/>
              <a:t>dup.distinct</a:t>
            </a:r>
            <a:r>
              <a:rPr lang="en-US" dirty="0"/>
              <a:t>()</a:t>
            </a:r>
          </a:p>
          <a:p>
            <a:pPr marL="0" indent="0">
              <a:buNone/>
            </a:pPr>
            <a:endParaRPr lang="en-US" dirty="0"/>
          </a:p>
          <a:p>
            <a:pPr marL="0" indent="0">
              <a:buNone/>
            </a:pPr>
            <a:r>
              <a:rPr lang="en-US" dirty="0"/>
              <a:t>	</a:t>
            </a:r>
            <a:r>
              <a:rPr lang="en-US" dirty="0" err="1"/>
              <a:t>dis.foreach</a:t>
            </a:r>
            <a:r>
              <a:rPr lang="en-US" dirty="0"/>
              <a:t>(</a:t>
            </a:r>
            <a:r>
              <a:rPr lang="en-US" dirty="0" err="1"/>
              <a:t>println</a:t>
            </a:r>
            <a:r>
              <a:rPr lang="en-US" dirty="0"/>
              <a:t>)		// print distinct elements</a:t>
            </a:r>
          </a:p>
        </p:txBody>
      </p:sp>
    </p:spTree>
    <p:extLst>
      <p:ext uri="{BB962C8B-B14F-4D97-AF65-F5344CB8AC3E}">
        <p14:creationId xmlns:p14="http://schemas.microsoft.com/office/powerpoint/2010/main" val="11348834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3683-42E4-6731-19B4-2D9E40A0E00A}"/>
              </a:ext>
            </a:extLst>
          </p:cNvPr>
          <p:cNvSpPr>
            <a:spLocks noGrp="1"/>
          </p:cNvSpPr>
          <p:nvPr>
            <p:ph type="title"/>
          </p:nvPr>
        </p:nvSpPr>
        <p:spPr/>
        <p:txBody>
          <a:bodyPr/>
          <a:lstStyle/>
          <a:p>
            <a:r>
              <a:rPr lang="en-US" dirty="0"/>
              <a:t>7. </a:t>
            </a:r>
            <a:r>
              <a:rPr lang="en-US" dirty="0" err="1"/>
              <a:t>groupByKey</a:t>
            </a:r>
            <a:r>
              <a:rPr lang="en-US" dirty="0"/>
              <a:t>()</a:t>
            </a:r>
          </a:p>
        </p:txBody>
      </p:sp>
      <p:sp>
        <p:nvSpPr>
          <p:cNvPr id="3" name="Content Placeholder 2">
            <a:extLst>
              <a:ext uri="{FF2B5EF4-FFF2-40B4-BE49-F238E27FC236}">
                <a16:creationId xmlns:a16="http://schemas.microsoft.com/office/drawing/2014/main" id="{69C16362-681A-3F4A-21D3-7792D1241FA6}"/>
              </a:ext>
            </a:extLst>
          </p:cNvPr>
          <p:cNvSpPr>
            <a:spLocks noGrp="1"/>
          </p:cNvSpPr>
          <p:nvPr>
            <p:ph idx="1"/>
          </p:nvPr>
        </p:nvSpPr>
        <p:spPr/>
        <p:txBody>
          <a:bodyPr/>
          <a:lstStyle/>
          <a:p>
            <a:r>
              <a:rPr lang="en-US" dirty="0"/>
              <a:t>This will group the elements of two </a:t>
            </a:r>
            <a:r>
              <a:rPr lang="en-US" dirty="0" err="1"/>
              <a:t>rdd’s</a:t>
            </a:r>
            <a:r>
              <a:rPr lang="en-US" dirty="0"/>
              <a:t> based on the key and value.</a:t>
            </a:r>
          </a:p>
          <a:p>
            <a:r>
              <a:rPr lang="en-US" dirty="0"/>
              <a:t>Example:</a:t>
            </a:r>
          </a:p>
          <a:p>
            <a:pPr marL="0" indent="0">
              <a:buNone/>
            </a:pPr>
            <a:r>
              <a:rPr lang="en-US" dirty="0"/>
              <a:t>	</a:t>
            </a:r>
            <a:r>
              <a:rPr lang="en-US" dirty="0" err="1"/>
              <a:t>val</a:t>
            </a:r>
            <a:r>
              <a:rPr lang="en-US" dirty="0"/>
              <a:t> data=</a:t>
            </a:r>
            <a:r>
              <a:rPr lang="en-US" dirty="0" err="1"/>
              <a:t>sc.parallelize</a:t>
            </a:r>
            <a:r>
              <a:rPr lang="en-US" dirty="0"/>
              <a:t>(Array((‘a’,1),(‘b’,2),(‘c’,3), (‘a’,5),(‘b’,2)),3)</a:t>
            </a:r>
          </a:p>
          <a:p>
            <a:r>
              <a:rPr lang="en-US" dirty="0"/>
              <a:t>3 denotes how many partition we need to have in background.</a:t>
            </a:r>
          </a:p>
          <a:p>
            <a:pPr marL="457200" lvl="1" indent="0">
              <a:buNone/>
            </a:pPr>
            <a:r>
              <a:rPr lang="en-US" dirty="0"/>
              <a:t>	</a:t>
            </a:r>
            <a:r>
              <a:rPr lang="en-US" sz="2800" dirty="0" err="1"/>
              <a:t>val</a:t>
            </a:r>
            <a:r>
              <a:rPr lang="en-US" sz="2800" dirty="0"/>
              <a:t> group=</a:t>
            </a:r>
            <a:r>
              <a:rPr lang="en-US" sz="2800" dirty="0" err="1"/>
              <a:t>data.groupByKey</a:t>
            </a:r>
            <a:r>
              <a:rPr lang="en-US" sz="2800" dirty="0"/>
              <a:t>()</a:t>
            </a:r>
          </a:p>
          <a:p>
            <a:pPr marL="457200" lvl="1" indent="0">
              <a:buNone/>
            </a:pPr>
            <a:endParaRPr lang="en-US" sz="2800" dirty="0"/>
          </a:p>
          <a:p>
            <a:pPr marL="457200" lvl="1" indent="0">
              <a:buNone/>
            </a:pPr>
            <a:r>
              <a:rPr lang="en-US" sz="2800" dirty="0"/>
              <a:t>	</a:t>
            </a:r>
            <a:r>
              <a:rPr lang="en-US" sz="2800" dirty="0" err="1"/>
              <a:t>group.foreach</a:t>
            </a:r>
            <a:r>
              <a:rPr lang="en-US" sz="2800" dirty="0"/>
              <a:t>(</a:t>
            </a:r>
            <a:r>
              <a:rPr lang="en-US" sz="2800" dirty="0" err="1"/>
              <a:t>println</a:t>
            </a:r>
            <a:r>
              <a:rPr lang="en-US" sz="2800" dirty="0"/>
              <a:t>)</a:t>
            </a:r>
          </a:p>
          <a:p>
            <a:pPr marL="0" indent="0">
              <a:buNone/>
            </a:pPr>
            <a:r>
              <a:rPr lang="en-US" dirty="0"/>
              <a:t>	</a:t>
            </a:r>
          </a:p>
        </p:txBody>
      </p:sp>
    </p:spTree>
    <p:extLst>
      <p:ext uri="{BB962C8B-B14F-4D97-AF65-F5344CB8AC3E}">
        <p14:creationId xmlns:p14="http://schemas.microsoft.com/office/powerpoint/2010/main" val="33370959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BC160-B9BE-4F62-A474-0CF9484DF175}"/>
              </a:ext>
            </a:extLst>
          </p:cNvPr>
          <p:cNvSpPr>
            <a:spLocks noGrp="1"/>
          </p:cNvSpPr>
          <p:nvPr>
            <p:ph type="title"/>
          </p:nvPr>
        </p:nvSpPr>
        <p:spPr/>
        <p:txBody>
          <a:bodyPr/>
          <a:lstStyle/>
          <a:p>
            <a:r>
              <a:rPr lang="en-US" dirty="0"/>
              <a:t>8. </a:t>
            </a:r>
            <a:r>
              <a:rPr lang="en-US" dirty="0" err="1"/>
              <a:t>reduceByKey</a:t>
            </a:r>
            <a:r>
              <a:rPr lang="en-US" dirty="0"/>
              <a:t>()</a:t>
            </a:r>
          </a:p>
        </p:txBody>
      </p:sp>
      <p:sp>
        <p:nvSpPr>
          <p:cNvPr id="3" name="Content Placeholder 2">
            <a:extLst>
              <a:ext uri="{FF2B5EF4-FFF2-40B4-BE49-F238E27FC236}">
                <a16:creationId xmlns:a16="http://schemas.microsoft.com/office/drawing/2014/main" id="{878B1C49-7038-F6F4-F63A-737B9014B744}"/>
              </a:ext>
            </a:extLst>
          </p:cNvPr>
          <p:cNvSpPr>
            <a:spLocks noGrp="1"/>
          </p:cNvSpPr>
          <p:nvPr>
            <p:ph idx="1"/>
          </p:nvPr>
        </p:nvSpPr>
        <p:spPr/>
        <p:txBody>
          <a:bodyPr/>
          <a:lstStyle/>
          <a:p>
            <a:r>
              <a:rPr lang="en-US" dirty="0"/>
              <a:t>Elements will be reduce with the help of the key in </a:t>
            </a:r>
            <a:r>
              <a:rPr lang="en-US" dirty="0" err="1"/>
              <a:t>rdd</a:t>
            </a:r>
            <a:r>
              <a:rPr lang="en-US" dirty="0"/>
              <a:t>.</a:t>
            </a:r>
          </a:p>
          <a:p>
            <a:r>
              <a:rPr lang="en-US" dirty="0"/>
              <a:t>For example if we have duplicate elements in any </a:t>
            </a:r>
            <a:r>
              <a:rPr lang="en-US" dirty="0" err="1"/>
              <a:t>rdd</a:t>
            </a:r>
            <a:r>
              <a:rPr lang="en-US" dirty="0"/>
              <a:t> then it can give us that how many times an element is repeating etc.</a:t>
            </a:r>
          </a:p>
          <a:p>
            <a:endParaRPr lang="en-US" dirty="0"/>
          </a:p>
          <a:p>
            <a:endParaRPr lang="en-US" dirty="0"/>
          </a:p>
        </p:txBody>
      </p:sp>
    </p:spTree>
    <p:extLst>
      <p:ext uri="{BB962C8B-B14F-4D97-AF65-F5344CB8AC3E}">
        <p14:creationId xmlns:p14="http://schemas.microsoft.com/office/powerpoint/2010/main" val="2622127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15E2-74A3-5835-30AC-36A1811B861E}"/>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AF352B6-58D0-5A93-E5FF-3A2A41B11761}"/>
              </a:ext>
            </a:extLst>
          </p:cNvPr>
          <p:cNvSpPr>
            <a:spLocks noGrp="1"/>
          </p:cNvSpPr>
          <p:nvPr>
            <p:ph idx="1"/>
          </p:nvPr>
        </p:nvSpPr>
        <p:spPr/>
        <p:txBody>
          <a:bodyPr/>
          <a:lstStyle/>
          <a:p>
            <a:pPr marL="0" indent="0">
              <a:buNone/>
            </a:pPr>
            <a:r>
              <a:rPr lang="en-US" dirty="0"/>
              <a:t>	</a:t>
            </a:r>
            <a:r>
              <a:rPr lang="en-US" dirty="0" err="1"/>
              <a:t>val</a:t>
            </a:r>
            <a:r>
              <a:rPr lang="en-US" dirty="0"/>
              <a:t> words=Array(“</a:t>
            </a:r>
            <a:r>
              <a:rPr lang="en-US" dirty="0" err="1"/>
              <a:t>one”,”two”,”two”,”three</a:t>
            </a:r>
            <a:r>
              <a:rPr lang="en-US" dirty="0"/>
              <a:t>”)</a:t>
            </a:r>
          </a:p>
          <a:p>
            <a:pPr marL="0" indent="0">
              <a:buNone/>
            </a:pPr>
            <a:endParaRPr lang="en-US" dirty="0"/>
          </a:p>
          <a:p>
            <a:pPr marL="0" indent="0">
              <a:buNone/>
            </a:pPr>
            <a:r>
              <a:rPr lang="en-US" dirty="0"/>
              <a:t>	</a:t>
            </a:r>
            <a:r>
              <a:rPr lang="en-US" dirty="0" err="1"/>
              <a:t>val</a:t>
            </a:r>
            <a:r>
              <a:rPr lang="en-US" dirty="0"/>
              <a:t> red=</a:t>
            </a:r>
            <a:r>
              <a:rPr lang="en-US" dirty="0" err="1"/>
              <a:t>sc.parallelize</a:t>
            </a:r>
            <a:r>
              <a:rPr lang="en-US" dirty="0"/>
              <a:t>(words).map(w=&gt;(w,1)).</a:t>
            </a:r>
            <a:r>
              <a:rPr lang="en-US" dirty="0" err="1"/>
              <a:t>reduceByKey</a:t>
            </a:r>
            <a:r>
              <a:rPr lang="en-US" dirty="0"/>
              <a:t>(_+_)</a:t>
            </a:r>
          </a:p>
          <a:p>
            <a:pPr marL="0" indent="0">
              <a:buNone/>
            </a:pPr>
            <a:endParaRPr lang="en-US" dirty="0"/>
          </a:p>
          <a:p>
            <a:pPr marL="0" indent="0">
              <a:buNone/>
            </a:pPr>
            <a:r>
              <a:rPr lang="en-US" dirty="0"/>
              <a:t>	</a:t>
            </a:r>
            <a:r>
              <a:rPr lang="en-US" dirty="0" err="1"/>
              <a:t>red.foreach</a:t>
            </a:r>
            <a:r>
              <a:rPr lang="en-US" dirty="0"/>
              <a:t>(</a:t>
            </a:r>
            <a:r>
              <a:rPr lang="en-US" dirty="0" err="1"/>
              <a:t>println</a:t>
            </a:r>
            <a:r>
              <a:rPr lang="en-US" dirty="0"/>
              <a:t>)</a:t>
            </a:r>
          </a:p>
        </p:txBody>
      </p:sp>
    </p:spTree>
    <p:extLst>
      <p:ext uri="{BB962C8B-B14F-4D97-AF65-F5344CB8AC3E}">
        <p14:creationId xmlns:p14="http://schemas.microsoft.com/office/powerpoint/2010/main" val="10014242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13F76-D830-3B63-226B-1C8497EC001E}"/>
              </a:ext>
            </a:extLst>
          </p:cNvPr>
          <p:cNvSpPr>
            <a:spLocks noGrp="1"/>
          </p:cNvSpPr>
          <p:nvPr>
            <p:ph type="title"/>
          </p:nvPr>
        </p:nvSpPr>
        <p:spPr/>
        <p:txBody>
          <a:bodyPr/>
          <a:lstStyle/>
          <a:p>
            <a:r>
              <a:rPr lang="en-US" dirty="0"/>
              <a:t>9 </a:t>
            </a:r>
            <a:r>
              <a:rPr lang="en-US" dirty="0" err="1"/>
              <a:t>sortByKey</a:t>
            </a:r>
            <a:r>
              <a:rPr lang="en-US" dirty="0"/>
              <a:t>()</a:t>
            </a:r>
          </a:p>
        </p:txBody>
      </p:sp>
      <p:sp>
        <p:nvSpPr>
          <p:cNvPr id="3" name="Content Placeholder 2">
            <a:extLst>
              <a:ext uri="{FF2B5EF4-FFF2-40B4-BE49-F238E27FC236}">
                <a16:creationId xmlns:a16="http://schemas.microsoft.com/office/drawing/2014/main" id="{E684CECB-BB54-55A2-B501-5BFD26AEB418}"/>
              </a:ext>
            </a:extLst>
          </p:cNvPr>
          <p:cNvSpPr>
            <a:spLocks noGrp="1"/>
          </p:cNvSpPr>
          <p:nvPr>
            <p:ph idx="1"/>
          </p:nvPr>
        </p:nvSpPr>
        <p:spPr/>
        <p:txBody>
          <a:bodyPr/>
          <a:lstStyle/>
          <a:p>
            <a:r>
              <a:rPr lang="en-US" dirty="0"/>
              <a:t>Put the elements in sorted order with respect to the keys.</a:t>
            </a:r>
          </a:p>
          <a:p>
            <a:r>
              <a:rPr lang="en-US" dirty="0"/>
              <a:t>Example:</a:t>
            </a:r>
          </a:p>
          <a:p>
            <a:pPr marL="0" indent="0">
              <a:buNone/>
            </a:pPr>
            <a:r>
              <a:rPr lang="en-US" dirty="0"/>
              <a:t>	</a:t>
            </a:r>
            <a:r>
              <a:rPr lang="en-US" dirty="0" err="1"/>
              <a:t>val</a:t>
            </a:r>
            <a:r>
              <a:rPr lang="en-US" dirty="0"/>
              <a:t> r=</a:t>
            </a:r>
            <a:r>
              <a:rPr lang="en-US" dirty="0" err="1"/>
              <a:t>sc.parallelize</a:t>
            </a:r>
            <a:r>
              <a:rPr lang="en-US" dirty="0"/>
              <a:t>(Seq((“A”,2),(“Y”,4),(“Q”,7),(“F”,6)))</a:t>
            </a:r>
          </a:p>
          <a:p>
            <a:pPr marL="0" indent="0">
              <a:buNone/>
            </a:pPr>
            <a:endParaRPr lang="en-US" dirty="0"/>
          </a:p>
          <a:p>
            <a:pPr marL="0" indent="0">
              <a:buNone/>
            </a:pPr>
            <a:r>
              <a:rPr lang="en-US" dirty="0"/>
              <a:t>	</a:t>
            </a:r>
            <a:r>
              <a:rPr lang="en-US" dirty="0" err="1"/>
              <a:t>val</a:t>
            </a:r>
            <a:r>
              <a:rPr lang="en-US" dirty="0"/>
              <a:t>  sorted=</a:t>
            </a:r>
            <a:r>
              <a:rPr lang="en-US" dirty="0" err="1"/>
              <a:t>r.sortByKey</a:t>
            </a:r>
            <a:r>
              <a:rPr lang="en-US" dirty="0"/>
              <a:t>()</a:t>
            </a:r>
          </a:p>
          <a:p>
            <a:pPr marL="0" indent="0">
              <a:buNone/>
            </a:pPr>
            <a:endParaRPr lang="en-US" dirty="0"/>
          </a:p>
          <a:p>
            <a:pPr marL="0" indent="0">
              <a:buNone/>
            </a:pPr>
            <a:r>
              <a:rPr lang="en-US" dirty="0"/>
              <a:t>	</a:t>
            </a:r>
            <a:r>
              <a:rPr lang="en-US" dirty="0" err="1"/>
              <a:t>sorted.foreach</a:t>
            </a:r>
            <a:r>
              <a:rPr lang="en-US" dirty="0"/>
              <a:t>(</a:t>
            </a:r>
            <a:r>
              <a:rPr lang="en-US" dirty="0" err="1"/>
              <a:t>println</a:t>
            </a:r>
            <a:r>
              <a:rPr lang="en-US" dirty="0"/>
              <a:t>)</a:t>
            </a:r>
          </a:p>
          <a:p>
            <a:r>
              <a:rPr lang="en-US" dirty="0"/>
              <a:t>Elements will be sorted alphabetically.</a:t>
            </a:r>
          </a:p>
        </p:txBody>
      </p:sp>
    </p:spTree>
    <p:extLst>
      <p:ext uri="{BB962C8B-B14F-4D97-AF65-F5344CB8AC3E}">
        <p14:creationId xmlns:p14="http://schemas.microsoft.com/office/powerpoint/2010/main" val="36808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C93CC-C19D-628B-2B44-5ED3BD12A7EB}"/>
              </a:ext>
            </a:extLst>
          </p:cNvPr>
          <p:cNvSpPr>
            <a:spLocks noGrp="1"/>
          </p:cNvSpPr>
          <p:nvPr>
            <p:ph type="title"/>
          </p:nvPr>
        </p:nvSpPr>
        <p:spPr/>
        <p:txBody>
          <a:bodyPr/>
          <a:lstStyle/>
          <a:p>
            <a:r>
              <a:rPr lang="en-US" dirty="0"/>
              <a:t>10 Join()</a:t>
            </a:r>
          </a:p>
        </p:txBody>
      </p:sp>
      <p:sp>
        <p:nvSpPr>
          <p:cNvPr id="3" name="Content Placeholder 2">
            <a:extLst>
              <a:ext uri="{FF2B5EF4-FFF2-40B4-BE49-F238E27FC236}">
                <a16:creationId xmlns:a16="http://schemas.microsoft.com/office/drawing/2014/main" id="{C8BC4980-FF49-A2D2-4057-F050FF8FD9C1}"/>
              </a:ext>
            </a:extLst>
          </p:cNvPr>
          <p:cNvSpPr>
            <a:spLocks noGrp="1"/>
          </p:cNvSpPr>
          <p:nvPr>
            <p:ph idx="1"/>
          </p:nvPr>
        </p:nvSpPr>
        <p:spPr/>
        <p:txBody>
          <a:bodyPr/>
          <a:lstStyle/>
          <a:p>
            <a:r>
              <a:rPr lang="en-US" dirty="0"/>
              <a:t>Joins in SQL are used to join two or more tables.</a:t>
            </a:r>
          </a:p>
          <a:p>
            <a:r>
              <a:rPr lang="en-US" dirty="0"/>
              <a:t>Similarly here also we will use joins to join two </a:t>
            </a:r>
            <a:r>
              <a:rPr lang="en-US" dirty="0" err="1"/>
              <a:t>rdd’s</a:t>
            </a:r>
            <a:r>
              <a:rPr lang="en-US" dirty="0"/>
              <a:t>.</a:t>
            </a:r>
          </a:p>
          <a:p>
            <a:r>
              <a:rPr lang="en-US" dirty="0"/>
              <a:t>Example:</a:t>
            </a:r>
          </a:p>
          <a:p>
            <a:pPr lvl="1"/>
            <a:r>
              <a:rPr lang="en-US" dirty="0"/>
              <a:t>Lets consider two </a:t>
            </a:r>
            <a:r>
              <a:rPr lang="en-US" dirty="0" err="1"/>
              <a:t>rdd’s</a:t>
            </a:r>
            <a:r>
              <a:rPr lang="en-US" dirty="0"/>
              <a:t> first:</a:t>
            </a:r>
          </a:p>
          <a:p>
            <a:pPr marL="457200" lvl="1" indent="0">
              <a:buNone/>
            </a:pPr>
            <a:r>
              <a:rPr lang="en-US" dirty="0"/>
              <a:t>	</a:t>
            </a:r>
            <a:r>
              <a:rPr lang="en-US" dirty="0" err="1"/>
              <a:t>val</a:t>
            </a:r>
            <a:r>
              <a:rPr lang="en-US" dirty="0"/>
              <a:t> q= </a:t>
            </a:r>
            <a:r>
              <a:rPr lang="en-US" dirty="0" err="1"/>
              <a:t>sc.parallelize</a:t>
            </a:r>
            <a:r>
              <a:rPr lang="en-US" dirty="0"/>
              <a:t>(Array((‘a’,1),(‘b’,2),(‘c’,3)))</a:t>
            </a:r>
          </a:p>
          <a:p>
            <a:pPr marL="457200" lvl="1" indent="0">
              <a:buNone/>
            </a:pPr>
            <a:endParaRPr lang="en-US" dirty="0"/>
          </a:p>
          <a:p>
            <a:pPr marL="457200" lvl="1" indent="0">
              <a:buNone/>
            </a:pPr>
            <a:r>
              <a:rPr lang="en-US" dirty="0"/>
              <a:t>	</a:t>
            </a:r>
            <a:r>
              <a:rPr lang="en-US" dirty="0" err="1"/>
              <a:t>val</a:t>
            </a:r>
            <a:r>
              <a:rPr lang="en-US" dirty="0"/>
              <a:t> p= </a:t>
            </a:r>
            <a:r>
              <a:rPr lang="en-US" dirty="0" err="1"/>
              <a:t>sc.parallelize</a:t>
            </a:r>
            <a:r>
              <a:rPr lang="en-US" dirty="0"/>
              <a:t>(Array((‘a’,4),(‘b’,3),(‘c’,3)))</a:t>
            </a:r>
          </a:p>
        </p:txBody>
      </p:sp>
    </p:spTree>
    <p:extLst>
      <p:ext uri="{BB962C8B-B14F-4D97-AF65-F5344CB8AC3E}">
        <p14:creationId xmlns:p14="http://schemas.microsoft.com/office/powerpoint/2010/main" val="2860468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FE7DD-1109-5719-1580-5FEE63C8668F}"/>
              </a:ext>
            </a:extLst>
          </p:cNvPr>
          <p:cNvSpPr>
            <a:spLocks noGrp="1"/>
          </p:cNvSpPr>
          <p:nvPr>
            <p:ph type="title"/>
          </p:nvPr>
        </p:nvSpPr>
        <p:spPr/>
        <p:txBody>
          <a:bodyPr/>
          <a:lstStyle/>
          <a:p>
            <a:r>
              <a:rPr lang="en-US" dirty="0"/>
              <a:t>Join()</a:t>
            </a:r>
          </a:p>
        </p:txBody>
      </p:sp>
      <p:sp>
        <p:nvSpPr>
          <p:cNvPr id="3" name="Content Placeholder 2">
            <a:extLst>
              <a:ext uri="{FF2B5EF4-FFF2-40B4-BE49-F238E27FC236}">
                <a16:creationId xmlns:a16="http://schemas.microsoft.com/office/drawing/2014/main" id="{997C434C-29BB-C83A-335A-9F4D2F46D6BF}"/>
              </a:ext>
            </a:extLst>
          </p:cNvPr>
          <p:cNvSpPr>
            <a:spLocks noGrp="1"/>
          </p:cNvSpPr>
          <p:nvPr>
            <p:ph idx="1"/>
          </p:nvPr>
        </p:nvSpPr>
        <p:spPr/>
        <p:txBody>
          <a:bodyPr/>
          <a:lstStyle/>
          <a:p>
            <a:r>
              <a:rPr lang="en-US" dirty="0"/>
              <a:t>Now lets perform join on two </a:t>
            </a:r>
            <a:r>
              <a:rPr lang="en-US" dirty="0" err="1"/>
              <a:t>rdd’s</a:t>
            </a:r>
            <a:r>
              <a:rPr lang="en-US" dirty="0"/>
              <a:t> i.e. p and q.</a:t>
            </a:r>
          </a:p>
          <a:p>
            <a:endParaRPr lang="en-US" dirty="0"/>
          </a:p>
          <a:p>
            <a:pPr marL="0" indent="0">
              <a:buNone/>
            </a:pPr>
            <a:r>
              <a:rPr lang="en-US" dirty="0"/>
              <a:t>	</a:t>
            </a:r>
            <a:r>
              <a:rPr lang="en-US" dirty="0" err="1"/>
              <a:t>val</a:t>
            </a:r>
            <a:r>
              <a:rPr lang="en-US" dirty="0"/>
              <a:t> v=</a:t>
            </a:r>
            <a:r>
              <a:rPr lang="en-US" dirty="0" err="1"/>
              <a:t>q.join</a:t>
            </a:r>
            <a:r>
              <a:rPr lang="en-US" dirty="0"/>
              <a:t>(p)</a:t>
            </a:r>
          </a:p>
          <a:p>
            <a:pPr marL="0" indent="0">
              <a:buNone/>
            </a:pPr>
            <a:endParaRPr lang="en-US" dirty="0"/>
          </a:p>
          <a:p>
            <a:pPr marL="0" indent="0">
              <a:buNone/>
            </a:pPr>
            <a:r>
              <a:rPr lang="en-US" dirty="0"/>
              <a:t>	</a:t>
            </a:r>
            <a:r>
              <a:rPr lang="en-US" dirty="0" err="1"/>
              <a:t>v.foreach</a:t>
            </a:r>
            <a:r>
              <a:rPr lang="en-US" dirty="0"/>
              <a:t>(</a:t>
            </a:r>
            <a:r>
              <a:rPr lang="en-US" dirty="0" err="1"/>
              <a:t>println</a:t>
            </a:r>
            <a:r>
              <a:rPr lang="en-US" dirty="0"/>
              <a:t>)</a:t>
            </a:r>
          </a:p>
        </p:txBody>
      </p:sp>
    </p:spTree>
    <p:extLst>
      <p:ext uri="{BB962C8B-B14F-4D97-AF65-F5344CB8AC3E}">
        <p14:creationId xmlns:p14="http://schemas.microsoft.com/office/powerpoint/2010/main" val="2030096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94AA3-736E-4C7F-0262-657AC0A790A4}"/>
              </a:ext>
            </a:extLst>
          </p:cNvPr>
          <p:cNvSpPr>
            <a:spLocks noGrp="1"/>
          </p:cNvSpPr>
          <p:nvPr>
            <p:ph type="title"/>
          </p:nvPr>
        </p:nvSpPr>
        <p:spPr/>
        <p:txBody>
          <a:bodyPr>
            <a:normAutofit/>
          </a:bodyPr>
          <a:lstStyle/>
          <a:p>
            <a:r>
              <a:rPr lang="en-US" dirty="0"/>
              <a:t>11. Coalesce()</a:t>
            </a:r>
          </a:p>
        </p:txBody>
      </p:sp>
      <p:sp>
        <p:nvSpPr>
          <p:cNvPr id="3" name="Content Placeholder 2">
            <a:extLst>
              <a:ext uri="{FF2B5EF4-FFF2-40B4-BE49-F238E27FC236}">
                <a16:creationId xmlns:a16="http://schemas.microsoft.com/office/drawing/2014/main" id="{E776F6D9-1602-A43C-78E9-304403B70B60}"/>
              </a:ext>
            </a:extLst>
          </p:cNvPr>
          <p:cNvSpPr>
            <a:spLocks noGrp="1"/>
          </p:cNvSpPr>
          <p:nvPr>
            <p:ph idx="1"/>
          </p:nvPr>
        </p:nvSpPr>
        <p:spPr/>
        <p:txBody>
          <a:bodyPr>
            <a:normAutofit lnSpcReduction="10000"/>
          </a:bodyPr>
          <a:lstStyle/>
          <a:p>
            <a:r>
              <a:rPr lang="en-US" dirty="0"/>
              <a:t>  Coalesce() is used to reduce number of partitions, </a:t>
            </a:r>
            <a:r>
              <a:rPr lang="en-US" dirty="0" err="1"/>
              <a:t>itavoid</a:t>
            </a:r>
            <a:r>
              <a:rPr lang="en-US" dirty="0"/>
              <a:t> full shuffling of data. So it will reduce the number of partitions.</a:t>
            </a:r>
          </a:p>
          <a:p>
            <a:r>
              <a:rPr lang="en-US" dirty="0"/>
              <a:t>Example:</a:t>
            </a:r>
          </a:p>
          <a:p>
            <a:endParaRPr lang="en-US" dirty="0"/>
          </a:p>
          <a:p>
            <a:pPr marL="457200" lvl="1" indent="0">
              <a:buNone/>
            </a:pPr>
            <a:r>
              <a:rPr lang="en-US" dirty="0" err="1"/>
              <a:t>val</a:t>
            </a:r>
            <a:r>
              <a:rPr lang="en-US" dirty="0"/>
              <a:t> </a:t>
            </a:r>
            <a:r>
              <a:rPr lang="en-US" dirty="0" err="1"/>
              <a:t>rdd</a:t>
            </a:r>
            <a:r>
              <a:rPr lang="en-US" dirty="0"/>
              <a:t> = </a:t>
            </a:r>
            <a:r>
              <a:rPr lang="en-US" dirty="0" err="1"/>
              <a:t>sc.parallelize</a:t>
            </a:r>
            <a:r>
              <a:rPr lang="en-US" dirty="0"/>
              <a:t>(1 to 100, 6) </a:t>
            </a:r>
          </a:p>
          <a:p>
            <a:pPr marL="457200" lvl="1" indent="0">
              <a:buNone/>
            </a:pPr>
            <a:r>
              <a:rPr lang="en-US" dirty="0" err="1"/>
              <a:t>println</a:t>
            </a:r>
            <a:r>
              <a:rPr lang="en-US" dirty="0"/>
              <a:t>("Partitions before: " + </a:t>
            </a:r>
            <a:r>
              <a:rPr lang="en-US" dirty="0" err="1"/>
              <a:t>rdd.getNumPartitions</a:t>
            </a:r>
            <a:r>
              <a:rPr lang="en-US" dirty="0"/>
              <a:t>) </a:t>
            </a:r>
          </a:p>
          <a:p>
            <a:pPr marL="457200" lvl="1" indent="0">
              <a:buNone/>
            </a:pPr>
            <a:r>
              <a:rPr lang="en-US" dirty="0" err="1"/>
              <a:t>val</a:t>
            </a:r>
            <a:r>
              <a:rPr lang="en-US" dirty="0"/>
              <a:t> </a:t>
            </a:r>
            <a:r>
              <a:rPr lang="en-US" dirty="0" err="1"/>
              <a:t>coalescedRdd</a:t>
            </a:r>
            <a:r>
              <a:rPr lang="en-US" dirty="0"/>
              <a:t> = </a:t>
            </a:r>
            <a:r>
              <a:rPr lang="en-US" dirty="0" err="1"/>
              <a:t>rdd.coalesce</a:t>
            </a:r>
            <a:r>
              <a:rPr lang="en-US" dirty="0"/>
              <a:t>(3) </a:t>
            </a:r>
          </a:p>
          <a:p>
            <a:pPr marL="457200" lvl="1" indent="0">
              <a:buNone/>
            </a:pPr>
            <a:r>
              <a:rPr lang="en-US" dirty="0" err="1"/>
              <a:t>println</a:t>
            </a:r>
            <a:r>
              <a:rPr lang="en-US" dirty="0"/>
              <a:t>("Partitions after: " + </a:t>
            </a:r>
            <a:r>
              <a:rPr lang="en-US" dirty="0" err="1"/>
              <a:t>coalescedRdd.getNumPartitions</a:t>
            </a:r>
            <a:r>
              <a:rPr lang="en-US" dirty="0"/>
              <a:t>) </a:t>
            </a:r>
          </a:p>
          <a:p>
            <a:pPr marL="0" indent="0">
              <a:buNone/>
            </a:pPr>
            <a:endParaRPr lang="en-US" dirty="0"/>
          </a:p>
          <a:p>
            <a:pPr marL="0" indent="0">
              <a:buNone/>
            </a:pPr>
            <a:r>
              <a:rPr lang="en-US" dirty="0"/>
              <a:t>No difference in output but number of partitions will be reduce to 2.</a:t>
            </a:r>
          </a:p>
        </p:txBody>
      </p:sp>
    </p:spTree>
    <p:extLst>
      <p:ext uri="{BB962C8B-B14F-4D97-AF65-F5344CB8AC3E}">
        <p14:creationId xmlns:p14="http://schemas.microsoft.com/office/powerpoint/2010/main" val="365619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54695-D8C4-7796-D5D5-9A5C4E9C685B}"/>
              </a:ext>
            </a:extLst>
          </p:cNvPr>
          <p:cNvSpPr>
            <a:spLocks noGrp="1"/>
          </p:cNvSpPr>
          <p:nvPr>
            <p:ph type="title"/>
          </p:nvPr>
        </p:nvSpPr>
        <p:spPr/>
        <p:txBody>
          <a:bodyPr/>
          <a:lstStyle/>
          <a:p>
            <a:r>
              <a:rPr lang="en-US" dirty="0"/>
              <a:t>Features of RDD</a:t>
            </a:r>
          </a:p>
        </p:txBody>
      </p:sp>
      <p:sp>
        <p:nvSpPr>
          <p:cNvPr id="3" name="Content Placeholder 2">
            <a:extLst>
              <a:ext uri="{FF2B5EF4-FFF2-40B4-BE49-F238E27FC236}">
                <a16:creationId xmlns:a16="http://schemas.microsoft.com/office/drawing/2014/main" id="{11BB13C5-16C4-7686-94A6-F5B0B238953C}"/>
              </a:ext>
            </a:extLst>
          </p:cNvPr>
          <p:cNvSpPr>
            <a:spLocks noGrp="1"/>
          </p:cNvSpPr>
          <p:nvPr>
            <p:ph idx="1"/>
          </p:nvPr>
        </p:nvSpPr>
        <p:spPr/>
        <p:txBody>
          <a:bodyPr/>
          <a:lstStyle/>
          <a:p>
            <a:r>
              <a:rPr lang="en-US" dirty="0">
                <a:solidFill>
                  <a:srgbClr val="FF0000"/>
                </a:solidFill>
              </a:rPr>
              <a:t>In-Memory</a:t>
            </a:r>
            <a:r>
              <a:rPr lang="en-US" dirty="0"/>
              <a:t> i.e. Data inside RDD will be kept in memory as long as possible</a:t>
            </a:r>
          </a:p>
          <a:p>
            <a:r>
              <a:rPr lang="en-US" dirty="0">
                <a:solidFill>
                  <a:srgbClr val="FF0000"/>
                </a:solidFill>
              </a:rPr>
              <a:t>Immutable</a:t>
            </a:r>
            <a:r>
              <a:rPr lang="en-US" dirty="0"/>
              <a:t> i.e. data cannot be changed means once we create a RDD that will be parent RDD so we can have transformation of RDD but original RDD cannot be changed.</a:t>
            </a:r>
          </a:p>
          <a:p>
            <a:r>
              <a:rPr lang="en-US" dirty="0">
                <a:solidFill>
                  <a:srgbClr val="FF0000"/>
                </a:solidFill>
              </a:rPr>
              <a:t>Lazy Evaluated</a:t>
            </a:r>
            <a:r>
              <a:rPr lang="en-US" dirty="0"/>
              <a:t> i.e. delaying the computation until it is required.</a:t>
            </a:r>
          </a:p>
          <a:p>
            <a:r>
              <a:rPr lang="en-US" dirty="0">
                <a:solidFill>
                  <a:srgbClr val="FF0000"/>
                </a:solidFill>
              </a:rPr>
              <a:t>Parallel</a:t>
            </a:r>
            <a:r>
              <a:rPr lang="en-US" dirty="0"/>
              <a:t> i.e. data will be processed in parallel.</a:t>
            </a:r>
          </a:p>
        </p:txBody>
      </p:sp>
    </p:spTree>
    <p:extLst>
      <p:ext uri="{BB962C8B-B14F-4D97-AF65-F5344CB8AC3E}">
        <p14:creationId xmlns:p14="http://schemas.microsoft.com/office/powerpoint/2010/main" val="28381749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3D8E-9428-37AA-C9B2-DC0C1425363D}"/>
              </a:ext>
            </a:extLst>
          </p:cNvPr>
          <p:cNvSpPr>
            <a:spLocks noGrp="1"/>
          </p:cNvSpPr>
          <p:nvPr>
            <p:ph type="title"/>
          </p:nvPr>
        </p:nvSpPr>
        <p:spPr/>
        <p:txBody>
          <a:bodyPr/>
          <a:lstStyle/>
          <a:p>
            <a:r>
              <a:rPr lang="en-US" dirty="0"/>
              <a:t>RDD Operations - Actions</a:t>
            </a:r>
          </a:p>
        </p:txBody>
      </p:sp>
      <p:sp>
        <p:nvSpPr>
          <p:cNvPr id="3" name="Content Placeholder 2">
            <a:extLst>
              <a:ext uri="{FF2B5EF4-FFF2-40B4-BE49-F238E27FC236}">
                <a16:creationId xmlns:a16="http://schemas.microsoft.com/office/drawing/2014/main" id="{B9CB44DE-9766-3388-6765-0AEB6BE893B9}"/>
              </a:ext>
            </a:extLst>
          </p:cNvPr>
          <p:cNvSpPr>
            <a:spLocks noGrp="1"/>
          </p:cNvSpPr>
          <p:nvPr>
            <p:ph idx="1"/>
          </p:nvPr>
        </p:nvSpPr>
        <p:spPr/>
        <p:txBody>
          <a:bodyPr/>
          <a:lstStyle/>
          <a:p>
            <a:r>
              <a:rPr lang="en-US" dirty="0"/>
              <a:t>Transformations create RDDs from other RDDs, but when we want to work with the actual dataset, at that point action is performed. When the action is triggered after the result, new RDD is not formed like transformation.</a:t>
            </a:r>
          </a:p>
          <a:p>
            <a:r>
              <a:rPr lang="en-US" dirty="0"/>
              <a:t>Thus actions are the spark RDD operations that gives non-RDD values.</a:t>
            </a:r>
          </a:p>
        </p:txBody>
      </p:sp>
    </p:spTree>
    <p:extLst>
      <p:ext uri="{BB962C8B-B14F-4D97-AF65-F5344CB8AC3E}">
        <p14:creationId xmlns:p14="http://schemas.microsoft.com/office/powerpoint/2010/main" val="19379489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18ED-403A-EB20-29BD-CB01561F0F79}"/>
              </a:ext>
            </a:extLst>
          </p:cNvPr>
          <p:cNvSpPr>
            <a:spLocks noGrp="1"/>
          </p:cNvSpPr>
          <p:nvPr>
            <p:ph type="title"/>
          </p:nvPr>
        </p:nvSpPr>
        <p:spPr/>
        <p:txBody>
          <a:bodyPr/>
          <a:lstStyle/>
          <a:p>
            <a:r>
              <a:rPr lang="en-US" dirty="0"/>
              <a:t>List of Actions in Spark RDD</a:t>
            </a:r>
          </a:p>
        </p:txBody>
      </p:sp>
      <p:sp>
        <p:nvSpPr>
          <p:cNvPr id="3" name="Content Placeholder 2">
            <a:extLst>
              <a:ext uri="{FF2B5EF4-FFF2-40B4-BE49-F238E27FC236}">
                <a16:creationId xmlns:a16="http://schemas.microsoft.com/office/drawing/2014/main" id="{2352955C-2409-AE12-AD09-2907FF06CD71}"/>
              </a:ext>
            </a:extLst>
          </p:cNvPr>
          <p:cNvSpPr>
            <a:spLocks noGrp="1"/>
          </p:cNvSpPr>
          <p:nvPr>
            <p:ph idx="1"/>
          </p:nvPr>
        </p:nvSpPr>
        <p:spPr/>
        <p:txBody>
          <a:bodyPr/>
          <a:lstStyle/>
          <a:p>
            <a:r>
              <a:rPr lang="en-US" dirty="0"/>
              <a:t>Following are the actions that can be performed on the spark RDDs.</a:t>
            </a:r>
          </a:p>
          <a:p>
            <a:pPr marL="514350" indent="-514350">
              <a:buFont typeface="+mj-lt"/>
              <a:buAutoNum type="arabicPeriod"/>
            </a:pPr>
            <a:r>
              <a:rPr lang="en-US" dirty="0"/>
              <a:t>COUNT</a:t>
            </a:r>
          </a:p>
          <a:p>
            <a:pPr marL="514350" indent="-514350">
              <a:buFont typeface="+mj-lt"/>
              <a:buAutoNum type="arabicPeriod"/>
            </a:pPr>
            <a:r>
              <a:rPr lang="en-US" dirty="0"/>
              <a:t>COLLECT</a:t>
            </a:r>
          </a:p>
          <a:p>
            <a:pPr marL="514350" indent="-514350">
              <a:buFont typeface="+mj-lt"/>
              <a:buAutoNum type="arabicPeriod"/>
            </a:pPr>
            <a:r>
              <a:rPr lang="en-US" dirty="0"/>
              <a:t>TAKE</a:t>
            </a:r>
          </a:p>
          <a:p>
            <a:pPr marL="514350" indent="-514350">
              <a:buFont typeface="+mj-lt"/>
              <a:buAutoNum type="arabicPeriod"/>
            </a:pPr>
            <a:r>
              <a:rPr lang="en-US" dirty="0"/>
              <a:t>TOP</a:t>
            </a:r>
          </a:p>
          <a:p>
            <a:pPr marL="514350" indent="-514350">
              <a:buFont typeface="+mj-lt"/>
              <a:buAutoNum type="arabicPeriod"/>
            </a:pPr>
            <a:r>
              <a:rPr lang="en-US" dirty="0"/>
              <a:t>COUNTBYVALUE</a:t>
            </a:r>
          </a:p>
          <a:p>
            <a:pPr marL="514350" indent="-514350">
              <a:buFont typeface="+mj-lt"/>
              <a:buAutoNum type="arabicPeriod"/>
            </a:pPr>
            <a:r>
              <a:rPr lang="en-US" dirty="0"/>
              <a:t>REDUCE</a:t>
            </a:r>
          </a:p>
          <a:p>
            <a:pPr marL="514350" indent="-514350">
              <a:buFont typeface="+mj-lt"/>
              <a:buAutoNum type="arabicPeriod"/>
            </a:pPr>
            <a:endParaRPr lang="en-US" dirty="0"/>
          </a:p>
        </p:txBody>
      </p:sp>
    </p:spTree>
    <p:extLst>
      <p:ext uri="{BB962C8B-B14F-4D97-AF65-F5344CB8AC3E}">
        <p14:creationId xmlns:p14="http://schemas.microsoft.com/office/powerpoint/2010/main" val="3911415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A763D-1F2B-CB9C-EA55-FCA02CE003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C55534-ACA1-9014-2B13-F4E2C17D6F6E}"/>
              </a:ext>
            </a:extLst>
          </p:cNvPr>
          <p:cNvSpPr>
            <a:spLocks noGrp="1"/>
          </p:cNvSpPr>
          <p:nvPr>
            <p:ph idx="1"/>
          </p:nvPr>
        </p:nvSpPr>
        <p:spPr/>
        <p:txBody>
          <a:bodyPr/>
          <a:lstStyle/>
          <a:p>
            <a:r>
              <a:rPr lang="en-US" dirty="0"/>
              <a:t>In order to work with actions we need to create a file with some elements like 1 2 3 4 5 and we need to read that file.</a:t>
            </a:r>
          </a:p>
          <a:p>
            <a:endParaRPr lang="en-US" dirty="0"/>
          </a:p>
          <a:p>
            <a:pPr marL="0" indent="0">
              <a:buNone/>
            </a:pPr>
            <a:r>
              <a:rPr lang="en-US" dirty="0"/>
              <a:t>	</a:t>
            </a:r>
            <a:r>
              <a:rPr lang="en-US" dirty="0" err="1"/>
              <a:t>val</a:t>
            </a:r>
            <a:r>
              <a:rPr lang="en-US" dirty="0"/>
              <a:t> input=</a:t>
            </a:r>
            <a:r>
              <a:rPr lang="en-US" dirty="0" err="1"/>
              <a:t>sc.textFile</a:t>
            </a:r>
            <a:r>
              <a:rPr lang="en-US" dirty="0"/>
              <a:t>(“C:/Users/Dell/Desktop/rdd.txt”)</a:t>
            </a:r>
          </a:p>
          <a:p>
            <a:pPr marL="0" indent="0">
              <a:buNone/>
            </a:pPr>
            <a:endParaRPr lang="en-US" dirty="0"/>
          </a:p>
          <a:p>
            <a:r>
              <a:rPr lang="en-US" dirty="0"/>
              <a:t>All the next actions will be performed on the above </a:t>
            </a:r>
            <a:r>
              <a:rPr lang="en-US" dirty="0" err="1"/>
              <a:t>rdd</a:t>
            </a:r>
            <a:r>
              <a:rPr lang="en-US" dirty="0"/>
              <a:t>.</a:t>
            </a:r>
          </a:p>
          <a:p>
            <a:pPr marL="0" indent="0">
              <a:buNone/>
            </a:pPr>
            <a:endParaRPr lang="en-US" dirty="0"/>
          </a:p>
        </p:txBody>
      </p:sp>
    </p:spTree>
    <p:extLst>
      <p:ext uri="{BB962C8B-B14F-4D97-AF65-F5344CB8AC3E}">
        <p14:creationId xmlns:p14="http://schemas.microsoft.com/office/powerpoint/2010/main" val="673854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F468-CBE8-EED6-EDB7-0D221655FAF5}"/>
              </a:ext>
            </a:extLst>
          </p:cNvPr>
          <p:cNvSpPr>
            <a:spLocks noGrp="1"/>
          </p:cNvSpPr>
          <p:nvPr>
            <p:ph type="title"/>
          </p:nvPr>
        </p:nvSpPr>
        <p:spPr/>
        <p:txBody>
          <a:bodyPr/>
          <a:lstStyle/>
          <a:p>
            <a:r>
              <a:rPr lang="en-US" dirty="0"/>
              <a:t>1. Count</a:t>
            </a:r>
          </a:p>
        </p:txBody>
      </p:sp>
      <p:sp>
        <p:nvSpPr>
          <p:cNvPr id="3" name="Content Placeholder 2">
            <a:extLst>
              <a:ext uri="{FF2B5EF4-FFF2-40B4-BE49-F238E27FC236}">
                <a16:creationId xmlns:a16="http://schemas.microsoft.com/office/drawing/2014/main" id="{3182163D-27CB-77C9-C878-8C62F76B381B}"/>
              </a:ext>
            </a:extLst>
          </p:cNvPr>
          <p:cNvSpPr>
            <a:spLocks noGrp="1"/>
          </p:cNvSpPr>
          <p:nvPr>
            <p:ph idx="1"/>
          </p:nvPr>
        </p:nvSpPr>
        <p:spPr/>
        <p:txBody>
          <a:bodyPr/>
          <a:lstStyle/>
          <a:p>
            <a:r>
              <a:rPr lang="en-US" dirty="0"/>
              <a:t>In SQL we use count in order to calculate the number of rows in a table.</a:t>
            </a:r>
          </a:p>
          <a:p>
            <a:r>
              <a:rPr lang="en-US" dirty="0"/>
              <a:t>It will count the number of values available in the </a:t>
            </a:r>
            <a:r>
              <a:rPr lang="en-US" dirty="0" err="1"/>
              <a:t>rdd</a:t>
            </a:r>
            <a:r>
              <a:rPr lang="en-US" dirty="0"/>
              <a:t>.</a:t>
            </a:r>
          </a:p>
          <a:p>
            <a:endParaRPr lang="en-US" dirty="0"/>
          </a:p>
          <a:p>
            <a:r>
              <a:rPr lang="en-US" dirty="0"/>
              <a:t>Example:</a:t>
            </a:r>
          </a:p>
          <a:p>
            <a:pPr marL="0" indent="0">
              <a:buNone/>
            </a:pPr>
            <a:r>
              <a:rPr lang="en-US" dirty="0"/>
              <a:t>	</a:t>
            </a:r>
            <a:r>
              <a:rPr lang="en-US" dirty="0" err="1"/>
              <a:t>val</a:t>
            </a:r>
            <a:r>
              <a:rPr lang="en-US" dirty="0"/>
              <a:t> v1=</a:t>
            </a:r>
            <a:r>
              <a:rPr lang="en-US" dirty="0" err="1"/>
              <a:t>input.flatMap</a:t>
            </a:r>
            <a:r>
              <a:rPr lang="en-US" dirty="0"/>
              <a:t>(_.split(“ “)).count()</a:t>
            </a:r>
          </a:p>
          <a:p>
            <a:r>
              <a:rPr lang="en-US" dirty="0"/>
              <a:t>This will return us the number of elements in </a:t>
            </a:r>
            <a:r>
              <a:rPr lang="en-US" dirty="0" err="1"/>
              <a:t>rdd</a:t>
            </a:r>
            <a:r>
              <a:rPr lang="en-US" dirty="0"/>
              <a:t>.</a:t>
            </a:r>
          </a:p>
        </p:txBody>
      </p:sp>
    </p:spTree>
    <p:extLst>
      <p:ext uri="{BB962C8B-B14F-4D97-AF65-F5344CB8AC3E}">
        <p14:creationId xmlns:p14="http://schemas.microsoft.com/office/powerpoint/2010/main" val="4277782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BDB5-B93A-7A01-3672-2E5064224FD6}"/>
              </a:ext>
            </a:extLst>
          </p:cNvPr>
          <p:cNvSpPr>
            <a:spLocks noGrp="1"/>
          </p:cNvSpPr>
          <p:nvPr>
            <p:ph type="title"/>
          </p:nvPr>
        </p:nvSpPr>
        <p:spPr/>
        <p:txBody>
          <a:bodyPr/>
          <a:lstStyle/>
          <a:p>
            <a:r>
              <a:rPr lang="en-US" dirty="0"/>
              <a:t> 2. Collect</a:t>
            </a:r>
          </a:p>
        </p:txBody>
      </p:sp>
      <p:sp>
        <p:nvSpPr>
          <p:cNvPr id="3" name="Content Placeholder 2">
            <a:extLst>
              <a:ext uri="{FF2B5EF4-FFF2-40B4-BE49-F238E27FC236}">
                <a16:creationId xmlns:a16="http://schemas.microsoft.com/office/drawing/2014/main" id="{A2CCC3B2-3C36-F59C-4ADB-87628A62BC6E}"/>
              </a:ext>
            </a:extLst>
          </p:cNvPr>
          <p:cNvSpPr>
            <a:spLocks noGrp="1"/>
          </p:cNvSpPr>
          <p:nvPr>
            <p:ph idx="1"/>
          </p:nvPr>
        </p:nvSpPr>
        <p:spPr/>
        <p:txBody>
          <a:bodyPr/>
          <a:lstStyle/>
          <a:p>
            <a:r>
              <a:rPr lang="en-US" dirty="0"/>
              <a:t>To see the content of </a:t>
            </a:r>
            <a:r>
              <a:rPr lang="en-US" dirty="0" err="1"/>
              <a:t>rdd</a:t>
            </a:r>
            <a:r>
              <a:rPr lang="en-US" dirty="0"/>
              <a:t> we use collect.</a:t>
            </a:r>
          </a:p>
          <a:p>
            <a:endParaRPr lang="en-US" dirty="0"/>
          </a:p>
          <a:p>
            <a:r>
              <a:rPr lang="en-US" dirty="0"/>
              <a:t>Example:</a:t>
            </a:r>
          </a:p>
          <a:p>
            <a:pPr marL="0" indent="0">
              <a:buNone/>
            </a:pPr>
            <a:r>
              <a:rPr lang="en-US" dirty="0"/>
              <a:t>	 </a:t>
            </a:r>
            <a:r>
              <a:rPr lang="en-US" dirty="0" err="1"/>
              <a:t>val</a:t>
            </a:r>
            <a:r>
              <a:rPr lang="en-US" dirty="0"/>
              <a:t> v1=</a:t>
            </a:r>
            <a:r>
              <a:rPr lang="en-US" dirty="0" err="1"/>
              <a:t>input.flatMap</a:t>
            </a:r>
            <a:r>
              <a:rPr lang="en-US" dirty="0"/>
              <a:t>(_.split(“ “)).collect()</a:t>
            </a:r>
          </a:p>
          <a:p>
            <a:pPr marL="0" indent="0">
              <a:buNone/>
            </a:pPr>
            <a:endParaRPr lang="en-US" dirty="0"/>
          </a:p>
          <a:p>
            <a:r>
              <a:rPr lang="en-US" dirty="0"/>
              <a:t>It will return the content of RDD.</a:t>
            </a:r>
          </a:p>
        </p:txBody>
      </p:sp>
    </p:spTree>
    <p:extLst>
      <p:ext uri="{BB962C8B-B14F-4D97-AF65-F5344CB8AC3E}">
        <p14:creationId xmlns:p14="http://schemas.microsoft.com/office/powerpoint/2010/main" val="35981367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D813D-B2A0-BE2E-2E14-A63BC813FF7A}"/>
              </a:ext>
            </a:extLst>
          </p:cNvPr>
          <p:cNvSpPr>
            <a:spLocks noGrp="1"/>
          </p:cNvSpPr>
          <p:nvPr>
            <p:ph type="title"/>
          </p:nvPr>
        </p:nvSpPr>
        <p:spPr/>
        <p:txBody>
          <a:bodyPr/>
          <a:lstStyle/>
          <a:p>
            <a:r>
              <a:rPr lang="en-US" dirty="0"/>
              <a:t>3. Take</a:t>
            </a:r>
          </a:p>
        </p:txBody>
      </p:sp>
      <p:sp>
        <p:nvSpPr>
          <p:cNvPr id="3" name="Content Placeholder 2">
            <a:extLst>
              <a:ext uri="{FF2B5EF4-FFF2-40B4-BE49-F238E27FC236}">
                <a16:creationId xmlns:a16="http://schemas.microsoft.com/office/drawing/2014/main" id="{841097CD-DDDC-C130-1AB4-9E7382B8A4B9}"/>
              </a:ext>
            </a:extLst>
          </p:cNvPr>
          <p:cNvSpPr>
            <a:spLocks noGrp="1"/>
          </p:cNvSpPr>
          <p:nvPr>
            <p:ph idx="1"/>
          </p:nvPr>
        </p:nvSpPr>
        <p:spPr/>
        <p:txBody>
          <a:bodyPr/>
          <a:lstStyle/>
          <a:p>
            <a:r>
              <a:rPr lang="en-US" dirty="0"/>
              <a:t>Take is similar to the limit operator of SQL.</a:t>
            </a:r>
          </a:p>
          <a:p>
            <a:endParaRPr lang="en-US" dirty="0"/>
          </a:p>
          <a:p>
            <a:r>
              <a:rPr lang="en-US" dirty="0"/>
              <a:t>In order to limit the output we use Take action.</a:t>
            </a:r>
          </a:p>
          <a:p>
            <a:endParaRPr lang="en-US" dirty="0"/>
          </a:p>
          <a:p>
            <a:r>
              <a:rPr lang="en-US" dirty="0"/>
              <a:t>Example:</a:t>
            </a:r>
          </a:p>
          <a:p>
            <a:pPr marL="0" indent="0">
              <a:buNone/>
            </a:pPr>
            <a:r>
              <a:rPr lang="en-US" dirty="0"/>
              <a:t>	 </a:t>
            </a:r>
            <a:r>
              <a:rPr lang="en-US" dirty="0" err="1"/>
              <a:t>val</a:t>
            </a:r>
            <a:r>
              <a:rPr lang="en-US" dirty="0"/>
              <a:t> v1=</a:t>
            </a:r>
            <a:r>
              <a:rPr lang="en-US" dirty="0" err="1"/>
              <a:t>input.flatMap</a:t>
            </a:r>
            <a:r>
              <a:rPr lang="en-US" dirty="0"/>
              <a:t>(_.split(“ “)).take(4)</a:t>
            </a:r>
          </a:p>
          <a:p>
            <a:pPr marL="0" indent="0">
              <a:buNone/>
            </a:pPr>
            <a:endParaRPr lang="en-US" dirty="0"/>
          </a:p>
          <a:p>
            <a:r>
              <a:rPr lang="en-US" dirty="0"/>
              <a:t>This will return first 4 numbers of the RDD.</a:t>
            </a:r>
          </a:p>
        </p:txBody>
      </p:sp>
    </p:spTree>
    <p:extLst>
      <p:ext uri="{BB962C8B-B14F-4D97-AF65-F5344CB8AC3E}">
        <p14:creationId xmlns:p14="http://schemas.microsoft.com/office/powerpoint/2010/main" val="1417520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1F655-8307-95D2-2246-3EEE62677E44}"/>
              </a:ext>
            </a:extLst>
          </p:cNvPr>
          <p:cNvSpPr>
            <a:spLocks noGrp="1"/>
          </p:cNvSpPr>
          <p:nvPr>
            <p:ph type="title"/>
          </p:nvPr>
        </p:nvSpPr>
        <p:spPr/>
        <p:txBody>
          <a:bodyPr/>
          <a:lstStyle/>
          <a:p>
            <a:r>
              <a:rPr lang="en-US" dirty="0"/>
              <a:t>4. TOP</a:t>
            </a:r>
          </a:p>
        </p:txBody>
      </p:sp>
      <p:sp>
        <p:nvSpPr>
          <p:cNvPr id="3" name="Content Placeholder 2">
            <a:extLst>
              <a:ext uri="{FF2B5EF4-FFF2-40B4-BE49-F238E27FC236}">
                <a16:creationId xmlns:a16="http://schemas.microsoft.com/office/drawing/2014/main" id="{49DDC8AB-CE47-3157-70BB-134F362A9711}"/>
              </a:ext>
            </a:extLst>
          </p:cNvPr>
          <p:cNvSpPr>
            <a:spLocks noGrp="1"/>
          </p:cNvSpPr>
          <p:nvPr>
            <p:ph idx="1"/>
          </p:nvPr>
        </p:nvSpPr>
        <p:spPr/>
        <p:txBody>
          <a:bodyPr/>
          <a:lstStyle/>
          <a:p>
            <a:r>
              <a:rPr lang="en-US" dirty="0"/>
              <a:t>Top is somehow similar to </a:t>
            </a:r>
            <a:r>
              <a:rPr lang="en-US" dirty="0" err="1"/>
              <a:t>orderBy</a:t>
            </a:r>
            <a:r>
              <a:rPr lang="en-US" dirty="0"/>
              <a:t> clause which is used to print the data in ascending or descending order.</a:t>
            </a:r>
          </a:p>
          <a:p>
            <a:endParaRPr lang="en-US" dirty="0"/>
          </a:p>
          <a:p>
            <a:r>
              <a:rPr lang="en-US" dirty="0"/>
              <a:t>Example:</a:t>
            </a:r>
          </a:p>
          <a:p>
            <a:endParaRPr lang="en-US" dirty="0"/>
          </a:p>
          <a:p>
            <a:pPr marL="0" indent="0">
              <a:buNone/>
            </a:pPr>
            <a:r>
              <a:rPr lang="en-US" dirty="0"/>
              <a:t>	 </a:t>
            </a:r>
            <a:r>
              <a:rPr lang="en-US" dirty="0" err="1"/>
              <a:t>val</a:t>
            </a:r>
            <a:r>
              <a:rPr lang="en-US" dirty="0"/>
              <a:t> v1=</a:t>
            </a:r>
            <a:r>
              <a:rPr lang="en-US" dirty="0" err="1"/>
              <a:t>input.flatMap</a:t>
            </a:r>
            <a:r>
              <a:rPr lang="en-US" dirty="0"/>
              <a:t>(_.split(“ “)).top(3)</a:t>
            </a:r>
          </a:p>
          <a:p>
            <a:pPr marL="0" indent="0">
              <a:buNone/>
            </a:pPr>
            <a:endParaRPr lang="en-US" dirty="0"/>
          </a:p>
          <a:p>
            <a:r>
              <a:rPr lang="en-US" dirty="0"/>
              <a:t>This will return the highest 3 elements as per value.</a:t>
            </a:r>
          </a:p>
          <a:p>
            <a:endParaRPr lang="en-US" dirty="0"/>
          </a:p>
        </p:txBody>
      </p:sp>
    </p:spTree>
    <p:extLst>
      <p:ext uri="{BB962C8B-B14F-4D97-AF65-F5344CB8AC3E}">
        <p14:creationId xmlns:p14="http://schemas.microsoft.com/office/powerpoint/2010/main" val="376397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E868-1316-E3E8-EA18-039FF69CBF39}"/>
              </a:ext>
            </a:extLst>
          </p:cNvPr>
          <p:cNvSpPr>
            <a:spLocks noGrp="1"/>
          </p:cNvSpPr>
          <p:nvPr>
            <p:ph type="title"/>
          </p:nvPr>
        </p:nvSpPr>
        <p:spPr/>
        <p:txBody>
          <a:bodyPr/>
          <a:lstStyle/>
          <a:p>
            <a:r>
              <a:rPr lang="en-US" dirty="0"/>
              <a:t>5. COUNTBYVALUE</a:t>
            </a:r>
          </a:p>
        </p:txBody>
      </p:sp>
      <p:sp>
        <p:nvSpPr>
          <p:cNvPr id="3" name="Content Placeholder 2">
            <a:extLst>
              <a:ext uri="{FF2B5EF4-FFF2-40B4-BE49-F238E27FC236}">
                <a16:creationId xmlns:a16="http://schemas.microsoft.com/office/drawing/2014/main" id="{0744F5D9-16D1-2013-884E-8BC1C4C45CBD}"/>
              </a:ext>
            </a:extLst>
          </p:cNvPr>
          <p:cNvSpPr>
            <a:spLocks noGrp="1"/>
          </p:cNvSpPr>
          <p:nvPr>
            <p:ph idx="1"/>
          </p:nvPr>
        </p:nvSpPr>
        <p:spPr/>
        <p:txBody>
          <a:bodyPr/>
          <a:lstStyle/>
          <a:p>
            <a:r>
              <a:rPr lang="en-US" dirty="0"/>
              <a:t>Count gives the number of values in </a:t>
            </a:r>
            <a:r>
              <a:rPr lang="en-US" dirty="0" err="1"/>
              <a:t>rdd</a:t>
            </a:r>
            <a:r>
              <a:rPr lang="en-US" dirty="0"/>
              <a:t> but COUNTBYVALUE will give the occurrence of each character or value in  the file.</a:t>
            </a:r>
          </a:p>
          <a:p>
            <a:endParaRPr lang="en-US" dirty="0"/>
          </a:p>
          <a:p>
            <a:r>
              <a:rPr lang="en-US" dirty="0"/>
              <a:t>Example:</a:t>
            </a:r>
          </a:p>
          <a:p>
            <a:pPr marL="0" indent="0">
              <a:buNone/>
            </a:pPr>
            <a:r>
              <a:rPr lang="en-US" dirty="0"/>
              <a:t>	 </a:t>
            </a:r>
            <a:r>
              <a:rPr lang="en-US" dirty="0" err="1"/>
              <a:t>val</a:t>
            </a:r>
            <a:r>
              <a:rPr lang="en-US" dirty="0"/>
              <a:t> v1=</a:t>
            </a:r>
            <a:r>
              <a:rPr lang="en-US" dirty="0" err="1"/>
              <a:t>input.flatMap</a:t>
            </a:r>
            <a:r>
              <a:rPr lang="en-US" dirty="0"/>
              <a:t>(_.split(“ “)).</a:t>
            </a:r>
            <a:r>
              <a:rPr lang="en-US" dirty="0" err="1"/>
              <a:t>countByValue</a:t>
            </a:r>
            <a:r>
              <a:rPr lang="en-US" dirty="0"/>
              <a:t>()</a:t>
            </a:r>
          </a:p>
          <a:p>
            <a:pPr marL="0" indent="0">
              <a:buNone/>
            </a:pPr>
            <a:endParaRPr lang="en-US" dirty="0"/>
          </a:p>
        </p:txBody>
      </p:sp>
    </p:spTree>
    <p:extLst>
      <p:ext uri="{BB962C8B-B14F-4D97-AF65-F5344CB8AC3E}">
        <p14:creationId xmlns:p14="http://schemas.microsoft.com/office/powerpoint/2010/main" val="32899982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5110F-7607-CF34-9EDC-111CBFC9A479}"/>
              </a:ext>
            </a:extLst>
          </p:cNvPr>
          <p:cNvSpPr>
            <a:spLocks noGrp="1"/>
          </p:cNvSpPr>
          <p:nvPr>
            <p:ph type="title"/>
          </p:nvPr>
        </p:nvSpPr>
        <p:spPr/>
        <p:txBody>
          <a:bodyPr/>
          <a:lstStyle/>
          <a:p>
            <a:r>
              <a:rPr lang="en-US" dirty="0"/>
              <a:t>6. REDUCE</a:t>
            </a:r>
          </a:p>
        </p:txBody>
      </p:sp>
      <p:sp>
        <p:nvSpPr>
          <p:cNvPr id="3" name="Content Placeholder 2">
            <a:extLst>
              <a:ext uri="{FF2B5EF4-FFF2-40B4-BE49-F238E27FC236}">
                <a16:creationId xmlns:a16="http://schemas.microsoft.com/office/drawing/2014/main" id="{E321DB86-DE32-8BFE-0895-F8275D18DA66}"/>
              </a:ext>
            </a:extLst>
          </p:cNvPr>
          <p:cNvSpPr>
            <a:spLocks noGrp="1"/>
          </p:cNvSpPr>
          <p:nvPr>
            <p:ph idx="1"/>
          </p:nvPr>
        </p:nvSpPr>
        <p:spPr/>
        <p:txBody>
          <a:bodyPr/>
          <a:lstStyle/>
          <a:p>
            <a:r>
              <a:rPr lang="en-US" dirty="0"/>
              <a:t>Reduce is very common action which aggregates similar to aggregate operators of SQL such as max, min etc.</a:t>
            </a:r>
          </a:p>
          <a:p>
            <a:endParaRPr lang="en-US" dirty="0"/>
          </a:p>
          <a:p>
            <a:r>
              <a:rPr lang="en-US" dirty="0"/>
              <a:t>Example:</a:t>
            </a:r>
          </a:p>
          <a:p>
            <a:pPr marL="0" indent="0">
              <a:buNone/>
            </a:pPr>
            <a:r>
              <a:rPr lang="en-US" dirty="0"/>
              <a:t>	</a:t>
            </a:r>
            <a:r>
              <a:rPr lang="en-US" dirty="0" err="1"/>
              <a:t>val</a:t>
            </a:r>
            <a:r>
              <a:rPr lang="en-US" dirty="0"/>
              <a:t> input1=</a:t>
            </a:r>
            <a:r>
              <a:rPr lang="en-US" dirty="0" err="1"/>
              <a:t>sc.parallelize</a:t>
            </a:r>
            <a:r>
              <a:rPr lang="en-US" dirty="0"/>
              <a:t>(Array(1,2,3,4))</a:t>
            </a:r>
          </a:p>
          <a:p>
            <a:pPr marL="0" indent="0">
              <a:buNone/>
            </a:pPr>
            <a:endParaRPr lang="en-US" dirty="0"/>
          </a:p>
          <a:p>
            <a:pPr marL="0" indent="0">
              <a:buNone/>
            </a:pPr>
            <a:r>
              <a:rPr lang="en-US" dirty="0"/>
              <a:t>	</a:t>
            </a:r>
            <a:r>
              <a:rPr lang="en-US" dirty="0" err="1"/>
              <a:t>val</a:t>
            </a:r>
            <a:r>
              <a:rPr lang="en-US" dirty="0"/>
              <a:t> </a:t>
            </a:r>
            <a:r>
              <a:rPr lang="en-US" dirty="0" err="1"/>
              <a:t>ouput</a:t>
            </a:r>
            <a:r>
              <a:rPr lang="en-US" dirty="0"/>
              <a:t>=input1.reduce(_+_)</a:t>
            </a:r>
          </a:p>
          <a:p>
            <a:r>
              <a:rPr lang="en-US" dirty="0"/>
              <a:t>This will return the sum of all the array elements.</a:t>
            </a:r>
          </a:p>
        </p:txBody>
      </p:sp>
    </p:spTree>
    <p:extLst>
      <p:ext uri="{BB962C8B-B14F-4D97-AF65-F5344CB8AC3E}">
        <p14:creationId xmlns:p14="http://schemas.microsoft.com/office/powerpoint/2010/main" val="2632688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2F148-082D-D9E8-4011-9E751432D142}"/>
              </a:ext>
            </a:extLst>
          </p:cNvPr>
          <p:cNvSpPr>
            <a:spLocks noGrp="1"/>
          </p:cNvSpPr>
          <p:nvPr>
            <p:ph type="title"/>
          </p:nvPr>
        </p:nvSpPr>
        <p:spPr/>
        <p:txBody>
          <a:bodyPr/>
          <a:lstStyle/>
          <a:p>
            <a:r>
              <a:rPr lang="en-US" dirty="0"/>
              <a:t>7. FOREACH</a:t>
            </a:r>
          </a:p>
        </p:txBody>
      </p:sp>
      <p:sp>
        <p:nvSpPr>
          <p:cNvPr id="3" name="Content Placeholder 2">
            <a:extLst>
              <a:ext uri="{FF2B5EF4-FFF2-40B4-BE49-F238E27FC236}">
                <a16:creationId xmlns:a16="http://schemas.microsoft.com/office/drawing/2014/main" id="{0951C68C-E889-3E0E-6701-626DBFAE447C}"/>
              </a:ext>
            </a:extLst>
          </p:cNvPr>
          <p:cNvSpPr>
            <a:spLocks noGrp="1"/>
          </p:cNvSpPr>
          <p:nvPr>
            <p:ph idx="1"/>
          </p:nvPr>
        </p:nvSpPr>
        <p:spPr/>
        <p:txBody>
          <a:bodyPr/>
          <a:lstStyle/>
          <a:p>
            <a:r>
              <a:rPr lang="en-US" dirty="0"/>
              <a:t>It do not return any value.</a:t>
            </a:r>
          </a:p>
          <a:p>
            <a:r>
              <a:rPr lang="en-US" dirty="0"/>
              <a:t>It executes input function on each element of an RDD.</a:t>
            </a:r>
          </a:p>
          <a:p>
            <a:r>
              <a:rPr lang="en-US" dirty="0"/>
              <a:t>Example:</a:t>
            </a:r>
          </a:p>
          <a:p>
            <a:endParaRPr lang="en-US" dirty="0"/>
          </a:p>
          <a:p>
            <a:pPr marL="0" indent="0">
              <a:buNone/>
            </a:pPr>
            <a:r>
              <a:rPr lang="en-US" dirty="0"/>
              <a:t>	v1.foreach(</a:t>
            </a:r>
            <a:r>
              <a:rPr lang="en-US" dirty="0" err="1"/>
              <a:t>println</a:t>
            </a:r>
            <a:r>
              <a:rPr lang="en-US" dirty="0"/>
              <a:t>)</a:t>
            </a:r>
          </a:p>
          <a:p>
            <a:pPr marL="0" indent="0">
              <a:buNone/>
            </a:pPr>
            <a:endParaRPr lang="en-US" dirty="0"/>
          </a:p>
          <a:p>
            <a:r>
              <a:rPr lang="en-US" dirty="0"/>
              <a:t>It will print </a:t>
            </a:r>
            <a:r>
              <a:rPr lang="en-US"/>
              <a:t>the result line by line.</a:t>
            </a:r>
            <a:endParaRPr lang="en-US" dirty="0"/>
          </a:p>
        </p:txBody>
      </p:sp>
    </p:spTree>
    <p:extLst>
      <p:ext uri="{BB962C8B-B14F-4D97-AF65-F5344CB8AC3E}">
        <p14:creationId xmlns:p14="http://schemas.microsoft.com/office/powerpoint/2010/main" val="2913376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85977-BC4A-4ACB-C0A7-85BA5575D6BA}"/>
              </a:ext>
            </a:extLst>
          </p:cNvPr>
          <p:cNvSpPr>
            <a:spLocks noGrp="1"/>
          </p:cNvSpPr>
          <p:nvPr>
            <p:ph type="title"/>
          </p:nvPr>
        </p:nvSpPr>
        <p:spPr/>
        <p:txBody>
          <a:bodyPr/>
          <a:lstStyle/>
          <a:p>
            <a:r>
              <a:rPr lang="en-US" dirty="0"/>
              <a:t>RDD operations</a:t>
            </a:r>
          </a:p>
        </p:txBody>
      </p:sp>
      <p:sp>
        <p:nvSpPr>
          <p:cNvPr id="3" name="Content Placeholder 2">
            <a:extLst>
              <a:ext uri="{FF2B5EF4-FFF2-40B4-BE49-F238E27FC236}">
                <a16:creationId xmlns:a16="http://schemas.microsoft.com/office/drawing/2014/main" id="{9BA2918D-3646-06E2-43F7-5FBE390E1D1C}"/>
              </a:ext>
            </a:extLst>
          </p:cNvPr>
          <p:cNvSpPr>
            <a:spLocks noGrp="1"/>
          </p:cNvSpPr>
          <p:nvPr>
            <p:ph idx="1"/>
          </p:nvPr>
        </p:nvSpPr>
        <p:spPr/>
        <p:txBody>
          <a:bodyPr/>
          <a:lstStyle/>
          <a:p>
            <a:r>
              <a:rPr lang="en-US" dirty="0"/>
              <a:t>RDD supports two type of operations </a:t>
            </a:r>
          </a:p>
          <a:p>
            <a:pPr marL="514350" indent="-514350">
              <a:buFont typeface="+mj-lt"/>
              <a:buAutoNum type="arabicPeriod"/>
            </a:pPr>
            <a:r>
              <a:rPr lang="en-US" dirty="0"/>
              <a:t>Transformation</a:t>
            </a:r>
          </a:p>
          <a:p>
            <a:pPr marL="514350" indent="-514350">
              <a:buFont typeface="+mj-lt"/>
              <a:buAutoNum type="arabicPeriod"/>
            </a:pPr>
            <a:r>
              <a:rPr lang="en-US" dirty="0"/>
              <a:t>Actions</a:t>
            </a:r>
          </a:p>
          <a:p>
            <a:r>
              <a:rPr lang="en-US" dirty="0"/>
              <a:t>Transformation is changing the state of the data from one state to another without getting any outputs.</a:t>
            </a:r>
          </a:p>
          <a:p>
            <a:r>
              <a:rPr lang="en-US" dirty="0"/>
              <a:t>All the transformations are lazily evaluated i.e. they wait for any action to be called so actions act as a triggers. When you call an action you get output.</a:t>
            </a:r>
          </a:p>
          <a:p>
            <a:pPr marL="514350" indent="-514350">
              <a:buFont typeface="+mj-lt"/>
              <a:buAutoNum type="arabicPeriod"/>
            </a:pPr>
            <a:endParaRPr lang="en-US" dirty="0"/>
          </a:p>
        </p:txBody>
      </p:sp>
    </p:spTree>
    <p:extLst>
      <p:ext uri="{BB962C8B-B14F-4D97-AF65-F5344CB8AC3E}">
        <p14:creationId xmlns:p14="http://schemas.microsoft.com/office/powerpoint/2010/main" val="17366187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E97B4-D40D-8BFD-0F36-1A1E1937CDBE}"/>
              </a:ext>
            </a:extLst>
          </p:cNvPr>
          <p:cNvSpPr>
            <a:spLocks noGrp="1"/>
          </p:cNvSpPr>
          <p:nvPr>
            <p:ph type="title"/>
          </p:nvPr>
        </p:nvSpPr>
        <p:spPr/>
        <p:txBody>
          <a:bodyPr/>
          <a:lstStyle/>
          <a:p>
            <a:r>
              <a:rPr lang="en-US" dirty="0"/>
              <a:t>8. </a:t>
            </a:r>
            <a:r>
              <a:rPr lang="en-US" dirty="0" err="1"/>
              <a:t>takeSample</a:t>
            </a:r>
            <a:r>
              <a:rPr lang="en-US" dirty="0"/>
              <a:t>()</a:t>
            </a:r>
          </a:p>
        </p:txBody>
      </p:sp>
      <p:sp>
        <p:nvSpPr>
          <p:cNvPr id="3" name="Content Placeholder 2">
            <a:extLst>
              <a:ext uri="{FF2B5EF4-FFF2-40B4-BE49-F238E27FC236}">
                <a16:creationId xmlns:a16="http://schemas.microsoft.com/office/drawing/2014/main" id="{FF2A1BB2-C579-7109-567E-39EEDAABE6E3}"/>
              </a:ext>
            </a:extLst>
          </p:cNvPr>
          <p:cNvSpPr>
            <a:spLocks noGrp="1"/>
          </p:cNvSpPr>
          <p:nvPr>
            <p:ph idx="1"/>
          </p:nvPr>
        </p:nvSpPr>
        <p:spPr/>
        <p:txBody>
          <a:bodyPr/>
          <a:lstStyle/>
          <a:p>
            <a:r>
              <a:rPr lang="en-US" dirty="0"/>
              <a:t>Val r1=</a:t>
            </a:r>
            <a:r>
              <a:rPr lang="en-US" dirty="0" err="1"/>
              <a:t>sc.parallelize</a:t>
            </a:r>
            <a:r>
              <a:rPr lang="en-US" dirty="0"/>
              <a:t>(Array(1,2,3,4,5))</a:t>
            </a:r>
          </a:p>
          <a:p>
            <a:endParaRPr lang="en-US" dirty="0"/>
          </a:p>
          <a:p>
            <a:r>
              <a:rPr lang="en-US" dirty="0"/>
              <a:t>To take a sample from RDD elements</a:t>
            </a:r>
          </a:p>
          <a:p>
            <a:pPr marL="0" indent="0">
              <a:buNone/>
            </a:pPr>
            <a:endParaRPr lang="en-US" dirty="0"/>
          </a:p>
          <a:p>
            <a:pPr marL="0" indent="0">
              <a:buNone/>
            </a:pPr>
            <a:r>
              <a:rPr lang="en-US" dirty="0"/>
              <a:t>	r1.takeSample(false,2)</a:t>
            </a:r>
          </a:p>
          <a:p>
            <a:pPr marL="0" indent="0">
              <a:buNone/>
            </a:pPr>
            <a:r>
              <a:rPr lang="en-US" dirty="0"/>
              <a:t>	res6: Array[Int] = Array(2, 5)</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3920111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6529-1647-EA3E-3006-3FC9B0BD26BD}"/>
              </a:ext>
            </a:extLst>
          </p:cNvPr>
          <p:cNvSpPr>
            <a:spLocks noGrp="1"/>
          </p:cNvSpPr>
          <p:nvPr>
            <p:ph type="title"/>
          </p:nvPr>
        </p:nvSpPr>
        <p:spPr/>
        <p:txBody>
          <a:bodyPr/>
          <a:lstStyle/>
          <a:p>
            <a:r>
              <a:rPr lang="en-US" dirty="0"/>
              <a:t>9. max(), min(), sum()</a:t>
            </a:r>
          </a:p>
        </p:txBody>
      </p:sp>
      <p:sp>
        <p:nvSpPr>
          <p:cNvPr id="3" name="Content Placeholder 2">
            <a:extLst>
              <a:ext uri="{FF2B5EF4-FFF2-40B4-BE49-F238E27FC236}">
                <a16:creationId xmlns:a16="http://schemas.microsoft.com/office/drawing/2014/main" id="{B7F92C5E-D3A2-31FC-4A73-C52003628D89}"/>
              </a:ext>
            </a:extLst>
          </p:cNvPr>
          <p:cNvSpPr>
            <a:spLocks noGrp="1"/>
          </p:cNvSpPr>
          <p:nvPr>
            <p:ph idx="1"/>
          </p:nvPr>
        </p:nvSpPr>
        <p:spPr/>
        <p:txBody>
          <a:bodyPr/>
          <a:lstStyle/>
          <a:p>
            <a:pPr marL="0" indent="0">
              <a:buNone/>
            </a:pPr>
            <a:r>
              <a:rPr lang="en-US" dirty="0"/>
              <a:t>Val r1=</a:t>
            </a:r>
            <a:r>
              <a:rPr lang="en-US" dirty="0" err="1"/>
              <a:t>sc.parallelize</a:t>
            </a:r>
            <a:r>
              <a:rPr lang="en-US" dirty="0"/>
              <a:t>(Array(1,2,3,4,5))</a:t>
            </a:r>
          </a:p>
          <a:p>
            <a:pPr marL="0" indent="0">
              <a:buNone/>
            </a:pPr>
            <a:endParaRPr lang="en-US" dirty="0"/>
          </a:p>
          <a:p>
            <a:pPr marL="0" indent="0">
              <a:buNone/>
            </a:pPr>
            <a:r>
              <a:rPr lang="en-US" dirty="0"/>
              <a:t>r1.max()	// return maximum element</a:t>
            </a:r>
          </a:p>
          <a:p>
            <a:pPr marL="0" indent="0">
              <a:buNone/>
            </a:pPr>
            <a:r>
              <a:rPr lang="en-US" dirty="0"/>
              <a:t>r1.min()	// return minimum element</a:t>
            </a:r>
          </a:p>
          <a:p>
            <a:pPr marL="0" indent="0">
              <a:buNone/>
            </a:pPr>
            <a:r>
              <a:rPr lang="en-US" dirty="0"/>
              <a:t>r1.sum()	// return sum of elements</a:t>
            </a:r>
          </a:p>
        </p:txBody>
      </p:sp>
    </p:spTree>
    <p:extLst>
      <p:ext uri="{BB962C8B-B14F-4D97-AF65-F5344CB8AC3E}">
        <p14:creationId xmlns:p14="http://schemas.microsoft.com/office/powerpoint/2010/main" val="31281268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35657-DAD5-19F0-8898-902CA1A32D9A}"/>
              </a:ext>
            </a:extLst>
          </p:cNvPr>
          <p:cNvSpPr>
            <a:spLocks noGrp="1"/>
          </p:cNvSpPr>
          <p:nvPr>
            <p:ph type="title"/>
          </p:nvPr>
        </p:nvSpPr>
        <p:spPr/>
        <p:txBody>
          <a:bodyPr/>
          <a:lstStyle/>
          <a:p>
            <a:r>
              <a:rPr lang="en-US" dirty="0"/>
              <a:t>10. </a:t>
            </a:r>
            <a:r>
              <a:rPr lang="en-US" dirty="0" err="1"/>
              <a:t>isEmpty</a:t>
            </a:r>
            <a:r>
              <a:rPr lang="en-US" dirty="0"/>
              <a:t>()</a:t>
            </a:r>
          </a:p>
        </p:txBody>
      </p:sp>
      <p:sp>
        <p:nvSpPr>
          <p:cNvPr id="3" name="Content Placeholder 2">
            <a:extLst>
              <a:ext uri="{FF2B5EF4-FFF2-40B4-BE49-F238E27FC236}">
                <a16:creationId xmlns:a16="http://schemas.microsoft.com/office/drawing/2014/main" id="{1F7ECFB2-FDE2-B722-5D69-088B69954725}"/>
              </a:ext>
            </a:extLst>
          </p:cNvPr>
          <p:cNvSpPr>
            <a:spLocks noGrp="1"/>
          </p:cNvSpPr>
          <p:nvPr>
            <p:ph idx="1"/>
          </p:nvPr>
        </p:nvSpPr>
        <p:spPr/>
        <p:txBody>
          <a:bodyPr/>
          <a:lstStyle/>
          <a:p>
            <a:r>
              <a:rPr lang="en-US" dirty="0"/>
              <a:t>Checks if a given </a:t>
            </a:r>
            <a:r>
              <a:rPr lang="en-US" dirty="0" err="1"/>
              <a:t>rdd</a:t>
            </a:r>
            <a:r>
              <a:rPr lang="en-US" dirty="0"/>
              <a:t> is empty or not. </a:t>
            </a:r>
          </a:p>
          <a:p>
            <a:r>
              <a:rPr lang="en-US" dirty="0"/>
              <a:t>Returns a Boolean value.</a:t>
            </a:r>
          </a:p>
          <a:p>
            <a:endParaRPr lang="en-US" dirty="0"/>
          </a:p>
          <a:p>
            <a:endParaRPr lang="en-US" dirty="0"/>
          </a:p>
          <a:p>
            <a:pPr marL="0" indent="0">
              <a:buNone/>
            </a:pPr>
            <a:r>
              <a:rPr lang="en-US" dirty="0"/>
              <a:t>	Val r1=</a:t>
            </a:r>
            <a:r>
              <a:rPr lang="en-US" dirty="0" err="1"/>
              <a:t>sc.parallelize</a:t>
            </a:r>
            <a:r>
              <a:rPr lang="en-US" dirty="0"/>
              <a:t>(Array(1,2,3,4,5))</a:t>
            </a:r>
          </a:p>
          <a:p>
            <a:pPr marL="0" indent="0">
              <a:buNone/>
            </a:pPr>
            <a:r>
              <a:rPr lang="en-US" dirty="0"/>
              <a:t>	r1.isEmpty()</a:t>
            </a:r>
          </a:p>
        </p:txBody>
      </p:sp>
    </p:spTree>
    <p:extLst>
      <p:ext uri="{BB962C8B-B14F-4D97-AF65-F5344CB8AC3E}">
        <p14:creationId xmlns:p14="http://schemas.microsoft.com/office/powerpoint/2010/main" val="40516927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84A1D-188B-2A2C-A622-99D468C3333D}"/>
              </a:ext>
            </a:extLst>
          </p:cNvPr>
          <p:cNvSpPr>
            <a:spLocks noGrp="1"/>
          </p:cNvSpPr>
          <p:nvPr>
            <p:ph type="title"/>
          </p:nvPr>
        </p:nvSpPr>
        <p:spPr/>
        <p:txBody>
          <a:bodyPr/>
          <a:lstStyle/>
          <a:p>
            <a:r>
              <a:rPr lang="en-US" dirty="0"/>
              <a:t>11. mean(), </a:t>
            </a:r>
            <a:r>
              <a:rPr lang="en-US" dirty="0" err="1"/>
              <a:t>stdev</a:t>
            </a:r>
            <a:r>
              <a:rPr lang="en-US" dirty="0"/>
              <a:t>()</a:t>
            </a:r>
          </a:p>
        </p:txBody>
      </p:sp>
      <p:sp>
        <p:nvSpPr>
          <p:cNvPr id="3" name="Content Placeholder 2">
            <a:extLst>
              <a:ext uri="{FF2B5EF4-FFF2-40B4-BE49-F238E27FC236}">
                <a16:creationId xmlns:a16="http://schemas.microsoft.com/office/drawing/2014/main" id="{966EEE38-5705-E54D-9C55-1D147ADE99C0}"/>
              </a:ext>
            </a:extLst>
          </p:cNvPr>
          <p:cNvSpPr>
            <a:spLocks noGrp="1"/>
          </p:cNvSpPr>
          <p:nvPr>
            <p:ph idx="1"/>
          </p:nvPr>
        </p:nvSpPr>
        <p:spPr/>
        <p:txBody>
          <a:bodyPr/>
          <a:lstStyle/>
          <a:p>
            <a:r>
              <a:rPr lang="en-US" dirty="0"/>
              <a:t>Calculates mean and standard deviation of the </a:t>
            </a:r>
            <a:r>
              <a:rPr lang="en-US" dirty="0" err="1"/>
              <a:t>rdd</a:t>
            </a:r>
            <a:r>
              <a:rPr lang="en-US" dirty="0"/>
              <a:t> elements.</a:t>
            </a:r>
          </a:p>
          <a:p>
            <a:endParaRPr lang="en-US" dirty="0"/>
          </a:p>
          <a:p>
            <a:pPr marL="457200" lvl="1" indent="0">
              <a:buNone/>
            </a:pPr>
            <a:r>
              <a:rPr lang="en-US" dirty="0"/>
              <a:t>Val r1=</a:t>
            </a:r>
            <a:r>
              <a:rPr lang="en-US" dirty="0" err="1"/>
              <a:t>sc.parallelize</a:t>
            </a:r>
            <a:r>
              <a:rPr lang="en-US" dirty="0"/>
              <a:t>(Array(1,2,3,4,5))</a:t>
            </a:r>
          </a:p>
          <a:p>
            <a:pPr marL="457200" lvl="1" indent="0">
              <a:buNone/>
            </a:pPr>
            <a:r>
              <a:rPr lang="en-US" dirty="0"/>
              <a:t>r1.mean()</a:t>
            </a:r>
          </a:p>
          <a:p>
            <a:pPr marL="457200" lvl="1" indent="0">
              <a:buNone/>
            </a:pPr>
            <a:r>
              <a:rPr lang="en-US" dirty="0"/>
              <a:t>r1.stdev()</a:t>
            </a:r>
          </a:p>
          <a:p>
            <a:pPr marL="0" indent="0">
              <a:buNone/>
            </a:pPr>
            <a:r>
              <a:rPr lang="en-US" dirty="0"/>
              <a:t>	</a:t>
            </a:r>
          </a:p>
        </p:txBody>
      </p:sp>
    </p:spTree>
    <p:extLst>
      <p:ext uri="{BB962C8B-B14F-4D97-AF65-F5344CB8AC3E}">
        <p14:creationId xmlns:p14="http://schemas.microsoft.com/office/powerpoint/2010/main" val="21662464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27750-5D72-E5DC-14B9-EAC50F863EAA}"/>
              </a:ext>
            </a:extLst>
          </p:cNvPr>
          <p:cNvSpPr>
            <a:spLocks noGrp="1"/>
          </p:cNvSpPr>
          <p:nvPr>
            <p:ph type="title"/>
          </p:nvPr>
        </p:nvSpPr>
        <p:spPr/>
        <p:txBody>
          <a:bodyPr/>
          <a:lstStyle/>
          <a:p>
            <a:r>
              <a:rPr lang="en-US" dirty="0"/>
              <a:t>12. </a:t>
            </a:r>
            <a:r>
              <a:rPr lang="en-US" dirty="0" err="1"/>
              <a:t>sortBy</a:t>
            </a:r>
            <a:r>
              <a:rPr lang="en-US" dirty="0"/>
              <a:t>()</a:t>
            </a:r>
          </a:p>
        </p:txBody>
      </p:sp>
      <p:sp>
        <p:nvSpPr>
          <p:cNvPr id="3" name="Content Placeholder 2">
            <a:extLst>
              <a:ext uri="{FF2B5EF4-FFF2-40B4-BE49-F238E27FC236}">
                <a16:creationId xmlns:a16="http://schemas.microsoft.com/office/drawing/2014/main" id="{D510F305-2E19-F622-DA60-059587A1BB43}"/>
              </a:ext>
            </a:extLst>
          </p:cNvPr>
          <p:cNvSpPr>
            <a:spLocks noGrp="1"/>
          </p:cNvSpPr>
          <p:nvPr>
            <p:ph idx="1"/>
          </p:nvPr>
        </p:nvSpPr>
        <p:spPr/>
        <p:txBody>
          <a:bodyPr/>
          <a:lstStyle/>
          <a:p>
            <a:pPr marL="0" indent="0">
              <a:buNone/>
            </a:pPr>
            <a:r>
              <a:rPr lang="en-US" dirty="0"/>
              <a:t>To sort the elements of RDD in </a:t>
            </a:r>
            <a:r>
              <a:rPr lang="en-US" dirty="0" err="1"/>
              <a:t>asc</a:t>
            </a:r>
            <a:r>
              <a:rPr lang="en-US" dirty="0"/>
              <a:t> or desc order</a:t>
            </a:r>
          </a:p>
          <a:p>
            <a:pPr marL="0" indent="0">
              <a:buNone/>
            </a:pPr>
            <a:endParaRPr lang="en-US" dirty="0"/>
          </a:p>
          <a:p>
            <a:pPr marL="0" indent="0">
              <a:buNone/>
            </a:pPr>
            <a:r>
              <a:rPr lang="en-US" dirty="0"/>
              <a:t>	</a:t>
            </a:r>
            <a:r>
              <a:rPr lang="en-US" dirty="0" err="1"/>
              <a:t>val</a:t>
            </a:r>
            <a:r>
              <a:rPr lang="en-US" dirty="0"/>
              <a:t> </a:t>
            </a:r>
            <a:r>
              <a:rPr lang="en-US" dirty="0" err="1"/>
              <a:t>rdd</a:t>
            </a:r>
            <a:r>
              <a:rPr lang="en-US" dirty="0"/>
              <a:t> = </a:t>
            </a:r>
            <a:r>
              <a:rPr lang="en-US" dirty="0" err="1"/>
              <a:t>sc.parallelize</a:t>
            </a:r>
            <a:r>
              <a:rPr lang="en-US" dirty="0"/>
              <a:t>(Array(5, 1, 3, 8, 2, 7))</a:t>
            </a:r>
          </a:p>
          <a:p>
            <a:pPr marL="0" indent="0">
              <a:buNone/>
            </a:pPr>
            <a:r>
              <a:rPr lang="en-US" dirty="0"/>
              <a:t>	</a:t>
            </a:r>
            <a:r>
              <a:rPr lang="en-US" dirty="0" err="1"/>
              <a:t>val</a:t>
            </a:r>
            <a:r>
              <a:rPr lang="en-US" dirty="0"/>
              <a:t> </a:t>
            </a:r>
            <a:r>
              <a:rPr lang="en-US" dirty="0" err="1"/>
              <a:t>sortedRddAsc</a:t>
            </a:r>
            <a:r>
              <a:rPr lang="en-US" dirty="0"/>
              <a:t> = </a:t>
            </a:r>
            <a:r>
              <a:rPr lang="en-US" dirty="0" err="1"/>
              <a:t>rdd.sortBy</a:t>
            </a:r>
            <a:r>
              <a:rPr lang="en-US" dirty="0"/>
              <a:t>(x =&gt; x, ascending = true)</a:t>
            </a:r>
          </a:p>
          <a:p>
            <a:pPr marL="0" indent="0">
              <a:buNone/>
            </a:pPr>
            <a:r>
              <a:rPr lang="en-US" dirty="0"/>
              <a:t>	</a:t>
            </a:r>
            <a:r>
              <a:rPr lang="en-US" dirty="0" err="1"/>
              <a:t>sortedRddAsc.collect</a:t>
            </a:r>
            <a:r>
              <a:rPr lang="en-US" dirty="0"/>
              <a:t>().foreach(</a:t>
            </a:r>
            <a:r>
              <a:rPr lang="en-US" dirty="0" err="1"/>
              <a:t>println</a:t>
            </a:r>
            <a:r>
              <a:rPr lang="en-US" dirty="0"/>
              <a:t>)</a:t>
            </a:r>
          </a:p>
          <a:p>
            <a:pPr marL="0" indent="0" algn="ctr">
              <a:buNone/>
            </a:pPr>
            <a:r>
              <a:rPr lang="en-US" dirty="0">
                <a:solidFill>
                  <a:srgbClr val="FF0000"/>
                </a:solidFill>
              </a:rPr>
              <a:t>For Desc</a:t>
            </a:r>
          </a:p>
          <a:p>
            <a:pPr marL="0" indent="0">
              <a:buNone/>
            </a:pPr>
            <a:r>
              <a:rPr lang="en-US" dirty="0">
                <a:solidFill>
                  <a:srgbClr val="FF0000"/>
                </a:solidFill>
              </a:rPr>
              <a:t>	 </a:t>
            </a:r>
            <a:r>
              <a:rPr lang="en-US" dirty="0" err="1"/>
              <a:t>val</a:t>
            </a:r>
            <a:r>
              <a:rPr lang="en-US" dirty="0"/>
              <a:t> </a:t>
            </a:r>
            <a:r>
              <a:rPr lang="en-US" dirty="0" err="1"/>
              <a:t>sortedRddDesc</a:t>
            </a:r>
            <a:r>
              <a:rPr lang="en-US" dirty="0"/>
              <a:t> = </a:t>
            </a:r>
            <a:r>
              <a:rPr lang="en-US" dirty="0" err="1"/>
              <a:t>rdd.sortBy</a:t>
            </a:r>
            <a:r>
              <a:rPr lang="en-US" dirty="0"/>
              <a:t>(x =&gt; x, ascending = false)</a:t>
            </a:r>
          </a:p>
          <a:p>
            <a:pPr marL="0" indent="0">
              <a:buNone/>
            </a:pPr>
            <a:r>
              <a:rPr lang="en-US" dirty="0"/>
              <a:t>	 </a:t>
            </a:r>
            <a:r>
              <a:rPr lang="en-US" dirty="0" err="1"/>
              <a:t>sortedRddDesc.collect</a:t>
            </a:r>
            <a:r>
              <a:rPr lang="en-US" dirty="0"/>
              <a:t>().foreach(</a:t>
            </a:r>
            <a:r>
              <a:rPr lang="en-US" dirty="0" err="1"/>
              <a:t>println</a:t>
            </a:r>
            <a:r>
              <a:rPr lang="en-US" dirty="0"/>
              <a:t>)</a:t>
            </a:r>
          </a:p>
        </p:txBody>
      </p:sp>
    </p:spTree>
    <p:extLst>
      <p:ext uri="{BB962C8B-B14F-4D97-AF65-F5344CB8AC3E}">
        <p14:creationId xmlns:p14="http://schemas.microsoft.com/office/powerpoint/2010/main" val="1533304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BEA6-6F94-0734-3B7B-D8160E9D7FFB}"/>
              </a:ext>
            </a:extLst>
          </p:cNvPr>
          <p:cNvSpPr>
            <a:spLocks noGrp="1"/>
          </p:cNvSpPr>
          <p:nvPr>
            <p:ph type="title"/>
          </p:nvPr>
        </p:nvSpPr>
        <p:spPr/>
        <p:txBody>
          <a:bodyPr/>
          <a:lstStyle/>
          <a:p>
            <a:r>
              <a:rPr lang="en-US" dirty="0"/>
              <a:t>Practice Question 1</a:t>
            </a:r>
          </a:p>
        </p:txBody>
      </p:sp>
      <p:sp>
        <p:nvSpPr>
          <p:cNvPr id="3" name="Content Placeholder 2">
            <a:extLst>
              <a:ext uri="{FF2B5EF4-FFF2-40B4-BE49-F238E27FC236}">
                <a16:creationId xmlns:a16="http://schemas.microsoft.com/office/drawing/2014/main" id="{E2DC79DE-8E9B-3870-DA5A-A5356D7CC7FD}"/>
              </a:ext>
            </a:extLst>
          </p:cNvPr>
          <p:cNvSpPr>
            <a:spLocks noGrp="1"/>
          </p:cNvSpPr>
          <p:nvPr>
            <p:ph idx="1"/>
          </p:nvPr>
        </p:nvSpPr>
        <p:spPr/>
        <p:txBody>
          <a:bodyPr/>
          <a:lstStyle/>
          <a:p>
            <a:r>
              <a:rPr lang="en-US" dirty="0"/>
              <a:t>A retail company stores daily sales transactions in an RDD where each record is (</a:t>
            </a:r>
            <a:r>
              <a:rPr lang="en-US" dirty="0" err="1"/>
              <a:t>StoreID</a:t>
            </a:r>
            <a:r>
              <a:rPr lang="en-US" dirty="0"/>
              <a:t>, </a:t>
            </a:r>
            <a:r>
              <a:rPr lang="en-US" dirty="0" err="1"/>
              <a:t>ItemID</a:t>
            </a:r>
            <a:r>
              <a:rPr lang="en-US" dirty="0"/>
              <a:t>, Quantity, Price). Retrieve all transactions from the RDD to inspect them locally.</a:t>
            </a:r>
          </a:p>
        </p:txBody>
      </p:sp>
    </p:spTree>
    <p:extLst>
      <p:ext uri="{BB962C8B-B14F-4D97-AF65-F5344CB8AC3E}">
        <p14:creationId xmlns:p14="http://schemas.microsoft.com/office/powerpoint/2010/main" val="5091226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19D8-AF16-C7E6-7BAB-63BF7307E0D5}"/>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B9386FB8-ABE5-BCAC-E385-41587F0774EC}"/>
              </a:ext>
            </a:extLst>
          </p:cNvPr>
          <p:cNvSpPr>
            <a:spLocks noGrp="1"/>
          </p:cNvSpPr>
          <p:nvPr>
            <p:ph idx="1"/>
          </p:nvPr>
        </p:nvSpPr>
        <p:spPr/>
        <p:txBody>
          <a:bodyPr/>
          <a:lstStyle/>
          <a:p>
            <a:pPr marL="0" indent="0">
              <a:buNone/>
            </a:pPr>
            <a:r>
              <a:rPr lang="en-US" dirty="0" err="1"/>
              <a:t>val</a:t>
            </a:r>
            <a:r>
              <a:rPr lang="en-US" dirty="0"/>
              <a:t> </a:t>
            </a:r>
            <a:r>
              <a:rPr lang="en-US" dirty="0" err="1"/>
              <a:t>salesRDD</a:t>
            </a:r>
            <a:r>
              <a:rPr lang="en-US" dirty="0"/>
              <a:t> = </a:t>
            </a:r>
            <a:r>
              <a:rPr lang="en-US" dirty="0" err="1"/>
              <a:t>sc.parallelize</a:t>
            </a:r>
            <a:r>
              <a:rPr lang="en-US" dirty="0"/>
              <a:t>(Seq((1,101,2,20.0), (2,102,1,15.0), (3,103,3,25.0)))</a:t>
            </a:r>
          </a:p>
          <a:p>
            <a:pPr marL="0" indent="0">
              <a:buNone/>
            </a:pPr>
            <a:r>
              <a:rPr lang="en-US" dirty="0" err="1"/>
              <a:t>salesRDD.collect</a:t>
            </a:r>
            <a:r>
              <a:rPr lang="en-US" dirty="0"/>
              <a:t>()</a:t>
            </a:r>
          </a:p>
        </p:txBody>
      </p:sp>
    </p:spTree>
    <p:extLst>
      <p:ext uri="{BB962C8B-B14F-4D97-AF65-F5344CB8AC3E}">
        <p14:creationId xmlns:p14="http://schemas.microsoft.com/office/powerpoint/2010/main" val="35877505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6A27D-F24C-2C0D-5F3C-FFAECEE871F6}"/>
              </a:ext>
            </a:extLst>
          </p:cNvPr>
          <p:cNvSpPr>
            <a:spLocks noGrp="1"/>
          </p:cNvSpPr>
          <p:nvPr>
            <p:ph type="title"/>
          </p:nvPr>
        </p:nvSpPr>
        <p:spPr/>
        <p:txBody>
          <a:bodyPr/>
          <a:lstStyle/>
          <a:p>
            <a:r>
              <a:rPr lang="en-US" dirty="0"/>
              <a:t>Practice Question 2</a:t>
            </a:r>
          </a:p>
        </p:txBody>
      </p:sp>
      <p:sp>
        <p:nvSpPr>
          <p:cNvPr id="3" name="Content Placeholder 2">
            <a:extLst>
              <a:ext uri="{FF2B5EF4-FFF2-40B4-BE49-F238E27FC236}">
                <a16:creationId xmlns:a16="http://schemas.microsoft.com/office/drawing/2014/main" id="{7ABBE51E-9A42-68B5-C873-E43AD4D58773}"/>
              </a:ext>
            </a:extLst>
          </p:cNvPr>
          <p:cNvSpPr>
            <a:spLocks noGrp="1"/>
          </p:cNvSpPr>
          <p:nvPr>
            <p:ph idx="1"/>
          </p:nvPr>
        </p:nvSpPr>
        <p:spPr/>
        <p:txBody>
          <a:bodyPr/>
          <a:lstStyle/>
          <a:p>
            <a:r>
              <a:rPr lang="en-US" dirty="0"/>
              <a:t>You are analyzing customer feedback stored in an RDD, where each record is a comment. Retrieve the first comment for a quick preview.</a:t>
            </a:r>
          </a:p>
        </p:txBody>
      </p:sp>
    </p:spTree>
    <p:extLst>
      <p:ext uri="{BB962C8B-B14F-4D97-AF65-F5344CB8AC3E}">
        <p14:creationId xmlns:p14="http://schemas.microsoft.com/office/powerpoint/2010/main" val="20004712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E971-7867-336C-FC97-5A0741D1FFFB}"/>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8BA55AB3-7030-70BC-EC46-C18C25B5A55A}"/>
              </a:ext>
            </a:extLst>
          </p:cNvPr>
          <p:cNvSpPr>
            <a:spLocks noGrp="1"/>
          </p:cNvSpPr>
          <p:nvPr>
            <p:ph idx="1"/>
          </p:nvPr>
        </p:nvSpPr>
        <p:spPr/>
        <p:txBody>
          <a:bodyPr/>
          <a:lstStyle/>
          <a:p>
            <a:r>
              <a:rPr lang="en-US" dirty="0" err="1"/>
              <a:t>val</a:t>
            </a:r>
            <a:r>
              <a:rPr lang="en-US" dirty="0"/>
              <a:t> </a:t>
            </a:r>
            <a:r>
              <a:rPr lang="en-US" dirty="0" err="1"/>
              <a:t>feedbackRDD</a:t>
            </a:r>
            <a:r>
              <a:rPr lang="en-US" dirty="0"/>
              <a:t> = </a:t>
            </a:r>
            <a:r>
              <a:rPr lang="en-US" dirty="0" err="1"/>
              <a:t>sc.parallelize</a:t>
            </a:r>
            <a:r>
              <a:rPr lang="en-US" dirty="0"/>
              <a:t>(Seq("Great product!", "Could be better", "Fast delivery"))</a:t>
            </a:r>
          </a:p>
          <a:p>
            <a:r>
              <a:rPr lang="en-US" dirty="0" err="1"/>
              <a:t>feedbackRDD.first</a:t>
            </a:r>
            <a:r>
              <a:rPr lang="en-US" dirty="0"/>
              <a:t>()</a:t>
            </a:r>
          </a:p>
        </p:txBody>
      </p:sp>
    </p:spTree>
    <p:extLst>
      <p:ext uri="{BB962C8B-B14F-4D97-AF65-F5344CB8AC3E}">
        <p14:creationId xmlns:p14="http://schemas.microsoft.com/office/powerpoint/2010/main" val="38992175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57DF-45AE-8916-BF25-00906FD50F70}"/>
              </a:ext>
            </a:extLst>
          </p:cNvPr>
          <p:cNvSpPr>
            <a:spLocks noGrp="1"/>
          </p:cNvSpPr>
          <p:nvPr>
            <p:ph type="title"/>
          </p:nvPr>
        </p:nvSpPr>
        <p:spPr/>
        <p:txBody>
          <a:bodyPr/>
          <a:lstStyle/>
          <a:p>
            <a:r>
              <a:rPr lang="en-US" dirty="0"/>
              <a:t>Practice Question 3</a:t>
            </a:r>
          </a:p>
        </p:txBody>
      </p:sp>
      <p:sp>
        <p:nvSpPr>
          <p:cNvPr id="3" name="Content Placeholder 2">
            <a:extLst>
              <a:ext uri="{FF2B5EF4-FFF2-40B4-BE49-F238E27FC236}">
                <a16:creationId xmlns:a16="http://schemas.microsoft.com/office/drawing/2014/main" id="{7E9D5B58-F52F-CF37-1D29-DE29259E44B6}"/>
              </a:ext>
            </a:extLst>
          </p:cNvPr>
          <p:cNvSpPr>
            <a:spLocks noGrp="1"/>
          </p:cNvSpPr>
          <p:nvPr>
            <p:ph idx="1"/>
          </p:nvPr>
        </p:nvSpPr>
        <p:spPr/>
        <p:txBody>
          <a:bodyPr/>
          <a:lstStyle/>
          <a:p>
            <a:r>
              <a:rPr lang="en-US" dirty="0"/>
              <a:t>An e-commerce store has an RDD of purchased product IDs ( e.g. A,B,A,C,A,D etc.) . Find how many times each product was purchased.</a:t>
            </a:r>
          </a:p>
        </p:txBody>
      </p:sp>
    </p:spTree>
    <p:extLst>
      <p:ext uri="{BB962C8B-B14F-4D97-AF65-F5344CB8AC3E}">
        <p14:creationId xmlns:p14="http://schemas.microsoft.com/office/powerpoint/2010/main" val="667139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14AF82-61BA-6AC1-CA68-3018FB1022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2453" y="1020417"/>
            <a:ext cx="9492630" cy="5156546"/>
          </a:xfrm>
        </p:spPr>
      </p:pic>
    </p:spTree>
    <p:extLst>
      <p:ext uri="{BB962C8B-B14F-4D97-AF65-F5344CB8AC3E}">
        <p14:creationId xmlns:p14="http://schemas.microsoft.com/office/powerpoint/2010/main" val="6261908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7C43-1CDF-A966-9636-54EC2D34DB00}"/>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472CBC98-1B67-DD1A-218A-FAE65436EB8D}"/>
              </a:ext>
            </a:extLst>
          </p:cNvPr>
          <p:cNvSpPr>
            <a:spLocks noGrp="1"/>
          </p:cNvSpPr>
          <p:nvPr>
            <p:ph idx="1"/>
          </p:nvPr>
        </p:nvSpPr>
        <p:spPr/>
        <p:txBody>
          <a:bodyPr/>
          <a:lstStyle/>
          <a:p>
            <a:r>
              <a:rPr lang="en-US" dirty="0" err="1"/>
              <a:t>val</a:t>
            </a:r>
            <a:r>
              <a:rPr lang="en-US" dirty="0"/>
              <a:t> </a:t>
            </a:r>
            <a:r>
              <a:rPr lang="en-US" dirty="0" err="1"/>
              <a:t>purchasesRDD</a:t>
            </a:r>
            <a:r>
              <a:rPr lang="en-US" dirty="0"/>
              <a:t> = </a:t>
            </a:r>
            <a:r>
              <a:rPr lang="en-US" dirty="0" err="1"/>
              <a:t>sc.parallelize</a:t>
            </a:r>
            <a:r>
              <a:rPr lang="en-US" dirty="0"/>
              <a:t>(Seq("A", "B", "A", "C", "A", "B", "D", "C", "B", "B")) </a:t>
            </a:r>
          </a:p>
          <a:p>
            <a:r>
              <a:rPr lang="en-US" dirty="0" err="1"/>
              <a:t>purchasesRDD.countByValue</a:t>
            </a:r>
            <a:r>
              <a:rPr lang="en-US" dirty="0"/>
              <a:t>()</a:t>
            </a:r>
          </a:p>
        </p:txBody>
      </p:sp>
    </p:spTree>
    <p:extLst>
      <p:ext uri="{BB962C8B-B14F-4D97-AF65-F5344CB8AC3E}">
        <p14:creationId xmlns:p14="http://schemas.microsoft.com/office/powerpoint/2010/main" val="2443261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38350-D86D-8869-735C-1F2FCE7DA4C9}"/>
              </a:ext>
            </a:extLst>
          </p:cNvPr>
          <p:cNvSpPr>
            <a:spLocks noGrp="1"/>
          </p:cNvSpPr>
          <p:nvPr>
            <p:ph type="title"/>
          </p:nvPr>
        </p:nvSpPr>
        <p:spPr/>
        <p:txBody>
          <a:bodyPr/>
          <a:lstStyle/>
          <a:p>
            <a:r>
              <a:rPr lang="en-US" dirty="0"/>
              <a:t>Practice Question 4</a:t>
            </a:r>
          </a:p>
        </p:txBody>
      </p:sp>
      <p:sp>
        <p:nvSpPr>
          <p:cNvPr id="3" name="Content Placeholder 2">
            <a:extLst>
              <a:ext uri="{FF2B5EF4-FFF2-40B4-BE49-F238E27FC236}">
                <a16:creationId xmlns:a16="http://schemas.microsoft.com/office/drawing/2014/main" id="{651B1FEA-E474-9F92-C255-1E7D4E3624DF}"/>
              </a:ext>
            </a:extLst>
          </p:cNvPr>
          <p:cNvSpPr>
            <a:spLocks noGrp="1"/>
          </p:cNvSpPr>
          <p:nvPr>
            <p:ph idx="1"/>
          </p:nvPr>
        </p:nvSpPr>
        <p:spPr/>
        <p:txBody>
          <a:bodyPr/>
          <a:lstStyle/>
          <a:p>
            <a:r>
              <a:rPr lang="en-US" dirty="0"/>
              <a:t>A student dataset contains exam scores in an RDD. Retrieve the top 3 scores.</a:t>
            </a:r>
          </a:p>
        </p:txBody>
      </p:sp>
    </p:spTree>
    <p:extLst>
      <p:ext uri="{BB962C8B-B14F-4D97-AF65-F5344CB8AC3E}">
        <p14:creationId xmlns:p14="http://schemas.microsoft.com/office/powerpoint/2010/main" val="159785786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4BBA-66FD-9BBD-3198-382A1B77927E}"/>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FE118BAA-0C25-D258-5C1A-9255CC50DCAA}"/>
              </a:ext>
            </a:extLst>
          </p:cNvPr>
          <p:cNvSpPr>
            <a:spLocks noGrp="1"/>
          </p:cNvSpPr>
          <p:nvPr>
            <p:ph idx="1"/>
          </p:nvPr>
        </p:nvSpPr>
        <p:spPr/>
        <p:txBody>
          <a:bodyPr/>
          <a:lstStyle/>
          <a:p>
            <a:r>
              <a:rPr lang="en-US" dirty="0" err="1"/>
              <a:t>val</a:t>
            </a:r>
            <a:r>
              <a:rPr lang="en-US" dirty="0"/>
              <a:t> </a:t>
            </a:r>
            <a:r>
              <a:rPr lang="en-US" dirty="0" err="1"/>
              <a:t>scoresRDD</a:t>
            </a:r>
            <a:r>
              <a:rPr lang="en-US" dirty="0"/>
              <a:t> = </a:t>
            </a:r>
            <a:r>
              <a:rPr lang="en-US" dirty="0" err="1"/>
              <a:t>sc.parallelize</a:t>
            </a:r>
            <a:r>
              <a:rPr lang="en-US" dirty="0"/>
              <a:t>(Seq(85, 92, 88, 79, 95, 90, 87, 78, 96))</a:t>
            </a:r>
          </a:p>
          <a:p>
            <a:r>
              <a:rPr lang="en-US" dirty="0" err="1"/>
              <a:t>scoresRDD.top</a:t>
            </a:r>
            <a:r>
              <a:rPr lang="en-US" dirty="0"/>
              <a:t>(3)</a:t>
            </a:r>
          </a:p>
        </p:txBody>
      </p:sp>
    </p:spTree>
    <p:extLst>
      <p:ext uri="{BB962C8B-B14F-4D97-AF65-F5344CB8AC3E}">
        <p14:creationId xmlns:p14="http://schemas.microsoft.com/office/powerpoint/2010/main" val="1625253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75F3-A045-1C41-DF8B-6C05B7360F16}"/>
              </a:ext>
            </a:extLst>
          </p:cNvPr>
          <p:cNvSpPr>
            <a:spLocks noGrp="1"/>
          </p:cNvSpPr>
          <p:nvPr>
            <p:ph type="title"/>
          </p:nvPr>
        </p:nvSpPr>
        <p:spPr/>
        <p:txBody>
          <a:bodyPr/>
          <a:lstStyle/>
          <a:p>
            <a:r>
              <a:rPr lang="en-US" dirty="0"/>
              <a:t>Practice Question 5</a:t>
            </a:r>
          </a:p>
        </p:txBody>
      </p:sp>
      <p:sp>
        <p:nvSpPr>
          <p:cNvPr id="3" name="Content Placeholder 2">
            <a:extLst>
              <a:ext uri="{FF2B5EF4-FFF2-40B4-BE49-F238E27FC236}">
                <a16:creationId xmlns:a16="http://schemas.microsoft.com/office/drawing/2014/main" id="{0A72655E-C8A7-961C-0BCD-CEC7FFF442CE}"/>
              </a:ext>
            </a:extLst>
          </p:cNvPr>
          <p:cNvSpPr>
            <a:spLocks noGrp="1"/>
          </p:cNvSpPr>
          <p:nvPr>
            <p:ph idx="1"/>
          </p:nvPr>
        </p:nvSpPr>
        <p:spPr/>
        <p:txBody>
          <a:bodyPr/>
          <a:lstStyle/>
          <a:p>
            <a:r>
              <a:rPr lang="en-US" dirty="0"/>
              <a:t>A news agency processes article text stored in an RDD, where each record is a sentence. Compute the word frequency across all sentences.</a:t>
            </a:r>
          </a:p>
        </p:txBody>
      </p:sp>
    </p:spTree>
    <p:extLst>
      <p:ext uri="{BB962C8B-B14F-4D97-AF65-F5344CB8AC3E}">
        <p14:creationId xmlns:p14="http://schemas.microsoft.com/office/powerpoint/2010/main" val="2592719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386A-A97B-26FE-BAB0-2B8D2A582F00}"/>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209B32E1-D3B0-454D-E962-A30B44249DD8}"/>
              </a:ext>
            </a:extLst>
          </p:cNvPr>
          <p:cNvSpPr>
            <a:spLocks noGrp="1"/>
          </p:cNvSpPr>
          <p:nvPr>
            <p:ph idx="1"/>
          </p:nvPr>
        </p:nvSpPr>
        <p:spPr/>
        <p:txBody>
          <a:bodyPr/>
          <a:lstStyle/>
          <a:p>
            <a:r>
              <a:rPr lang="en-US" dirty="0" err="1"/>
              <a:t>val</a:t>
            </a:r>
            <a:r>
              <a:rPr lang="en-US" dirty="0"/>
              <a:t> </a:t>
            </a:r>
            <a:r>
              <a:rPr lang="en-US" dirty="0" err="1"/>
              <a:t>textRDD</a:t>
            </a:r>
            <a:r>
              <a:rPr lang="en-US" dirty="0"/>
              <a:t> = </a:t>
            </a:r>
            <a:r>
              <a:rPr lang="en-US" dirty="0" err="1"/>
              <a:t>sc.parallelize</a:t>
            </a:r>
            <a:r>
              <a:rPr lang="en-US" dirty="0"/>
              <a:t>(Seq("Big data is powerful", "Spark is great for big data", "Machine learning with Spark")) </a:t>
            </a:r>
          </a:p>
          <a:p>
            <a:r>
              <a:rPr lang="en-US" dirty="0" err="1"/>
              <a:t>val</a:t>
            </a:r>
            <a:r>
              <a:rPr lang="en-US" dirty="0"/>
              <a:t> </a:t>
            </a:r>
            <a:r>
              <a:rPr lang="en-US" dirty="0" err="1"/>
              <a:t>wordCounts</a:t>
            </a:r>
            <a:r>
              <a:rPr lang="en-US" dirty="0"/>
              <a:t> = </a:t>
            </a:r>
            <a:r>
              <a:rPr lang="en-US" dirty="0" err="1"/>
              <a:t>textRDD.flatMap</a:t>
            </a:r>
            <a:r>
              <a:rPr lang="en-US" dirty="0"/>
              <a:t>(_.split(" ")).</a:t>
            </a:r>
            <a:r>
              <a:rPr lang="en-US" dirty="0" err="1"/>
              <a:t>countByValue</a:t>
            </a:r>
            <a:r>
              <a:rPr lang="en-US" dirty="0"/>
              <a:t>() </a:t>
            </a:r>
          </a:p>
          <a:p>
            <a:r>
              <a:rPr lang="en-US" dirty="0" err="1"/>
              <a:t>wordCounts</a:t>
            </a:r>
            <a:endParaRPr lang="en-US" dirty="0"/>
          </a:p>
        </p:txBody>
      </p:sp>
    </p:spTree>
    <p:extLst>
      <p:ext uri="{BB962C8B-B14F-4D97-AF65-F5344CB8AC3E}">
        <p14:creationId xmlns:p14="http://schemas.microsoft.com/office/powerpoint/2010/main" val="1059654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9583-B452-5874-EDE9-9CC4CCE6FF84}"/>
              </a:ext>
            </a:extLst>
          </p:cNvPr>
          <p:cNvSpPr>
            <a:spLocks noGrp="1"/>
          </p:cNvSpPr>
          <p:nvPr>
            <p:ph type="title"/>
          </p:nvPr>
        </p:nvSpPr>
        <p:spPr/>
        <p:txBody>
          <a:bodyPr/>
          <a:lstStyle/>
          <a:p>
            <a:r>
              <a:rPr lang="en-US" dirty="0"/>
              <a:t>Ways to create RDD in Spark</a:t>
            </a:r>
          </a:p>
        </p:txBody>
      </p:sp>
      <p:sp>
        <p:nvSpPr>
          <p:cNvPr id="3" name="Content Placeholder 2">
            <a:extLst>
              <a:ext uri="{FF2B5EF4-FFF2-40B4-BE49-F238E27FC236}">
                <a16:creationId xmlns:a16="http://schemas.microsoft.com/office/drawing/2014/main" id="{43A326CB-C06A-3BED-5E1E-E6E9B38504D6}"/>
              </a:ext>
            </a:extLst>
          </p:cNvPr>
          <p:cNvSpPr>
            <a:spLocks noGrp="1"/>
          </p:cNvSpPr>
          <p:nvPr>
            <p:ph idx="1"/>
          </p:nvPr>
        </p:nvSpPr>
        <p:spPr/>
        <p:txBody>
          <a:bodyPr/>
          <a:lstStyle/>
          <a:p>
            <a:r>
              <a:rPr lang="en-US" dirty="0"/>
              <a:t>RDD’s are fundamental data structure of Apache spark. It is the basic abstraction that is being used in Apache Spark.</a:t>
            </a:r>
          </a:p>
          <a:p>
            <a:r>
              <a:rPr lang="en-US" dirty="0"/>
              <a:t>There are 4 ways to create RDD:</a:t>
            </a:r>
          </a:p>
          <a:p>
            <a:pPr marL="514350" indent="-514350">
              <a:buFont typeface="+mj-lt"/>
              <a:buAutoNum type="arabicPeriod"/>
            </a:pPr>
            <a:r>
              <a:rPr lang="en-US" dirty="0"/>
              <a:t>Using </a:t>
            </a:r>
            <a:r>
              <a:rPr lang="en-US" dirty="0" err="1"/>
              <a:t>sparkContext.parallelize</a:t>
            </a:r>
            <a:r>
              <a:rPr lang="en-US" dirty="0"/>
              <a:t> method</a:t>
            </a:r>
          </a:p>
          <a:p>
            <a:pPr marL="514350" indent="-514350">
              <a:buFont typeface="+mj-lt"/>
              <a:buAutoNum type="arabicPeriod"/>
            </a:pPr>
            <a:r>
              <a:rPr lang="en-US" dirty="0"/>
              <a:t>Using </a:t>
            </a:r>
            <a:r>
              <a:rPr lang="en-US" dirty="0" err="1"/>
              <a:t>sparkContext.textFile</a:t>
            </a:r>
            <a:r>
              <a:rPr lang="en-US" dirty="0"/>
              <a:t> method</a:t>
            </a:r>
          </a:p>
          <a:p>
            <a:pPr marL="514350" indent="-514350">
              <a:buFont typeface="+mj-lt"/>
              <a:buAutoNum type="arabicPeriod"/>
            </a:pPr>
            <a:r>
              <a:rPr lang="en-US" dirty="0"/>
              <a:t>To create a RDD from existing RDD using </a:t>
            </a:r>
            <a:r>
              <a:rPr lang="en-US" dirty="0" err="1"/>
              <a:t>flatMap</a:t>
            </a:r>
            <a:endParaRPr lang="en-US" dirty="0"/>
          </a:p>
          <a:p>
            <a:pPr marL="514350" indent="-514350">
              <a:buFont typeface="+mj-lt"/>
              <a:buAutoNum type="arabicPeriod"/>
            </a:pPr>
            <a:r>
              <a:rPr lang="en-US" dirty="0"/>
              <a:t>Create a RDD from existing data frame</a:t>
            </a:r>
          </a:p>
          <a:p>
            <a:pPr marL="514350" indent="-514350">
              <a:buFont typeface="+mj-lt"/>
              <a:buAutoNum type="arabicPeriod"/>
            </a:pPr>
            <a:endParaRPr lang="en-US" dirty="0"/>
          </a:p>
        </p:txBody>
      </p:sp>
    </p:spTree>
    <p:extLst>
      <p:ext uri="{BB962C8B-B14F-4D97-AF65-F5344CB8AC3E}">
        <p14:creationId xmlns:p14="http://schemas.microsoft.com/office/powerpoint/2010/main" val="7546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1026-0AD0-A3B4-7F4A-58D36569BBDD}"/>
              </a:ext>
            </a:extLst>
          </p:cNvPr>
          <p:cNvSpPr>
            <a:spLocks noGrp="1"/>
          </p:cNvSpPr>
          <p:nvPr>
            <p:ph type="title"/>
          </p:nvPr>
        </p:nvSpPr>
        <p:spPr/>
        <p:txBody>
          <a:bodyPr/>
          <a:lstStyle/>
          <a:p>
            <a:r>
              <a:rPr lang="en-US" dirty="0"/>
              <a:t>1. Using </a:t>
            </a:r>
            <a:r>
              <a:rPr lang="en-US" dirty="0" err="1"/>
              <a:t>sparkContext.parallelize</a:t>
            </a:r>
            <a:r>
              <a:rPr lang="en-US" dirty="0"/>
              <a:t> method</a:t>
            </a:r>
          </a:p>
        </p:txBody>
      </p:sp>
      <p:sp>
        <p:nvSpPr>
          <p:cNvPr id="3" name="Content Placeholder 2">
            <a:extLst>
              <a:ext uri="{FF2B5EF4-FFF2-40B4-BE49-F238E27FC236}">
                <a16:creationId xmlns:a16="http://schemas.microsoft.com/office/drawing/2014/main" id="{09EDE0F5-671A-921B-BC83-FA0B35CF29B9}"/>
              </a:ext>
            </a:extLst>
          </p:cNvPr>
          <p:cNvSpPr>
            <a:spLocks noGrp="1"/>
          </p:cNvSpPr>
          <p:nvPr>
            <p:ph idx="1"/>
          </p:nvPr>
        </p:nvSpPr>
        <p:spPr/>
        <p:txBody>
          <a:bodyPr/>
          <a:lstStyle/>
          <a:p>
            <a:r>
              <a:rPr lang="en-US" dirty="0"/>
              <a:t>To get the collection from the driver program of Scala or python and the apply </a:t>
            </a:r>
            <a:r>
              <a:rPr lang="en-US" dirty="0" err="1"/>
              <a:t>sparkContext.parallelize</a:t>
            </a:r>
            <a:r>
              <a:rPr lang="en-US" dirty="0"/>
              <a:t> method to get the RDD created.</a:t>
            </a:r>
          </a:p>
          <a:p>
            <a:r>
              <a:rPr lang="en-US" dirty="0"/>
              <a:t>This method is only useful for testing purpose we cannot use this in real-time because entire data is stored in single node which is not recommended in real-time.</a:t>
            </a:r>
          </a:p>
          <a:p>
            <a:endParaRPr lang="en-US" dirty="0"/>
          </a:p>
        </p:txBody>
      </p:sp>
    </p:spTree>
    <p:extLst>
      <p:ext uri="{BB962C8B-B14F-4D97-AF65-F5344CB8AC3E}">
        <p14:creationId xmlns:p14="http://schemas.microsoft.com/office/powerpoint/2010/main" val="452536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C6BE-37F4-E9ED-D052-07B5F9B5425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C46E49D-ECB3-E928-6FA0-FCD4D0348023}"/>
              </a:ext>
            </a:extLst>
          </p:cNvPr>
          <p:cNvSpPr>
            <a:spLocks noGrp="1"/>
          </p:cNvSpPr>
          <p:nvPr>
            <p:ph idx="1"/>
          </p:nvPr>
        </p:nvSpPr>
        <p:spPr/>
        <p:txBody>
          <a:bodyPr/>
          <a:lstStyle/>
          <a:p>
            <a:pPr marL="0" indent="0">
              <a:buNone/>
            </a:pPr>
            <a:r>
              <a:rPr lang="en-US" dirty="0"/>
              <a:t>	</a:t>
            </a:r>
            <a:r>
              <a:rPr lang="en-US" dirty="0" err="1"/>
              <a:t>val</a:t>
            </a:r>
            <a:r>
              <a:rPr lang="en-US" dirty="0"/>
              <a:t> r1 = </a:t>
            </a:r>
            <a:r>
              <a:rPr lang="en-US" dirty="0" err="1"/>
              <a:t>spark.sparkContext.parallelize</a:t>
            </a:r>
            <a:r>
              <a:rPr lang="en-US" dirty="0"/>
              <a:t>(Seq((“A”,1),(“B”,2),(“C”,3)))</a:t>
            </a:r>
          </a:p>
          <a:p>
            <a:pPr marL="0" indent="0">
              <a:buNone/>
            </a:pPr>
            <a:endParaRPr lang="en-US" dirty="0"/>
          </a:p>
          <a:p>
            <a:r>
              <a:rPr lang="en-US" dirty="0"/>
              <a:t>This will create a RDD containing string and int values and type got inferred because of type inference property of Scala.</a:t>
            </a:r>
          </a:p>
          <a:p>
            <a:r>
              <a:rPr lang="en-US" dirty="0"/>
              <a:t>To print the content on console:</a:t>
            </a:r>
          </a:p>
          <a:p>
            <a:endParaRPr lang="en-US" dirty="0"/>
          </a:p>
          <a:p>
            <a:pPr marL="0" indent="0">
              <a:buNone/>
            </a:pPr>
            <a:r>
              <a:rPr lang="en-US" dirty="0"/>
              <a:t>	r1.foreach(</a:t>
            </a:r>
            <a:r>
              <a:rPr lang="en-US" dirty="0" err="1"/>
              <a:t>println</a:t>
            </a:r>
            <a:r>
              <a:rPr lang="en-US" dirty="0"/>
              <a:t>)</a:t>
            </a:r>
          </a:p>
        </p:txBody>
      </p:sp>
    </p:spTree>
    <p:extLst>
      <p:ext uri="{BB962C8B-B14F-4D97-AF65-F5344CB8AC3E}">
        <p14:creationId xmlns:p14="http://schemas.microsoft.com/office/powerpoint/2010/main" val="2452078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962</TotalTime>
  <Words>3073</Words>
  <Application>Microsoft Office PowerPoint</Application>
  <PresentationFormat>Widescreen</PresentationFormat>
  <Paragraphs>358</Paragraphs>
  <Slides>64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Arial</vt:lpstr>
      <vt:lpstr>Calibri</vt:lpstr>
      <vt:lpstr>Calibri Light</vt:lpstr>
      <vt:lpstr>Söhne</vt:lpstr>
      <vt:lpstr>Office Theme</vt:lpstr>
      <vt:lpstr>Introduction to RDD </vt:lpstr>
      <vt:lpstr>What is RDD?</vt:lpstr>
      <vt:lpstr>Advantage of RDD</vt:lpstr>
      <vt:lpstr>Features of RDD</vt:lpstr>
      <vt:lpstr>RDD operations</vt:lpstr>
      <vt:lpstr>PowerPoint Presentation</vt:lpstr>
      <vt:lpstr>Ways to create RDD in Spark</vt:lpstr>
      <vt:lpstr>1. Using sparkContext.parallelize method</vt:lpstr>
      <vt:lpstr>Example</vt:lpstr>
      <vt:lpstr>Notation in spark O/P</vt:lpstr>
      <vt:lpstr>2. Using sparkContext.textFile method</vt:lpstr>
      <vt:lpstr>Example</vt:lpstr>
      <vt:lpstr>3. Create a RDD from existing RDD using flatMap</vt:lpstr>
      <vt:lpstr>4. Create a RDD from existing data frame</vt:lpstr>
      <vt:lpstr>Partitions of RDD</vt:lpstr>
      <vt:lpstr>PowerPoint Presentation</vt:lpstr>
      <vt:lpstr>Question</vt:lpstr>
      <vt:lpstr>Solution</vt:lpstr>
      <vt:lpstr>Question</vt:lpstr>
      <vt:lpstr>RDD Transformation</vt:lpstr>
      <vt:lpstr>RDD Transformation Methods</vt:lpstr>
      <vt:lpstr>1. map()</vt:lpstr>
      <vt:lpstr>Example</vt:lpstr>
      <vt:lpstr>2. flatMap()</vt:lpstr>
      <vt:lpstr>Example</vt:lpstr>
      <vt:lpstr>3. filter()</vt:lpstr>
      <vt:lpstr>Example:</vt:lpstr>
      <vt:lpstr>4. Union()</vt:lpstr>
      <vt:lpstr>Example</vt:lpstr>
      <vt:lpstr>5. Intersection()</vt:lpstr>
      <vt:lpstr>6. Distinct()</vt:lpstr>
      <vt:lpstr>Example</vt:lpstr>
      <vt:lpstr>7. groupByKey()</vt:lpstr>
      <vt:lpstr>8. reduceByKey()</vt:lpstr>
      <vt:lpstr>Example</vt:lpstr>
      <vt:lpstr>9 sortByKey()</vt:lpstr>
      <vt:lpstr>10 Join()</vt:lpstr>
      <vt:lpstr>Join()</vt:lpstr>
      <vt:lpstr>11. Coalesce()</vt:lpstr>
      <vt:lpstr>RDD Operations - Actions</vt:lpstr>
      <vt:lpstr>List of Actions in Spark RDD</vt:lpstr>
      <vt:lpstr>PowerPoint Presentation</vt:lpstr>
      <vt:lpstr>1. Count</vt:lpstr>
      <vt:lpstr> 2. Collect</vt:lpstr>
      <vt:lpstr>3. Take</vt:lpstr>
      <vt:lpstr>4. TOP</vt:lpstr>
      <vt:lpstr>5. COUNTBYVALUE</vt:lpstr>
      <vt:lpstr>6. REDUCE</vt:lpstr>
      <vt:lpstr>7. FOREACH</vt:lpstr>
      <vt:lpstr>8. takeSample()</vt:lpstr>
      <vt:lpstr>9. max(), min(), sum()</vt:lpstr>
      <vt:lpstr>10. isEmpty()</vt:lpstr>
      <vt:lpstr>11. mean(), stdev()</vt:lpstr>
      <vt:lpstr>12. sortBy()</vt:lpstr>
      <vt:lpstr>Practice Question 1</vt:lpstr>
      <vt:lpstr>Solution</vt:lpstr>
      <vt:lpstr>Practice Question 2</vt:lpstr>
      <vt:lpstr>Solution</vt:lpstr>
      <vt:lpstr>Practice Question 3</vt:lpstr>
      <vt:lpstr>Solution</vt:lpstr>
      <vt:lpstr>Practice Question 4</vt:lpstr>
      <vt:lpstr>Solution</vt:lpstr>
      <vt:lpstr>Practice Question 5</vt:lpstr>
      <vt:lpstr>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RDD </dc:title>
  <dc:creator>Dell</dc:creator>
  <cp:lastModifiedBy>Dell</cp:lastModifiedBy>
  <cp:revision>29</cp:revision>
  <dcterms:created xsi:type="dcterms:W3CDTF">2023-11-24T07:03:35Z</dcterms:created>
  <dcterms:modified xsi:type="dcterms:W3CDTF">2025-02-27T10:25:15Z</dcterms:modified>
</cp:coreProperties>
</file>