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72" r:id="rId4"/>
    <p:sldId id="258" r:id="rId5"/>
    <p:sldId id="261" r:id="rId6"/>
    <p:sldId id="264" r:id="rId7"/>
    <p:sldId id="265" r:id="rId8"/>
    <p:sldId id="259" r:id="rId9"/>
    <p:sldId id="263" r:id="rId10"/>
    <p:sldId id="260" r:id="rId11"/>
    <p:sldId id="262" r:id="rId12"/>
    <p:sldId id="270" r:id="rId13"/>
    <p:sldId id="271" r:id="rId14"/>
    <p:sldId id="266" r:id="rId15"/>
    <p:sldId id="273" r:id="rId16"/>
    <p:sldId id="274" r:id="rId17"/>
    <p:sldId id="275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20:10:40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16862 159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2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1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300" b="1"/>
              <a:t>Propiedades coligativas de las disoluciones </a:t>
            </a:r>
            <a:endParaRPr lang="en-US" sz="3300"/>
          </a:p>
        </p:txBody>
      </p:sp>
      <p:pic>
        <p:nvPicPr>
          <p:cNvPr id="8" name="Picture 8" descr="A picture containing indoor, table, computer, sitting&#10;&#10;Description automatically generated">
            <a:extLst>
              <a:ext uri="{FF2B5EF4-FFF2-40B4-BE49-F238E27FC236}">
                <a16:creationId xmlns:a16="http://schemas.microsoft.com/office/drawing/2014/main" id="{F4E7C1C4-D9AA-4ADC-828F-48CEAF72E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99" r="15144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41A21-AAD9-4572-A623-063AE7ACC6A9}"/>
              </a:ext>
            </a:extLst>
          </p:cNvPr>
          <p:cNvSpPr txBox="1"/>
          <p:nvPr/>
        </p:nvSpPr>
        <p:spPr>
          <a:xfrm>
            <a:off x="7865806" y="2251586"/>
            <a:ext cx="3936800" cy="40584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 Black"/>
                <a:cs typeface="Arial"/>
              </a:rPr>
              <a:t>INGENIERO:</a:t>
            </a:r>
            <a:endParaRPr lang="en-US" dirty="0">
              <a:latin typeface="Arial Black"/>
            </a:endParaRP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Camacho Rojas Boris Ivan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 Black"/>
                <a:cs typeface="Arial"/>
              </a:rPr>
              <a:t>INTEGRANTES: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Caceres Paco Victor Manuel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Sanchez </a:t>
            </a:r>
            <a:r>
              <a:rPr lang="en-US" b="1" dirty="0" err="1">
                <a:latin typeface="Arial"/>
                <a:cs typeface="Arial"/>
              </a:rPr>
              <a:t>Peñafiel</a:t>
            </a:r>
            <a:r>
              <a:rPr lang="en-US" b="1" dirty="0">
                <a:latin typeface="Arial"/>
                <a:cs typeface="Arial"/>
              </a:rPr>
              <a:t> Adolfo Juan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Silvestre Pinto Gabriel Anthony</a:t>
            </a:r>
          </a:p>
          <a:p>
            <a:pPr marL="285750" indent="-285750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 dirty="0" err="1">
                <a:latin typeface="Arial Black"/>
                <a:cs typeface="Arial"/>
              </a:rPr>
              <a:t>Paralelo</a:t>
            </a:r>
            <a:r>
              <a:rPr lang="en-US" b="1" dirty="0">
                <a:latin typeface="Arial Black"/>
                <a:cs typeface="Arial"/>
              </a:rPr>
              <a:t>:</a:t>
            </a:r>
            <a:r>
              <a:rPr lang="en-US" b="1" dirty="0">
                <a:latin typeface="Arial"/>
                <a:cs typeface="Arial"/>
              </a:rPr>
              <a:t> 1D PRIMER SEMESTRE</a:t>
            </a:r>
            <a:r>
              <a:rPr lang="en-US" b="1" dirty="0"/>
              <a:t> 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4CAC0-C6AA-43A8-8A6F-84154C88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00" y="512881"/>
            <a:ext cx="5059502" cy="1552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err="1">
                <a:latin typeface="Arial Black"/>
              </a:rPr>
              <a:t>Decremento</a:t>
            </a:r>
            <a:r>
              <a:rPr lang="en-US" sz="2800">
                <a:latin typeface="Arial Black"/>
              </a:rPr>
              <a:t> del punto de </a:t>
            </a:r>
            <a:r>
              <a:rPr lang="en-US" sz="2800" err="1">
                <a:latin typeface="Arial Black"/>
              </a:rPr>
              <a:t>congelacion</a:t>
            </a:r>
            <a:endParaRPr lang="en-US" sz="2800">
              <a:latin typeface="Arial Blac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C246C-FAF2-4764-9C65-D9289282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033" y="2060241"/>
            <a:ext cx="5595723" cy="45494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1800">
                <a:latin typeface="Arial"/>
                <a:cs typeface="Arial"/>
              </a:rPr>
              <a:t>Se </a:t>
            </a:r>
            <a:r>
              <a:rPr lang="en-US" sz="1800" err="1">
                <a:latin typeface="Arial"/>
                <a:cs typeface="Arial"/>
              </a:rPr>
              <a:t>conoce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como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decremento</a:t>
            </a:r>
            <a:r>
              <a:rPr lang="en-US" sz="1800">
                <a:latin typeface="Arial"/>
                <a:cs typeface="Arial"/>
              </a:rPr>
              <a:t> del punto  </a:t>
            </a:r>
            <a:r>
              <a:rPr lang="en-US" sz="1800" err="1">
                <a:latin typeface="Arial"/>
                <a:cs typeface="Arial"/>
              </a:rPr>
              <a:t>congelacion</a:t>
            </a:r>
            <a:r>
              <a:rPr lang="en-US" sz="1800">
                <a:latin typeface="Arial"/>
                <a:cs typeface="Arial"/>
              </a:rPr>
              <a:t>  a la </a:t>
            </a:r>
            <a:r>
              <a:rPr lang="en-US" sz="1800" err="1">
                <a:latin typeface="Arial"/>
                <a:cs typeface="Arial"/>
              </a:rPr>
              <a:t>disminución</a:t>
            </a:r>
            <a:r>
              <a:rPr lang="en-US" sz="1800">
                <a:latin typeface="Arial"/>
                <a:cs typeface="Arial"/>
              </a:rPr>
              <a:t> de la </a:t>
            </a:r>
            <a:r>
              <a:rPr lang="en-US" sz="1800" err="1">
                <a:latin typeface="Arial"/>
                <a:cs typeface="Arial"/>
              </a:rPr>
              <a:t>temperatura</a:t>
            </a:r>
            <a:r>
              <a:rPr lang="en-US" sz="1800">
                <a:latin typeface="Arial"/>
                <a:cs typeface="Arial"/>
              </a:rPr>
              <a:t> del punto de </a:t>
            </a:r>
            <a:r>
              <a:rPr lang="en-US" sz="1800" err="1">
                <a:latin typeface="Arial"/>
                <a:cs typeface="Arial"/>
              </a:rPr>
              <a:t>congelación</a:t>
            </a:r>
            <a:r>
              <a:rPr lang="en-US" sz="1800">
                <a:latin typeface="Arial"/>
                <a:cs typeface="Arial"/>
              </a:rPr>
              <a:t> que </a:t>
            </a:r>
            <a:r>
              <a:rPr lang="en-US" sz="1800" err="1">
                <a:latin typeface="Arial"/>
                <a:cs typeface="Arial"/>
              </a:rPr>
              <a:t>experimenta</a:t>
            </a:r>
            <a:r>
              <a:rPr lang="en-US" sz="1800">
                <a:latin typeface="Arial"/>
                <a:cs typeface="Arial"/>
              </a:rPr>
              <a:t> una </a:t>
            </a:r>
            <a:r>
              <a:rPr lang="en-US" sz="1800" err="1">
                <a:latin typeface="Arial"/>
                <a:cs typeface="Arial"/>
              </a:rPr>
              <a:t>disolución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respecto</a:t>
            </a:r>
            <a:r>
              <a:rPr lang="en-US" sz="1800">
                <a:latin typeface="Arial"/>
                <a:cs typeface="Arial"/>
              </a:rPr>
              <a:t> a la del </a:t>
            </a:r>
            <a:r>
              <a:rPr lang="en-US" sz="1800" err="1">
                <a:latin typeface="Arial"/>
                <a:cs typeface="Arial"/>
              </a:rPr>
              <a:t>disolvente</a:t>
            </a:r>
            <a:r>
              <a:rPr lang="en-US" sz="1800">
                <a:latin typeface="Arial"/>
                <a:cs typeface="Arial"/>
              </a:rPr>
              <a:t> puro. Se </a:t>
            </a:r>
            <a:r>
              <a:rPr lang="en-US" sz="1800" err="1">
                <a:latin typeface="Arial"/>
                <a:cs typeface="Arial"/>
              </a:rPr>
              <a:t>observa</a:t>
            </a:r>
            <a:r>
              <a:rPr lang="en-US" sz="1800">
                <a:latin typeface="Arial"/>
                <a:cs typeface="Arial"/>
              </a:rPr>
              <a:t> que la </a:t>
            </a:r>
            <a:r>
              <a:rPr lang="en-US" sz="1800" err="1">
                <a:latin typeface="Arial"/>
                <a:cs typeface="Arial"/>
              </a:rPr>
              <a:t>temperatura</a:t>
            </a:r>
            <a:r>
              <a:rPr lang="en-US" sz="1800">
                <a:latin typeface="Arial"/>
                <a:cs typeface="Arial"/>
              </a:rPr>
              <a:t> de </a:t>
            </a:r>
            <a:r>
              <a:rPr lang="en-US" sz="1800" err="1">
                <a:latin typeface="Arial"/>
                <a:cs typeface="Arial"/>
              </a:rPr>
              <a:t>congelación</a:t>
            </a:r>
            <a:r>
              <a:rPr lang="en-US" sz="1800">
                <a:latin typeface="Arial"/>
                <a:cs typeface="Arial"/>
              </a:rPr>
              <a:t> de la </a:t>
            </a:r>
            <a:r>
              <a:rPr lang="en-US" sz="1800" err="1">
                <a:latin typeface="Arial"/>
                <a:cs typeface="Arial"/>
              </a:rPr>
              <a:t>disolución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sigue</a:t>
            </a:r>
            <a:r>
              <a:rPr lang="en-US" sz="1800">
                <a:latin typeface="Arial"/>
                <a:cs typeface="Arial"/>
              </a:rPr>
              <a:t> una </a:t>
            </a:r>
            <a:r>
              <a:rPr lang="en-US" sz="1800" err="1">
                <a:latin typeface="Arial"/>
                <a:cs typeface="Arial"/>
              </a:rPr>
              <a:t>curva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descendente</a:t>
            </a:r>
            <a:r>
              <a:rPr lang="en-US" sz="1800">
                <a:latin typeface="Arial"/>
                <a:cs typeface="Arial"/>
              </a:rPr>
              <a:t> a </a:t>
            </a:r>
            <a:r>
              <a:rPr lang="en-US" sz="1800" err="1">
                <a:latin typeface="Arial"/>
                <a:cs typeface="Arial"/>
              </a:rPr>
              <a:t>medida</a:t>
            </a:r>
            <a:r>
              <a:rPr lang="en-US" sz="1800">
                <a:latin typeface="Arial"/>
                <a:cs typeface="Arial"/>
              </a:rPr>
              <a:t> que </a:t>
            </a:r>
            <a:r>
              <a:rPr lang="en-US" sz="1800" err="1">
                <a:latin typeface="Arial"/>
                <a:cs typeface="Arial"/>
              </a:rPr>
              <a:t>aumenta</a:t>
            </a:r>
            <a:r>
              <a:rPr lang="en-US" sz="1800">
                <a:latin typeface="Arial"/>
                <a:cs typeface="Arial"/>
              </a:rPr>
              <a:t> la </a:t>
            </a:r>
            <a:r>
              <a:rPr lang="en-US" sz="1800" err="1">
                <a:latin typeface="Arial"/>
                <a:cs typeface="Arial"/>
              </a:rPr>
              <a:t>molalidad</a:t>
            </a:r>
            <a:r>
              <a:rPr lang="en-US" sz="1800">
                <a:latin typeface="Arial"/>
                <a:cs typeface="Arial"/>
              </a:rPr>
              <a:t>.</a:t>
            </a:r>
          </a:p>
          <a:p>
            <a:pPr algn="just">
              <a:buFont typeface="Arial"/>
              <a:buChar char="•"/>
            </a:pPr>
            <a:r>
              <a:rPr lang="en-US" sz="1800">
                <a:latin typeface="Arial"/>
                <a:cs typeface="Arial"/>
              </a:rPr>
              <a:t>Un </a:t>
            </a:r>
            <a:r>
              <a:rPr lang="en-US" sz="1800" err="1">
                <a:latin typeface="Arial"/>
                <a:cs typeface="Arial"/>
              </a:rPr>
              <a:t>ejemplo</a:t>
            </a:r>
            <a:r>
              <a:rPr lang="en-US" sz="1800">
                <a:latin typeface="Arial"/>
                <a:cs typeface="Arial"/>
              </a:rPr>
              <a:t> claro es </a:t>
            </a:r>
            <a:r>
              <a:rPr lang="en-US" sz="1800" err="1">
                <a:latin typeface="Arial"/>
                <a:cs typeface="Arial"/>
              </a:rPr>
              <a:t>cuando</a:t>
            </a:r>
            <a:r>
              <a:rPr lang="en-US" sz="1800">
                <a:latin typeface="Arial"/>
                <a:cs typeface="Arial"/>
              </a:rPr>
              <a:t> en el </a:t>
            </a:r>
            <a:r>
              <a:rPr lang="en-US" sz="1800" err="1">
                <a:latin typeface="Arial"/>
                <a:cs typeface="Arial"/>
              </a:rPr>
              <a:t>clima</a:t>
            </a:r>
            <a:r>
              <a:rPr lang="en-US" sz="1800">
                <a:latin typeface="Arial"/>
                <a:cs typeface="Arial"/>
              </a:rPr>
              <a:t> de </a:t>
            </a:r>
            <a:r>
              <a:rPr lang="en-US" sz="1800" err="1">
                <a:latin typeface="Arial"/>
                <a:cs typeface="Arial"/>
              </a:rPr>
              <a:t>invierno</a:t>
            </a:r>
            <a:r>
              <a:rPr lang="en-US" sz="1800">
                <a:latin typeface="Arial"/>
                <a:cs typeface="Arial"/>
              </a:rPr>
              <a:t>, se </a:t>
            </a:r>
            <a:r>
              <a:rPr lang="en-US" sz="1800" err="1">
                <a:latin typeface="Arial"/>
                <a:cs typeface="Arial"/>
              </a:rPr>
              <a:t>agrega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sal</a:t>
            </a:r>
            <a:r>
              <a:rPr lang="en-US" sz="1800">
                <a:latin typeface="Arial"/>
                <a:cs typeface="Arial"/>
              </a:rPr>
              <a:t> a las </a:t>
            </a:r>
            <a:r>
              <a:rPr lang="en-US" sz="1800" err="1">
                <a:latin typeface="Arial"/>
                <a:cs typeface="Arial"/>
              </a:rPr>
              <a:t>calles</a:t>
            </a:r>
            <a:r>
              <a:rPr lang="en-US" sz="1800">
                <a:latin typeface="Arial"/>
                <a:cs typeface="Arial"/>
              </a:rPr>
              <a:t> que </a:t>
            </a:r>
            <a:r>
              <a:rPr lang="en-US" sz="1800" err="1">
                <a:latin typeface="Arial"/>
                <a:cs typeface="Arial"/>
              </a:rPr>
              <a:t>tienen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hielo</a:t>
            </a:r>
            <a:r>
              <a:rPr lang="en-US" sz="1800">
                <a:latin typeface="Arial"/>
                <a:cs typeface="Arial"/>
              </a:rPr>
              <a:t> para </a:t>
            </a:r>
            <a:r>
              <a:rPr lang="en-US" sz="1800" err="1">
                <a:latin typeface="Arial"/>
                <a:cs typeface="Arial"/>
              </a:rPr>
              <a:t>disminuir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su</a:t>
            </a:r>
            <a:r>
              <a:rPr lang="en-US" sz="1800">
                <a:latin typeface="Arial"/>
                <a:cs typeface="Arial"/>
              </a:rPr>
              <a:t> punto de </a:t>
            </a:r>
            <a:r>
              <a:rPr lang="en-US" sz="1800" err="1">
                <a:latin typeface="Arial"/>
                <a:cs typeface="Arial"/>
              </a:rPr>
              <a:t>congelación</a:t>
            </a:r>
            <a:r>
              <a:rPr lang="en-US" sz="1800">
                <a:latin typeface="Arial"/>
                <a:cs typeface="Arial"/>
              </a:rPr>
              <a:t> y </a:t>
            </a:r>
            <a:r>
              <a:rPr lang="en-US" sz="1800" err="1">
                <a:latin typeface="Arial"/>
                <a:cs typeface="Arial"/>
              </a:rPr>
              <a:t>derretirlo</a:t>
            </a:r>
            <a:r>
              <a:rPr lang="en-US" sz="1800">
                <a:latin typeface="Arial"/>
                <a:cs typeface="Arial"/>
              </a:rPr>
              <a:t> </a:t>
            </a:r>
            <a:r>
              <a:rPr lang="en-US" sz="1800" err="1">
                <a:latin typeface="Arial"/>
                <a:cs typeface="Arial"/>
              </a:rPr>
              <a:t>rápidamente</a:t>
            </a:r>
            <a:r>
              <a:rPr lang="en-US" sz="2000">
                <a:latin typeface="Arial"/>
                <a:cs typeface="Arial"/>
              </a:rPr>
              <a:t>.</a:t>
            </a:r>
            <a:r>
              <a:rPr lang="en-US" sz="2000">
                <a:latin typeface="Arial"/>
              </a:rPr>
              <a:t/>
            </a:r>
            <a:br>
              <a:rPr lang="en-US" sz="2000">
                <a:latin typeface="Arial"/>
              </a:rPr>
            </a:br>
            <a:endParaRPr lang="en-US" sz="2000">
              <a:latin typeface="Arial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CB5BCC9-3592-4835-8910-7CCC430B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0583" y="770662"/>
            <a:ext cx="5454122" cy="218470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C7544F4-37F1-4E06-989B-8837B972A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694" y="3811587"/>
            <a:ext cx="5454122" cy="21134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11D-D2D0-4FBE-BFE0-4C719E30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62" y="270578"/>
            <a:ext cx="8478646" cy="11255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 Black"/>
                <a:cs typeface="Calibri Light"/>
              </a:rPr>
              <a:t>Ejercicio del </a:t>
            </a:r>
            <a:r>
              <a:rPr lang="en-US">
                <a:latin typeface="Arial Black"/>
                <a:ea typeface="+mj-lt"/>
                <a:cs typeface="+mj-lt"/>
              </a:rPr>
              <a:t>DECREMENTO DEL PUNTO DE CONGELACION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E222AD18-F677-4E4F-AC04-BE6201C1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255435"/>
            <a:ext cx="12203499" cy="559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93742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38FA88-231F-4AF3-8BF4-168EA657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3321"/>
            <a:ext cx="12203501" cy="68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0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B03E57-4EA5-4CC5-B5B1-0407CD85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4567"/>
            <a:ext cx="12203502" cy="939771"/>
          </a:xfrm>
          <a:prstGeom prst="rect">
            <a:avLst/>
          </a:prstGeom>
        </p:spPr>
      </p:pic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42439177-B6F8-47BF-B692-6AB3A4699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51" y="944338"/>
            <a:ext cx="12197751" cy="59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6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55F5-D8D2-4FF5-99C0-A845516D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 Black"/>
                <a:cs typeface="Calibri Light"/>
              </a:rPr>
              <a:t>Presion</a:t>
            </a:r>
            <a:r>
              <a:rPr lang="en-US">
                <a:latin typeface="Arial Black"/>
                <a:cs typeface="Calibri Light"/>
              </a:rPr>
              <a:t> </a:t>
            </a:r>
            <a:r>
              <a:rPr lang="en-US" err="1">
                <a:latin typeface="Arial Black"/>
                <a:cs typeface="Calibri Light"/>
              </a:rPr>
              <a:t>osmotica</a:t>
            </a:r>
            <a:endParaRPr lang="en-US">
              <a:latin typeface="Arial Black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09F5-F50D-4F9E-BBD7-9431712E5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FFFF"/>
              </a:buClr>
            </a:pPr>
            <a:r>
              <a:rPr lang="en-US">
                <a:latin typeface="Arial"/>
                <a:ea typeface="+mn-lt"/>
                <a:cs typeface="+mn-lt"/>
              </a:rPr>
              <a:t>Este </a:t>
            </a:r>
            <a:r>
              <a:rPr lang="en-US" err="1">
                <a:latin typeface="Arial"/>
                <a:ea typeface="+mn-lt"/>
                <a:cs typeface="+mn-lt"/>
              </a:rPr>
              <a:t>consiste</a:t>
            </a:r>
            <a:r>
              <a:rPr lang="en-US">
                <a:latin typeface="Arial"/>
                <a:ea typeface="+mn-lt"/>
                <a:cs typeface="+mn-lt"/>
              </a:rPr>
              <a:t> en el paso de </a:t>
            </a:r>
            <a:r>
              <a:rPr lang="en-US" err="1">
                <a:latin typeface="Arial"/>
                <a:ea typeface="+mn-lt"/>
                <a:cs typeface="+mn-lt"/>
              </a:rPr>
              <a:t>solvente</a:t>
            </a:r>
            <a:r>
              <a:rPr lang="en-US">
                <a:latin typeface="Arial"/>
                <a:ea typeface="+mn-lt"/>
                <a:cs typeface="+mn-lt"/>
              </a:rPr>
              <a:t> de una </a:t>
            </a:r>
            <a:r>
              <a:rPr lang="en-US" err="1">
                <a:latin typeface="Arial"/>
                <a:ea typeface="+mn-lt"/>
                <a:cs typeface="+mn-lt"/>
              </a:rPr>
              <a:t>solución</a:t>
            </a:r>
            <a:r>
              <a:rPr lang="en-US">
                <a:latin typeface="Arial"/>
                <a:ea typeface="+mn-lt"/>
                <a:cs typeface="+mn-lt"/>
              </a:rPr>
              <a:t> que </a:t>
            </a:r>
            <a:r>
              <a:rPr lang="en-US" err="1">
                <a:latin typeface="Arial"/>
                <a:ea typeface="+mn-lt"/>
                <a:cs typeface="+mn-lt"/>
              </a:rPr>
              <a:t>contiene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poca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cantidad</a:t>
            </a:r>
            <a:r>
              <a:rPr lang="en-US">
                <a:latin typeface="Arial"/>
                <a:ea typeface="+mn-lt"/>
                <a:cs typeface="+mn-lt"/>
              </a:rPr>
              <a:t> de </a:t>
            </a:r>
            <a:r>
              <a:rPr lang="en-US" err="1">
                <a:latin typeface="Arial"/>
                <a:ea typeface="+mn-lt"/>
                <a:cs typeface="+mn-lt"/>
              </a:rPr>
              <a:t>soluto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hacia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otra</a:t>
            </a:r>
            <a:r>
              <a:rPr lang="en-US">
                <a:latin typeface="Arial"/>
                <a:ea typeface="+mn-lt"/>
                <a:cs typeface="+mn-lt"/>
              </a:rPr>
              <a:t> con mayor </a:t>
            </a:r>
            <a:r>
              <a:rPr lang="en-US" err="1">
                <a:latin typeface="Arial"/>
                <a:ea typeface="+mn-lt"/>
                <a:cs typeface="+mn-lt"/>
              </a:rPr>
              <a:t>cantidad</a:t>
            </a:r>
            <a:r>
              <a:rPr lang="en-US">
                <a:latin typeface="Arial"/>
                <a:ea typeface="+mn-lt"/>
                <a:cs typeface="+mn-lt"/>
              </a:rPr>
              <a:t> de </a:t>
            </a:r>
            <a:r>
              <a:rPr lang="en-US" err="1">
                <a:latin typeface="Arial"/>
                <a:ea typeface="+mn-lt"/>
                <a:cs typeface="+mn-lt"/>
              </a:rPr>
              <a:t>soluto</a:t>
            </a:r>
            <a:r>
              <a:rPr lang="en-US">
                <a:latin typeface="Arial"/>
                <a:ea typeface="+mn-lt"/>
                <a:cs typeface="+mn-lt"/>
              </a:rPr>
              <a:t>, en </a:t>
            </a:r>
            <a:r>
              <a:rPr lang="en-US" err="1">
                <a:latin typeface="Arial"/>
                <a:ea typeface="+mn-lt"/>
                <a:cs typeface="+mn-lt"/>
              </a:rPr>
              <a:t>búsqueda</a:t>
            </a:r>
            <a:r>
              <a:rPr lang="en-US">
                <a:latin typeface="Arial"/>
                <a:ea typeface="+mn-lt"/>
                <a:cs typeface="+mn-lt"/>
              </a:rPr>
              <a:t> de un </a:t>
            </a:r>
            <a:r>
              <a:rPr lang="en-US" err="1">
                <a:latin typeface="Arial"/>
                <a:ea typeface="+mn-lt"/>
                <a:cs typeface="+mn-lt"/>
              </a:rPr>
              <a:t>equilibrio</a:t>
            </a:r>
            <a:r>
              <a:rPr lang="en-US">
                <a:latin typeface="Arial"/>
                <a:ea typeface="+mn-lt"/>
                <a:cs typeface="+mn-lt"/>
              </a:rPr>
              <a:t>, es </a:t>
            </a:r>
            <a:r>
              <a:rPr lang="en-US" err="1">
                <a:latin typeface="Arial"/>
                <a:ea typeface="+mn-lt"/>
                <a:cs typeface="+mn-lt"/>
              </a:rPr>
              <a:t>decir</a:t>
            </a:r>
            <a:r>
              <a:rPr lang="en-US">
                <a:latin typeface="Arial"/>
                <a:ea typeface="+mn-lt"/>
                <a:cs typeface="+mn-lt"/>
              </a:rPr>
              <a:t>, </a:t>
            </a:r>
            <a:r>
              <a:rPr lang="en-US" err="1">
                <a:latin typeface="Arial"/>
                <a:ea typeface="+mn-lt"/>
                <a:cs typeface="+mn-lt"/>
              </a:rPr>
              <a:t>igualar</a:t>
            </a:r>
            <a:r>
              <a:rPr lang="en-US">
                <a:latin typeface="Arial"/>
                <a:ea typeface="+mn-lt"/>
                <a:cs typeface="+mn-lt"/>
              </a:rPr>
              <a:t> las </a:t>
            </a:r>
            <a:r>
              <a:rPr lang="en-US" err="1">
                <a:latin typeface="Arial"/>
                <a:ea typeface="+mn-lt"/>
                <a:cs typeface="+mn-lt"/>
              </a:rPr>
              <a:t>concentraciones</a:t>
            </a:r>
            <a:r>
              <a:rPr lang="en-US">
                <a:latin typeface="Arial"/>
                <a:ea typeface="+mn-lt"/>
                <a:cs typeface="+mn-lt"/>
              </a:rPr>
              <a:t> a </a:t>
            </a:r>
            <a:r>
              <a:rPr lang="en-US" err="1">
                <a:latin typeface="Arial"/>
                <a:ea typeface="+mn-lt"/>
                <a:cs typeface="+mn-lt"/>
              </a:rPr>
              <a:t>través</a:t>
            </a:r>
            <a:r>
              <a:rPr lang="en-US">
                <a:latin typeface="Arial"/>
                <a:ea typeface="+mn-lt"/>
                <a:cs typeface="+mn-lt"/>
              </a:rPr>
              <a:t> de una </a:t>
            </a:r>
            <a:r>
              <a:rPr lang="en-US" err="1">
                <a:latin typeface="Arial"/>
                <a:ea typeface="+mn-lt"/>
                <a:cs typeface="+mn-lt"/>
              </a:rPr>
              <a:t>membrana</a:t>
            </a:r>
            <a:r>
              <a:rPr lang="en-US">
                <a:latin typeface="Arial"/>
                <a:ea typeface="+mn-lt"/>
                <a:cs typeface="+mn-lt"/>
              </a:rPr>
              <a:t> semipermeable.</a:t>
            </a:r>
          </a:p>
          <a:p>
            <a:pPr algn="just">
              <a:buClr>
                <a:srgbClr val="FFFFFF"/>
              </a:buClr>
            </a:pPr>
            <a:r>
              <a:rPr lang="en-US">
                <a:latin typeface="Arial"/>
                <a:ea typeface="+mn-lt"/>
                <a:cs typeface="+mn-lt"/>
              </a:rPr>
              <a:t>Un </a:t>
            </a:r>
            <a:r>
              <a:rPr lang="en-US" err="1">
                <a:latin typeface="Arial"/>
                <a:ea typeface="+mn-lt"/>
                <a:cs typeface="+mn-lt"/>
              </a:rPr>
              <a:t>ejemplo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seria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cuando</a:t>
            </a:r>
            <a:r>
              <a:rPr lang="en-US">
                <a:latin typeface="Arial"/>
                <a:ea typeface="+mn-lt"/>
                <a:cs typeface="+mn-lt"/>
              </a:rPr>
              <a:t> se </a:t>
            </a:r>
            <a:r>
              <a:rPr lang="en-US" err="1">
                <a:latin typeface="Arial"/>
                <a:ea typeface="+mn-lt"/>
                <a:cs typeface="+mn-lt"/>
              </a:rPr>
              <a:t>agrega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sal</a:t>
            </a:r>
            <a:r>
              <a:rPr lang="en-US">
                <a:latin typeface="Arial"/>
                <a:ea typeface="+mn-lt"/>
                <a:cs typeface="+mn-lt"/>
              </a:rPr>
              <a:t> a la ensalada para que la </a:t>
            </a:r>
            <a:r>
              <a:rPr lang="en-US" err="1">
                <a:latin typeface="Arial"/>
                <a:ea typeface="+mn-lt"/>
                <a:cs typeface="+mn-lt"/>
              </a:rPr>
              <a:t>lechuga</a:t>
            </a:r>
            <a:r>
              <a:rPr lang="en-US">
                <a:latin typeface="Arial"/>
                <a:ea typeface="+mn-lt"/>
                <a:cs typeface="+mn-lt"/>
              </a:rPr>
              <a:t> se </a:t>
            </a:r>
            <a:r>
              <a:rPr lang="en-US" err="1">
                <a:latin typeface="Arial"/>
                <a:ea typeface="+mn-lt"/>
                <a:cs typeface="+mn-lt"/>
              </a:rPr>
              <a:t>deshidrate</a:t>
            </a:r>
            <a:r>
              <a:rPr lang="en-US">
                <a:latin typeface="Arial"/>
                <a:ea typeface="+mn-lt"/>
                <a:cs typeface="+mn-lt"/>
              </a:rPr>
              <a:t> y no </a:t>
            </a:r>
            <a:r>
              <a:rPr lang="en-US" err="1">
                <a:latin typeface="Arial"/>
                <a:ea typeface="+mn-lt"/>
                <a:cs typeface="+mn-lt"/>
              </a:rPr>
              <a:t>tenga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aspecto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mojado</a:t>
            </a:r>
            <a:r>
              <a:rPr lang="en-US">
                <a:latin typeface="Arial"/>
                <a:ea typeface="+mn-lt"/>
                <a:cs typeface="+mn-lt"/>
              </a:rPr>
              <a:t>.</a:t>
            </a:r>
            <a:endParaRPr lang="en-US">
              <a:latin typeface="Arial"/>
              <a:cs typeface="Calibri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F3FB72-825B-4B39-8B18-2F56F471A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0968" y="2656266"/>
            <a:ext cx="5426528" cy="2620735"/>
          </a:xfrm>
        </p:spPr>
      </p:pic>
    </p:spTree>
    <p:extLst>
      <p:ext uri="{BB962C8B-B14F-4D97-AF65-F5344CB8AC3E}">
        <p14:creationId xmlns:p14="http://schemas.microsoft.com/office/powerpoint/2010/main" val="36328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7" y="98934"/>
            <a:ext cx="11103051" cy="65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4" y="887350"/>
            <a:ext cx="10340147" cy="50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4" y="400104"/>
            <a:ext cx="11192534" cy="63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6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0FE0-B26B-4E2F-80ED-687DD459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/>
              </a:rPr>
              <a:t>EJERCICIO de la </a:t>
            </a:r>
            <a:r>
              <a:rPr lang="en-US" err="1">
                <a:latin typeface="Arial Black"/>
              </a:rPr>
              <a:t>presion</a:t>
            </a:r>
            <a:r>
              <a:rPr lang="en-US">
                <a:latin typeface="Arial Black"/>
              </a:rPr>
              <a:t> </a:t>
            </a:r>
            <a:r>
              <a:rPr lang="en-US" err="1">
                <a:latin typeface="Arial Black"/>
              </a:rPr>
              <a:t>osmotica</a:t>
            </a:r>
            <a:endParaRPr lang="en-US" err="1">
              <a:latin typeface="Arial Black"/>
              <a:cs typeface="Calibri Light"/>
            </a:endParaRPr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875B2B76-4354-4A92-8624-24C984AC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1716195"/>
            <a:ext cx="12203500" cy="51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03CC3AE-732D-4A3F-AC30-8B4FE1E9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5" y="846588"/>
            <a:ext cx="10594510" cy="5164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6B597-0069-48E3-9011-334882DE35E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4" name="un-banco_1">
            <a:hlinkClick r:id="" action="ppaction://media"/>
            <a:extLst>
              <a:ext uri="{FF2B5EF4-FFF2-40B4-BE49-F238E27FC236}">
                <a16:creationId xmlns:a16="http://schemas.microsoft.com/office/drawing/2014/main" id="{39A644C5-16DD-4A42-8ECA-C83BA9183F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1394" y="5236986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3B92-DFE4-424F-95A8-A707FA2D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11" y="636597"/>
            <a:ext cx="3680885" cy="810884"/>
          </a:xfrm>
        </p:spPr>
        <p:txBody>
          <a:bodyPr/>
          <a:lstStyle/>
          <a:p>
            <a:r>
              <a:rPr lang="en-US" sz="2800" dirty="0">
                <a:latin typeface="Arial Black"/>
                <a:cs typeface="Calibri Light"/>
              </a:rPr>
              <a:t>DEFINICION </a:t>
            </a:r>
            <a:endParaRPr lang="en-US" sz="2800" dirty="0">
              <a:latin typeface="Arial Black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A89C84D-2E10-4B02-84FE-22DC2EFB4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698" y="1921248"/>
            <a:ext cx="5543370" cy="32135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8310-1B14-4F38-B03B-27097671C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321" y="2083323"/>
            <a:ext cx="5938129" cy="351435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/>
                <a:cs typeface="Calibri"/>
              </a:rPr>
              <a:t>El </a:t>
            </a:r>
            <a:r>
              <a:rPr lang="en-US" sz="2000" dirty="0" err="1">
                <a:latin typeface="Arial"/>
                <a:cs typeface="Calibri"/>
              </a:rPr>
              <a:t>termino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coligativas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proviene</a:t>
            </a:r>
            <a:r>
              <a:rPr lang="en-US" sz="2000" dirty="0">
                <a:latin typeface="Arial"/>
                <a:cs typeface="Calibri"/>
              </a:rPr>
              <a:t> del </a:t>
            </a:r>
            <a:r>
              <a:rPr lang="en-US" sz="2000" dirty="0" err="1">
                <a:latin typeface="Arial"/>
                <a:cs typeface="Calibri"/>
              </a:rPr>
              <a:t>latin</a:t>
            </a:r>
            <a:r>
              <a:rPr lang="en-US" sz="2000" dirty="0">
                <a:latin typeface="Arial"/>
                <a:cs typeface="Calibri"/>
              </a:rPr>
              <a:t> colligatus que </a:t>
            </a:r>
            <a:r>
              <a:rPr lang="en-US" sz="2000" dirty="0" err="1">
                <a:latin typeface="Arial"/>
                <a:cs typeface="Calibri"/>
              </a:rPr>
              <a:t>significa</a:t>
            </a:r>
            <a:r>
              <a:rPr lang="en-US" sz="2000" dirty="0">
                <a:latin typeface="Arial"/>
                <a:cs typeface="Calibri"/>
              </a:rPr>
              <a:t> “</a:t>
            </a:r>
            <a:r>
              <a:rPr lang="en-US" sz="2000" dirty="0" err="1">
                <a:latin typeface="Arial"/>
                <a:cs typeface="Calibri"/>
              </a:rPr>
              <a:t>colectar</a:t>
            </a:r>
            <a:r>
              <a:rPr lang="en-US" sz="2000" dirty="0">
                <a:latin typeface="Arial"/>
                <a:cs typeface="Calibri"/>
              </a:rPr>
              <a:t>”.</a:t>
            </a:r>
          </a:p>
          <a:p>
            <a:pPr algn="just"/>
            <a:r>
              <a:rPr lang="en-US" sz="2000" dirty="0">
                <a:latin typeface="Arial"/>
                <a:cs typeface="Calibri"/>
              </a:rPr>
              <a:t>Se les </a:t>
            </a:r>
            <a:r>
              <a:rPr lang="en-US" sz="2000" dirty="0" err="1">
                <a:latin typeface="Arial"/>
                <a:cs typeface="Calibri"/>
              </a:rPr>
              <a:t>denomina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coligativas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aquellas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propiedades</a:t>
            </a:r>
            <a:r>
              <a:rPr lang="en-US" sz="2000" dirty="0">
                <a:latin typeface="Arial"/>
                <a:cs typeface="Calibri"/>
              </a:rPr>
              <a:t> que no </a:t>
            </a:r>
            <a:r>
              <a:rPr lang="en-US" sz="2000" dirty="0" err="1">
                <a:latin typeface="Arial"/>
                <a:cs typeface="Calibri"/>
              </a:rPr>
              <a:t>dependen</a:t>
            </a:r>
            <a:r>
              <a:rPr lang="en-US" sz="2000" dirty="0">
                <a:latin typeface="Arial"/>
                <a:cs typeface="Calibri"/>
              </a:rPr>
              <a:t> de la </a:t>
            </a:r>
            <a:r>
              <a:rPr lang="en-US" sz="2000" dirty="0" err="1">
                <a:latin typeface="Arial"/>
                <a:cs typeface="Calibri"/>
              </a:rPr>
              <a:t>naturaleza</a:t>
            </a:r>
            <a:r>
              <a:rPr lang="en-US" sz="2000" dirty="0">
                <a:latin typeface="Arial"/>
                <a:cs typeface="Calibri"/>
              </a:rPr>
              <a:t> del </a:t>
            </a:r>
            <a:r>
              <a:rPr lang="en-US" sz="2000" dirty="0" err="1">
                <a:latin typeface="Arial"/>
                <a:cs typeface="Calibri"/>
              </a:rPr>
              <a:t>soluto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presente</a:t>
            </a:r>
            <a:r>
              <a:rPr lang="en-US" sz="2000" dirty="0">
                <a:latin typeface="Arial"/>
                <a:cs typeface="Calibri"/>
              </a:rPr>
              <a:t> , </a:t>
            </a:r>
            <a:r>
              <a:rPr lang="en-US" sz="2000" dirty="0" err="1">
                <a:latin typeface="Arial"/>
                <a:cs typeface="Calibri"/>
              </a:rPr>
              <a:t>sino</a:t>
            </a:r>
            <a:r>
              <a:rPr lang="en-US" sz="2000" dirty="0">
                <a:latin typeface="Arial"/>
                <a:cs typeface="Calibri"/>
              </a:rPr>
              <a:t> del </a:t>
            </a:r>
            <a:r>
              <a:rPr lang="en-US" sz="2000" dirty="0" err="1">
                <a:latin typeface="Arial"/>
                <a:cs typeface="Calibri"/>
              </a:rPr>
              <a:t>numero</a:t>
            </a:r>
            <a:r>
              <a:rPr lang="en-US" sz="2000" dirty="0">
                <a:latin typeface="Arial"/>
                <a:cs typeface="Calibri"/>
              </a:rPr>
              <a:t> de </a:t>
            </a:r>
            <a:r>
              <a:rPr lang="en-US" sz="2000" dirty="0" err="1">
                <a:latin typeface="Arial"/>
                <a:cs typeface="Calibri"/>
              </a:rPr>
              <a:t>moleculas</a:t>
            </a:r>
            <a:r>
              <a:rPr lang="en-US" sz="2000" dirty="0">
                <a:latin typeface="Arial"/>
                <a:cs typeface="Calibri"/>
              </a:rPr>
              <a:t> de </a:t>
            </a:r>
            <a:r>
              <a:rPr lang="en-US" sz="2000" dirty="0" err="1">
                <a:latin typeface="Arial"/>
                <a:cs typeface="Calibri"/>
              </a:rPr>
              <a:t>en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reaccion</a:t>
            </a:r>
            <a:r>
              <a:rPr lang="en-US" sz="2000" dirty="0">
                <a:latin typeface="Arial"/>
                <a:cs typeface="Calibri"/>
              </a:rPr>
              <a:t> con el </a:t>
            </a:r>
            <a:r>
              <a:rPr lang="en-US" sz="2000" dirty="0" err="1">
                <a:latin typeface="Arial"/>
                <a:cs typeface="Calibri"/>
              </a:rPr>
              <a:t>numero</a:t>
            </a:r>
            <a:r>
              <a:rPr lang="en-US" sz="2000" dirty="0">
                <a:latin typeface="Arial"/>
                <a:cs typeface="Calibri"/>
              </a:rPr>
              <a:t> total de </a:t>
            </a:r>
            <a:r>
              <a:rPr lang="en-US" sz="2000" dirty="0" err="1">
                <a:latin typeface="Arial"/>
                <a:cs typeface="Calibri"/>
              </a:rPr>
              <a:t>estas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presentes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en</a:t>
            </a:r>
            <a:r>
              <a:rPr lang="en-US" sz="2000" dirty="0">
                <a:latin typeface="Arial"/>
                <a:cs typeface="Calibri"/>
              </a:rPr>
              <a:t> la </a:t>
            </a:r>
            <a:r>
              <a:rPr lang="en-US" sz="2000" dirty="0" err="1">
                <a:latin typeface="Arial"/>
                <a:cs typeface="Calibri"/>
              </a:rPr>
              <a:t>disolucion</a:t>
            </a:r>
            <a:r>
              <a:rPr lang="en-US" sz="2000" dirty="0">
                <a:latin typeface="Arial"/>
                <a:cs typeface="Calibri"/>
              </a:rPr>
              <a:t> , por </a:t>
            </a:r>
            <a:r>
              <a:rPr lang="en-US" sz="2000" dirty="0" err="1">
                <a:latin typeface="Arial"/>
                <a:cs typeface="Calibri"/>
              </a:rPr>
              <a:t>adicion</a:t>
            </a:r>
            <a:r>
              <a:rPr lang="en-US" sz="2000" dirty="0">
                <a:latin typeface="Arial"/>
                <a:cs typeface="Calibri"/>
              </a:rPr>
              <a:t> de un </a:t>
            </a:r>
            <a:r>
              <a:rPr lang="en-US" sz="2000" dirty="0" err="1">
                <a:latin typeface="Arial"/>
                <a:cs typeface="Calibri"/>
              </a:rPr>
              <a:t>soluto</a:t>
            </a:r>
            <a:r>
              <a:rPr lang="en-US" sz="2000" dirty="0">
                <a:latin typeface="Arial"/>
                <a:cs typeface="Calibri"/>
              </a:rPr>
              <a:t> no </a:t>
            </a:r>
            <a:r>
              <a:rPr lang="en-US" sz="2000" dirty="0" err="1">
                <a:latin typeface="Arial"/>
                <a:cs typeface="Calibri"/>
              </a:rPr>
              <a:t>volatil</a:t>
            </a:r>
            <a:r>
              <a:rPr lang="en-US" sz="2000" dirty="0">
                <a:latin typeface="Arial"/>
                <a:cs typeface="Calibri"/>
              </a:rPr>
              <a:t> , </a:t>
            </a:r>
            <a:r>
              <a:rPr lang="en-US" sz="2000" dirty="0" err="1">
                <a:latin typeface="Arial"/>
                <a:cs typeface="Calibri"/>
              </a:rPr>
              <a:t>aplicable</a:t>
            </a:r>
            <a:r>
              <a:rPr lang="en-US" sz="2000" dirty="0">
                <a:latin typeface="Arial"/>
                <a:cs typeface="Calibri"/>
              </a:rPr>
              <a:t> al </a:t>
            </a:r>
            <a:r>
              <a:rPr lang="en-US" sz="2000" dirty="0" err="1">
                <a:latin typeface="Arial"/>
                <a:cs typeface="Calibri"/>
              </a:rPr>
              <a:t>Menos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en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soluciones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diluidas</a:t>
            </a:r>
            <a:r>
              <a:rPr lang="en-US" sz="2000" dirty="0">
                <a:latin typeface="Arial"/>
                <a:cs typeface="Calibri"/>
              </a:rPr>
              <a:t>.</a:t>
            </a:r>
          </a:p>
          <a:p>
            <a:pPr marL="342900" indent="-342900">
              <a:buClr>
                <a:srgbClr val="FFFFFF"/>
              </a:buClr>
              <a:buChar char="•"/>
            </a:pPr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65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E8C5C-9336-4453-B5D4-BEC90959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9796804" cy="5037056"/>
          </a:xfrm>
        </p:spPr>
        <p:txBody>
          <a:bodyPr>
            <a:normAutofit/>
          </a:bodyPr>
          <a:lstStyle/>
          <a:p>
            <a:r>
              <a:rPr lang="es-BO" dirty="0"/>
              <a:t>Las propiedades coligativas son :</a:t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r>
              <a:rPr lang="es-BO" dirty="0"/>
              <a:t>1.- DESCENSO EN LA PRESION DE VAPOR</a:t>
            </a:r>
            <a:br>
              <a:rPr lang="es-BO" dirty="0"/>
            </a:br>
            <a:r>
              <a:rPr lang="es-BO" dirty="0"/>
              <a:t>2.- AUMENTO EN EL PUNTO DE EBULLICION</a:t>
            </a:r>
            <a:br>
              <a:rPr lang="es-BO" dirty="0"/>
            </a:br>
            <a:r>
              <a:rPr lang="es-BO" dirty="0"/>
              <a:t>3.- DESCENSO EN EL </a:t>
            </a:r>
            <a:r>
              <a:rPr lang="es-BO" dirty="0" err="1" smtClean="0"/>
              <a:t>PUntO</a:t>
            </a:r>
            <a:r>
              <a:rPr lang="es-BO" dirty="0" smtClean="0"/>
              <a:t> </a:t>
            </a:r>
            <a:r>
              <a:rPr lang="es-BO" dirty="0"/>
              <a:t>DE CONGELACION</a:t>
            </a:r>
            <a:br>
              <a:rPr lang="es-BO" dirty="0"/>
            </a:br>
            <a:r>
              <a:rPr lang="es-BO" dirty="0"/>
              <a:t>4.-PRESION OSMOTICA</a:t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01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4BB0-6D28-4AA4-951A-B837527F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7" y="484539"/>
            <a:ext cx="3680885" cy="8396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600" dirty="0" err="1">
                <a:cs typeface="Calibri Light"/>
              </a:rPr>
              <a:t>Disminucion</a:t>
            </a:r>
            <a:r>
              <a:rPr lang="en-US" sz="2600" dirty="0">
                <a:cs typeface="Calibri Light"/>
              </a:rPr>
              <a:t> de la </a:t>
            </a:r>
            <a:r>
              <a:rPr lang="en-US" sz="2600" dirty="0" err="1">
                <a:cs typeface="Calibri Light"/>
              </a:rPr>
              <a:t>presion</a:t>
            </a:r>
            <a:r>
              <a:rPr lang="en-US" sz="2600" dirty="0">
                <a:cs typeface="Calibri Light"/>
              </a:rPr>
              <a:t> de vapor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46AB89-5C1F-45FD-851B-564C9FA61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046" y="1820121"/>
            <a:ext cx="4505328" cy="55479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latin typeface="Arial"/>
                <a:ea typeface="+mn-lt"/>
                <a:cs typeface="+mn-lt"/>
              </a:rPr>
              <a:t>Podemos </a:t>
            </a:r>
            <a:r>
              <a:rPr lang="en-US" sz="1800" dirty="0" err="1">
                <a:latin typeface="Arial"/>
                <a:ea typeface="+mn-lt"/>
                <a:cs typeface="+mn-lt"/>
              </a:rPr>
              <a:t>observar</a:t>
            </a:r>
            <a:r>
              <a:rPr lang="en-US" sz="1800" dirty="0">
                <a:latin typeface="Arial"/>
                <a:ea typeface="+mn-lt"/>
                <a:cs typeface="+mn-lt"/>
              </a:rPr>
              <a:t> </a:t>
            </a:r>
            <a:r>
              <a:rPr lang="en-US" sz="1800" dirty="0" err="1">
                <a:latin typeface="Arial"/>
                <a:ea typeface="+mn-lt"/>
                <a:cs typeface="+mn-lt"/>
              </a:rPr>
              <a:t>esta</a:t>
            </a:r>
            <a:r>
              <a:rPr lang="en-US" sz="1800" dirty="0">
                <a:latin typeface="Arial"/>
                <a:ea typeface="+mn-lt"/>
                <a:cs typeface="+mn-lt"/>
              </a:rPr>
              <a:t> </a:t>
            </a:r>
            <a:r>
              <a:rPr lang="en-US" sz="1800" dirty="0" err="1">
                <a:latin typeface="Arial"/>
                <a:ea typeface="+mn-lt"/>
                <a:cs typeface="+mn-lt"/>
              </a:rPr>
              <a:t>propiedad</a:t>
            </a:r>
            <a:r>
              <a:rPr lang="en-US" sz="1800" dirty="0">
                <a:latin typeface="Arial"/>
                <a:ea typeface="+mn-lt"/>
                <a:cs typeface="+mn-lt"/>
              </a:rPr>
              <a:t> a </a:t>
            </a:r>
            <a:r>
              <a:rPr lang="en-US" sz="1800" dirty="0" err="1">
                <a:latin typeface="Arial"/>
                <a:ea typeface="+mn-lt"/>
                <a:cs typeface="+mn-lt"/>
              </a:rPr>
              <a:t>partir</a:t>
            </a:r>
            <a:r>
              <a:rPr lang="en-US" sz="1800" dirty="0">
                <a:latin typeface="Arial"/>
                <a:ea typeface="+mn-lt"/>
                <a:cs typeface="+mn-lt"/>
              </a:rPr>
              <a:t> de </a:t>
            </a:r>
            <a:r>
              <a:rPr lang="en-US" sz="1800" dirty="0" err="1">
                <a:latin typeface="Arial"/>
                <a:ea typeface="+mn-lt"/>
                <a:cs typeface="+mn-lt"/>
              </a:rPr>
              <a:t>solutos</a:t>
            </a:r>
            <a:r>
              <a:rPr lang="en-US" sz="1800" dirty="0">
                <a:latin typeface="Arial"/>
                <a:ea typeface="+mn-lt"/>
                <a:cs typeface="+mn-lt"/>
              </a:rPr>
              <a:t> no </a:t>
            </a:r>
            <a:r>
              <a:rPr lang="en-US" sz="1800" dirty="0" err="1">
                <a:latin typeface="Arial"/>
                <a:ea typeface="+mn-lt"/>
                <a:cs typeface="+mn-lt"/>
              </a:rPr>
              <a:t>volátiles</a:t>
            </a:r>
            <a:r>
              <a:rPr lang="en-US" sz="1800" dirty="0">
                <a:latin typeface="Arial"/>
                <a:ea typeface="+mn-lt"/>
                <a:cs typeface="+mn-lt"/>
              </a:rPr>
              <a:t> </a:t>
            </a:r>
            <a:r>
              <a:rPr lang="en-US" sz="1800" dirty="0" err="1">
                <a:latin typeface="Arial"/>
                <a:ea typeface="+mn-lt"/>
                <a:cs typeface="+mn-lt"/>
              </a:rPr>
              <a:t>en</a:t>
            </a:r>
            <a:r>
              <a:rPr lang="en-US" sz="1800" dirty="0">
                <a:latin typeface="Arial"/>
                <a:ea typeface="+mn-lt"/>
                <a:cs typeface="+mn-lt"/>
              </a:rPr>
              <a:t> </a:t>
            </a:r>
            <a:r>
              <a:rPr lang="en-US" sz="1800" dirty="0" err="1">
                <a:latin typeface="Arial"/>
                <a:ea typeface="+mn-lt"/>
                <a:cs typeface="+mn-lt"/>
              </a:rPr>
              <a:t>donde</a:t>
            </a:r>
            <a:r>
              <a:rPr lang="en-US" sz="1800" dirty="0">
                <a:latin typeface="Arial"/>
                <a:ea typeface="+mn-lt"/>
                <a:cs typeface="+mn-lt"/>
              </a:rPr>
              <a:t> la </a:t>
            </a:r>
            <a:r>
              <a:rPr lang="en-US" sz="1800" dirty="0" err="1">
                <a:latin typeface="Arial"/>
                <a:ea typeface="+mn-lt"/>
                <a:cs typeface="+mn-lt"/>
              </a:rPr>
              <a:t>relación</a:t>
            </a:r>
            <a:r>
              <a:rPr lang="en-US" sz="1800" dirty="0">
                <a:latin typeface="Arial"/>
                <a:ea typeface="+mn-lt"/>
                <a:cs typeface="+mn-lt"/>
              </a:rPr>
              <a:t> entre la </a:t>
            </a:r>
            <a:r>
              <a:rPr lang="en-US" sz="1800" dirty="0" err="1">
                <a:latin typeface="Arial"/>
                <a:ea typeface="+mn-lt"/>
                <a:cs typeface="+mn-lt"/>
              </a:rPr>
              <a:t>presión</a:t>
            </a:r>
            <a:r>
              <a:rPr lang="en-US" sz="1800" dirty="0">
                <a:latin typeface="Arial"/>
                <a:ea typeface="+mn-lt"/>
                <a:cs typeface="+mn-lt"/>
              </a:rPr>
              <a:t> de vapor tanto </a:t>
            </a:r>
            <a:r>
              <a:rPr lang="en-US" sz="1800" dirty="0" err="1">
                <a:latin typeface="Arial"/>
                <a:ea typeface="+mn-lt"/>
                <a:cs typeface="+mn-lt"/>
              </a:rPr>
              <a:t>en</a:t>
            </a:r>
            <a:r>
              <a:rPr lang="en-US" sz="1800" dirty="0">
                <a:latin typeface="Arial"/>
                <a:ea typeface="+mn-lt"/>
                <a:cs typeface="+mn-lt"/>
              </a:rPr>
              <a:t> la </a:t>
            </a:r>
            <a:r>
              <a:rPr lang="en-US" sz="1800" dirty="0" err="1">
                <a:latin typeface="Arial"/>
                <a:ea typeface="+mn-lt"/>
                <a:cs typeface="+mn-lt"/>
              </a:rPr>
              <a:t>disolución</a:t>
            </a:r>
            <a:r>
              <a:rPr lang="en-US" sz="1800" dirty="0">
                <a:latin typeface="Arial"/>
                <a:ea typeface="+mn-lt"/>
                <a:cs typeface="+mn-lt"/>
              </a:rPr>
              <a:t> y el </a:t>
            </a:r>
            <a:r>
              <a:rPr lang="en-US" sz="1800" dirty="0" err="1">
                <a:latin typeface="Arial"/>
                <a:ea typeface="+mn-lt"/>
                <a:cs typeface="+mn-lt"/>
              </a:rPr>
              <a:t>disolvente</a:t>
            </a:r>
            <a:r>
              <a:rPr lang="en-US" sz="1800" dirty="0">
                <a:latin typeface="Arial"/>
                <a:ea typeface="+mn-lt"/>
                <a:cs typeface="+mn-lt"/>
              </a:rPr>
              <a:t>, </a:t>
            </a:r>
            <a:r>
              <a:rPr lang="en-US" sz="1800" dirty="0" err="1">
                <a:latin typeface="Arial"/>
                <a:ea typeface="+mn-lt"/>
                <a:cs typeface="+mn-lt"/>
              </a:rPr>
              <a:t>dependerá</a:t>
            </a:r>
            <a:r>
              <a:rPr lang="en-US" sz="1800" dirty="0">
                <a:latin typeface="Arial"/>
                <a:ea typeface="+mn-lt"/>
                <a:cs typeface="+mn-lt"/>
              </a:rPr>
              <a:t> de la </a:t>
            </a:r>
            <a:r>
              <a:rPr lang="en-US" sz="1800" dirty="0" err="1">
                <a:latin typeface="Arial"/>
                <a:ea typeface="+mn-lt"/>
                <a:cs typeface="+mn-lt"/>
              </a:rPr>
              <a:t>concentración</a:t>
            </a:r>
            <a:r>
              <a:rPr lang="en-US" sz="1800" dirty="0">
                <a:latin typeface="Arial"/>
                <a:ea typeface="+mn-lt"/>
                <a:cs typeface="+mn-lt"/>
              </a:rPr>
              <a:t> del </a:t>
            </a:r>
            <a:r>
              <a:rPr lang="en-US" sz="1800" dirty="0" err="1">
                <a:latin typeface="Arial"/>
                <a:ea typeface="+mn-lt"/>
                <a:cs typeface="+mn-lt"/>
              </a:rPr>
              <a:t>soluto</a:t>
            </a:r>
            <a:r>
              <a:rPr lang="en-US" sz="1800" dirty="0">
                <a:latin typeface="Arial"/>
                <a:ea typeface="+mn-lt"/>
                <a:cs typeface="+mn-lt"/>
              </a:rPr>
              <a:t> </a:t>
            </a:r>
            <a:r>
              <a:rPr lang="en-US" sz="1800" dirty="0" err="1">
                <a:latin typeface="Arial"/>
                <a:ea typeface="+mn-lt"/>
                <a:cs typeface="+mn-lt"/>
              </a:rPr>
              <a:t>en</a:t>
            </a:r>
            <a:r>
              <a:rPr lang="en-US" sz="1800" dirty="0">
                <a:latin typeface="Arial"/>
                <a:ea typeface="+mn-lt"/>
                <a:cs typeface="+mn-lt"/>
              </a:rPr>
              <a:t> la </a:t>
            </a:r>
            <a:r>
              <a:rPr lang="en-US" sz="1800" dirty="0" err="1">
                <a:latin typeface="Arial"/>
                <a:ea typeface="+mn-lt"/>
                <a:cs typeface="+mn-lt"/>
              </a:rPr>
              <a:t>disolución</a:t>
            </a:r>
            <a:r>
              <a:rPr lang="en-US" sz="1800" dirty="0">
                <a:latin typeface="Arial"/>
                <a:ea typeface="+mn-lt"/>
                <a:cs typeface="+mn-lt"/>
              </a:rPr>
              <a:t>. </a:t>
            </a:r>
            <a:r>
              <a:rPr lang="en-US" sz="1800" dirty="0" err="1">
                <a:latin typeface="Arial"/>
                <a:ea typeface="+mn-lt"/>
                <a:cs typeface="+mn-lt"/>
              </a:rPr>
              <a:t>Esta</a:t>
            </a:r>
            <a:r>
              <a:rPr lang="en-US" sz="1800" dirty="0">
                <a:latin typeface="Arial"/>
                <a:ea typeface="+mn-lt"/>
                <a:cs typeface="+mn-lt"/>
              </a:rPr>
              <a:t> </a:t>
            </a:r>
            <a:r>
              <a:rPr lang="en-US" sz="1800" dirty="0" err="1">
                <a:latin typeface="Arial"/>
                <a:ea typeface="+mn-lt"/>
                <a:cs typeface="+mn-lt"/>
              </a:rPr>
              <a:t>relación</a:t>
            </a:r>
            <a:r>
              <a:rPr lang="en-US" sz="1800" dirty="0">
                <a:latin typeface="Arial"/>
                <a:ea typeface="+mn-lt"/>
                <a:cs typeface="+mn-lt"/>
              </a:rPr>
              <a:t> </a:t>
            </a:r>
            <a:r>
              <a:rPr lang="en-US" sz="1800" dirty="0" err="1">
                <a:latin typeface="Arial"/>
                <a:ea typeface="+mn-lt"/>
                <a:cs typeface="+mn-lt"/>
              </a:rPr>
              <a:t>podemos</a:t>
            </a:r>
            <a:r>
              <a:rPr lang="en-US" sz="1800" dirty="0">
                <a:latin typeface="Arial"/>
                <a:ea typeface="+mn-lt"/>
                <a:cs typeface="+mn-lt"/>
              </a:rPr>
              <a:t> </a:t>
            </a:r>
            <a:r>
              <a:rPr lang="en-US" sz="1800" dirty="0" err="1">
                <a:latin typeface="Arial"/>
                <a:ea typeface="+mn-lt"/>
                <a:cs typeface="+mn-lt"/>
              </a:rPr>
              <a:t>expresarla</a:t>
            </a:r>
            <a:r>
              <a:rPr lang="en-US" sz="1800" dirty="0">
                <a:latin typeface="Arial"/>
                <a:ea typeface="+mn-lt"/>
                <a:cs typeface="+mn-lt"/>
              </a:rPr>
              <a:t> gracias a la ley de </a:t>
            </a:r>
            <a:r>
              <a:rPr lang="en-US" sz="1800" dirty="0" err="1">
                <a:latin typeface="Arial"/>
                <a:ea typeface="+mn-lt"/>
                <a:cs typeface="+mn-lt"/>
              </a:rPr>
              <a:t>Raoult</a:t>
            </a:r>
            <a:r>
              <a:rPr lang="en-US" sz="1800" dirty="0">
                <a:latin typeface="Arial"/>
                <a:ea typeface="+mn-lt"/>
                <a:cs typeface="+mn-lt"/>
              </a:rPr>
              <a:t>.</a:t>
            </a:r>
          </a:p>
          <a:p>
            <a:pPr algn="just"/>
            <a:r>
              <a:rPr lang="en-US" sz="1800" dirty="0">
                <a:latin typeface="Arial"/>
                <a:cs typeface="Calibri"/>
              </a:rPr>
              <a:t>¿</a:t>
            </a:r>
            <a:r>
              <a:rPr lang="en-US" sz="1800" dirty="0" err="1">
                <a:latin typeface="Arial"/>
                <a:cs typeface="Calibri"/>
              </a:rPr>
              <a:t>Porque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descienden</a:t>
            </a:r>
            <a:r>
              <a:rPr lang="en-US" sz="1800" dirty="0">
                <a:latin typeface="Arial"/>
                <a:cs typeface="Calibri"/>
              </a:rPr>
              <a:t> la </a:t>
            </a:r>
            <a:r>
              <a:rPr lang="en-US" sz="1800" dirty="0" err="1">
                <a:latin typeface="Arial"/>
                <a:cs typeface="Calibri"/>
              </a:rPr>
              <a:t>presion</a:t>
            </a:r>
            <a:r>
              <a:rPr lang="en-US" sz="1800" dirty="0">
                <a:latin typeface="Arial"/>
                <a:cs typeface="Calibri"/>
              </a:rPr>
              <a:t> de vapor?</a:t>
            </a:r>
          </a:p>
          <a:p>
            <a:pPr algn="just"/>
            <a:r>
              <a:rPr lang="en-US" sz="1800" dirty="0">
                <a:latin typeface="Arial"/>
                <a:cs typeface="Calibri"/>
              </a:rPr>
              <a:t>Las </a:t>
            </a:r>
            <a:r>
              <a:rPr lang="en-US" sz="1800" dirty="0" err="1">
                <a:latin typeface="Arial"/>
                <a:cs typeface="Calibri"/>
              </a:rPr>
              <a:t>molesculas</a:t>
            </a:r>
            <a:r>
              <a:rPr lang="en-US" sz="1800" dirty="0">
                <a:latin typeface="Arial"/>
                <a:cs typeface="Calibri"/>
              </a:rPr>
              <a:t> del </a:t>
            </a:r>
            <a:r>
              <a:rPr lang="en-US" sz="1800" dirty="0" err="1">
                <a:latin typeface="Arial"/>
                <a:cs typeface="Calibri"/>
              </a:rPr>
              <a:t>solvente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chocan</a:t>
            </a:r>
            <a:r>
              <a:rPr lang="en-US" sz="1800" dirty="0">
                <a:latin typeface="Arial"/>
                <a:cs typeface="Calibri"/>
              </a:rPr>
              <a:t> con las </a:t>
            </a:r>
            <a:r>
              <a:rPr lang="en-US" sz="1800" dirty="0" err="1">
                <a:latin typeface="Arial"/>
                <a:cs typeface="Calibri"/>
              </a:rPr>
              <a:t>moleculas</a:t>
            </a:r>
            <a:r>
              <a:rPr lang="en-US" sz="1800" dirty="0">
                <a:latin typeface="Arial"/>
                <a:cs typeface="Calibri"/>
              </a:rPr>
              <a:t> de </a:t>
            </a:r>
            <a:r>
              <a:rPr lang="en-US" sz="1800" dirty="0" err="1">
                <a:latin typeface="Arial"/>
                <a:cs typeface="Calibri"/>
              </a:rPr>
              <a:t>soluto</a:t>
            </a:r>
            <a:r>
              <a:rPr lang="en-US" sz="1800" dirty="0">
                <a:latin typeface="Arial"/>
                <a:cs typeface="Calibri"/>
              </a:rPr>
              <a:t> no </a:t>
            </a:r>
            <a:r>
              <a:rPr lang="en-US" sz="1800" dirty="0" err="1">
                <a:latin typeface="Arial"/>
                <a:cs typeface="Calibri"/>
              </a:rPr>
              <a:t>volatil</a:t>
            </a:r>
            <a:r>
              <a:rPr lang="en-US" sz="1800" dirty="0">
                <a:latin typeface="Arial"/>
                <a:cs typeface="Calibri"/>
              </a:rPr>
              <a:t>, </a:t>
            </a:r>
            <a:r>
              <a:rPr lang="en-US" sz="1800" dirty="0" err="1">
                <a:latin typeface="Arial"/>
                <a:cs typeface="Calibri"/>
              </a:rPr>
              <a:t>especialmente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en</a:t>
            </a:r>
            <a:r>
              <a:rPr lang="en-US" sz="1800" dirty="0">
                <a:latin typeface="Arial"/>
                <a:cs typeface="Calibri"/>
              </a:rPr>
              <a:t> a </a:t>
            </a:r>
            <a:r>
              <a:rPr lang="en-US" sz="1800" dirty="0" err="1">
                <a:latin typeface="Arial"/>
                <a:cs typeface="Calibri"/>
              </a:rPr>
              <a:t>superficie</a:t>
            </a:r>
            <a:r>
              <a:rPr lang="en-US" sz="1800" dirty="0">
                <a:latin typeface="Arial"/>
                <a:cs typeface="Calibri"/>
              </a:rPr>
              <a:t>, lo que </a:t>
            </a:r>
            <a:r>
              <a:rPr lang="en-US" sz="1800" dirty="0" err="1">
                <a:latin typeface="Arial"/>
                <a:cs typeface="Calibri"/>
              </a:rPr>
              <a:t>ocasiona</a:t>
            </a:r>
            <a:r>
              <a:rPr lang="en-US" sz="1800" dirty="0">
                <a:latin typeface="Arial"/>
                <a:cs typeface="Calibri"/>
              </a:rPr>
              <a:t> que las </a:t>
            </a:r>
            <a:r>
              <a:rPr lang="en-US" sz="1800" dirty="0" err="1">
                <a:latin typeface="Arial"/>
                <a:cs typeface="Calibri"/>
              </a:rPr>
              <a:t>molesculas</a:t>
            </a:r>
            <a:r>
              <a:rPr lang="en-US" sz="1800" dirty="0">
                <a:latin typeface="Arial"/>
                <a:cs typeface="Calibri"/>
              </a:rPr>
              <a:t> del </a:t>
            </a:r>
            <a:r>
              <a:rPr lang="en-US" sz="1800" dirty="0" err="1">
                <a:latin typeface="Arial"/>
                <a:cs typeface="Calibri"/>
              </a:rPr>
              <a:t>solvente</a:t>
            </a:r>
            <a:r>
              <a:rPr lang="en-US" sz="1800" dirty="0">
                <a:latin typeface="Arial"/>
                <a:cs typeface="Calibri"/>
              </a:rPr>
              <a:t>, </a:t>
            </a:r>
            <a:r>
              <a:rPr lang="en-US" sz="1800" dirty="0" err="1">
                <a:latin typeface="Arial"/>
                <a:cs typeface="Calibri"/>
              </a:rPr>
              <a:t>pierdan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energia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cinetica</a:t>
            </a:r>
            <a:r>
              <a:rPr lang="en-US" sz="1800" dirty="0">
                <a:latin typeface="Arial"/>
                <a:cs typeface="Calibri"/>
              </a:rPr>
              <a:t> (</a:t>
            </a:r>
            <a:r>
              <a:rPr lang="en-US" sz="1800" dirty="0" err="1">
                <a:latin typeface="Arial"/>
                <a:cs typeface="Calibri"/>
              </a:rPr>
              <a:t>movimiento</a:t>
            </a:r>
            <a:r>
              <a:rPr lang="en-US" sz="1800" dirty="0">
                <a:latin typeface="Arial"/>
                <a:cs typeface="Calibri"/>
              </a:rPr>
              <a:t>) y se les </a:t>
            </a:r>
            <a:r>
              <a:rPr lang="en-US" sz="1800" dirty="0" err="1">
                <a:latin typeface="Arial"/>
                <a:cs typeface="Calibri"/>
              </a:rPr>
              <a:t>dificulte</a:t>
            </a:r>
            <a:r>
              <a:rPr lang="en-US" sz="1800" dirty="0">
                <a:latin typeface="Arial"/>
                <a:cs typeface="Calibri"/>
              </a:rPr>
              <a:t> o no </a:t>
            </a:r>
            <a:r>
              <a:rPr lang="en-US" sz="1800" dirty="0" err="1">
                <a:latin typeface="Arial"/>
                <a:cs typeface="Calibri"/>
              </a:rPr>
              <a:t>escapen</a:t>
            </a:r>
            <a:r>
              <a:rPr lang="en-US" sz="1800" dirty="0">
                <a:latin typeface="Arial"/>
                <a:cs typeface="Calibri"/>
              </a:rPr>
              <a:t> con la </a:t>
            </a:r>
            <a:r>
              <a:rPr lang="en-US" sz="1800" dirty="0" err="1">
                <a:latin typeface="Arial"/>
                <a:cs typeface="Calibri"/>
              </a:rPr>
              <a:t>misma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facilidad</a:t>
            </a:r>
            <a:r>
              <a:rPr lang="en-US" sz="1800" dirty="0">
                <a:latin typeface="Arial"/>
                <a:cs typeface="Calibri"/>
              </a:rPr>
              <a:t> , que </a:t>
            </a:r>
            <a:r>
              <a:rPr lang="en-US" sz="1800" dirty="0" err="1">
                <a:latin typeface="Arial"/>
                <a:cs typeface="Calibri"/>
              </a:rPr>
              <a:t>si</a:t>
            </a:r>
            <a:r>
              <a:rPr lang="en-US" sz="1800" dirty="0">
                <a:latin typeface="Arial"/>
                <a:cs typeface="Calibri"/>
              </a:rPr>
              <a:t> el </a:t>
            </a:r>
            <a:r>
              <a:rPr lang="en-US" sz="1800" dirty="0" err="1">
                <a:latin typeface="Arial"/>
                <a:cs typeface="Calibri"/>
              </a:rPr>
              <a:t>solvente</a:t>
            </a:r>
            <a:r>
              <a:rPr lang="en-US" sz="1800" dirty="0">
                <a:latin typeface="Arial"/>
                <a:cs typeface="Calibri"/>
              </a:rPr>
              <a:t> </a:t>
            </a:r>
            <a:r>
              <a:rPr lang="en-US" sz="1800" dirty="0" err="1">
                <a:latin typeface="Arial"/>
                <a:cs typeface="Calibri"/>
              </a:rPr>
              <a:t>estuviera</a:t>
            </a:r>
            <a:r>
              <a:rPr lang="en-US" sz="1800" dirty="0">
                <a:latin typeface="Arial"/>
                <a:cs typeface="Calibri"/>
              </a:rPr>
              <a:t> puro</a:t>
            </a:r>
          </a:p>
          <a:p>
            <a:pPr algn="just"/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138075-AFCD-4B72-9002-32A73FF2EB5F}"/>
                  </a:ext>
                </a:extLst>
              </p14:cNvPr>
              <p14:cNvContentPartPr/>
              <p14:nvPr/>
            </p14:nvContentPartPr>
            <p14:xfrm>
              <a:off x="9985375" y="-190500"/>
              <a:ext cx="19050" cy="190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138075-AFCD-4B72-9002-32A73FF2E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2875" y="-1143000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89F94D96-A9FC-425F-B839-E4663C2F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34" y="1820121"/>
            <a:ext cx="6810156" cy="4369416"/>
          </a:xfrm>
        </p:spPr>
      </p:pic>
    </p:spTree>
    <p:extLst>
      <p:ext uri="{BB962C8B-B14F-4D97-AF65-F5344CB8AC3E}">
        <p14:creationId xmlns:p14="http://schemas.microsoft.com/office/powerpoint/2010/main" val="283345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AC58F-F9A0-4505-95F9-1061E41B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err="1"/>
              <a:t>Ejercicio</a:t>
            </a:r>
            <a:r>
              <a:rPr lang="en-US" sz="3700"/>
              <a:t> de la </a:t>
            </a:r>
            <a:r>
              <a:rPr lang="en-US" sz="3700" err="1"/>
              <a:t>dismminucion</a:t>
            </a:r>
            <a:r>
              <a:rPr lang="en-US" sz="3700"/>
              <a:t>  de la </a:t>
            </a:r>
            <a:r>
              <a:rPr lang="en-US" sz="3700" err="1"/>
              <a:t>presion</a:t>
            </a:r>
            <a:r>
              <a:rPr lang="en-US" sz="3700"/>
              <a:t> de vapor 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A2CBF-0ED8-4315-A9BB-008BC0ADFC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1" y="1783817"/>
            <a:ext cx="10820400" cy="472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endParaRPr lang="en-US" sz="2000" dirty="0">
              <a:cs typeface="Calibri"/>
            </a:endParaRPr>
          </a:p>
          <a:p>
            <a:pPr marL="0" indent="0">
              <a:buClr>
                <a:prstClr val="white"/>
              </a:buClr>
              <a:buNone/>
            </a:pPr>
            <a:endParaRPr lang="en-US" sz="2000" b="1" i="1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b="1" i="1">
              <a:cs typeface="Calibri"/>
            </a:endParaRPr>
          </a:p>
          <a:p>
            <a:pPr marL="0" indent="0">
              <a:buNone/>
            </a:pPr>
            <a:endParaRPr lang="en-US" sz="2000" b="1" i="1">
              <a:cs typeface="Calibri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7B83501-21BC-490F-B636-627DFD29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0" y="1707930"/>
            <a:ext cx="12203499" cy="1831879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DFCDD0D1-9D00-4251-A142-E07FE75F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9" y="3536087"/>
            <a:ext cx="12203500" cy="33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29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9E40BE0-9EC8-4051-9E4C-EA64E5F2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1545"/>
            <a:ext cx="12203500" cy="68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9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4ED92AE-D603-41B0-96B5-11B09783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07"/>
            <a:ext cx="12203499" cy="2328516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0F48D602-C024-4224-9E51-7DEC5EF0B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539" y="3177594"/>
            <a:ext cx="4957031" cy="2882864"/>
          </a:xfrm>
        </p:spPr>
      </p:pic>
      <p:pic>
        <p:nvPicPr>
          <p:cNvPr id="4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4E8BF8-7109-48FB-900E-11E9FF042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078" y="3168012"/>
            <a:ext cx="6165010" cy="28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2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929B-DC1A-4128-9FE8-FBB2E48E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367" y="92015"/>
            <a:ext cx="9426933" cy="895551"/>
          </a:xfrm>
        </p:spPr>
        <p:txBody>
          <a:bodyPr>
            <a:normAutofit/>
          </a:bodyPr>
          <a:lstStyle/>
          <a:p>
            <a:r>
              <a:rPr lang="en-US" sz="2800" err="1">
                <a:latin typeface="Arial Black"/>
                <a:cs typeface="Arial"/>
              </a:rPr>
              <a:t>Incremento</a:t>
            </a:r>
            <a:r>
              <a:rPr lang="en-US" sz="2800">
                <a:latin typeface="Arial Black"/>
                <a:cs typeface="Arial"/>
              </a:rPr>
              <a:t> del punto de </a:t>
            </a:r>
            <a:r>
              <a:rPr lang="en-US" sz="2800" err="1">
                <a:latin typeface="Arial Black"/>
                <a:cs typeface="Arial"/>
              </a:rPr>
              <a:t>ebullicion</a:t>
            </a:r>
            <a:r>
              <a:rPr lang="en-US" sz="2800">
                <a:latin typeface="Arial Black"/>
                <a:cs typeface="Arial"/>
              </a:rPr>
              <a:t> </a:t>
            </a:r>
            <a:endParaRPr lang="en-US" sz="2800">
              <a:latin typeface="Arial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6C64-49EB-4DB4-BE40-B11F5C7FD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103" y="2070180"/>
            <a:ext cx="4995334" cy="3649134"/>
          </a:xfrm>
        </p:spPr>
        <p:txBody>
          <a:bodyPr>
            <a:normAutofit fontScale="92500" lnSpcReduction="10000"/>
          </a:bodyPr>
          <a:lstStyle/>
          <a:p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>
              <a:cs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C46FC7-F02C-465A-B249-BD89D54B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63" y="1293803"/>
            <a:ext cx="6576840" cy="23839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La </a:t>
            </a:r>
            <a:r>
              <a:rPr lang="en-US" sz="2000" err="1">
                <a:latin typeface="Arial"/>
                <a:ea typeface="+mn-lt"/>
                <a:cs typeface="+mn-lt"/>
              </a:rPr>
              <a:t>temperatura</a:t>
            </a:r>
            <a:r>
              <a:rPr lang="en-US" sz="200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ebullición</a:t>
            </a:r>
            <a:r>
              <a:rPr lang="en-US" sz="2000">
                <a:latin typeface="Arial"/>
                <a:ea typeface="+mn-lt"/>
                <a:cs typeface="+mn-lt"/>
              </a:rPr>
              <a:t> de un </a:t>
            </a:r>
            <a:r>
              <a:rPr lang="en-US" sz="2000" err="1">
                <a:latin typeface="Arial"/>
                <a:ea typeface="+mn-lt"/>
                <a:cs typeface="+mn-lt"/>
              </a:rPr>
              <a:t>líquido</a:t>
            </a:r>
            <a:r>
              <a:rPr lang="en-US" sz="2000">
                <a:latin typeface="Arial"/>
                <a:ea typeface="+mn-lt"/>
                <a:cs typeface="+mn-lt"/>
              </a:rPr>
              <a:t> es </a:t>
            </a:r>
            <a:r>
              <a:rPr lang="en-US" sz="2000" err="1">
                <a:latin typeface="Arial"/>
                <a:ea typeface="+mn-lt"/>
                <a:cs typeface="+mn-lt"/>
              </a:rPr>
              <a:t>aquélla</a:t>
            </a:r>
            <a:r>
              <a:rPr lang="en-US" sz="2000">
                <a:latin typeface="Arial"/>
                <a:ea typeface="+mn-lt"/>
                <a:cs typeface="+mn-lt"/>
              </a:rPr>
              <a:t> a la </a:t>
            </a:r>
            <a:r>
              <a:rPr lang="en-US" sz="2000" err="1">
                <a:latin typeface="Arial"/>
                <a:ea typeface="+mn-lt"/>
                <a:cs typeface="+mn-lt"/>
              </a:rPr>
              <a:t>cual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su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presión</a:t>
            </a:r>
            <a:r>
              <a:rPr lang="en-US" sz="2000">
                <a:latin typeface="Arial"/>
                <a:ea typeface="+mn-lt"/>
                <a:cs typeface="+mn-lt"/>
              </a:rPr>
              <a:t> de vapor </a:t>
            </a:r>
            <a:r>
              <a:rPr lang="en-US" sz="2000" err="1">
                <a:latin typeface="Arial"/>
                <a:ea typeface="+mn-lt"/>
                <a:cs typeface="+mn-lt"/>
              </a:rPr>
              <a:t>iguala</a:t>
            </a:r>
            <a:r>
              <a:rPr lang="en-US" sz="2000">
                <a:latin typeface="Arial"/>
                <a:ea typeface="+mn-lt"/>
                <a:cs typeface="+mn-lt"/>
              </a:rPr>
              <a:t> a la </a:t>
            </a:r>
            <a:r>
              <a:rPr lang="en-US" sz="2000" err="1">
                <a:latin typeface="Arial"/>
                <a:ea typeface="+mn-lt"/>
                <a:cs typeface="+mn-lt"/>
              </a:rPr>
              <a:t>atmosférica</a:t>
            </a:r>
            <a:r>
              <a:rPr lang="en-US" sz="2000">
                <a:latin typeface="Arial"/>
                <a:ea typeface="+mn-lt"/>
                <a:cs typeface="+mn-lt"/>
              </a:rPr>
              <a:t> (Figura de la </a:t>
            </a:r>
            <a:r>
              <a:rPr lang="en-US" sz="2000" err="1">
                <a:latin typeface="Arial"/>
                <a:ea typeface="+mn-lt"/>
                <a:cs typeface="+mn-lt"/>
              </a:rPr>
              <a:t>derecha</a:t>
            </a:r>
            <a:r>
              <a:rPr lang="en-US" sz="2000">
                <a:latin typeface="Arial"/>
                <a:ea typeface="+mn-lt"/>
                <a:cs typeface="+mn-lt"/>
              </a:rPr>
              <a:t>).</a:t>
            </a:r>
            <a:endParaRPr lang="en-US" sz="2000">
              <a:latin typeface="Arial"/>
              <a:cs typeface="Calibri"/>
            </a:endParaRPr>
          </a:p>
          <a:p>
            <a:pPr marL="0" indent="0" algn="just">
              <a:buNone/>
            </a:pPr>
            <a:r>
              <a:rPr lang="en-US" sz="2000">
                <a:latin typeface="Arial"/>
                <a:cs typeface="Calibri"/>
              </a:rPr>
              <a:t>POR EJEMPLO </a:t>
            </a:r>
          </a:p>
          <a:p>
            <a:pPr marL="0" indent="0"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El </a:t>
            </a:r>
            <a:r>
              <a:rPr lang="en-US" sz="2000" err="1">
                <a:latin typeface="Arial"/>
                <a:ea typeface="+mn-lt"/>
                <a:cs typeface="+mn-lt"/>
              </a:rPr>
              <a:t>agua</a:t>
            </a:r>
            <a:r>
              <a:rPr lang="en-US" sz="2000">
                <a:latin typeface="Arial"/>
                <a:ea typeface="+mn-lt"/>
                <a:cs typeface="+mn-lt"/>
              </a:rPr>
              <a:t> con </a:t>
            </a:r>
            <a:r>
              <a:rPr lang="en-US" sz="2000" err="1">
                <a:latin typeface="Arial"/>
                <a:ea typeface="+mn-lt"/>
                <a:cs typeface="+mn-lt"/>
              </a:rPr>
              <a:t>sal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hierve</a:t>
            </a:r>
            <a:r>
              <a:rPr lang="en-US" sz="2000">
                <a:latin typeface="Arial"/>
                <a:ea typeface="+mn-lt"/>
                <a:cs typeface="+mn-lt"/>
              </a:rPr>
              <a:t> a mayor </a:t>
            </a:r>
            <a:r>
              <a:rPr lang="en-US" sz="2000" err="1">
                <a:latin typeface="Arial"/>
                <a:ea typeface="+mn-lt"/>
                <a:cs typeface="+mn-lt"/>
              </a:rPr>
              <a:t>temperatura</a:t>
            </a:r>
            <a:r>
              <a:rPr lang="en-US" sz="2000">
                <a:latin typeface="Arial"/>
                <a:ea typeface="+mn-lt"/>
                <a:cs typeface="+mn-lt"/>
              </a:rPr>
              <a:t> que el </a:t>
            </a:r>
            <a:r>
              <a:rPr lang="en-US" sz="2000" err="1">
                <a:latin typeface="Arial"/>
                <a:ea typeface="+mn-lt"/>
                <a:cs typeface="+mn-lt"/>
              </a:rPr>
              <a:t>agua</a:t>
            </a:r>
            <a:r>
              <a:rPr lang="en-US" sz="2000">
                <a:latin typeface="Arial"/>
                <a:ea typeface="+mn-lt"/>
                <a:cs typeface="+mn-lt"/>
              </a:rPr>
              <a:t> sin </a:t>
            </a:r>
            <a:r>
              <a:rPr lang="en-US" sz="2000" err="1">
                <a:latin typeface="Arial"/>
                <a:ea typeface="+mn-lt"/>
                <a:cs typeface="+mn-lt"/>
              </a:rPr>
              <a:t>sal</a:t>
            </a:r>
            <a:r>
              <a:rPr lang="en-US" sz="2000">
                <a:latin typeface="Arial"/>
                <a:ea typeface="+mn-lt"/>
                <a:cs typeface="+mn-lt"/>
              </a:rPr>
              <a:t>. Esto </a:t>
            </a:r>
            <a:r>
              <a:rPr lang="en-US" sz="2000" err="1">
                <a:latin typeface="Arial"/>
                <a:ea typeface="+mn-lt"/>
                <a:cs typeface="+mn-lt"/>
              </a:rPr>
              <a:t>debido</a:t>
            </a:r>
            <a:r>
              <a:rPr lang="en-US" sz="2000">
                <a:latin typeface="Arial"/>
                <a:ea typeface="+mn-lt"/>
                <a:cs typeface="+mn-lt"/>
              </a:rPr>
              <a:t> a que la </a:t>
            </a:r>
            <a:r>
              <a:rPr lang="en-US" sz="2000" err="1">
                <a:latin typeface="Arial"/>
                <a:ea typeface="+mn-lt"/>
                <a:cs typeface="+mn-lt"/>
              </a:rPr>
              <a:t>sal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modifica</a:t>
            </a:r>
            <a:r>
              <a:rPr lang="en-US" sz="2000">
                <a:latin typeface="Arial"/>
                <a:ea typeface="+mn-lt"/>
                <a:cs typeface="+mn-lt"/>
              </a:rPr>
              <a:t> las </a:t>
            </a:r>
            <a:r>
              <a:rPr lang="en-US" sz="2000" err="1">
                <a:latin typeface="Arial"/>
                <a:ea typeface="+mn-lt"/>
                <a:cs typeface="+mn-lt"/>
              </a:rPr>
              <a:t>propiedades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características</a:t>
            </a:r>
            <a:r>
              <a:rPr lang="en-US" sz="2000">
                <a:latin typeface="Arial"/>
                <a:ea typeface="+mn-lt"/>
                <a:cs typeface="+mn-lt"/>
              </a:rPr>
              <a:t> del </a:t>
            </a:r>
            <a:r>
              <a:rPr lang="en-US" sz="2000" err="1">
                <a:latin typeface="Arial"/>
                <a:ea typeface="+mn-lt"/>
                <a:cs typeface="+mn-lt"/>
              </a:rPr>
              <a:t>agua</a:t>
            </a:r>
            <a:r>
              <a:rPr lang="en-US" sz="2000">
                <a:latin typeface="Arial"/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en-US" sz="2100">
              <a:latin typeface="Arial"/>
              <a:cs typeface="Calibri"/>
            </a:endParaRPr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554CFC-D839-4FB0-8B93-E706A4E5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69" y="1040304"/>
            <a:ext cx="4612254" cy="5468222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865956-B85F-42AC-BBF9-FBDEA001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82" y="3314644"/>
            <a:ext cx="6107499" cy="36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8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CB50-8EC9-40DB-BDCE-BAD6A0E2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87" y="-3518"/>
            <a:ext cx="3706762" cy="11768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cs typeface="Calibri Light"/>
              </a:rPr>
              <a:t>Ejercicio</a:t>
            </a:r>
            <a:r>
              <a:rPr lang="en-US" sz="3600">
                <a:cs typeface="Calibri Light"/>
              </a:rPr>
              <a:t> 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F3CF3-0ECE-4E75-BA46-ED995079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78" y="1803581"/>
            <a:ext cx="4175181" cy="4526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Datos.</a:t>
            </a:r>
            <a:endParaRPr lang="en-US" sz="180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b="1" err="1">
                <a:latin typeface="Arial"/>
                <a:ea typeface="+mn-lt"/>
                <a:cs typeface="+mn-lt"/>
              </a:rPr>
              <a:t>ΔTe</a:t>
            </a:r>
            <a:r>
              <a:rPr lang="en-US" sz="1800" b="1">
                <a:latin typeface="Arial"/>
                <a:ea typeface="+mn-lt"/>
                <a:cs typeface="+mn-lt"/>
              </a:rPr>
              <a:t>=? </a:t>
            </a:r>
            <a:endParaRPr lang="en-US" sz="1800">
              <a:latin typeface="Arial"/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err="1">
                <a:latin typeface="Arial"/>
                <a:ea typeface="+mn-lt"/>
                <a:cs typeface="+mn-lt"/>
              </a:rPr>
              <a:t>gramos</a:t>
            </a:r>
            <a:r>
              <a:rPr lang="en-US" sz="1800">
                <a:latin typeface="Arial"/>
                <a:ea typeface="+mn-lt"/>
                <a:cs typeface="+mn-lt"/>
              </a:rPr>
              <a:t> de </a:t>
            </a:r>
            <a:r>
              <a:rPr lang="en-US" sz="1800" err="1">
                <a:latin typeface="Arial"/>
                <a:ea typeface="+mn-lt"/>
                <a:cs typeface="+mn-lt"/>
              </a:rPr>
              <a:t>soluto</a:t>
            </a:r>
            <a:r>
              <a:rPr lang="en-US" sz="1800">
                <a:latin typeface="Arial"/>
                <a:ea typeface="+mn-lt"/>
                <a:cs typeface="+mn-lt"/>
              </a:rPr>
              <a:t>= 10 g     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 err="1">
                <a:latin typeface="Arial"/>
                <a:ea typeface="+mn-lt"/>
                <a:cs typeface="+mn-lt"/>
              </a:rPr>
              <a:t>gramos</a:t>
            </a:r>
            <a:r>
              <a:rPr lang="en-US" sz="1800">
                <a:latin typeface="Arial"/>
                <a:ea typeface="+mn-lt"/>
                <a:cs typeface="+mn-lt"/>
              </a:rPr>
              <a:t> de </a:t>
            </a:r>
            <a:r>
              <a:rPr lang="en-US" sz="1800" err="1">
                <a:latin typeface="Arial"/>
                <a:ea typeface="+mn-lt"/>
                <a:cs typeface="+mn-lt"/>
              </a:rPr>
              <a:t>solvente</a:t>
            </a:r>
            <a:r>
              <a:rPr lang="en-US" sz="1800">
                <a:latin typeface="Arial"/>
                <a:ea typeface="+mn-lt"/>
                <a:cs typeface="+mn-lt"/>
              </a:rPr>
              <a:t>= 300 </a:t>
            </a:r>
            <a:r>
              <a:rPr lang="en-US" sz="1800" err="1">
                <a:latin typeface="Arial"/>
                <a:ea typeface="+mn-lt"/>
                <a:cs typeface="+mn-lt"/>
              </a:rPr>
              <a:t>gramos</a:t>
            </a:r>
            <a:r>
              <a:rPr lang="en-US" sz="1800">
                <a:latin typeface="Arial"/>
                <a:ea typeface="+mn-lt"/>
                <a:cs typeface="+mn-lt"/>
              </a:rPr>
              <a:t>       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>
                <a:latin typeface="Arial"/>
                <a:ea typeface="+mn-lt"/>
                <a:cs typeface="+mn-lt"/>
              </a:rPr>
              <a:t> </a:t>
            </a:r>
            <a:r>
              <a:rPr lang="en-US" sz="1800" err="1">
                <a:latin typeface="Arial"/>
                <a:ea typeface="+mn-lt"/>
                <a:cs typeface="+mn-lt"/>
              </a:rPr>
              <a:t>Ke</a:t>
            </a:r>
            <a:r>
              <a:rPr lang="en-US" sz="1800">
                <a:latin typeface="Arial"/>
                <a:ea typeface="+mn-lt"/>
                <a:cs typeface="+mn-lt"/>
              </a:rPr>
              <a:t>= 0,52 °</a:t>
            </a:r>
            <a:r>
              <a:rPr lang="en-US" sz="1800" err="1">
                <a:latin typeface="Arial"/>
                <a:ea typeface="+mn-lt"/>
                <a:cs typeface="+mn-lt"/>
              </a:rPr>
              <a:t>C.Kg</a:t>
            </a:r>
            <a:r>
              <a:rPr lang="en-US" sz="1800">
                <a:latin typeface="Arial"/>
                <a:ea typeface="+mn-lt"/>
                <a:cs typeface="+mn-lt"/>
              </a:rPr>
              <a:t>/mol         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1800">
                <a:latin typeface="Arial"/>
                <a:ea typeface="+mn-lt"/>
                <a:cs typeface="+mn-lt"/>
              </a:rPr>
              <a:t> Masa molecular (</a:t>
            </a:r>
            <a:r>
              <a:rPr lang="en-US" sz="1800" err="1">
                <a:latin typeface="Arial"/>
                <a:ea typeface="+mn-lt"/>
                <a:cs typeface="+mn-lt"/>
              </a:rPr>
              <a:t>glucosa</a:t>
            </a:r>
            <a:r>
              <a:rPr lang="en-US" sz="1800">
                <a:latin typeface="Arial"/>
                <a:ea typeface="+mn-lt"/>
                <a:cs typeface="+mn-lt"/>
              </a:rPr>
              <a:t>) = 180 g/mol</a:t>
            </a:r>
            <a:endParaRPr lang="en-US" sz="1800">
              <a:latin typeface="Arial"/>
              <a:cs typeface="Calibri"/>
            </a:endParaRPr>
          </a:p>
          <a:p>
            <a:pPr algn="ctr">
              <a:buClr>
                <a:srgbClr val="FFFFFF"/>
              </a:buClr>
            </a:pPr>
            <a:r>
              <a:rPr lang="en-US" b="1" i="1" err="1">
                <a:ea typeface="+mn-lt"/>
                <a:cs typeface="+mn-lt"/>
              </a:rPr>
              <a:t>P</a:t>
            </a:r>
            <a:r>
              <a:rPr lang="en-US" sz="2000" b="1" i="1" err="1">
                <a:ea typeface="+mn-lt"/>
                <a:cs typeface="+mn-lt"/>
              </a:rPr>
              <a:t>artimos</a:t>
            </a:r>
            <a:r>
              <a:rPr lang="en-US" sz="2000" b="1" i="1">
                <a:ea typeface="+mn-lt"/>
                <a:cs typeface="+mn-lt"/>
              </a:rPr>
              <a:t> de la </a:t>
            </a:r>
            <a:r>
              <a:rPr lang="en-US" sz="2000" b="1" i="1" err="1">
                <a:ea typeface="+mn-lt"/>
                <a:cs typeface="+mn-lt"/>
              </a:rPr>
              <a:t>siguiente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fórmula</a:t>
            </a:r>
            <a:r>
              <a:rPr lang="en-US" sz="2000" b="1" i="1">
                <a:ea typeface="+mn-lt"/>
                <a:cs typeface="+mn-lt"/>
              </a:rPr>
              <a:t> para </a:t>
            </a:r>
            <a:r>
              <a:rPr lang="en-US" sz="2000" b="1" i="1" err="1">
                <a:ea typeface="+mn-lt"/>
                <a:cs typeface="+mn-lt"/>
              </a:rPr>
              <a:t>calcular</a:t>
            </a:r>
            <a:r>
              <a:rPr lang="en-US" sz="2000" b="1" i="1">
                <a:ea typeface="+mn-lt"/>
                <a:cs typeface="+mn-lt"/>
              </a:rPr>
              <a:t> </a:t>
            </a:r>
            <a:r>
              <a:rPr lang="en-US" sz="2000" b="1" i="1" err="1">
                <a:ea typeface="+mn-lt"/>
                <a:cs typeface="+mn-lt"/>
              </a:rPr>
              <a:t>ΔTe</a:t>
            </a:r>
            <a:r>
              <a:rPr lang="en-US" sz="2000" b="1" i="1">
                <a:ea typeface="+mn-lt"/>
                <a:cs typeface="+mn-lt"/>
              </a:rPr>
              <a:t>: 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2000" b="1" i="1">
                <a:ea typeface="+mn-lt"/>
                <a:cs typeface="+mn-lt"/>
              </a:rPr>
              <a:t>        </a:t>
            </a:r>
            <a:r>
              <a:rPr lang="en-US" sz="2000" b="1" err="1">
                <a:ea typeface="+mn-lt"/>
                <a:cs typeface="+mn-lt"/>
              </a:rPr>
              <a:t>ΔTe</a:t>
            </a:r>
            <a:r>
              <a:rPr lang="en-US" sz="2000" b="1">
                <a:ea typeface="+mn-lt"/>
                <a:cs typeface="+mn-lt"/>
              </a:rPr>
              <a:t> = </a:t>
            </a:r>
            <a:r>
              <a:rPr lang="en-US" sz="2000" b="1" err="1">
                <a:ea typeface="+mn-lt"/>
                <a:cs typeface="+mn-lt"/>
              </a:rPr>
              <a:t>Ke</a:t>
            </a:r>
            <a:r>
              <a:rPr lang="en-US" sz="2000" b="1">
                <a:ea typeface="+mn-lt"/>
                <a:cs typeface="+mn-lt"/>
              </a:rPr>
              <a:t>. m</a:t>
            </a:r>
            <a:endParaRPr lang="en-US" sz="2000"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D16E76-9F37-4B24-BDD0-B08119D7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522" y="106394"/>
            <a:ext cx="9159516" cy="1256582"/>
          </a:xfrm>
        </p:spPr>
        <p:txBody>
          <a:bodyPr/>
          <a:lstStyle/>
          <a:p>
            <a:r>
              <a:rPr lang="en-US" sz="2000" b="1" err="1">
                <a:ea typeface="+mn-lt"/>
                <a:cs typeface="+mn-lt"/>
              </a:rPr>
              <a:t>Calcula</a:t>
            </a:r>
            <a:r>
              <a:rPr lang="en-US" sz="2000" b="1">
                <a:ea typeface="+mn-lt"/>
                <a:cs typeface="+mn-lt"/>
              </a:rPr>
              <a:t> la </a:t>
            </a:r>
            <a:r>
              <a:rPr lang="en-US" sz="2000" b="1" err="1">
                <a:ea typeface="+mn-lt"/>
                <a:cs typeface="+mn-lt"/>
              </a:rPr>
              <a:t>variación</a:t>
            </a:r>
            <a:r>
              <a:rPr lang="en-US" sz="2000" b="1">
                <a:ea typeface="+mn-lt"/>
                <a:cs typeface="+mn-lt"/>
              </a:rPr>
              <a:t> en el punto de </a:t>
            </a:r>
            <a:r>
              <a:rPr lang="en-US" sz="2000" b="1" err="1">
                <a:ea typeface="+mn-lt"/>
                <a:cs typeface="+mn-lt"/>
              </a:rPr>
              <a:t>ebullición</a:t>
            </a:r>
            <a:r>
              <a:rPr lang="en-US" sz="2000" b="1">
                <a:ea typeface="+mn-lt"/>
                <a:cs typeface="+mn-lt"/>
              </a:rPr>
              <a:t> de una </a:t>
            </a:r>
            <a:r>
              <a:rPr lang="en-US" sz="2000" b="1" err="1">
                <a:ea typeface="+mn-lt"/>
                <a:cs typeface="+mn-lt"/>
              </a:rPr>
              <a:t>solución</a:t>
            </a:r>
            <a:r>
              <a:rPr lang="en-US" sz="2000" b="1">
                <a:ea typeface="+mn-lt"/>
                <a:cs typeface="+mn-lt"/>
              </a:rPr>
              <a:t> que se </a:t>
            </a:r>
            <a:r>
              <a:rPr lang="en-US" sz="2000" b="1" err="1">
                <a:ea typeface="+mn-lt"/>
                <a:cs typeface="+mn-lt"/>
              </a:rPr>
              <a:t>prepara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disolviendo</a:t>
            </a:r>
            <a:r>
              <a:rPr lang="en-US" sz="2000" b="1">
                <a:ea typeface="+mn-lt"/>
                <a:cs typeface="+mn-lt"/>
              </a:rPr>
              <a:t> 10 </a:t>
            </a:r>
            <a:r>
              <a:rPr lang="en-US" sz="2000" b="1" err="1">
                <a:ea typeface="+mn-lt"/>
                <a:cs typeface="+mn-lt"/>
              </a:rPr>
              <a:t>gramos</a:t>
            </a:r>
            <a:r>
              <a:rPr lang="en-US" sz="2000" b="1">
                <a:ea typeface="+mn-lt"/>
                <a:cs typeface="+mn-lt"/>
              </a:rPr>
              <a:t> de </a:t>
            </a:r>
            <a:r>
              <a:rPr lang="en-US" sz="2000" b="1" err="1">
                <a:ea typeface="+mn-lt"/>
                <a:cs typeface="+mn-lt"/>
              </a:rPr>
              <a:t>glucosa</a:t>
            </a:r>
            <a:r>
              <a:rPr lang="en-US" sz="2000" b="1">
                <a:ea typeface="+mn-lt"/>
                <a:cs typeface="+mn-lt"/>
              </a:rPr>
              <a:t> en 300 </a:t>
            </a:r>
            <a:r>
              <a:rPr lang="en-US" sz="2000" b="1" err="1">
                <a:ea typeface="+mn-lt"/>
                <a:cs typeface="+mn-lt"/>
              </a:rPr>
              <a:t>gramos</a:t>
            </a:r>
            <a:r>
              <a:rPr lang="en-US" sz="2000" b="1">
                <a:ea typeface="+mn-lt"/>
                <a:cs typeface="+mn-lt"/>
              </a:rPr>
              <a:t> de </a:t>
            </a:r>
            <a:r>
              <a:rPr lang="en-US" sz="2000" b="1" err="1">
                <a:ea typeface="+mn-lt"/>
                <a:cs typeface="+mn-lt"/>
              </a:rPr>
              <a:t>agua</a:t>
            </a:r>
            <a:r>
              <a:rPr lang="en-US" sz="2000" b="1">
                <a:ea typeface="+mn-lt"/>
                <a:cs typeface="+mn-lt"/>
              </a:rPr>
              <a:t>, </a:t>
            </a:r>
            <a:r>
              <a:rPr lang="en-US" sz="2000" b="1" err="1">
                <a:ea typeface="+mn-lt"/>
                <a:cs typeface="+mn-lt"/>
              </a:rPr>
              <a:t>sabiendo</a:t>
            </a:r>
            <a:r>
              <a:rPr lang="en-US" sz="2000" b="1">
                <a:ea typeface="+mn-lt"/>
                <a:cs typeface="+mn-lt"/>
              </a:rPr>
              <a:t> que la </a:t>
            </a:r>
            <a:r>
              <a:rPr lang="en-US" sz="2000" b="1" err="1">
                <a:ea typeface="+mn-lt"/>
                <a:cs typeface="+mn-lt"/>
              </a:rPr>
              <a:t>constante</a:t>
            </a:r>
            <a:r>
              <a:rPr lang="en-US" sz="2000" b="1">
                <a:ea typeface="+mn-lt"/>
                <a:cs typeface="+mn-lt"/>
              </a:rPr>
              <a:t> de </a:t>
            </a:r>
            <a:r>
              <a:rPr lang="en-US" sz="2000" b="1" err="1">
                <a:ea typeface="+mn-lt"/>
                <a:cs typeface="+mn-lt"/>
              </a:rPr>
              <a:t>ebullición</a:t>
            </a:r>
            <a:r>
              <a:rPr lang="en-US" sz="2000" b="1">
                <a:ea typeface="+mn-lt"/>
                <a:cs typeface="+mn-lt"/>
              </a:rPr>
              <a:t> es 0,52 °</a:t>
            </a:r>
            <a:r>
              <a:rPr lang="en-US" sz="2000" b="1" err="1">
                <a:ea typeface="+mn-lt"/>
                <a:cs typeface="+mn-lt"/>
              </a:rPr>
              <a:t>C.Kg</a:t>
            </a:r>
            <a:r>
              <a:rPr lang="en-US" sz="2000" b="1">
                <a:ea typeface="+mn-lt"/>
                <a:cs typeface="+mn-lt"/>
              </a:rPr>
              <a:t>/mol</a:t>
            </a:r>
            <a:endParaRPr lang="en-US" sz="20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7BEFB-922E-4A00-9527-4DE6D3F84098}"/>
              </a:ext>
            </a:extLst>
          </p:cNvPr>
          <p:cNvSpPr txBox="1"/>
          <p:nvPr/>
        </p:nvSpPr>
        <p:spPr>
          <a:xfrm>
            <a:off x="5862697" y="1873956"/>
            <a:ext cx="5280712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primero, </a:t>
            </a:r>
            <a:r>
              <a:rPr lang="en-US" err="1"/>
              <a:t>debemos</a:t>
            </a:r>
            <a:r>
              <a:rPr lang="en-US"/>
              <a:t> </a:t>
            </a:r>
            <a:r>
              <a:rPr lang="en-US" err="1"/>
              <a:t>hallar</a:t>
            </a:r>
            <a:r>
              <a:rPr lang="en-US"/>
              <a:t> la </a:t>
            </a:r>
            <a:r>
              <a:rPr lang="en-US" err="1"/>
              <a:t>molalidad</a:t>
            </a:r>
            <a:r>
              <a:rPr lang="en-US"/>
              <a:t>:</a:t>
            </a:r>
            <a:endParaRPr lang="en-US" b="1">
              <a:cs typeface="Calibri"/>
            </a:endParaRPr>
          </a:p>
          <a:p>
            <a:endParaRPr lang="en-US"/>
          </a:p>
          <a:p>
            <a:r>
              <a:rPr lang="en-US" b="1"/>
              <a:t>m=  </a:t>
            </a:r>
            <a:r>
              <a:rPr lang="en-US" b="1" err="1"/>
              <a:t>gramos</a:t>
            </a:r>
            <a:r>
              <a:rPr lang="en-US" b="1"/>
              <a:t> </a:t>
            </a:r>
            <a:r>
              <a:rPr lang="en-US" b="1" err="1"/>
              <a:t>soluto</a:t>
            </a:r>
            <a:r>
              <a:rPr lang="en-US" b="1"/>
              <a:t> / masa molecular * kg  </a:t>
            </a:r>
            <a:r>
              <a:rPr lang="en-US" b="1" err="1"/>
              <a:t>solvente</a:t>
            </a:r>
            <a:r>
              <a:rPr lang="en-US" b="1"/>
              <a:t>   </a:t>
            </a:r>
            <a:endParaRPr lang="en-US"/>
          </a:p>
          <a:p>
            <a:r>
              <a:rPr lang="en-US">
                <a:cs typeface="Calibri" panose="020F0502020204030204"/>
              </a:rPr>
              <a:t>m=10 gr / 180g\mol *0,3kg </a:t>
            </a:r>
          </a:p>
          <a:p>
            <a:r>
              <a:rPr lang="en-US" b="1"/>
              <a:t>m= 0,19 mol/Kg</a:t>
            </a:r>
            <a:endParaRPr lang="en-US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,Sans-Serif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spcAft>
                <a:spcPts val="1000"/>
              </a:spcAft>
              <a:buFont typeface="Arial,Sans-Serif"/>
              <a:buChar char="•"/>
            </a:pPr>
            <a:r>
              <a:rPr lang="en-US" b="1" err="1">
                <a:ea typeface="+mn-lt"/>
                <a:cs typeface="+mn-lt"/>
              </a:rPr>
              <a:t>Ahora</a:t>
            </a:r>
            <a:r>
              <a:rPr lang="en-US" b="1">
                <a:ea typeface="+mn-lt"/>
                <a:cs typeface="+mn-lt"/>
              </a:rPr>
              <a:t> bien, </a:t>
            </a:r>
            <a:r>
              <a:rPr lang="en-US" b="1" err="1">
                <a:ea typeface="+mn-lt"/>
                <a:cs typeface="+mn-lt"/>
              </a:rPr>
              <a:t>ya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podemos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hallar</a:t>
            </a:r>
            <a:r>
              <a:rPr lang="en-US" b="1">
                <a:ea typeface="+mn-lt"/>
                <a:cs typeface="+mn-lt"/>
              </a:rPr>
              <a:t> la </a:t>
            </a:r>
            <a:r>
              <a:rPr lang="en-US" b="1" err="1">
                <a:ea typeface="+mn-lt"/>
                <a:cs typeface="+mn-lt"/>
              </a:rPr>
              <a:t>variación</a:t>
            </a:r>
            <a:r>
              <a:rPr lang="en-US" b="1">
                <a:ea typeface="+mn-lt"/>
                <a:cs typeface="+mn-lt"/>
              </a:rPr>
              <a:t> de la </a:t>
            </a:r>
            <a:r>
              <a:rPr lang="en-US" b="1" err="1">
                <a:ea typeface="+mn-lt"/>
                <a:cs typeface="+mn-lt"/>
              </a:rPr>
              <a:t>temperatura</a:t>
            </a:r>
            <a:r>
              <a:rPr lang="en-US" b="1">
                <a:ea typeface="+mn-lt"/>
                <a:cs typeface="+mn-lt"/>
              </a:rPr>
              <a:t> de </a:t>
            </a:r>
            <a:r>
              <a:rPr lang="en-US" b="1" err="1">
                <a:ea typeface="+mn-lt"/>
                <a:cs typeface="+mn-lt"/>
              </a:rPr>
              <a:t>ebullición</a:t>
            </a:r>
            <a:r>
              <a:rPr lang="en-US" b="1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spcAft>
                <a:spcPts val="1000"/>
              </a:spcAft>
              <a:buFont typeface="Arial,Sans-Serif"/>
              <a:buChar char="•"/>
            </a:pPr>
            <a:r>
              <a:rPr lang="en-US" err="1">
                <a:cs typeface="Calibri" panose="020F0502020204030204"/>
              </a:rPr>
              <a:t>ΔTe</a:t>
            </a:r>
            <a:r>
              <a:rPr lang="en-US">
                <a:cs typeface="Calibri" panose="020F0502020204030204"/>
              </a:rPr>
              <a:t> = </a:t>
            </a:r>
            <a:r>
              <a:rPr lang="en-US" err="1">
                <a:cs typeface="Calibri" panose="020F0502020204030204"/>
              </a:rPr>
              <a:t>Ke</a:t>
            </a:r>
            <a:r>
              <a:rPr lang="en-US">
                <a:cs typeface="Calibri" panose="020F0502020204030204"/>
              </a:rPr>
              <a:t>. m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b="1" err="1">
                <a:cs typeface="Calibri" panose="020F0502020204030204"/>
              </a:rPr>
              <a:t>ΔTe</a:t>
            </a:r>
            <a:r>
              <a:rPr lang="en-US" b="1">
                <a:cs typeface="Calibri" panose="020F0502020204030204"/>
              </a:rPr>
              <a:t> = </a:t>
            </a:r>
            <a:r>
              <a:rPr lang="en-US">
                <a:cs typeface="Calibri" panose="020F0502020204030204"/>
              </a:rPr>
              <a:t>0,52 °</a:t>
            </a:r>
            <a:r>
              <a:rPr lang="en-US" err="1">
                <a:cs typeface="Calibri" panose="020F0502020204030204"/>
              </a:rPr>
              <a:t>C.Kg</a:t>
            </a:r>
            <a:r>
              <a:rPr lang="en-US">
                <a:cs typeface="Calibri" panose="020F0502020204030204"/>
              </a:rPr>
              <a:t>/mol x 0,19 mol/kg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1000"/>
              </a:spcAft>
            </a:pPr>
            <a:r>
              <a:rPr lang="en-US" b="1" err="1">
                <a:cs typeface="Calibri" panose="020F0502020204030204"/>
              </a:rPr>
              <a:t>ΔTe</a:t>
            </a:r>
            <a:r>
              <a:rPr lang="en-US" b="1">
                <a:cs typeface="Calibri" panose="020F0502020204030204"/>
              </a:rPr>
              <a:t> = 0,098 °C</a:t>
            </a:r>
            <a:endParaRPr lang="en-US">
              <a:ea typeface="+mn-lt"/>
              <a:cs typeface="+mn-lt"/>
            </a:endParaRPr>
          </a:p>
          <a:p>
            <a:pPr algn="l">
              <a:spcAft>
                <a:spcPts val="1000"/>
              </a:spcAft>
            </a:pPr>
            <a:endParaRPr lang="en-US" b="1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4F521AA-5BE8-4B6B-9B9A-93462C21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955" y="2786315"/>
            <a:ext cx="2743200" cy="7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208</Words>
  <Application>Microsoft Office PowerPoint</Application>
  <PresentationFormat>Panorámica</PresentationFormat>
  <Paragraphs>52</Paragraphs>
  <Slides>19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Arial,Sans-Serif</vt:lpstr>
      <vt:lpstr>Calibri</vt:lpstr>
      <vt:lpstr>Calibri Light</vt:lpstr>
      <vt:lpstr>Celestial</vt:lpstr>
      <vt:lpstr>Propiedades coligativas de las disoluciones </vt:lpstr>
      <vt:lpstr>DEFINICION </vt:lpstr>
      <vt:lpstr>Las propiedades coligativas son :  1.- DESCENSO EN LA PRESION DE VAPOR 2.- AUMENTO EN EL PUNTO DE EBULLICION 3.- DESCENSO EN EL PUntO DE CONGELACION 4.-PRESION OSMOTICA  </vt:lpstr>
      <vt:lpstr>Disminucion de la presion de vapor</vt:lpstr>
      <vt:lpstr>Ejercicio de la dismminucion  de la presion de vapor </vt:lpstr>
      <vt:lpstr>Presentación de PowerPoint</vt:lpstr>
      <vt:lpstr>Presentación de PowerPoint</vt:lpstr>
      <vt:lpstr>Incremento del punto de ebullicion </vt:lpstr>
      <vt:lpstr>Ejercicio </vt:lpstr>
      <vt:lpstr>Decremento del punto de congelacion</vt:lpstr>
      <vt:lpstr>Ejercicio del DECREMENTO DEL PUNTO DE CONGELACION </vt:lpstr>
      <vt:lpstr>Presentación de PowerPoint</vt:lpstr>
      <vt:lpstr>Presentación de PowerPoint</vt:lpstr>
      <vt:lpstr>Presion osmotica</vt:lpstr>
      <vt:lpstr>Presentación de PowerPoint</vt:lpstr>
      <vt:lpstr>Presentación de PowerPoint</vt:lpstr>
      <vt:lpstr>Presentación de PowerPoint</vt:lpstr>
      <vt:lpstr>EJERCICIO de la presion osmotica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user</cp:lastModifiedBy>
  <cp:revision>165</cp:revision>
  <dcterms:created xsi:type="dcterms:W3CDTF">2021-04-05T18:36:05Z</dcterms:created>
  <dcterms:modified xsi:type="dcterms:W3CDTF">2021-04-12T14:44:54Z</dcterms:modified>
</cp:coreProperties>
</file>