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8" r:id="rId5"/>
    <p:sldId id="263" r:id="rId6"/>
    <p:sldId id="267" r:id="rId7"/>
    <p:sldId id="264" r:id="rId8"/>
    <p:sldId id="265" r:id="rId9"/>
    <p:sldId id="266" r:id="rId10"/>
    <p:sldId id="269" r:id="rId11"/>
    <p:sldId id="270" r:id="rId12"/>
    <p:sldId id="258" r:id="rId13"/>
    <p:sldId id="259" r:id="rId14"/>
    <p:sldId id="261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D690-2319-4FEC-8780-F61CE43DBDCF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0C2929F-9DBD-45CF-BDCA-2A2735510B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6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D690-2319-4FEC-8780-F61CE43DBDCF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0C2929F-9DBD-45CF-BDCA-2A2735510B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04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D690-2319-4FEC-8780-F61CE43DBDCF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0C2929F-9DBD-45CF-BDCA-2A2735510BE6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5255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D690-2319-4FEC-8780-F61CE43DBDCF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0C2929F-9DBD-45CF-BDCA-2A2735510B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5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D690-2319-4FEC-8780-F61CE43DBDCF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0C2929F-9DBD-45CF-BDCA-2A2735510BE6}" type="slidenum">
              <a:rPr lang="en-US" smtClean="0"/>
              <a:t>‹Nº›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51639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D690-2319-4FEC-8780-F61CE43DBDCF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0C2929F-9DBD-45CF-BDCA-2A2735510B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923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D690-2319-4FEC-8780-F61CE43DBDCF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929F-9DBD-45CF-BDCA-2A2735510B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86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D690-2319-4FEC-8780-F61CE43DBDCF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929F-9DBD-45CF-BDCA-2A2735510B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1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D690-2319-4FEC-8780-F61CE43DBDCF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929F-9DBD-45CF-BDCA-2A2735510B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34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D690-2319-4FEC-8780-F61CE43DBDCF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0C2929F-9DBD-45CF-BDCA-2A2735510B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8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D690-2319-4FEC-8780-F61CE43DBDCF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0C2929F-9DBD-45CF-BDCA-2A2735510B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03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D690-2319-4FEC-8780-F61CE43DBDCF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0C2929F-9DBD-45CF-BDCA-2A2735510B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3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D690-2319-4FEC-8780-F61CE43DBDCF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929F-9DBD-45CF-BDCA-2A2735510B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88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D690-2319-4FEC-8780-F61CE43DBDCF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929F-9DBD-45CF-BDCA-2A2735510B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54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D690-2319-4FEC-8780-F61CE43DBDCF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929F-9DBD-45CF-BDCA-2A2735510B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1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D690-2319-4FEC-8780-F61CE43DBDCF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0C2929F-9DBD-45CF-BDCA-2A2735510B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34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DD690-2319-4FEC-8780-F61CE43DBDCF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0C2929F-9DBD-45CF-BDCA-2A2735510B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44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B093D3-3932-4EF1-8E58-CB3FDF7FD0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Tema</a:t>
            </a:r>
            <a:r>
              <a:rPr lang="en-US" dirty="0"/>
              <a:t> 2 – </a:t>
            </a:r>
            <a:r>
              <a:rPr lang="en-US" dirty="0" err="1"/>
              <a:t>Estructuras</a:t>
            </a:r>
            <a:r>
              <a:rPr lang="en-US" dirty="0"/>
              <a:t> </a:t>
            </a:r>
            <a:r>
              <a:rPr lang="en-US" dirty="0" err="1"/>
              <a:t>Secuenciales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B7C348-9D35-43CE-A197-57A285D6FC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Mgr. Danitza Eliana Solar Llanos</a:t>
            </a:r>
          </a:p>
        </p:txBody>
      </p:sp>
    </p:spTree>
    <p:extLst>
      <p:ext uri="{BB962C8B-B14F-4D97-AF65-F5344CB8AC3E}">
        <p14:creationId xmlns:p14="http://schemas.microsoft.com/office/powerpoint/2010/main" val="214371497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5A71F-4CE5-4C02-8C15-E0B9E302E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Nombres</a:t>
            </a:r>
            <a:r>
              <a:rPr lang="en-US" dirty="0"/>
              <a:t> de las variables </a:t>
            </a:r>
            <a:r>
              <a:rPr lang="en-US" dirty="0" err="1"/>
              <a:t>yPalabras</a:t>
            </a:r>
            <a:r>
              <a:rPr lang="en-US" dirty="0"/>
              <a:t> </a:t>
            </a:r>
            <a:r>
              <a:rPr lang="en-US" dirty="0" err="1"/>
              <a:t>reservadas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979F6D-7853-485D-8A82-985808AAA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Las variables no se declaran directamente se usan y su tipo cambia de acuerdo al valor que se les asigne.</a:t>
            </a:r>
            <a:endParaRPr lang="en-US" dirty="0"/>
          </a:p>
          <a:p>
            <a:r>
              <a:rPr lang="es-BO" dirty="0"/>
              <a:t>Una variable es un nombre con el que se refiere a un valor</a:t>
            </a:r>
          </a:p>
          <a:p>
            <a:r>
              <a:rPr lang="es-BO" dirty="0"/>
              <a:t>Python tiene treinta y tantas palabras clave. Estas palabras no se pueden utilizar como nombres de variables ni de funciones.</a:t>
            </a:r>
            <a:br>
              <a:rPr lang="es-BO" dirty="0"/>
            </a:br>
            <a:endParaRPr lang="en-US" dirty="0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9B55CE31-5C44-4E94-A1E4-9F4596D4F5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347021"/>
              </p:ext>
            </p:extLst>
          </p:nvPr>
        </p:nvGraphicFramePr>
        <p:xfrm>
          <a:off x="2671552" y="4843627"/>
          <a:ext cx="8915400" cy="12286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4096067809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163641682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628967478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94771118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3962135377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6161432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200">
                          <a:effectLst/>
                        </a:rPr>
                        <a:t>and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200">
                          <a:effectLst/>
                        </a:rPr>
                        <a:t>as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200">
                          <a:effectLst/>
                        </a:rPr>
                        <a:t>assert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200">
                          <a:effectLst/>
                        </a:rPr>
                        <a:t>break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200">
                          <a:effectLst/>
                        </a:rPr>
                        <a:t>class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200">
                          <a:effectLst/>
                        </a:rPr>
                        <a:t>continue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49973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200">
                          <a:effectLst/>
                        </a:rPr>
                        <a:t>def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200">
                          <a:effectLst/>
                        </a:rPr>
                        <a:t>del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200">
                          <a:effectLst/>
                        </a:rPr>
                        <a:t>elif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200">
                          <a:effectLst/>
                        </a:rPr>
                        <a:t>else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200">
                          <a:effectLst/>
                        </a:rPr>
                        <a:t>except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200">
                          <a:effectLst/>
                        </a:rPr>
                        <a:t>exec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852709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200">
                          <a:effectLst/>
                        </a:rPr>
                        <a:t>finally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200">
                          <a:effectLst/>
                        </a:rPr>
                        <a:t>for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200">
                          <a:effectLst/>
                        </a:rPr>
                        <a:t>from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200">
                          <a:effectLst/>
                        </a:rPr>
                        <a:t>global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200">
                          <a:effectLst/>
                        </a:rPr>
                        <a:t>if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200">
                          <a:effectLst/>
                        </a:rPr>
                        <a:t>import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4523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200">
                          <a:effectLst/>
                        </a:rPr>
                        <a:t>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200">
                          <a:effectLst/>
                        </a:rPr>
                        <a:t>is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200">
                          <a:effectLst/>
                        </a:rPr>
                        <a:t>lambda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200">
                          <a:effectLst/>
                        </a:rPr>
                        <a:t>nonlocal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200">
                          <a:effectLst/>
                        </a:rPr>
                        <a:t>not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200">
                          <a:effectLst/>
                        </a:rPr>
                        <a:t>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95857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2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200">
                          <a:effectLst/>
                        </a:rPr>
                        <a:t>raise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200">
                          <a:effectLst/>
                        </a:rPr>
                        <a:t>return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200">
                          <a:effectLst/>
                        </a:rPr>
                        <a:t>try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200">
                          <a:effectLst/>
                        </a:rPr>
                        <a:t>while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200">
                          <a:effectLst/>
                        </a:rPr>
                        <a:t>with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526454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200">
                          <a:effectLst/>
                        </a:rPr>
                        <a:t>yield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200">
                          <a:effectLst/>
                        </a:rPr>
                        <a:t>True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200">
                          <a:effectLst/>
                        </a:rPr>
                        <a:t>False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200">
                          <a:effectLst/>
                        </a:rPr>
                        <a:t>None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200">
                          <a:effectLst/>
                        </a:rPr>
                        <a:t> print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4036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035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ACA609-4AF6-45EB-8BDF-4ED4B3CD4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4878" y="946179"/>
            <a:ext cx="8915400" cy="4310537"/>
          </a:xfrm>
        </p:spPr>
        <p:txBody>
          <a:bodyPr>
            <a:normAutofit lnSpcReduction="10000"/>
          </a:bodyPr>
          <a:lstStyle/>
          <a:p>
            <a:r>
              <a:rPr lang="es-BO" b="1" dirty="0"/>
              <a:t>Nombres de Nombres de variables</a:t>
            </a:r>
            <a:r>
              <a:rPr lang="es-BO" dirty="0"/>
              <a:t> válidos en Python debe ajustarse a las siguientes tres simples reglas:</a:t>
            </a:r>
            <a:endParaRPr lang="en-US" dirty="0"/>
          </a:p>
          <a:p>
            <a:pPr lvl="1"/>
            <a:r>
              <a:rPr lang="es-BO" dirty="0"/>
              <a:t>Son secuencias arbitrariamente largas de letras y dígitos.</a:t>
            </a:r>
            <a:endParaRPr lang="en-US" dirty="0"/>
          </a:p>
          <a:p>
            <a:pPr lvl="1"/>
            <a:r>
              <a:rPr lang="es-BO" dirty="0"/>
              <a:t>La secuencia debe empezar con una letra.</a:t>
            </a:r>
            <a:endParaRPr lang="en-US" dirty="0"/>
          </a:p>
          <a:p>
            <a:pPr lvl="1"/>
            <a:r>
              <a:rPr lang="es-BO" dirty="0"/>
              <a:t>Además de </a:t>
            </a:r>
            <a:r>
              <a:rPr lang="es-BO" dirty="0" err="1"/>
              <a:t>a..z</a:t>
            </a:r>
            <a:r>
              <a:rPr lang="es-BO" dirty="0"/>
              <a:t>, y A..Z, el </a:t>
            </a:r>
            <a:r>
              <a:rPr lang="es-BO" dirty="0" err="1"/>
              <a:t>guión</a:t>
            </a:r>
            <a:r>
              <a:rPr lang="es-BO" dirty="0"/>
              <a:t> bajo (_) es una letra.</a:t>
            </a:r>
            <a:endParaRPr lang="en-US" dirty="0"/>
          </a:p>
          <a:p>
            <a:r>
              <a:rPr lang="es-BO" dirty="0"/>
              <a:t>Los programadores generalmente escogen nombres significativos para sus variables — que especifiquen para qué se usa la variable.</a:t>
            </a:r>
            <a:endParaRPr lang="en-US" dirty="0"/>
          </a:p>
          <a:p>
            <a:r>
              <a:rPr lang="es-BO" dirty="0"/>
              <a:t>Aunque es permitido usar letras mayúsculas, por convención no lo hacemos. Si usted lo hace, recuerde que las letras mayúsculas importan, Pedro y pedro son variables diferentes.</a:t>
            </a:r>
            <a:endParaRPr lang="en-US" dirty="0"/>
          </a:p>
          <a:p>
            <a:r>
              <a:rPr lang="es-BO" dirty="0"/>
              <a:t>El carácter subrayado (_) puede aparecer en un nombre. A menudo se usa en nombres con múltiples palabras, tales como </a:t>
            </a:r>
            <a:r>
              <a:rPr lang="es-BO" dirty="0" err="1"/>
              <a:t>mi_nombre</a:t>
            </a:r>
            <a:r>
              <a:rPr lang="es-BO" dirty="0"/>
              <a:t> ́</a:t>
            </a:r>
            <a:r>
              <a:rPr lang="es-BO" dirty="0" err="1"/>
              <a:t>ó</a:t>
            </a:r>
            <a:r>
              <a:rPr lang="es-BO" dirty="0"/>
              <a:t> </a:t>
            </a:r>
            <a:r>
              <a:rPr lang="es-BO" dirty="0" err="1"/>
              <a:t>precio_de_la_porcelana_en_china</a:t>
            </a:r>
            <a:r>
              <a:rPr lang="es-BO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75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D4450F-1187-4485-8812-1489116D3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 de Representación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2428BD-4FE3-4A5C-85FE-B7B311B1F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Diagramas de Flujo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9041F60-ACD1-4F2D-BB0E-832BA78E9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348" y="2677324"/>
            <a:ext cx="6839303" cy="385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824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A695CC-24E9-4BBC-84CB-32031F92B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0355"/>
            <a:ext cx="10515600" cy="5886608"/>
          </a:xfrm>
        </p:spPr>
        <p:txBody>
          <a:bodyPr/>
          <a:lstStyle/>
          <a:p>
            <a:r>
              <a:rPr lang="es-ES" dirty="0"/>
              <a:t>Pseudocódigo</a:t>
            </a:r>
          </a:p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A66684D-3584-4886-87D1-0A0F60745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072" y="1333212"/>
            <a:ext cx="8952800" cy="271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60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7FAFA-37E9-4CE3-919F-62C8693AA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Pseudocódigo</a:t>
            </a:r>
            <a:r>
              <a:rPr lang="en-US" dirty="0"/>
              <a:t>-</a:t>
            </a:r>
            <a:r>
              <a:rPr lang="es-ES" dirty="0"/>
              <a:t>Diagrama de Flujo</a:t>
            </a:r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1774687-B595-46E8-892B-BE6AF8642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96183"/>
            <a:ext cx="11326497" cy="2889994"/>
          </a:xfrm>
        </p:spPr>
      </p:pic>
    </p:spTree>
    <p:extLst>
      <p:ext uri="{BB962C8B-B14F-4D97-AF65-F5344CB8AC3E}">
        <p14:creationId xmlns:p14="http://schemas.microsoft.com/office/powerpoint/2010/main" val="3922806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189021E-3F35-4155-A011-6A255C8378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8120" y="533400"/>
            <a:ext cx="6075759" cy="5643563"/>
          </a:xfrm>
        </p:spPr>
      </p:pic>
    </p:spTree>
    <p:extLst>
      <p:ext uri="{BB962C8B-B14F-4D97-AF65-F5344CB8AC3E}">
        <p14:creationId xmlns:p14="http://schemas.microsoft.com/office/powerpoint/2010/main" val="1463298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7E7422-5843-4C18-B497-0F6AF1F1C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</a:t>
            </a:r>
            <a:r>
              <a:rPr lang="es-ES" dirty="0"/>
              <a:t>á</a:t>
            </a:r>
            <a:r>
              <a:rPr lang="en-US" dirty="0" err="1"/>
              <a:t>lisis</a:t>
            </a:r>
            <a:r>
              <a:rPr lang="en-US" dirty="0"/>
              <a:t> del </a:t>
            </a:r>
            <a:r>
              <a:rPr lang="en-US" dirty="0" err="1"/>
              <a:t>Problema</a:t>
            </a:r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CECCEB4-3A2D-4767-86DA-5158E5F66E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3" y="2239049"/>
            <a:ext cx="8915400" cy="3567351"/>
          </a:xfrm>
        </p:spPr>
      </p:pic>
    </p:spTree>
    <p:extLst>
      <p:ext uri="{BB962C8B-B14F-4D97-AF65-F5344CB8AC3E}">
        <p14:creationId xmlns:p14="http://schemas.microsoft.com/office/powerpoint/2010/main" val="845580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23A20-6EF8-4092-A419-24ABD234B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Datos</a:t>
            </a:r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C6FF605-7A9E-4E56-BC85-AFAD15E823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0490" y="1371951"/>
            <a:ext cx="5012836" cy="1595405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258E3FA-4107-4793-A295-ACAE9699A447}"/>
              </a:ext>
            </a:extLst>
          </p:cNvPr>
          <p:cNvSpPr txBox="1"/>
          <p:nvPr/>
        </p:nvSpPr>
        <p:spPr>
          <a:xfrm>
            <a:off x="1044409" y="3159230"/>
            <a:ext cx="76748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BO" dirty="0"/>
              <a:t>En Python se pueden representar números enteros, reales y complejos, cadenas y </a:t>
            </a:r>
            <a:r>
              <a:rPr lang="es-BO" dirty="0" err="1"/>
              <a:t>boolean</a:t>
            </a:r>
            <a:endParaRPr lang="es-B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BO" dirty="0"/>
              <a:t>En Python no se necesita declarar variables.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59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697389-C904-458A-B6D7-73C4595C5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y </a:t>
            </a:r>
            <a:r>
              <a:rPr lang="en-US" dirty="0" err="1"/>
              <a:t>Constantes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380777-B566-4C54-8C1F-067CBBA84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BO" dirty="0"/>
              <a:t>Una variable almacena un valor de cierto tipo. En Python podemos definir variables de tipo:</a:t>
            </a:r>
            <a:endParaRPr lang="en-US" dirty="0"/>
          </a:p>
          <a:p>
            <a:pPr lvl="2"/>
            <a:r>
              <a:rPr lang="es-BO" dirty="0"/>
              <a:t>Numérica (entera)</a:t>
            </a:r>
            <a:endParaRPr lang="en-US" dirty="0"/>
          </a:p>
          <a:p>
            <a:pPr lvl="2"/>
            <a:r>
              <a:rPr lang="es-BO" dirty="0"/>
              <a:t>Numérica (flotante)</a:t>
            </a:r>
            <a:endParaRPr lang="en-US" dirty="0"/>
          </a:p>
          <a:p>
            <a:pPr lvl="2"/>
            <a:r>
              <a:rPr lang="es-BO" dirty="0"/>
              <a:t>Numérica (complejo)</a:t>
            </a:r>
            <a:endParaRPr lang="en-US" dirty="0"/>
          </a:p>
          <a:p>
            <a:pPr lvl="2"/>
            <a:r>
              <a:rPr lang="es-BO" dirty="0"/>
              <a:t>Cadena de caracteres</a:t>
            </a:r>
            <a:endParaRPr lang="en-US" dirty="0"/>
          </a:p>
          <a:p>
            <a:pPr lvl="2"/>
            <a:r>
              <a:rPr lang="es-BO" dirty="0"/>
              <a:t>Conjuntos</a:t>
            </a:r>
            <a:endParaRPr lang="en-US" dirty="0"/>
          </a:p>
          <a:p>
            <a:pPr lvl="2"/>
            <a:r>
              <a:rPr lang="es-BO" dirty="0"/>
              <a:t>Booleano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Constantes</a:t>
            </a:r>
            <a:r>
              <a:rPr lang="en-US" dirty="0"/>
              <a:t>: </a:t>
            </a:r>
            <a:r>
              <a:rPr lang="es-BO" dirty="0"/>
              <a:t>No existe un mecanismo para declarar constantes, de común acuerdo se suele nombrarlas con mayúsculas, cuando vean funciones se verá cómo evitar que se cambie su valor.</a:t>
            </a:r>
            <a:endParaRPr lang="en-US" dirty="0"/>
          </a:p>
          <a:p>
            <a:pPr lvl="2"/>
            <a:r>
              <a:rPr lang="es-BO" dirty="0"/>
              <a:t>Eje: MI_CONSTANTE=3.1416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0488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A9BC3-036B-4E86-A820-4620A441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Entrada y Salida</a:t>
            </a:r>
            <a:endParaRPr lang="en-US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4A6670C3-7D43-4D0E-92E6-63DD4B038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8626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s-ES" dirty="0"/>
              <a:t>Pseudo</a:t>
            </a:r>
            <a:br>
              <a:rPr lang="es-ES" dirty="0"/>
            </a:br>
            <a:br>
              <a:rPr lang="es-ES" dirty="0"/>
            </a:br>
            <a:br>
              <a:rPr lang="es-ES" dirty="0"/>
            </a:br>
            <a:br>
              <a:rPr lang="es-ES" dirty="0"/>
            </a:br>
            <a:endParaRPr lang="es-ES" dirty="0"/>
          </a:p>
          <a:p>
            <a:r>
              <a:rPr lang="es-ES" dirty="0"/>
              <a:t>Python</a:t>
            </a:r>
            <a:br>
              <a:rPr lang="es-ES" dirty="0"/>
            </a:br>
            <a:r>
              <a:rPr lang="es-ES" dirty="0"/>
              <a:t>leer :  input()   esta función devuelve una cadena</a:t>
            </a:r>
            <a:br>
              <a:rPr lang="es-ES" dirty="0"/>
            </a:br>
            <a:r>
              <a:rPr lang="es-ES" dirty="0"/>
              <a:t>escribir: </a:t>
            </a:r>
            <a:r>
              <a:rPr lang="es-ES" dirty="0" err="1"/>
              <a:t>print</a:t>
            </a:r>
            <a:r>
              <a:rPr lang="es-ES" dirty="0"/>
              <a:t>()</a:t>
            </a:r>
          </a:p>
          <a:p>
            <a:r>
              <a:rPr lang="es-ES" dirty="0"/>
              <a:t>En Python existen funciones que convierten las entradas en el tipo de datos que se necesite:</a:t>
            </a:r>
            <a:br>
              <a:rPr lang="es-ES" dirty="0"/>
            </a:br>
            <a:r>
              <a:rPr lang="es-ES" dirty="0" err="1"/>
              <a:t>int</a:t>
            </a:r>
            <a:r>
              <a:rPr lang="es-ES" dirty="0"/>
              <a:t>(): convierte una cadena en numero entero</a:t>
            </a:r>
            <a:br>
              <a:rPr lang="es-ES" dirty="0"/>
            </a:br>
            <a:r>
              <a:rPr lang="es-ES" dirty="0" err="1"/>
              <a:t>float</a:t>
            </a:r>
            <a:r>
              <a:rPr lang="es-ES" dirty="0"/>
              <a:t>(): convierte una cadena en numero real</a:t>
            </a:r>
            <a:br>
              <a:rPr lang="es-ES" dirty="0"/>
            </a:br>
            <a:endParaRPr lang="es-ES" dirty="0"/>
          </a:p>
          <a:p>
            <a:pPr marL="0" indent="0">
              <a:buNone/>
            </a:pPr>
            <a:br>
              <a:rPr lang="es-ES" dirty="0"/>
            </a:br>
            <a:endParaRPr lang="en-US" dirty="0"/>
          </a:p>
        </p:txBody>
      </p:sp>
      <p:pic>
        <p:nvPicPr>
          <p:cNvPr id="9" name="Marcador de contenido 4">
            <a:extLst>
              <a:ext uri="{FF2B5EF4-FFF2-40B4-BE49-F238E27FC236}">
                <a16:creationId xmlns:a16="http://schemas.microsoft.com/office/drawing/2014/main" id="{4E1640BF-D8E5-48CA-BBA3-6F1E58D1A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75" y="2237726"/>
            <a:ext cx="8213259" cy="102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539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35C5CF-F4E5-429F-BBFA-301E4CB63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10002"/>
          </a:xfrm>
        </p:spPr>
        <p:txBody>
          <a:bodyPr/>
          <a:lstStyle/>
          <a:p>
            <a:r>
              <a:rPr lang="es-ES" dirty="0"/>
              <a:t>Asignación</a:t>
            </a:r>
            <a:endParaRPr lang="en-US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C7F4BE55-9A30-4FFE-B2B1-D9EBE143B6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5977844"/>
              </p:ext>
            </p:extLst>
          </p:nvPr>
        </p:nvGraphicFramePr>
        <p:xfrm>
          <a:off x="2589213" y="2133600"/>
          <a:ext cx="89154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4455">
                  <a:extLst>
                    <a:ext uri="{9D8B030D-6E8A-4147-A177-3AD203B41FA5}">
                      <a16:colId xmlns:a16="http://schemas.microsoft.com/office/drawing/2014/main" val="682716051"/>
                    </a:ext>
                  </a:extLst>
                </a:gridCol>
                <a:gridCol w="2136489">
                  <a:extLst>
                    <a:ext uri="{9D8B030D-6E8A-4147-A177-3AD203B41FA5}">
                      <a16:colId xmlns:a16="http://schemas.microsoft.com/office/drawing/2014/main" val="1922771863"/>
                    </a:ext>
                  </a:extLst>
                </a:gridCol>
                <a:gridCol w="4774456">
                  <a:extLst>
                    <a:ext uri="{9D8B030D-6E8A-4147-A177-3AD203B41FA5}">
                      <a16:colId xmlns:a16="http://schemas.microsoft.com/office/drawing/2014/main" val="20111597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Pseudo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Python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Descripción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81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Asigna el valor o  la expresión de la derecha a la variable que esta a la </a:t>
                      </a:r>
                      <a:r>
                        <a:rPr lang="es-ES" dirty="0" err="1"/>
                        <a:t>izquieda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883666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D4011D73-870D-41F3-884C-5CD1764DF2E1}"/>
              </a:ext>
            </a:extLst>
          </p:cNvPr>
          <p:cNvSpPr txBox="1"/>
          <p:nvPr/>
        </p:nvSpPr>
        <p:spPr>
          <a:xfrm>
            <a:off x="2439845" y="3752940"/>
            <a:ext cx="88796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Ejemplo en Pseudo</a:t>
            </a:r>
            <a:br>
              <a:rPr lang="es-ES" dirty="0"/>
            </a:br>
            <a:r>
              <a:rPr lang="es-ES" dirty="0"/>
              <a:t>a&lt;- 12</a:t>
            </a:r>
          </a:p>
          <a:p>
            <a:r>
              <a:rPr lang="es-ES" dirty="0"/>
              <a:t>Ejemplo en Python</a:t>
            </a:r>
          </a:p>
          <a:p>
            <a:r>
              <a:rPr lang="es-ES" dirty="0"/>
              <a:t>a=12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90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CFD8AB-9232-4EE9-82F4-70643E213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Operadores</a:t>
            </a:r>
            <a:r>
              <a:rPr lang="en-US" dirty="0"/>
              <a:t> </a:t>
            </a:r>
            <a:r>
              <a:rPr lang="en-US" dirty="0" err="1"/>
              <a:t>Aritm</a:t>
            </a:r>
            <a:r>
              <a:rPr lang="es-ES" dirty="0"/>
              <a:t>éticos</a:t>
            </a:r>
            <a:endParaRPr lang="en-US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FD1C2981-B305-43EC-849F-C25E7F48D5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1702986"/>
              </p:ext>
            </p:extLst>
          </p:nvPr>
        </p:nvGraphicFramePr>
        <p:xfrm>
          <a:off x="2589213" y="2133600"/>
          <a:ext cx="681047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443">
                  <a:extLst>
                    <a:ext uri="{9D8B030D-6E8A-4147-A177-3AD203B41FA5}">
                      <a16:colId xmlns:a16="http://schemas.microsoft.com/office/drawing/2014/main" val="829307139"/>
                    </a:ext>
                  </a:extLst>
                </a:gridCol>
                <a:gridCol w="1924140">
                  <a:extLst>
                    <a:ext uri="{9D8B030D-6E8A-4147-A177-3AD203B41FA5}">
                      <a16:colId xmlns:a16="http://schemas.microsoft.com/office/drawing/2014/main" val="1315960835"/>
                    </a:ext>
                  </a:extLst>
                </a:gridCol>
                <a:gridCol w="3050889">
                  <a:extLst>
                    <a:ext uri="{9D8B030D-6E8A-4147-A177-3AD203B41FA5}">
                      <a16:colId xmlns:a16="http://schemas.microsoft.com/office/drawing/2014/main" val="3199925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Pseudo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Python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Descripción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015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Sumar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Restar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419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Multiplicación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373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División con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984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Residuo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10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Divisi</a:t>
                      </a:r>
                      <a:r>
                        <a:rPr lang="es-ES" dirty="0" err="1"/>
                        <a:t>ó</a:t>
                      </a:r>
                      <a:r>
                        <a:rPr lang="en-US" dirty="0"/>
                        <a:t>n </a:t>
                      </a:r>
                      <a:r>
                        <a:rPr lang="en-US" dirty="0" err="1"/>
                        <a:t>entera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06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Agrupación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199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Potenciaci</a:t>
                      </a:r>
                      <a:r>
                        <a:rPr lang="es-ES" dirty="0" err="1"/>
                        <a:t>ón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686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978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D9E877-9590-48A6-8411-51779987A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Operadores</a:t>
            </a:r>
            <a:r>
              <a:rPr lang="en-US" dirty="0"/>
              <a:t> de </a:t>
            </a:r>
            <a:r>
              <a:rPr lang="en-US" dirty="0" err="1"/>
              <a:t>Equivalencia</a:t>
            </a:r>
            <a:endParaRPr lang="en-US" dirty="0"/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4EE67CC3-C916-4775-B1EB-1AC94C1324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2320943"/>
              </p:ext>
            </p:extLst>
          </p:nvPr>
        </p:nvGraphicFramePr>
        <p:xfrm>
          <a:off x="2589213" y="2133600"/>
          <a:ext cx="8915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1090877697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912032877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3760231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Pseudo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Descripci</a:t>
                      </a:r>
                      <a:r>
                        <a:rPr lang="es-ES" dirty="0" err="1"/>
                        <a:t>ón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240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Igual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056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Diferente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676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Menor</a:t>
                      </a:r>
                      <a:r>
                        <a:rPr lang="en-US" dirty="0"/>
                        <a:t> 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422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Menor</a:t>
                      </a:r>
                      <a:r>
                        <a:rPr lang="en-US" dirty="0"/>
                        <a:t> o </a:t>
                      </a:r>
                      <a:r>
                        <a:rPr lang="en-US" dirty="0" err="1"/>
                        <a:t>igual</a:t>
                      </a:r>
                      <a:r>
                        <a:rPr lang="en-US" dirty="0"/>
                        <a:t> 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885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Mayor 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357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Mayor o </a:t>
                      </a:r>
                      <a:r>
                        <a:rPr lang="en-US" dirty="0" err="1"/>
                        <a:t>igual</a:t>
                      </a:r>
                      <a:r>
                        <a:rPr lang="en-US" dirty="0"/>
                        <a:t> 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11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2188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59AFA6-3CDA-4BC5-B559-11B191092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Operadores</a:t>
            </a:r>
            <a:r>
              <a:rPr lang="en-US" dirty="0"/>
              <a:t> L</a:t>
            </a:r>
            <a:r>
              <a:rPr lang="es-ES" dirty="0" err="1"/>
              <a:t>ógicos</a:t>
            </a:r>
            <a:endParaRPr lang="en-US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078949D3-667C-4A83-9FFD-6682FE7E69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5760533"/>
              </p:ext>
            </p:extLst>
          </p:nvPr>
        </p:nvGraphicFramePr>
        <p:xfrm>
          <a:off x="2589213" y="2133600"/>
          <a:ext cx="8915400" cy="1576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148906466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347436606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31985109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Pseudo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Descripci</a:t>
                      </a:r>
                      <a:r>
                        <a:rPr lang="es-ES" dirty="0" err="1"/>
                        <a:t>ón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53415"/>
                  </a:ext>
                </a:extLst>
              </a:tr>
              <a:tr h="464110">
                <a:tc>
                  <a:txBody>
                    <a:bodyPr/>
                    <a:lstStyle/>
                    <a:p>
                      <a:r>
                        <a:rPr lang="en-US" dirty="0"/>
                        <a:t>Y (&amp;)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Conjunci</a:t>
                      </a:r>
                      <a:r>
                        <a:rPr lang="es-ES" dirty="0" err="1"/>
                        <a:t>ón</a:t>
                      </a:r>
                      <a:r>
                        <a:rPr lang="es-ES" dirty="0"/>
                        <a:t> (y)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904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 (|)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Disyunción (o)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315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 (~)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Negación </a:t>
                      </a:r>
                      <a:r>
                        <a:rPr lang="en-US" dirty="0"/>
                        <a:t>(no)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645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9101760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95</TotalTime>
  <Words>571</Words>
  <Application>Microsoft Office PowerPoint</Application>
  <PresentationFormat>Panorámica</PresentationFormat>
  <Paragraphs>147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Espiral</vt:lpstr>
      <vt:lpstr>Tema 2 – Estructuras Secuenciales</vt:lpstr>
      <vt:lpstr>Análisis del Problema</vt:lpstr>
      <vt:lpstr>Tipos de Datos</vt:lpstr>
      <vt:lpstr>Variables y Constantes</vt:lpstr>
      <vt:lpstr>Entrada y Salida</vt:lpstr>
      <vt:lpstr>Asignación</vt:lpstr>
      <vt:lpstr>Operadores Aritméticos</vt:lpstr>
      <vt:lpstr>Operadores de Equivalencia</vt:lpstr>
      <vt:lpstr>Operadores Lógicos</vt:lpstr>
      <vt:lpstr>Nombres de las variables yPalabras reservadas</vt:lpstr>
      <vt:lpstr>Presentación de PowerPoint</vt:lpstr>
      <vt:lpstr>Herramientas de Representación</vt:lpstr>
      <vt:lpstr>Presentación de PowerPoint</vt:lpstr>
      <vt:lpstr>Ejemplo Pseudocódigo-Diagrama de Flujo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2</dc:title>
  <dc:creator>Danitza Solar</dc:creator>
  <cp:lastModifiedBy>Danitza Solar</cp:lastModifiedBy>
  <cp:revision>15</cp:revision>
  <dcterms:created xsi:type="dcterms:W3CDTF">2020-07-26T23:20:59Z</dcterms:created>
  <dcterms:modified xsi:type="dcterms:W3CDTF">2020-07-27T00:57:26Z</dcterms:modified>
</cp:coreProperties>
</file>