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3" r:id="rId4"/>
    <p:sldId id="274" r:id="rId5"/>
    <p:sldId id="27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541" y="-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5445-9983-43CE-A5EF-192561DB322E}" type="datetimeFigureOut">
              <a:rPr lang="es-BO" smtClean="0"/>
              <a:pPr/>
              <a:t>02/02/2022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8E84-4CE1-4151-BE6B-C999C4DFF5E6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5445-9983-43CE-A5EF-192561DB322E}" type="datetimeFigureOut">
              <a:rPr lang="es-BO" smtClean="0"/>
              <a:pPr/>
              <a:t>02/02/2022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8E84-4CE1-4151-BE6B-C999C4DFF5E6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5445-9983-43CE-A5EF-192561DB322E}" type="datetimeFigureOut">
              <a:rPr lang="es-BO" smtClean="0"/>
              <a:pPr/>
              <a:t>02/02/2022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8E84-4CE1-4151-BE6B-C999C4DFF5E6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5445-9983-43CE-A5EF-192561DB322E}" type="datetimeFigureOut">
              <a:rPr lang="es-BO" smtClean="0"/>
              <a:pPr/>
              <a:t>02/02/2022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8E84-4CE1-4151-BE6B-C999C4DFF5E6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5445-9983-43CE-A5EF-192561DB322E}" type="datetimeFigureOut">
              <a:rPr lang="es-BO" smtClean="0"/>
              <a:pPr/>
              <a:t>02/02/2022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8E84-4CE1-4151-BE6B-C999C4DFF5E6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5445-9983-43CE-A5EF-192561DB322E}" type="datetimeFigureOut">
              <a:rPr lang="es-BO" smtClean="0"/>
              <a:pPr/>
              <a:t>02/02/2022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8E84-4CE1-4151-BE6B-C999C4DFF5E6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5445-9983-43CE-A5EF-192561DB322E}" type="datetimeFigureOut">
              <a:rPr lang="es-BO" smtClean="0"/>
              <a:pPr/>
              <a:t>02/02/2022</a:t>
            </a:fld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8E84-4CE1-4151-BE6B-C999C4DFF5E6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5445-9983-43CE-A5EF-192561DB322E}" type="datetimeFigureOut">
              <a:rPr lang="es-BO" smtClean="0"/>
              <a:pPr/>
              <a:t>02/02/2022</a:t>
            </a:fld>
            <a:endParaRPr lang="es-B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8E84-4CE1-4151-BE6B-C999C4DFF5E6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5445-9983-43CE-A5EF-192561DB322E}" type="datetimeFigureOut">
              <a:rPr lang="es-BO" smtClean="0"/>
              <a:pPr/>
              <a:t>02/02/2022</a:t>
            </a:fld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8E84-4CE1-4151-BE6B-C999C4DFF5E6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5445-9983-43CE-A5EF-192561DB322E}" type="datetimeFigureOut">
              <a:rPr lang="es-BO" smtClean="0"/>
              <a:pPr/>
              <a:t>02/02/2022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8E84-4CE1-4151-BE6B-C999C4DFF5E6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5445-9983-43CE-A5EF-192561DB322E}" type="datetimeFigureOut">
              <a:rPr lang="es-BO" smtClean="0"/>
              <a:pPr/>
              <a:t>02/02/2022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8E84-4CE1-4151-BE6B-C999C4DFF5E6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35445-9983-43CE-A5EF-192561DB322E}" type="datetimeFigureOut">
              <a:rPr lang="es-BO" smtClean="0"/>
              <a:pPr/>
              <a:t>02/02/2022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48E84-4CE1-4151-BE6B-C999C4DFF5E6}" type="slidenum">
              <a:rPr lang="es-BO" smtClean="0"/>
              <a:pPr/>
              <a:t>‹Nº›</a:t>
            </a:fld>
            <a:endParaRPr lang="es-B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1433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11268" name="WordArt 629" descr="1"/>
          <p:cNvSpPr>
            <a:spLocks noGrp="1" noChangeArrowheads="1" noChangeShapeType="1" noTextEdit="1"/>
          </p:cNvSpPr>
          <p:nvPr/>
        </p:nvSpPr>
        <p:spPr bwMode="auto">
          <a:xfrm>
            <a:off x="785786" y="1071546"/>
            <a:ext cx="7643866" cy="1792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7801"/>
              </a:avLst>
            </a:prstTxWarp>
          </a:bodyPr>
          <a:lstStyle/>
          <a:p>
            <a:pPr algn="ctr"/>
            <a:r>
              <a:rPr lang="es-BO" sz="41300" b="1" kern="10" dirty="0">
                <a:ln w="9525">
                  <a:noFill/>
                  <a:round/>
                  <a:headEnd/>
                  <a:tailEnd/>
                </a:ln>
                <a:blipFill dpi="0" rotWithShape="1">
                  <a:blip r:embed="rId3"/>
                  <a:srcRect/>
                  <a:stretch>
                    <a:fillRect/>
                  </a:stretch>
                </a:blip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“BASES</a:t>
            </a:r>
          </a:p>
          <a:p>
            <a:pPr algn="ctr"/>
            <a:r>
              <a:rPr lang="es-BO" sz="41300" b="1" kern="10" dirty="0">
                <a:ln w="9525">
                  <a:noFill/>
                  <a:round/>
                  <a:headEnd/>
                  <a:tailEnd/>
                </a:ln>
                <a:blipFill dpi="0" rotWithShape="1">
                  <a:blip r:embed="rId3"/>
                  <a:srcRect/>
                  <a:stretch>
                    <a:fillRect/>
                  </a:stretch>
                </a:blip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 FUNDAMENTALES</a:t>
            </a:r>
          </a:p>
          <a:p>
            <a:pPr algn="ctr"/>
            <a:r>
              <a:rPr lang="es-BO" sz="41300" b="1" kern="10" dirty="0">
                <a:ln w="9525">
                  <a:noFill/>
                  <a:round/>
                  <a:headEnd/>
                  <a:tailEnd/>
                </a:ln>
                <a:blipFill dpi="0" rotWithShape="1">
                  <a:blip r:embed="rId3"/>
                  <a:srcRect/>
                  <a:stretch>
                    <a:fillRect/>
                  </a:stretch>
                </a:blip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 DEL EJERCITO” 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1670" y="3023440"/>
            <a:ext cx="4857784" cy="347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71476" y="1473200"/>
            <a:ext cx="8415366" cy="4790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3413" indent="-633413" algn="just" eaLnBrk="0" hangingPunct="0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ES" sz="2400" b="1" dirty="0" smtClean="0"/>
              <a:t>LA FORMULACIÓN DE LA NUEVA FILOSOFÍA MILITAR, COMO CENTRO GENERADOR DE COMPORTAMIENTOS Y DE PRÁCTICAS DE VALORES, ACORDES A NUESTRA REALIDAD, A NUESTRA IDIOSINCRASIA (PERSONALIDAD, TEMPERAMENTO, ÍNDOLE, CONDICIÓN, NATURALEZA).</a:t>
            </a:r>
          </a:p>
          <a:p>
            <a:pPr marL="633413" indent="-633413" algn="just" eaLnBrk="0" hangingPunct="0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ES" sz="2400" b="1" dirty="0" smtClean="0"/>
              <a:t>LA NECESIDAD DE DEFINIR AL SER BOLIVIANO EN EL MARCO DEL PATRIOTISMO, LA FE RELIGIOSA, ENMARCADOS EN UN PENSAMIENTO BOLIVIANO, CON LA CLARA VISIÓN NACIONAL, REGIONAL Y MUNDIAL.</a:t>
            </a:r>
          </a:p>
          <a:p>
            <a:pPr marL="633413" indent="-633413" algn="just" eaLnBrk="0" hangingPunct="0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ES" sz="2400" b="1" dirty="0" smtClean="0"/>
              <a:t>BOLIVIA, ES UN ESTADO DIGNO Y SOBERANO DE EJERCER SU PROPIA EXISTENCIA, LA PRÁCTICA DE SU PROPIA CULTURA, ORGULLOSO DE SU PASADO Y CONFIADO DE SU FUTURO PROMISORIO (PROMETEDOR).  </a:t>
            </a:r>
          </a:p>
          <a:p>
            <a:pPr marL="274638" indent="-274638" algn="just" eaLnBrk="0" hangingPunct="0">
              <a:lnSpc>
                <a:spcPct val="80000"/>
              </a:lnSpc>
              <a:spcBef>
                <a:spcPct val="50000"/>
              </a:spcBef>
            </a:pPr>
            <a:endParaRPr lang="es-E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6" name="2 CuadroTexto"/>
          <p:cNvSpPr txBox="1">
            <a:spLocks noChangeArrowheads="1"/>
          </p:cNvSpPr>
          <p:nvPr/>
        </p:nvSpPr>
        <p:spPr bwMode="auto">
          <a:xfrm>
            <a:off x="642910" y="1571612"/>
            <a:ext cx="7786742" cy="4832092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BO" sz="2800" dirty="0" smtClean="0"/>
              <a:t>EL PENSAMIENTO FILOSÓFICO DEBE  RESOLVER EL DILEMA </a:t>
            </a:r>
            <a:r>
              <a:rPr lang="es-BO" sz="2800" dirty="0" smtClean="0">
                <a:solidFill>
                  <a:srgbClr val="C00000"/>
                </a:solidFill>
              </a:rPr>
              <a:t>(DUDA - PROBLEMA) </a:t>
            </a:r>
            <a:r>
              <a:rPr lang="es-BO" sz="2800" dirty="0" smtClean="0"/>
              <a:t>DE LA CORRELACIÓN ENTRE EL PENSAR Y EL SER, PARA ACTUAR EN SU MEDIO (DIOS – PATRIA). SE INICIA  DEL RECONOCIMIENTO DE LA IDENTIDAD ABSOLUTA DEL MILITAR Y LA VISIÓN DEL MUNDO PARA QUE DESCUBRA SU PROPIA UBICACIÓN EN EL MISMO, ESTABLEZCA UNA BASE PARA LA CREACIÓN DE LA DOCTRINA Y LA ESTRATEGIA MILITAR, DE ACUERDO A LAS NUEVAS AMENAZAS Y A LA REALIDAD NACIONAL E INTERNACIONAL</a:t>
            </a:r>
            <a:r>
              <a:rPr lang="es-BO" dirty="0" smtClean="0"/>
              <a:t>.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571604" y="214290"/>
            <a:ext cx="5000660" cy="76944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BO" sz="4400" b="1" dirty="0" smtClean="0">
                <a:solidFill>
                  <a:schemeClr val="bg1"/>
                </a:solidFill>
              </a:rPr>
              <a:t>CONCEPTO</a:t>
            </a:r>
            <a:endParaRPr lang="es-BO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500166" y="214290"/>
            <a:ext cx="5286413" cy="79375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CIENCIA Y FILOSOFIA </a:t>
            </a:r>
          </a:p>
        </p:txBody>
      </p:sp>
      <p:graphicFrame>
        <p:nvGraphicFramePr>
          <p:cNvPr id="8" name="Group 386"/>
          <p:cNvGraphicFramePr>
            <a:graphicFrameLocks noGrp="1"/>
          </p:cNvGraphicFramePr>
          <p:nvPr/>
        </p:nvGraphicFramePr>
        <p:xfrm>
          <a:off x="142877" y="1134569"/>
          <a:ext cx="8929717" cy="5676535"/>
        </p:xfrm>
        <a:graphic>
          <a:graphicData uri="http://schemas.openxmlformats.org/drawingml/2006/table">
            <a:tbl>
              <a:tblPr/>
              <a:tblGrid>
                <a:gridCol w="3331591"/>
                <a:gridCol w="2796738"/>
                <a:gridCol w="2801388"/>
              </a:tblGrid>
              <a:tr h="11796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DIFERENCIAS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CIENCIA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FILOSOFIA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159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es-E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Que es?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ES EL CONOCIMIENTO DE UNA PARTE DE LA REALIDAD DEL SER.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ES EL CONOCIMIENTO DE TODA LA REALIDAD DEL  SER.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061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Que estudia?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UN OBJETO EN PARTICULAR.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LO ESTUDIA EN SU GENERALIDAD.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123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Método?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PARTICULAR.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INDUCTIVO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GENERAL.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DEDUCTIVO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123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Conocimiento?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CIENTÍFICO.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FORMAL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EMPÍRICO.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EXP. – OBSERVACIÓN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123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Historia?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INTERÉS RELATIVO.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SE BASA EN LA HISTORIA.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BO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863" y="1268413"/>
            <a:ext cx="8461375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4" name="3 Rectángulo"/>
          <p:cNvSpPr/>
          <p:nvPr/>
        </p:nvSpPr>
        <p:spPr>
          <a:xfrm>
            <a:off x="1413789" y="214290"/>
            <a:ext cx="5444227" cy="830997"/>
          </a:xfrm>
          <a:prstGeom prst="rect">
            <a:avLst/>
          </a:prstGeom>
          <a:solidFill>
            <a:schemeClr val="tx2">
              <a:lumMod val="50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s-ES" sz="2400" b="1" dirty="0">
                <a:solidFill>
                  <a:prstClr val="white"/>
                </a:solidFill>
              </a:rPr>
              <a:t>FUNDAMENTOS DE LA FILOSOFÍA MILITAR</a:t>
            </a:r>
            <a:endParaRPr lang="es-ES" sz="2400" dirty="0">
              <a:solidFill>
                <a:prstClr val="white"/>
              </a:solidFill>
            </a:endParaRPr>
          </a:p>
        </p:txBody>
      </p:sp>
      <p:sp>
        <p:nvSpPr>
          <p:cNvPr id="5" name="274 CuadroTexto"/>
          <p:cNvSpPr txBox="1">
            <a:spLocks noChangeArrowheads="1"/>
          </p:cNvSpPr>
          <p:nvPr/>
        </p:nvSpPr>
        <p:spPr bwMode="auto">
          <a:xfrm>
            <a:off x="3635375" y="1273162"/>
            <a:ext cx="1979613" cy="369888"/>
          </a:xfrm>
          <a:prstGeom prst="rect">
            <a:avLst/>
          </a:prstGeom>
          <a:solidFill>
            <a:srgbClr val="0070C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" b="1" dirty="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6" name="Rectangle 275"/>
          <p:cNvSpPr>
            <a:spLocks noChangeArrowheads="1"/>
          </p:cNvSpPr>
          <p:nvPr/>
        </p:nvSpPr>
        <p:spPr bwMode="auto">
          <a:xfrm>
            <a:off x="250825" y="1846263"/>
            <a:ext cx="8643938" cy="23082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s-ES" sz="2400" b="1" dirty="0">
                <a:latin typeface="Arial" charset="0"/>
              </a:rPr>
              <a:t>El </a:t>
            </a:r>
            <a:r>
              <a:rPr lang="es-ES" sz="2400" b="1" dirty="0">
                <a:solidFill>
                  <a:srgbClr val="C00000"/>
                </a:solidFill>
                <a:latin typeface="Arial" charset="0"/>
              </a:rPr>
              <a:t>Ejército en la actualidad, se encuentra en un proceso de transformación </a:t>
            </a:r>
            <a:r>
              <a:rPr lang="es-ES" sz="2400" b="1" dirty="0">
                <a:latin typeface="Arial" charset="0"/>
              </a:rPr>
              <a:t>estructural y funcional, estableciendo esfuerzos por promover la implementación de cambios </a:t>
            </a:r>
            <a:r>
              <a:rPr lang="es-ES" sz="2400" b="1" i="1" dirty="0">
                <a:latin typeface="Arial" charset="0"/>
              </a:rPr>
              <a:t>acordes </a:t>
            </a:r>
            <a:r>
              <a:rPr lang="es-ES" sz="2400" b="1" dirty="0">
                <a:latin typeface="Arial" charset="0"/>
              </a:rPr>
              <a:t>a los desafíos y corrientes del Tercer Milenio, tiempo en el que el Militar Boliviano, debe actuar con una nueva visión en base a una Filosofía Militar.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49238" y="4598988"/>
            <a:ext cx="8643937" cy="1570037"/>
          </a:xfrm>
          <a:prstGeom prst="rect">
            <a:avLst/>
          </a:prstGeom>
          <a:ln w="57150">
            <a:noFill/>
          </a:ln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lang="es-ES" sz="2400" b="1" dirty="0">
                <a:latin typeface="Arial" charset="0"/>
              </a:rPr>
              <a:t>Como institución fundamental del Estado Boliviano, el </a:t>
            </a:r>
            <a:r>
              <a:rPr lang="es-ES" sz="2400" b="1" dirty="0">
                <a:solidFill>
                  <a:srgbClr val="C00000"/>
                </a:solidFill>
                <a:latin typeface="Arial" charset="0"/>
              </a:rPr>
              <a:t>Ejército asume la gran responsabilidad de orientar y asesorar al Poder Ejecutivo Nacional</a:t>
            </a:r>
            <a:r>
              <a:rPr lang="es-ES" sz="2400" b="1" dirty="0">
                <a:latin typeface="Arial" charset="0"/>
              </a:rPr>
              <a:t>, para el empleo racional, eficiente </a:t>
            </a:r>
            <a:r>
              <a:rPr lang="es-ES" sz="2400" b="1" i="1" dirty="0">
                <a:latin typeface="Arial" charset="0"/>
              </a:rPr>
              <a:t>y </a:t>
            </a:r>
            <a:r>
              <a:rPr lang="es-ES" sz="2400" b="1" dirty="0">
                <a:latin typeface="Arial" charset="0"/>
              </a:rPr>
              <a:t>eficaz de sus medios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4" name="Rectangle 275"/>
          <p:cNvSpPr>
            <a:spLocks noChangeArrowheads="1"/>
          </p:cNvSpPr>
          <p:nvPr/>
        </p:nvSpPr>
        <p:spPr bwMode="auto">
          <a:xfrm>
            <a:off x="285750" y="1189038"/>
            <a:ext cx="8643938" cy="255428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s-ES" sz="2000" b="1" dirty="0">
                <a:latin typeface="Arial" charset="0"/>
              </a:rPr>
              <a:t>Esta relación dialéctica de participación activa en el desarrollo y solución de los conflictos, está bajo la categoría rectora del Ejército conformando la </a:t>
            </a:r>
            <a:r>
              <a:rPr lang="es-ES" sz="2000" b="1" dirty="0">
                <a:solidFill>
                  <a:srgbClr val="C00000"/>
                </a:solidFill>
                <a:latin typeface="Arial" charset="0"/>
              </a:rPr>
              <a:t>triada: DESARROLLO - EJÉRCITO - SEGURIDAD.</a:t>
            </a:r>
            <a:r>
              <a:rPr lang="es-ES" sz="2000" b="1" dirty="0">
                <a:latin typeface="Arial" charset="0"/>
              </a:rPr>
              <a:t> </a:t>
            </a:r>
            <a:r>
              <a:rPr lang="es-ES" sz="2000" b="1" i="1" dirty="0">
                <a:latin typeface="Arial" charset="0"/>
              </a:rPr>
              <a:t>Y en la que la Filosofía </a:t>
            </a:r>
            <a:r>
              <a:rPr lang="es-ES" sz="2000" b="1" dirty="0">
                <a:latin typeface="Arial" charset="0"/>
              </a:rPr>
              <a:t>Militar, acorde a las necesidades Institucionales y a la realidad nacional, permita guiar y orientar el Pensamiento Militar hacia el desarrollo de una Ciencia y Arte Militar, conforme a  la evolución de  la  humanidad   para  poder hacer frente a  las  nuevas amenazas y oportunidades emergentes de dicho proceso</a:t>
            </a:r>
            <a:endParaRPr lang="es-ES" sz="2000" b="1" dirty="0">
              <a:cs typeface="Arial" pitchFamily="34" charset="0"/>
            </a:endParaRPr>
          </a:p>
        </p:txBody>
      </p:sp>
      <p:sp>
        <p:nvSpPr>
          <p:cNvPr id="5" name="Rectangle 275"/>
          <p:cNvSpPr>
            <a:spLocks noChangeArrowheads="1"/>
          </p:cNvSpPr>
          <p:nvPr/>
        </p:nvSpPr>
        <p:spPr bwMode="auto">
          <a:xfrm>
            <a:off x="293688" y="4100513"/>
            <a:ext cx="8643937" cy="19383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s-ES" sz="2000" b="1" dirty="0">
                <a:latin typeface="Arial" charset="0"/>
              </a:rPr>
              <a:t>En ese sentido </a:t>
            </a:r>
            <a:r>
              <a:rPr lang="es-ES" sz="2000" b="1" dirty="0">
                <a:solidFill>
                  <a:srgbClr val="C00000"/>
                </a:solidFill>
                <a:latin typeface="Arial" charset="0"/>
              </a:rPr>
              <a:t>el fundamento filosófico basado en la TETRALOGÍA DE LA FILOSOFÍA MILITAR", abarca el espacio entre lo material y lo espiritual </a:t>
            </a:r>
            <a:r>
              <a:rPr lang="es-ES" sz="2000" b="1" dirty="0">
                <a:latin typeface="Arial" charset="0"/>
              </a:rPr>
              <a:t>y se constituye en la estructura que a través del Pensamiento Militar, </a:t>
            </a:r>
            <a:r>
              <a:rPr lang="es-ES" sz="2000" b="1" dirty="0">
                <a:solidFill>
                  <a:srgbClr val="C00000"/>
                </a:solidFill>
                <a:latin typeface="Arial" charset="0"/>
              </a:rPr>
              <a:t>dará lugar al desarrollo de la doctrina militar basada en la Ciencia y Arte Militar </a:t>
            </a:r>
            <a:r>
              <a:rPr lang="es-ES" sz="2000" b="1" dirty="0">
                <a:latin typeface="Arial" charset="0"/>
              </a:rPr>
              <a:t>que formula la teoría (aplicación) Militar.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643042" y="214290"/>
            <a:ext cx="5243513" cy="83099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s-ES" sz="2400" b="1" dirty="0" smtClean="0">
                <a:solidFill>
                  <a:schemeClr val="bg1"/>
                </a:solidFill>
              </a:rPr>
              <a:t>ANTECEDENTES </a:t>
            </a:r>
            <a:r>
              <a:rPr lang="es-ES" sz="2400" b="1" dirty="0">
                <a:solidFill>
                  <a:schemeClr val="bg1"/>
                </a:solidFill>
              </a:rPr>
              <a:t>DE LA FILOSOFÍA MILITAR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4" name="3 Rectángulo"/>
          <p:cNvSpPr/>
          <p:nvPr/>
        </p:nvSpPr>
        <p:spPr>
          <a:xfrm>
            <a:off x="1571604" y="214290"/>
            <a:ext cx="5243513" cy="83099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s-ES" sz="2400" b="1" dirty="0">
                <a:solidFill>
                  <a:schemeClr val="bg1"/>
                </a:solidFill>
              </a:rPr>
              <a:t>ANTECEDENTES DE LA FILOSOFÍA MILITAR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1800" y="1745645"/>
            <a:ext cx="8286750" cy="156966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0" hangingPunct="0"/>
            <a:r>
              <a:rPr lang="es-ES" sz="2400" b="1" dirty="0" smtClean="0"/>
              <a:t>LA </a:t>
            </a:r>
            <a:r>
              <a:rPr lang="es-ES" sz="2400" b="1" dirty="0" smtClean="0">
                <a:solidFill>
                  <a:srgbClr val="C00000"/>
                </a:solidFill>
              </a:rPr>
              <a:t>FILOSOFÍA ES UN SABER O DISCIPLINA DEL ESPÍRITU</a:t>
            </a:r>
            <a:r>
              <a:rPr lang="es-ES" sz="2400" b="1" dirty="0" smtClean="0"/>
              <a:t>, QUE PRETENDE ABARCAR TODA LA REALIDAD INTRAMUNDANA Y AÚN EXTRA MUNDANA PERO, SIN APELAR A NINGÚN OTRO </a:t>
            </a:r>
            <a:r>
              <a:rPr lang="es-ES" sz="2400" b="1" i="1" dirty="0" smtClean="0"/>
              <a:t>RECURSO, </a:t>
            </a:r>
            <a:r>
              <a:rPr lang="es-ES" sz="2400" b="1" dirty="0" smtClean="0"/>
              <a:t>COMO NO SEA EL SOLO PODER DE L</a:t>
            </a:r>
            <a:r>
              <a:rPr lang="es-ES" sz="2400" b="1" i="1" dirty="0" smtClean="0"/>
              <a:t>A </a:t>
            </a:r>
            <a:r>
              <a:rPr lang="es-ES" sz="2400" b="1" dirty="0" smtClean="0"/>
              <a:t>RAZÓN.</a:t>
            </a:r>
            <a:endParaRPr lang="es-ES" sz="2400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00034" y="4019140"/>
            <a:ext cx="8286750" cy="2308324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0" hangingPunct="0"/>
            <a:r>
              <a:rPr lang="es-ES" sz="2400" b="1" dirty="0" smtClean="0"/>
              <a:t>EN ESTE SENTIDO, LA FILOSOFÍA PODRÍA IDENTIFICARSE CON TODAS LAS CIENCIAS, PORQUE TAMBIÉN  ELLAS  EN   SU  CONJUNTO,   PRETENDEN  ABARCAR  TODA  LA  REALIDAD,   </a:t>
            </a:r>
            <a:r>
              <a:rPr lang="es-ES" sz="2400" b="1" dirty="0" smtClean="0">
                <a:solidFill>
                  <a:srgbClr val="C00000"/>
                </a:solidFill>
              </a:rPr>
              <a:t>EN  SU ETIMOLOGÍA; FILOSOFÍA SIGNIFICA: "EL AMOR A LA SABIDURÍA"</a:t>
            </a:r>
            <a:r>
              <a:rPr lang="es-ES" sz="2400" b="1" dirty="0" smtClean="0"/>
              <a:t>, EL DESEO DE CONOCER TODAS LAS COSAS Y ABARCA TODAS LAS RAMAS DEL SABER.</a:t>
            </a:r>
            <a:endParaRPr lang="es-E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1"/>
          <p:cNvSpPr txBox="1">
            <a:spLocks noChangeArrowheads="1"/>
          </p:cNvSpPr>
          <p:nvPr/>
        </p:nvSpPr>
        <p:spPr bwMode="auto">
          <a:xfrm>
            <a:off x="0" y="2571750"/>
            <a:ext cx="1835150" cy="2138363"/>
          </a:xfrm>
          <a:prstGeom prst="rect">
            <a:avLst/>
          </a:prstGeom>
          <a:solidFill>
            <a:schemeClr val="bg1">
              <a:alpha val="32941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 dirty="0"/>
              <a:t>COCEPTO</a:t>
            </a:r>
          </a:p>
          <a:p>
            <a:pPr>
              <a:spcBef>
                <a:spcPct val="50000"/>
              </a:spcBef>
            </a:pPr>
            <a:r>
              <a:rPr lang="es-ES" sz="1400" b="1" dirty="0">
                <a:solidFill>
                  <a:srgbClr val="FF0000"/>
                </a:solidFill>
              </a:rPr>
              <a:t>ANTECEDENTES HISTORICOS</a:t>
            </a:r>
          </a:p>
          <a:p>
            <a:pPr>
              <a:spcBef>
                <a:spcPct val="50000"/>
              </a:spcBef>
            </a:pPr>
            <a:r>
              <a:rPr lang="es-ES" sz="1400" b="1" dirty="0"/>
              <a:t>ACTUALES TENDENCIAS</a:t>
            </a:r>
          </a:p>
          <a:p>
            <a:pPr>
              <a:spcBef>
                <a:spcPct val="50000"/>
              </a:spcBef>
            </a:pPr>
            <a:r>
              <a:rPr lang="es-ES" sz="1400" b="1" dirty="0"/>
              <a:t>CARACTERIZACION DE LA FILOSOFIA</a:t>
            </a:r>
          </a:p>
        </p:txBody>
      </p:sp>
      <p:sp>
        <p:nvSpPr>
          <p:cNvPr id="11" name="10 Flecha izquierda"/>
          <p:cNvSpPr/>
          <p:nvPr/>
        </p:nvSpPr>
        <p:spPr>
          <a:xfrm rot="18948660" flipV="1">
            <a:off x="2481263" y="3154363"/>
            <a:ext cx="1785937" cy="2603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grpSp>
        <p:nvGrpSpPr>
          <p:cNvPr id="2" name="31 Grupo"/>
          <p:cNvGrpSpPr>
            <a:grpSpLocks/>
          </p:cNvGrpSpPr>
          <p:nvPr/>
        </p:nvGrpSpPr>
        <p:grpSpPr bwMode="auto">
          <a:xfrm>
            <a:off x="0" y="1285895"/>
            <a:ext cx="9144000" cy="5072063"/>
            <a:chOff x="0" y="1285896"/>
            <a:chExt cx="9144000" cy="5072062"/>
          </a:xfrm>
        </p:grpSpPr>
        <p:grpSp>
          <p:nvGrpSpPr>
            <p:cNvPr id="3" name="21 Grupo"/>
            <p:cNvGrpSpPr>
              <a:grpSpLocks/>
            </p:cNvGrpSpPr>
            <p:nvPr/>
          </p:nvGrpSpPr>
          <p:grpSpPr bwMode="auto">
            <a:xfrm>
              <a:off x="0" y="1285896"/>
              <a:ext cx="9144000" cy="5072062"/>
              <a:chOff x="0" y="1071546"/>
              <a:chExt cx="9144000" cy="5072062"/>
            </a:xfrm>
          </p:grpSpPr>
          <p:grpSp>
            <p:nvGrpSpPr>
              <p:cNvPr id="4" name="8 Grupo"/>
              <p:cNvGrpSpPr>
                <a:grpSpLocks/>
              </p:cNvGrpSpPr>
              <p:nvPr/>
            </p:nvGrpSpPr>
            <p:grpSpPr bwMode="auto">
              <a:xfrm>
                <a:off x="0" y="1071546"/>
                <a:ext cx="9144000" cy="5072062"/>
                <a:chOff x="244016" y="1357298"/>
                <a:chExt cx="8899984" cy="4643470"/>
              </a:xfrm>
            </p:grpSpPr>
            <p:pic>
              <p:nvPicPr>
                <p:cNvPr id="30744" name="5 Imagen" descr="mapamundi.gif"/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44016" y="1357298"/>
                  <a:ext cx="8899984" cy="46434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0" name="29 Rectángulo"/>
                <p:cNvSpPr/>
                <p:nvPr/>
              </p:nvSpPr>
              <p:spPr>
                <a:xfrm>
                  <a:off x="3142691" y="4785763"/>
                  <a:ext cx="3858205" cy="28631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s-ES"/>
                </a:p>
              </p:txBody>
            </p:sp>
          </p:grpSp>
          <p:sp>
            <p:nvSpPr>
              <p:cNvPr id="24" name="23 Forma libre"/>
              <p:cNvSpPr/>
              <p:nvPr/>
            </p:nvSpPr>
            <p:spPr>
              <a:xfrm>
                <a:off x="1303338" y="1750996"/>
                <a:ext cx="1233487" cy="765175"/>
              </a:xfrm>
              <a:custGeom>
                <a:avLst/>
                <a:gdLst>
                  <a:gd name="connsiteX0" fmla="*/ 93747 w 1233134"/>
                  <a:gd name="connsiteY0" fmla="*/ 147117 h 765628"/>
                  <a:gd name="connsiteX1" fmla="*/ 128253 w 1233134"/>
                  <a:gd name="connsiteY1" fmla="*/ 198876 h 765628"/>
                  <a:gd name="connsiteX2" fmla="*/ 128253 w 1233134"/>
                  <a:gd name="connsiteY2" fmla="*/ 405910 h 765628"/>
                  <a:gd name="connsiteX3" fmla="*/ 76494 w 1233134"/>
                  <a:gd name="connsiteY3" fmla="*/ 440415 h 765628"/>
                  <a:gd name="connsiteX4" fmla="*/ 24736 w 1233134"/>
                  <a:gd name="connsiteY4" fmla="*/ 595691 h 765628"/>
                  <a:gd name="connsiteX5" fmla="*/ 7483 w 1233134"/>
                  <a:gd name="connsiteY5" fmla="*/ 647449 h 765628"/>
                  <a:gd name="connsiteX6" fmla="*/ 24736 w 1233134"/>
                  <a:gd name="connsiteY6" fmla="*/ 750966 h 765628"/>
                  <a:gd name="connsiteX7" fmla="*/ 76494 w 1233134"/>
                  <a:gd name="connsiteY7" fmla="*/ 716461 h 765628"/>
                  <a:gd name="connsiteX8" fmla="*/ 1025400 w 1233134"/>
                  <a:gd name="connsiteY8" fmla="*/ 699208 h 765628"/>
                  <a:gd name="connsiteX9" fmla="*/ 1077159 w 1233134"/>
                  <a:gd name="connsiteY9" fmla="*/ 664702 h 765628"/>
                  <a:gd name="connsiteX10" fmla="*/ 1197928 w 1233134"/>
                  <a:gd name="connsiteY10" fmla="*/ 612944 h 765628"/>
                  <a:gd name="connsiteX11" fmla="*/ 1111664 w 1233134"/>
                  <a:gd name="connsiteY11" fmla="*/ 492174 h 765628"/>
                  <a:gd name="connsiteX12" fmla="*/ 1059906 w 1233134"/>
                  <a:gd name="connsiteY12" fmla="*/ 509427 h 765628"/>
                  <a:gd name="connsiteX13" fmla="*/ 1042653 w 1233134"/>
                  <a:gd name="connsiteY13" fmla="*/ 561185 h 765628"/>
                  <a:gd name="connsiteX14" fmla="*/ 1008147 w 1233134"/>
                  <a:gd name="connsiteY14" fmla="*/ 509427 h 765628"/>
                  <a:gd name="connsiteX15" fmla="*/ 956389 w 1233134"/>
                  <a:gd name="connsiteY15" fmla="*/ 492174 h 765628"/>
                  <a:gd name="connsiteX16" fmla="*/ 904630 w 1233134"/>
                  <a:gd name="connsiteY16" fmla="*/ 440415 h 765628"/>
                  <a:gd name="connsiteX17" fmla="*/ 921883 w 1233134"/>
                  <a:gd name="connsiteY17" fmla="*/ 371404 h 765628"/>
                  <a:gd name="connsiteX18" fmla="*/ 870125 w 1233134"/>
                  <a:gd name="connsiteY18" fmla="*/ 181623 h 765628"/>
                  <a:gd name="connsiteX19" fmla="*/ 818366 w 1233134"/>
                  <a:gd name="connsiteY19" fmla="*/ 147117 h 765628"/>
                  <a:gd name="connsiteX20" fmla="*/ 732102 w 1233134"/>
                  <a:gd name="connsiteY20" fmla="*/ 129864 h 765628"/>
                  <a:gd name="connsiteX21" fmla="*/ 680343 w 1233134"/>
                  <a:gd name="connsiteY21" fmla="*/ 112612 h 765628"/>
                  <a:gd name="connsiteX22" fmla="*/ 197264 w 1233134"/>
                  <a:gd name="connsiteY22" fmla="*/ 95359 h 765628"/>
                  <a:gd name="connsiteX23" fmla="*/ 93747 w 1233134"/>
                  <a:gd name="connsiteY23" fmla="*/ 147117 h 76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33134" h="765628">
                    <a:moveTo>
                      <a:pt x="93747" y="147117"/>
                    </a:moveTo>
                    <a:cubicBezTo>
                      <a:pt x="82245" y="164370"/>
                      <a:pt x="122295" y="179015"/>
                      <a:pt x="128253" y="198876"/>
                    </a:cubicBezTo>
                    <a:cubicBezTo>
                      <a:pt x="142722" y="247104"/>
                      <a:pt x="158480" y="353014"/>
                      <a:pt x="128253" y="405910"/>
                    </a:cubicBezTo>
                    <a:cubicBezTo>
                      <a:pt x="117965" y="423913"/>
                      <a:pt x="93747" y="428913"/>
                      <a:pt x="76494" y="440415"/>
                    </a:cubicBezTo>
                    <a:lnTo>
                      <a:pt x="24736" y="595691"/>
                    </a:lnTo>
                    <a:lnTo>
                      <a:pt x="7483" y="647449"/>
                    </a:lnTo>
                    <a:cubicBezTo>
                      <a:pt x="13234" y="681955"/>
                      <a:pt x="0" y="726230"/>
                      <a:pt x="24736" y="750966"/>
                    </a:cubicBezTo>
                    <a:cubicBezTo>
                      <a:pt x="39398" y="765628"/>
                      <a:pt x="55787" y="717532"/>
                      <a:pt x="76494" y="716461"/>
                    </a:cubicBezTo>
                    <a:cubicBezTo>
                      <a:pt x="392426" y="700120"/>
                      <a:pt x="709098" y="704959"/>
                      <a:pt x="1025400" y="699208"/>
                    </a:cubicBezTo>
                    <a:cubicBezTo>
                      <a:pt x="1042653" y="687706"/>
                      <a:pt x="1058100" y="672870"/>
                      <a:pt x="1077159" y="664702"/>
                    </a:cubicBezTo>
                    <a:cubicBezTo>
                      <a:pt x="1233134" y="597855"/>
                      <a:pt x="1067984" y="699572"/>
                      <a:pt x="1197928" y="612944"/>
                    </a:cubicBezTo>
                    <a:cubicBezTo>
                      <a:pt x="1157672" y="492174"/>
                      <a:pt x="1197929" y="520929"/>
                      <a:pt x="1111664" y="492174"/>
                    </a:cubicBezTo>
                    <a:cubicBezTo>
                      <a:pt x="1094411" y="497925"/>
                      <a:pt x="1072765" y="496568"/>
                      <a:pt x="1059906" y="509427"/>
                    </a:cubicBezTo>
                    <a:cubicBezTo>
                      <a:pt x="1047047" y="522286"/>
                      <a:pt x="1060839" y="561185"/>
                      <a:pt x="1042653" y="561185"/>
                    </a:cubicBezTo>
                    <a:cubicBezTo>
                      <a:pt x="1021918" y="561185"/>
                      <a:pt x="1024339" y="522380"/>
                      <a:pt x="1008147" y="509427"/>
                    </a:cubicBezTo>
                    <a:cubicBezTo>
                      <a:pt x="993946" y="498066"/>
                      <a:pt x="973642" y="497925"/>
                      <a:pt x="956389" y="492174"/>
                    </a:cubicBezTo>
                    <a:cubicBezTo>
                      <a:pt x="939136" y="474921"/>
                      <a:pt x="911333" y="463876"/>
                      <a:pt x="904630" y="440415"/>
                    </a:cubicBezTo>
                    <a:cubicBezTo>
                      <a:pt x="898116" y="417616"/>
                      <a:pt x="921883" y="395116"/>
                      <a:pt x="921883" y="371404"/>
                    </a:cubicBezTo>
                    <a:cubicBezTo>
                      <a:pt x="921883" y="348089"/>
                      <a:pt x="883656" y="190643"/>
                      <a:pt x="870125" y="181623"/>
                    </a:cubicBezTo>
                    <a:cubicBezTo>
                      <a:pt x="852872" y="170121"/>
                      <a:pt x="837781" y="154398"/>
                      <a:pt x="818366" y="147117"/>
                    </a:cubicBezTo>
                    <a:cubicBezTo>
                      <a:pt x="790909" y="136821"/>
                      <a:pt x="760551" y="136976"/>
                      <a:pt x="732102" y="129864"/>
                    </a:cubicBezTo>
                    <a:cubicBezTo>
                      <a:pt x="714459" y="125453"/>
                      <a:pt x="697596" y="118363"/>
                      <a:pt x="680343" y="112612"/>
                    </a:cubicBezTo>
                    <a:cubicBezTo>
                      <a:pt x="511428" y="0"/>
                      <a:pt x="631505" y="65411"/>
                      <a:pt x="197264" y="95359"/>
                    </a:cubicBezTo>
                    <a:cubicBezTo>
                      <a:pt x="128961" y="100070"/>
                      <a:pt x="105249" y="129864"/>
                      <a:pt x="93747" y="147117"/>
                    </a:cubicBezTo>
                    <a:close/>
                  </a:path>
                </a:pathLst>
              </a:custGeom>
              <a:solidFill>
                <a:srgbClr val="FFFF99"/>
              </a:solidFill>
              <a:ln>
                <a:solidFill>
                  <a:srgbClr val="FF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s-ES" sz="1600" b="1" dirty="0">
                    <a:solidFill>
                      <a:srgbClr val="006600"/>
                    </a:solidFill>
                  </a:rPr>
                  <a:t>NORTE</a:t>
                </a:r>
              </a:p>
              <a:p>
                <a:pPr algn="ctr">
                  <a:defRPr/>
                </a:pPr>
                <a:r>
                  <a:rPr lang="es-ES" sz="1600" b="1" dirty="0">
                    <a:solidFill>
                      <a:srgbClr val="006600"/>
                    </a:solidFill>
                  </a:rPr>
                  <a:t>AMERICA</a:t>
                </a:r>
              </a:p>
            </p:txBody>
          </p:sp>
          <p:sp>
            <p:nvSpPr>
              <p:cNvPr id="25" name="24 Forma libre"/>
              <p:cNvSpPr/>
              <p:nvPr/>
            </p:nvSpPr>
            <p:spPr>
              <a:xfrm>
                <a:off x="2319338" y="3675045"/>
                <a:ext cx="876300" cy="315913"/>
              </a:xfrm>
              <a:custGeom>
                <a:avLst/>
                <a:gdLst>
                  <a:gd name="connsiteX0" fmla="*/ 700171 w 876078"/>
                  <a:gd name="connsiteY0" fmla="*/ 17253 h 316651"/>
                  <a:gd name="connsiteX1" fmla="*/ 510390 w 876078"/>
                  <a:gd name="connsiteY1" fmla="*/ 17253 h 316651"/>
                  <a:gd name="connsiteX2" fmla="*/ 79069 w 876078"/>
                  <a:gd name="connsiteY2" fmla="*/ 34505 h 316651"/>
                  <a:gd name="connsiteX3" fmla="*/ 61817 w 876078"/>
                  <a:gd name="connsiteY3" fmla="*/ 86264 h 316651"/>
                  <a:gd name="connsiteX4" fmla="*/ 10058 w 876078"/>
                  <a:gd name="connsiteY4" fmla="*/ 103517 h 316651"/>
                  <a:gd name="connsiteX5" fmla="*/ 27311 w 876078"/>
                  <a:gd name="connsiteY5" fmla="*/ 241539 h 316651"/>
                  <a:gd name="connsiteX6" fmla="*/ 79069 w 876078"/>
                  <a:gd name="connsiteY6" fmla="*/ 258792 h 316651"/>
                  <a:gd name="connsiteX7" fmla="*/ 234345 w 876078"/>
                  <a:gd name="connsiteY7" fmla="*/ 293298 h 316651"/>
                  <a:gd name="connsiteX8" fmla="*/ 838194 w 876078"/>
                  <a:gd name="connsiteY8" fmla="*/ 276045 h 316651"/>
                  <a:gd name="connsiteX9" fmla="*/ 786435 w 876078"/>
                  <a:gd name="connsiteY9" fmla="*/ 120770 h 316651"/>
                  <a:gd name="connsiteX10" fmla="*/ 700171 w 876078"/>
                  <a:gd name="connsiteY10" fmla="*/ 17253 h 31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6078" h="316651">
                    <a:moveTo>
                      <a:pt x="700171" y="17253"/>
                    </a:moveTo>
                    <a:cubicBezTo>
                      <a:pt x="654164" y="0"/>
                      <a:pt x="808662" y="17253"/>
                      <a:pt x="510390" y="17253"/>
                    </a:cubicBezTo>
                    <a:cubicBezTo>
                      <a:pt x="366501" y="17253"/>
                      <a:pt x="222843" y="28754"/>
                      <a:pt x="79069" y="34505"/>
                    </a:cubicBezTo>
                    <a:cubicBezTo>
                      <a:pt x="73318" y="51758"/>
                      <a:pt x="74676" y="73404"/>
                      <a:pt x="61817" y="86264"/>
                    </a:cubicBezTo>
                    <a:cubicBezTo>
                      <a:pt x="48957" y="99124"/>
                      <a:pt x="14003" y="85764"/>
                      <a:pt x="10058" y="103517"/>
                    </a:cubicBezTo>
                    <a:cubicBezTo>
                      <a:pt x="0" y="148778"/>
                      <a:pt x="8480" y="199170"/>
                      <a:pt x="27311" y="241539"/>
                    </a:cubicBezTo>
                    <a:cubicBezTo>
                      <a:pt x="34697" y="258158"/>
                      <a:pt x="61316" y="254847"/>
                      <a:pt x="79069" y="258792"/>
                    </a:cubicBezTo>
                    <a:cubicBezTo>
                      <a:pt x="261256" y="299278"/>
                      <a:pt x="117827" y="254459"/>
                      <a:pt x="234345" y="293298"/>
                    </a:cubicBezTo>
                    <a:cubicBezTo>
                      <a:pt x="435628" y="287547"/>
                      <a:pt x="640966" y="316651"/>
                      <a:pt x="838194" y="276045"/>
                    </a:cubicBezTo>
                    <a:cubicBezTo>
                      <a:pt x="876078" y="268245"/>
                      <a:pt x="805643" y="132775"/>
                      <a:pt x="786435" y="120770"/>
                    </a:cubicBezTo>
                    <a:cubicBezTo>
                      <a:pt x="666550" y="45842"/>
                      <a:pt x="746178" y="34506"/>
                      <a:pt x="700171" y="17253"/>
                    </a:cubicBezTo>
                    <a:close/>
                  </a:path>
                </a:pathLst>
              </a:custGeom>
              <a:solidFill>
                <a:srgbClr val="FFFF99"/>
              </a:solidFill>
              <a:ln>
                <a:solidFill>
                  <a:srgbClr val="FF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s-ES" b="1" dirty="0">
                    <a:solidFill>
                      <a:srgbClr val="006600"/>
                    </a:solidFill>
                  </a:rPr>
                  <a:t>SUR</a:t>
                </a:r>
              </a:p>
            </p:txBody>
          </p:sp>
          <p:sp>
            <p:nvSpPr>
              <p:cNvPr id="26" name="25 Forma libre"/>
              <p:cNvSpPr/>
              <p:nvPr/>
            </p:nvSpPr>
            <p:spPr>
              <a:xfrm>
                <a:off x="5032375" y="2001821"/>
                <a:ext cx="200025" cy="219075"/>
              </a:xfrm>
              <a:custGeom>
                <a:avLst/>
                <a:gdLst>
                  <a:gd name="connsiteX0" fmla="*/ 23004 w 199833"/>
                  <a:gd name="connsiteY0" fmla="*/ 51758 h 219445"/>
                  <a:gd name="connsiteX1" fmla="*/ 5751 w 199833"/>
                  <a:gd name="connsiteY1" fmla="*/ 103517 h 219445"/>
                  <a:gd name="connsiteX2" fmla="*/ 57510 w 199833"/>
                  <a:gd name="connsiteY2" fmla="*/ 155275 h 219445"/>
                  <a:gd name="connsiteX3" fmla="*/ 74763 w 199833"/>
                  <a:gd name="connsiteY3" fmla="*/ 207034 h 219445"/>
                  <a:gd name="connsiteX4" fmla="*/ 178280 w 199833"/>
                  <a:gd name="connsiteY4" fmla="*/ 189781 h 219445"/>
                  <a:gd name="connsiteX5" fmla="*/ 161027 w 199833"/>
                  <a:gd name="connsiteY5" fmla="*/ 69011 h 219445"/>
                  <a:gd name="connsiteX6" fmla="*/ 143774 w 199833"/>
                  <a:gd name="connsiteY6" fmla="*/ 17253 h 219445"/>
                  <a:gd name="connsiteX7" fmla="*/ 92016 w 199833"/>
                  <a:gd name="connsiteY7" fmla="*/ 0 h 219445"/>
                  <a:gd name="connsiteX8" fmla="*/ 40257 w 199833"/>
                  <a:gd name="connsiteY8" fmla="*/ 17253 h 219445"/>
                  <a:gd name="connsiteX9" fmla="*/ 23004 w 199833"/>
                  <a:gd name="connsiteY9" fmla="*/ 69011 h 219445"/>
                  <a:gd name="connsiteX10" fmla="*/ 23004 w 199833"/>
                  <a:gd name="connsiteY10" fmla="*/ 51758 h 2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833" h="219445">
                    <a:moveTo>
                      <a:pt x="23004" y="51758"/>
                    </a:moveTo>
                    <a:cubicBezTo>
                      <a:pt x="20129" y="57509"/>
                      <a:pt x="0" y="86264"/>
                      <a:pt x="5751" y="103517"/>
                    </a:cubicBezTo>
                    <a:cubicBezTo>
                      <a:pt x="13467" y="126664"/>
                      <a:pt x="43976" y="134974"/>
                      <a:pt x="57510" y="155275"/>
                    </a:cubicBezTo>
                    <a:cubicBezTo>
                      <a:pt x="67598" y="170407"/>
                      <a:pt x="69012" y="189781"/>
                      <a:pt x="74763" y="207034"/>
                    </a:cubicBezTo>
                    <a:cubicBezTo>
                      <a:pt x="109269" y="201283"/>
                      <a:pt x="159740" y="219445"/>
                      <a:pt x="178280" y="189781"/>
                    </a:cubicBezTo>
                    <a:cubicBezTo>
                      <a:pt x="199833" y="155297"/>
                      <a:pt x="169002" y="108887"/>
                      <a:pt x="161027" y="69011"/>
                    </a:cubicBezTo>
                    <a:cubicBezTo>
                      <a:pt x="157460" y="51178"/>
                      <a:pt x="156633" y="30112"/>
                      <a:pt x="143774" y="17253"/>
                    </a:cubicBezTo>
                    <a:cubicBezTo>
                      <a:pt x="130915" y="4394"/>
                      <a:pt x="109269" y="5751"/>
                      <a:pt x="92016" y="0"/>
                    </a:cubicBezTo>
                    <a:cubicBezTo>
                      <a:pt x="74763" y="5751"/>
                      <a:pt x="53117" y="4393"/>
                      <a:pt x="40257" y="17253"/>
                    </a:cubicBezTo>
                    <a:cubicBezTo>
                      <a:pt x="27398" y="30112"/>
                      <a:pt x="31137" y="52745"/>
                      <a:pt x="23004" y="69011"/>
                    </a:cubicBezTo>
                    <a:cubicBezTo>
                      <a:pt x="19367" y="76285"/>
                      <a:pt x="25879" y="46007"/>
                      <a:pt x="23004" y="51758"/>
                    </a:cubicBezTo>
                    <a:close/>
                  </a:path>
                </a:pathLst>
              </a:custGeom>
              <a:solidFill>
                <a:srgbClr val="FFFF99"/>
              </a:solidFill>
              <a:ln>
                <a:solidFill>
                  <a:srgbClr val="FF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s-ES" sz="2400" dirty="0">
                    <a:solidFill>
                      <a:srgbClr val="006600"/>
                    </a:solidFill>
                  </a:rPr>
                  <a:t>a</a:t>
                </a:r>
                <a:endParaRPr lang="es-ES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7" name="26 Forma libre"/>
              <p:cNvSpPr/>
              <p:nvPr/>
            </p:nvSpPr>
            <p:spPr>
              <a:xfrm>
                <a:off x="5046663" y="2427271"/>
                <a:ext cx="582612" cy="484188"/>
              </a:xfrm>
              <a:custGeom>
                <a:avLst/>
                <a:gdLst>
                  <a:gd name="connsiteX0" fmla="*/ 490940 w 581669"/>
                  <a:gd name="connsiteY0" fmla="*/ 5751 h 484186"/>
                  <a:gd name="connsiteX1" fmla="*/ 404676 w 581669"/>
                  <a:gd name="connsiteY1" fmla="*/ 40257 h 484186"/>
                  <a:gd name="connsiteX2" fmla="*/ 7861 w 581669"/>
                  <a:gd name="connsiteY2" fmla="*/ 57510 h 484186"/>
                  <a:gd name="connsiteX3" fmla="*/ 42367 w 581669"/>
                  <a:gd name="connsiteY3" fmla="*/ 264544 h 484186"/>
                  <a:gd name="connsiteX4" fmla="*/ 76873 w 581669"/>
                  <a:gd name="connsiteY4" fmla="*/ 316302 h 484186"/>
                  <a:gd name="connsiteX5" fmla="*/ 145884 w 581669"/>
                  <a:gd name="connsiteY5" fmla="*/ 385313 h 484186"/>
                  <a:gd name="connsiteX6" fmla="*/ 301159 w 581669"/>
                  <a:gd name="connsiteY6" fmla="*/ 471577 h 484186"/>
                  <a:gd name="connsiteX7" fmla="*/ 456435 w 581669"/>
                  <a:gd name="connsiteY7" fmla="*/ 454325 h 484186"/>
                  <a:gd name="connsiteX8" fmla="*/ 473688 w 581669"/>
                  <a:gd name="connsiteY8" fmla="*/ 402566 h 484186"/>
                  <a:gd name="connsiteX9" fmla="*/ 490940 w 581669"/>
                  <a:gd name="connsiteY9" fmla="*/ 299049 h 484186"/>
                  <a:gd name="connsiteX10" fmla="*/ 542699 w 581669"/>
                  <a:gd name="connsiteY10" fmla="*/ 264544 h 484186"/>
                  <a:gd name="connsiteX11" fmla="*/ 577205 w 581669"/>
                  <a:gd name="connsiteY11" fmla="*/ 212785 h 484186"/>
                  <a:gd name="connsiteX12" fmla="*/ 525446 w 581669"/>
                  <a:gd name="connsiteY12" fmla="*/ 74762 h 484186"/>
                  <a:gd name="connsiteX13" fmla="*/ 490940 w 581669"/>
                  <a:gd name="connsiteY13" fmla="*/ 5751 h 484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81669" h="484186">
                    <a:moveTo>
                      <a:pt x="490940" y="5751"/>
                    </a:moveTo>
                    <a:cubicBezTo>
                      <a:pt x="470812" y="0"/>
                      <a:pt x="435470" y="36958"/>
                      <a:pt x="404676" y="40257"/>
                    </a:cubicBezTo>
                    <a:cubicBezTo>
                      <a:pt x="273033" y="54362"/>
                      <a:pt x="130400" y="7380"/>
                      <a:pt x="7861" y="57510"/>
                    </a:cubicBezTo>
                    <a:cubicBezTo>
                      <a:pt x="0" y="60726"/>
                      <a:pt x="28216" y="231526"/>
                      <a:pt x="42367" y="264544"/>
                    </a:cubicBezTo>
                    <a:cubicBezTo>
                      <a:pt x="50535" y="283603"/>
                      <a:pt x="65371" y="299049"/>
                      <a:pt x="76873" y="316302"/>
                    </a:cubicBezTo>
                    <a:cubicBezTo>
                      <a:pt x="106149" y="404134"/>
                      <a:pt x="70599" y="343488"/>
                      <a:pt x="145884" y="385313"/>
                    </a:cubicBezTo>
                    <a:cubicBezTo>
                      <a:pt x="323854" y="484186"/>
                      <a:pt x="184045" y="432540"/>
                      <a:pt x="301159" y="471577"/>
                    </a:cubicBezTo>
                    <a:cubicBezTo>
                      <a:pt x="352918" y="465826"/>
                      <a:pt x="408083" y="473666"/>
                      <a:pt x="456435" y="454325"/>
                    </a:cubicBezTo>
                    <a:cubicBezTo>
                      <a:pt x="473321" y="447571"/>
                      <a:pt x="469743" y="420319"/>
                      <a:pt x="473688" y="402566"/>
                    </a:cubicBezTo>
                    <a:cubicBezTo>
                      <a:pt x="481276" y="368417"/>
                      <a:pt x="475296" y="330337"/>
                      <a:pt x="490940" y="299049"/>
                    </a:cubicBezTo>
                    <a:cubicBezTo>
                      <a:pt x="500213" y="280503"/>
                      <a:pt x="525446" y="276046"/>
                      <a:pt x="542699" y="264544"/>
                    </a:cubicBezTo>
                    <a:cubicBezTo>
                      <a:pt x="554201" y="247291"/>
                      <a:pt x="574633" y="233360"/>
                      <a:pt x="577205" y="212785"/>
                    </a:cubicBezTo>
                    <a:cubicBezTo>
                      <a:pt x="581669" y="177076"/>
                      <a:pt x="557986" y="100794"/>
                      <a:pt x="525446" y="74762"/>
                    </a:cubicBezTo>
                    <a:cubicBezTo>
                      <a:pt x="436615" y="3698"/>
                      <a:pt x="511068" y="11502"/>
                      <a:pt x="490940" y="5751"/>
                    </a:cubicBezTo>
                    <a:close/>
                  </a:path>
                </a:pathLst>
              </a:custGeom>
              <a:solidFill>
                <a:srgbClr val="FFFF99"/>
              </a:solidFill>
              <a:ln>
                <a:solidFill>
                  <a:srgbClr val="FF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s-ES" sz="900" b="1" dirty="0">
                    <a:solidFill>
                      <a:srgbClr val="006600"/>
                    </a:solidFill>
                  </a:rPr>
                  <a:t>Medio oriente</a:t>
                </a:r>
              </a:p>
            </p:txBody>
          </p:sp>
          <p:sp>
            <p:nvSpPr>
              <p:cNvPr id="28" name="27 Forma libre"/>
              <p:cNvSpPr/>
              <p:nvPr/>
            </p:nvSpPr>
            <p:spPr>
              <a:xfrm>
                <a:off x="3162300" y="3079734"/>
                <a:ext cx="307975" cy="230187"/>
              </a:xfrm>
              <a:custGeom>
                <a:avLst/>
                <a:gdLst>
                  <a:gd name="connsiteX0" fmla="*/ 288656 w 308784"/>
                  <a:gd name="connsiteY0" fmla="*/ 215001 h 229378"/>
                  <a:gd name="connsiteX1" fmla="*/ 167886 w 308784"/>
                  <a:gd name="connsiteY1" fmla="*/ 180496 h 229378"/>
                  <a:gd name="connsiteX2" fmla="*/ 29864 w 308784"/>
                  <a:gd name="connsiteY2" fmla="*/ 163243 h 229378"/>
                  <a:gd name="connsiteX3" fmla="*/ 47116 w 308784"/>
                  <a:gd name="connsiteY3" fmla="*/ 7967 h 229378"/>
                  <a:gd name="connsiteX4" fmla="*/ 271403 w 308784"/>
                  <a:gd name="connsiteY4" fmla="*/ 25220 h 229378"/>
                  <a:gd name="connsiteX5" fmla="*/ 288656 w 308784"/>
                  <a:gd name="connsiteY5" fmla="*/ 94232 h 229378"/>
                  <a:gd name="connsiteX6" fmla="*/ 288656 w 308784"/>
                  <a:gd name="connsiteY6" fmla="*/ 215001 h 22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8784" h="229378">
                    <a:moveTo>
                      <a:pt x="288656" y="215001"/>
                    </a:moveTo>
                    <a:cubicBezTo>
                      <a:pt x="268528" y="229378"/>
                      <a:pt x="208940" y="188707"/>
                      <a:pt x="167886" y="180496"/>
                    </a:cubicBezTo>
                    <a:cubicBezTo>
                      <a:pt x="122421" y="171403"/>
                      <a:pt x="56453" y="201227"/>
                      <a:pt x="29864" y="163243"/>
                    </a:cubicBezTo>
                    <a:cubicBezTo>
                      <a:pt x="0" y="120580"/>
                      <a:pt x="41365" y="59726"/>
                      <a:pt x="47116" y="7967"/>
                    </a:cubicBezTo>
                    <a:cubicBezTo>
                      <a:pt x="121878" y="13718"/>
                      <a:pt x="200788" y="0"/>
                      <a:pt x="271403" y="25220"/>
                    </a:cubicBezTo>
                    <a:cubicBezTo>
                      <a:pt x="293734" y="33195"/>
                      <a:pt x="286509" y="70617"/>
                      <a:pt x="288656" y="94232"/>
                    </a:cubicBezTo>
                    <a:cubicBezTo>
                      <a:pt x="292301" y="134323"/>
                      <a:pt x="308784" y="200624"/>
                      <a:pt x="288656" y="21500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ES"/>
              </a:p>
            </p:txBody>
          </p:sp>
        </p:grpSp>
        <p:sp>
          <p:nvSpPr>
            <p:cNvPr id="30737" name="11 CuadroTexto"/>
            <p:cNvSpPr txBox="1">
              <a:spLocks noChangeArrowheads="1"/>
            </p:cNvSpPr>
            <p:nvPr/>
          </p:nvSpPr>
          <p:spPr bwMode="auto">
            <a:xfrm>
              <a:off x="5000625" y="1824038"/>
              <a:ext cx="1214438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2400" b="1">
                  <a:solidFill>
                    <a:srgbClr val="006600"/>
                  </a:solidFill>
                </a:rPr>
                <a:t>RUSIA</a:t>
              </a:r>
              <a:endParaRPr lang="es-ES" b="1">
                <a:solidFill>
                  <a:srgbClr val="006600"/>
                </a:solidFill>
              </a:endParaRPr>
            </a:p>
          </p:txBody>
        </p:sp>
      </p:grpSp>
      <p:sp>
        <p:nvSpPr>
          <p:cNvPr id="13" name="12 Flecha doblada"/>
          <p:cNvSpPr/>
          <p:nvPr/>
        </p:nvSpPr>
        <p:spPr>
          <a:xfrm>
            <a:off x="2499942" y="1928813"/>
            <a:ext cx="3000375" cy="42862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sp>
        <p:nvSpPr>
          <p:cNvPr id="14" name="13 Flecha izquierda"/>
          <p:cNvSpPr/>
          <p:nvPr/>
        </p:nvSpPr>
        <p:spPr>
          <a:xfrm rot="21164573">
            <a:off x="2484067" y="2327275"/>
            <a:ext cx="1804988" cy="13176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5" name="14 Flecha curvada hacia arriba"/>
          <p:cNvSpPr/>
          <p:nvPr/>
        </p:nvSpPr>
        <p:spPr>
          <a:xfrm>
            <a:off x="1747467" y="2813050"/>
            <a:ext cx="4214813" cy="1928813"/>
          </a:xfrm>
          <a:prstGeom prst="curvedUpArrow">
            <a:avLst>
              <a:gd name="adj1" fmla="val 12463"/>
              <a:gd name="adj2" fmla="val 27996"/>
              <a:gd name="adj3" fmla="val 1580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2857116" y="3929066"/>
            <a:ext cx="4335225" cy="1446550"/>
          </a:xfrm>
          <a:prstGeom prst="rect">
            <a:avLst/>
          </a:prstGeom>
          <a:noFill/>
        </p:spPr>
        <p:txBody>
          <a:bodyPr spcFirstLastPara="1" wrap="none">
            <a:prstTxWarp prst="textArchDown">
              <a:avLst/>
            </a:prstTxWarp>
            <a:spAutoFit/>
          </a:bodyPr>
          <a:lstStyle/>
          <a:p>
            <a:pPr algn="ctr">
              <a:defRPr/>
            </a:pPr>
            <a:r>
              <a:rPr lang="es-E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INDEPENDENCIA</a:t>
            </a:r>
          </a:p>
          <a:p>
            <a:pPr algn="ctr">
              <a:defRPr/>
            </a:pPr>
            <a:r>
              <a:rPr lang="es-E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DE LAS COLONIAS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2752340" y="1553822"/>
            <a:ext cx="4335225" cy="1446550"/>
          </a:xfrm>
          <a:prstGeom prst="rect">
            <a:avLst/>
          </a:prstGeom>
          <a:noFill/>
        </p:spPr>
        <p:txBody>
          <a:bodyPr spcFirstLastPara="1" wrap="none">
            <a:prstTxWarp prst="textArchUp">
              <a:avLst/>
            </a:prstTxWarp>
            <a:spAutoFit/>
          </a:bodyPr>
          <a:lstStyle/>
          <a:p>
            <a:pPr algn="ctr">
              <a:defRPr/>
            </a:pPr>
            <a:r>
              <a:rPr lang="es-E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CONFRONTACION</a:t>
            </a:r>
          </a:p>
          <a:p>
            <a:pPr algn="ctr">
              <a:defRPr/>
            </a:pPr>
            <a:r>
              <a:rPr lang="es-E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IDEOLOGICA</a:t>
            </a:r>
          </a:p>
        </p:txBody>
      </p:sp>
      <p:sp>
        <p:nvSpPr>
          <p:cNvPr id="18" name="17 Rectángulo"/>
          <p:cNvSpPr/>
          <p:nvPr/>
        </p:nvSpPr>
        <p:spPr>
          <a:xfrm rot="3853368">
            <a:off x="5947158" y="2849862"/>
            <a:ext cx="37325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DESPUES DE LA II GM.</a:t>
            </a:r>
          </a:p>
        </p:txBody>
      </p:sp>
      <p:sp>
        <p:nvSpPr>
          <p:cNvPr id="10" name="9 Flecha doblada"/>
          <p:cNvSpPr/>
          <p:nvPr/>
        </p:nvSpPr>
        <p:spPr>
          <a:xfrm rot="12678613" flipH="1">
            <a:off x="4310063" y="2413000"/>
            <a:ext cx="511175" cy="1058863"/>
          </a:xfrm>
          <a:prstGeom prst="bentArrow">
            <a:avLst>
              <a:gd name="adj1" fmla="val 25000"/>
              <a:gd name="adj2" fmla="val 20542"/>
              <a:gd name="adj3" fmla="val 25000"/>
              <a:gd name="adj4" fmla="val 4375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sp>
        <p:nvSpPr>
          <p:cNvPr id="20" name="19 Pentágono"/>
          <p:cNvSpPr/>
          <p:nvPr/>
        </p:nvSpPr>
        <p:spPr>
          <a:xfrm flipH="1">
            <a:off x="5143130" y="2214563"/>
            <a:ext cx="2071687" cy="428625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b="1" dirty="0"/>
              <a:t>I GM.  Y  II GM.</a:t>
            </a:r>
          </a:p>
        </p:txBody>
      </p:sp>
      <p:sp>
        <p:nvSpPr>
          <p:cNvPr id="19" name="18 Explosión 2"/>
          <p:cNvSpPr/>
          <p:nvPr/>
        </p:nvSpPr>
        <p:spPr>
          <a:xfrm>
            <a:off x="4418013" y="2116138"/>
            <a:ext cx="571500" cy="571500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1" name="20 Rectángulo"/>
          <p:cNvSpPr/>
          <p:nvPr/>
        </p:nvSpPr>
        <p:spPr>
          <a:xfrm rot="18343619">
            <a:off x="-567860" y="2461785"/>
            <a:ext cx="3801041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CONFRONTACION</a:t>
            </a:r>
          </a:p>
          <a:p>
            <a:pPr algn="ctr">
              <a:defRPr/>
            </a:pPr>
            <a:r>
              <a:rPr lang="es-E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PETROLERA</a:t>
            </a:r>
          </a:p>
        </p:txBody>
      </p:sp>
      <p:sp>
        <p:nvSpPr>
          <p:cNvPr id="30735" name="WordArt 18"/>
          <p:cNvSpPr>
            <a:spLocks noChangeArrowheads="1" noChangeShapeType="1" noTextEdit="1"/>
          </p:cNvSpPr>
          <p:nvPr/>
        </p:nvSpPr>
        <p:spPr bwMode="auto">
          <a:xfrm>
            <a:off x="2643175" y="173017"/>
            <a:ext cx="4676418" cy="398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BO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3">
                    <a:lumMod val="75000"/>
                  </a:schemeClr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ANTECEDENTES HISTORICOS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93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93" decel="100000"/>
                                        <p:tgtEl>
                                          <p:spTgt spid="1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" dur="193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2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193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4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1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1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1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93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193" decel="100000"/>
                                        <p:tgtEl>
                                          <p:spTgt spid="1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2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3" dur="193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4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5" dur="193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6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7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93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193" decel="100000"/>
                                        <p:tgtEl>
                                          <p:spTgt spid="1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1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2" dur="193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3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4" dur="193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5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1"/>
                            </p:stCondLst>
                            <p:childTnLst>
                              <p:par>
                                <p:cTn id="6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93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193" decel="100000"/>
                                        <p:tgtEl>
                                          <p:spTgt spid="2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6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7" dur="193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8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9" dur="193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0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1"/>
                            </p:stCondLst>
                            <p:childTnLst>
                              <p:par>
                                <p:cTn id="8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20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1"/>
          <p:cNvSpPr txBox="1">
            <a:spLocks noChangeArrowheads="1"/>
          </p:cNvSpPr>
          <p:nvPr/>
        </p:nvSpPr>
        <p:spPr bwMode="auto">
          <a:xfrm>
            <a:off x="0" y="2576513"/>
            <a:ext cx="1835150" cy="1846262"/>
          </a:xfrm>
          <a:prstGeom prst="rect">
            <a:avLst/>
          </a:prstGeom>
          <a:solidFill>
            <a:schemeClr val="bg1">
              <a:alpha val="32941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COCEPTO</a:t>
            </a:r>
          </a:p>
          <a:p>
            <a:pPr>
              <a:spcBef>
                <a:spcPct val="50000"/>
              </a:spcBef>
            </a:pPr>
            <a:r>
              <a:rPr lang="es-ES" sz="1400" b="1"/>
              <a:t>ANTECEDENTES HISTORICOS</a:t>
            </a:r>
          </a:p>
          <a:p>
            <a:pPr>
              <a:spcBef>
                <a:spcPct val="50000"/>
              </a:spcBef>
            </a:pPr>
            <a:r>
              <a:rPr lang="es-ES" sz="1400" b="1">
                <a:solidFill>
                  <a:srgbClr val="FF0000"/>
                </a:solidFill>
              </a:rPr>
              <a:t>ACTUALES TENDENCIAS</a:t>
            </a:r>
          </a:p>
          <a:p>
            <a:pPr>
              <a:spcBef>
                <a:spcPct val="50000"/>
              </a:spcBef>
            </a:pPr>
            <a:r>
              <a:rPr lang="es-ES" sz="1200" b="1"/>
              <a:t>CARACTERIZACION DE LA FILOSOFIA</a:t>
            </a:r>
          </a:p>
        </p:txBody>
      </p:sp>
      <p:grpSp>
        <p:nvGrpSpPr>
          <p:cNvPr id="2" name="31 Grupo"/>
          <p:cNvGrpSpPr>
            <a:grpSpLocks/>
          </p:cNvGrpSpPr>
          <p:nvPr/>
        </p:nvGrpSpPr>
        <p:grpSpPr bwMode="auto">
          <a:xfrm>
            <a:off x="0" y="1357313"/>
            <a:ext cx="9144000" cy="5072062"/>
            <a:chOff x="894156" y="1071546"/>
            <a:chExt cx="9144000" cy="5072062"/>
          </a:xfrm>
        </p:grpSpPr>
        <p:grpSp>
          <p:nvGrpSpPr>
            <p:cNvPr id="3" name="8 Grupo"/>
            <p:cNvGrpSpPr>
              <a:grpSpLocks/>
            </p:cNvGrpSpPr>
            <p:nvPr/>
          </p:nvGrpSpPr>
          <p:grpSpPr bwMode="auto">
            <a:xfrm>
              <a:off x="894156" y="1071546"/>
              <a:ext cx="9144000" cy="5072062"/>
              <a:chOff x="1114311" y="1357298"/>
              <a:chExt cx="8899984" cy="4643470"/>
            </a:xfrm>
          </p:grpSpPr>
          <p:pic>
            <p:nvPicPr>
              <p:cNvPr id="31780" name="5 Imagen" descr="mapamundi.gif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114311" y="1357298"/>
                <a:ext cx="8899984" cy="46434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41 Rectángulo"/>
              <p:cNvSpPr/>
              <p:nvPr/>
            </p:nvSpPr>
            <p:spPr>
              <a:xfrm>
                <a:off x="4034618" y="4791576"/>
                <a:ext cx="3858205" cy="28631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ES"/>
              </a:p>
            </p:txBody>
          </p:sp>
        </p:grpSp>
        <p:sp>
          <p:nvSpPr>
            <p:cNvPr id="36" name="35 Forma libre"/>
            <p:cNvSpPr/>
            <p:nvPr/>
          </p:nvSpPr>
          <p:spPr>
            <a:xfrm>
              <a:off x="2216544" y="1750996"/>
              <a:ext cx="1233487" cy="765175"/>
            </a:xfrm>
            <a:custGeom>
              <a:avLst/>
              <a:gdLst>
                <a:gd name="connsiteX0" fmla="*/ 93747 w 1233134"/>
                <a:gd name="connsiteY0" fmla="*/ 147117 h 765628"/>
                <a:gd name="connsiteX1" fmla="*/ 128253 w 1233134"/>
                <a:gd name="connsiteY1" fmla="*/ 198876 h 765628"/>
                <a:gd name="connsiteX2" fmla="*/ 128253 w 1233134"/>
                <a:gd name="connsiteY2" fmla="*/ 405910 h 765628"/>
                <a:gd name="connsiteX3" fmla="*/ 76494 w 1233134"/>
                <a:gd name="connsiteY3" fmla="*/ 440415 h 765628"/>
                <a:gd name="connsiteX4" fmla="*/ 24736 w 1233134"/>
                <a:gd name="connsiteY4" fmla="*/ 595691 h 765628"/>
                <a:gd name="connsiteX5" fmla="*/ 7483 w 1233134"/>
                <a:gd name="connsiteY5" fmla="*/ 647449 h 765628"/>
                <a:gd name="connsiteX6" fmla="*/ 24736 w 1233134"/>
                <a:gd name="connsiteY6" fmla="*/ 750966 h 765628"/>
                <a:gd name="connsiteX7" fmla="*/ 76494 w 1233134"/>
                <a:gd name="connsiteY7" fmla="*/ 716461 h 765628"/>
                <a:gd name="connsiteX8" fmla="*/ 1025400 w 1233134"/>
                <a:gd name="connsiteY8" fmla="*/ 699208 h 765628"/>
                <a:gd name="connsiteX9" fmla="*/ 1077159 w 1233134"/>
                <a:gd name="connsiteY9" fmla="*/ 664702 h 765628"/>
                <a:gd name="connsiteX10" fmla="*/ 1197928 w 1233134"/>
                <a:gd name="connsiteY10" fmla="*/ 612944 h 765628"/>
                <a:gd name="connsiteX11" fmla="*/ 1111664 w 1233134"/>
                <a:gd name="connsiteY11" fmla="*/ 492174 h 765628"/>
                <a:gd name="connsiteX12" fmla="*/ 1059906 w 1233134"/>
                <a:gd name="connsiteY12" fmla="*/ 509427 h 765628"/>
                <a:gd name="connsiteX13" fmla="*/ 1042653 w 1233134"/>
                <a:gd name="connsiteY13" fmla="*/ 561185 h 765628"/>
                <a:gd name="connsiteX14" fmla="*/ 1008147 w 1233134"/>
                <a:gd name="connsiteY14" fmla="*/ 509427 h 765628"/>
                <a:gd name="connsiteX15" fmla="*/ 956389 w 1233134"/>
                <a:gd name="connsiteY15" fmla="*/ 492174 h 765628"/>
                <a:gd name="connsiteX16" fmla="*/ 904630 w 1233134"/>
                <a:gd name="connsiteY16" fmla="*/ 440415 h 765628"/>
                <a:gd name="connsiteX17" fmla="*/ 921883 w 1233134"/>
                <a:gd name="connsiteY17" fmla="*/ 371404 h 765628"/>
                <a:gd name="connsiteX18" fmla="*/ 870125 w 1233134"/>
                <a:gd name="connsiteY18" fmla="*/ 181623 h 765628"/>
                <a:gd name="connsiteX19" fmla="*/ 818366 w 1233134"/>
                <a:gd name="connsiteY19" fmla="*/ 147117 h 765628"/>
                <a:gd name="connsiteX20" fmla="*/ 732102 w 1233134"/>
                <a:gd name="connsiteY20" fmla="*/ 129864 h 765628"/>
                <a:gd name="connsiteX21" fmla="*/ 680343 w 1233134"/>
                <a:gd name="connsiteY21" fmla="*/ 112612 h 765628"/>
                <a:gd name="connsiteX22" fmla="*/ 197264 w 1233134"/>
                <a:gd name="connsiteY22" fmla="*/ 95359 h 765628"/>
                <a:gd name="connsiteX23" fmla="*/ 93747 w 1233134"/>
                <a:gd name="connsiteY23" fmla="*/ 147117 h 76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33134" h="765628">
                  <a:moveTo>
                    <a:pt x="93747" y="147117"/>
                  </a:moveTo>
                  <a:cubicBezTo>
                    <a:pt x="82245" y="164370"/>
                    <a:pt x="122295" y="179015"/>
                    <a:pt x="128253" y="198876"/>
                  </a:cubicBezTo>
                  <a:cubicBezTo>
                    <a:pt x="142722" y="247104"/>
                    <a:pt x="158480" y="353014"/>
                    <a:pt x="128253" y="405910"/>
                  </a:cubicBezTo>
                  <a:cubicBezTo>
                    <a:pt x="117965" y="423913"/>
                    <a:pt x="93747" y="428913"/>
                    <a:pt x="76494" y="440415"/>
                  </a:cubicBezTo>
                  <a:lnTo>
                    <a:pt x="24736" y="595691"/>
                  </a:lnTo>
                  <a:lnTo>
                    <a:pt x="7483" y="647449"/>
                  </a:lnTo>
                  <a:cubicBezTo>
                    <a:pt x="13234" y="681955"/>
                    <a:pt x="0" y="726230"/>
                    <a:pt x="24736" y="750966"/>
                  </a:cubicBezTo>
                  <a:cubicBezTo>
                    <a:pt x="39398" y="765628"/>
                    <a:pt x="55787" y="717532"/>
                    <a:pt x="76494" y="716461"/>
                  </a:cubicBezTo>
                  <a:cubicBezTo>
                    <a:pt x="392426" y="700120"/>
                    <a:pt x="709098" y="704959"/>
                    <a:pt x="1025400" y="699208"/>
                  </a:cubicBezTo>
                  <a:cubicBezTo>
                    <a:pt x="1042653" y="687706"/>
                    <a:pt x="1058100" y="672870"/>
                    <a:pt x="1077159" y="664702"/>
                  </a:cubicBezTo>
                  <a:cubicBezTo>
                    <a:pt x="1233134" y="597855"/>
                    <a:pt x="1067984" y="699572"/>
                    <a:pt x="1197928" y="612944"/>
                  </a:cubicBezTo>
                  <a:cubicBezTo>
                    <a:pt x="1157672" y="492174"/>
                    <a:pt x="1197929" y="520929"/>
                    <a:pt x="1111664" y="492174"/>
                  </a:cubicBezTo>
                  <a:cubicBezTo>
                    <a:pt x="1094411" y="497925"/>
                    <a:pt x="1072765" y="496568"/>
                    <a:pt x="1059906" y="509427"/>
                  </a:cubicBezTo>
                  <a:cubicBezTo>
                    <a:pt x="1047047" y="522286"/>
                    <a:pt x="1060839" y="561185"/>
                    <a:pt x="1042653" y="561185"/>
                  </a:cubicBezTo>
                  <a:cubicBezTo>
                    <a:pt x="1021918" y="561185"/>
                    <a:pt x="1024339" y="522380"/>
                    <a:pt x="1008147" y="509427"/>
                  </a:cubicBezTo>
                  <a:cubicBezTo>
                    <a:pt x="993946" y="498066"/>
                    <a:pt x="973642" y="497925"/>
                    <a:pt x="956389" y="492174"/>
                  </a:cubicBezTo>
                  <a:cubicBezTo>
                    <a:pt x="939136" y="474921"/>
                    <a:pt x="911333" y="463876"/>
                    <a:pt x="904630" y="440415"/>
                  </a:cubicBezTo>
                  <a:cubicBezTo>
                    <a:pt x="898116" y="417616"/>
                    <a:pt x="921883" y="395116"/>
                    <a:pt x="921883" y="371404"/>
                  </a:cubicBezTo>
                  <a:cubicBezTo>
                    <a:pt x="921883" y="348089"/>
                    <a:pt x="883656" y="190643"/>
                    <a:pt x="870125" y="181623"/>
                  </a:cubicBezTo>
                  <a:cubicBezTo>
                    <a:pt x="852872" y="170121"/>
                    <a:pt x="837781" y="154398"/>
                    <a:pt x="818366" y="147117"/>
                  </a:cubicBezTo>
                  <a:cubicBezTo>
                    <a:pt x="790909" y="136821"/>
                    <a:pt x="760551" y="136976"/>
                    <a:pt x="732102" y="129864"/>
                  </a:cubicBezTo>
                  <a:cubicBezTo>
                    <a:pt x="714459" y="125453"/>
                    <a:pt x="697596" y="118363"/>
                    <a:pt x="680343" y="112612"/>
                  </a:cubicBezTo>
                  <a:cubicBezTo>
                    <a:pt x="511428" y="0"/>
                    <a:pt x="631505" y="65411"/>
                    <a:pt x="197264" y="95359"/>
                  </a:cubicBezTo>
                  <a:cubicBezTo>
                    <a:pt x="128961" y="100070"/>
                    <a:pt x="105249" y="129864"/>
                    <a:pt x="93747" y="147117"/>
                  </a:cubicBezTo>
                  <a:close/>
                </a:path>
              </a:pathLst>
            </a:custGeom>
            <a:solidFill>
              <a:srgbClr val="FFFF99"/>
            </a:solidFill>
            <a:ln>
              <a:solidFill>
                <a:srgbClr val="FFF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ES" sz="1600" b="1" dirty="0">
                  <a:solidFill>
                    <a:srgbClr val="006600"/>
                  </a:solidFill>
                </a:rPr>
                <a:t>NORTE</a:t>
              </a:r>
            </a:p>
            <a:p>
              <a:pPr algn="ctr">
                <a:defRPr/>
              </a:pPr>
              <a:r>
                <a:rPr lang="es-ES" sz="1600" b="1" dirty="0">
                  <a:solidFill>
                    <a:srgbClr val="006600"/>
                  </a:solidFill>
                </a:rPr>
                <a:t>AMERICA</a:t>
              </a:r>
            </a:p>
          </p:txBody>
        </p:sp>
        <p:sp>
          <p:nvSpPr>
            <p:cNvPr id="37" name="36 Forma libre"/>
            <p:cNvSpPr/>
            <p:nvPr/>
          </p:nvSpPr>
          <p:spPr>
            <a:xfrm>
              <a:off x="3234131" y="3659171"/>
              <a:ext cx="876300" cy="317500"/>
            </a:xfrm>
            <a:custGeom>
              <a:avLst/>
              <a:gdLst>
                <a:gd name="connsiteX0" fmla="*/ 700171 w 876078"/>
                <a:gd name="connsiteY0" fmla="*/ 17253 h 316651"/>
                <a:gd name="connsiteX1" fmla="*/ 510390 w 876078"/>
                <a:gd name="connsiteY1" fmla="*/ 17253 h 316651"/>
                <a:gd name="connsiteX2" fmla="*/ 79069 w 876078"/>
                <a:gd name="connsiteY2" fmla="*/ 34505 h 316651"/>
                <a:gd name="connsiteX3" fmla="*/ 61817 w 876078"/>
                <a:gd name="connsiteY3" fmla="*/ 86264 h 316651"/>
                <a:gd name="connsiteX4" fmla="*/ 10058 w 876078"/>
                <a:gd name="connsiteY4" fmla="*/ 103517 h 316651"/>
                <a:gd name="connsiteX5" fmla="*/ 27311 w 876078"/>
                <a:gd name="connsiteY5" fmla="*/ 241539 h 316651"/>
                <a:gd name="connsiteX6" fmla="*/ 79069 w 876078"/>
                <a:gd name="connsiteY6" fmla="*/ 258792 h 316651"/>
                <a:gd name="connsiteX7" fmla="*/ 234345 w 876078"/>
                <a:gd name="connsiteY7" fmla="*/ 293298 h 316651"/>
                <a:gd name="connsiteX8" fmla="*/ 838194 w 876078"/>
                <a:gd name="connsiteY8" fmla="*/ 276045 h 316651"/>
                <a:gd name="connsiteX9" fmla="*/ 786435 w 876078"/>
                <a:gd name="connsiteY9" fmla="*/ 120770 h 316651"/>
                <a:gd name="connsiteX10" fmla="*/ 700171 w 876078"/>
                <a:gd name="connsiteY10" fmla="*/ 17253 h 31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6078" h="316651">
                  <a:moveTo>
                    <a:pt x="700171" y="17253"/>
                  </a:moveTo>
                  <a:cubicBezTo>
                    <a:pt x="654164" y="0"/>
                    <a:pt x="808662" y="17253"/>
                    <a:pt x="510390" y="17253"/>
                  </a:cubicBezTo>
                  <a:cubicBezTo>
                    <a:pt x="366501" y="17253"/>
                    <a:pt x="222843" y="28754"/>
                    <a:pt x="79069" y="34505"/>
                  </a:cubicBezTo>
                  <a:cubicBezTo>
                    <a:pt x="73318" y="51758"/>
                    <a:pt x="74676" y="73404"/>
                    <a:pt x="61817" y="86264"/>
                  </a:cubicBezTo>
                  <a:cubicBezTo>
                    <a:pt x="48957" y="99124"/>
                    <a:pt x="14003" y="85764"/>
                    <a:pt x="10058" y="103517"/>
                  </a:cubicBezTo>
                  <a:cubicBezTo>
                    <a:pt x="0" y="148778"/>
                    <a:pt x="8480" y="199170"/>
                    <a:pt x="27311" y="241539"/>
                  </a:cubicBezTo>
                  <a:cubicBezTo>
                    <a:pt x="34697" y="258158"/>
                    <a:pt x="61316" y="254847"/>
                    <a:pt x="79069" y="258792"/>
                  </a:cubicBezTo>
                  <a:cubicBezTo>
                    <a:pt x="261256" y="299278"/>
                    <a:pt x="117827" y="254459"/>
                    <a:pt x="234345" y="293298"/>
                  </a:cubicBezTo>
                  <a:cubicBezTo>
                    <a:pt x="435628" y="287547"/>
                    <a:pt x="640966" y="316651"/>
                    <a:pt x="838194" y="276045"/>
                  </a:cubicBezTo>
                  <a:cubicBezTo>
                    <a:pt x="876078" y="268245"/>
                    <a:pt x="805643" y="132775"/>
                    <a:pt x="786435" y="120770"/>
                  </a:cubicBezTo>
                  <a:cubicBezTo>
                    <a:pt x="666550" y="45842"/>
                    <a:pt x="746178" y="34506"/>
                    <a:pt x="700171" y="17253"/>
                  </a:cubicBezTo>
                  <a:close/>
                </a:path>
              </a:pathLst>
            </a:custGeom>
            <a:solidFill>
              <a:srgbClr val="FFFF99"/>
            </a:solidFill>
            <a:ln>
              <a:solidFill>
                <a:srgbClr val="FFF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ES" b="1" dirty="0">
                  <a:solidFill>
                    <a:srgbClr val="006600"/>
                  </a:solidFill>
                </a:rPr>
                <a:t>SUR</a:t>
              </a:r>
            </a:p>
          </p:txBody>
        </p:sp>
        <p:sp>
          <p:nvSpPr>
            <p:cNvPr id="38" name="37 Forma libre"/>
            <p:cNvSpPr/>
            <p:nvPr/>
          </p:nvSpPr>
          <p:spPr>
            <a:xfrm>
              <a:off x="5948756" y="2001821"/>
              <a:ext cx="200025" cy="219075"/>
            </a:xfrm>
            <a:custGeom>
              <a:avLst/>
              <a:gdLst>
                <a:gd name="connsiteX0" fmla="*/ 23004 w 199833"/>
                <a:gd name="connsiteY0" fmla="*/ 51758 h 219445"/>
                <a:gd name="connsiteX1" fmla="*/ 5751 w 199833"/>
                <a:gd name="connsiteY1" fmla="*/ 103517 h 219445"/>
                <a:gd name="connsiteX2" fmla="*/ 57510 w 199833"/>
                <a:gd name="connsiteY2" fmla="*/ 155275 h 219445"/>
                <a:gd name="connsiteX3" fmla="*/ 74763 w 199833"/>
                <a:gd name="connsiteY3" fmla="*/ 207034 h 219445"/>
                <a:gd name="connsiteX4" fmla="*/ 178280 w 199833"/>
                <a:gd name="connsiteY4" fmla="*/ 189781 h 219445"/>
                <a:gd name="connsiteX5" fmla="*/ 161027 w 199833"/>
                <a:gd name="connsiteY5" fmla="*/ 69011 h 219445"/>
                <a:gd name="connsiteX6" fmla="*/ 143774 w 199833"/>
                <a:gd name="connsiteY6" fmla="*/ 17253 h 219445"/>
                <a:gd name="connsiteX7" fmla="*/ 92016 w 199833"/>
                <a:gd name="connsiteY7" fmla="*/ 0 h 219445"/>
                <a:gd name="connsiteX8" fmla="*/ 40257 w 199833"/>
                <a:gd name="connsiteY8" fmla="*/ 17253 h 219445"/>
                <a:gd name="connsiteX9" fmla="*/ 23004 w 199833"/>
                <a:gd name="connsiteY9" fmla="*/ 69011 h 219445"/>
                <a:gd name="connsiteX10" fmla="*/ 23004 w 199833"/>
                <a:gd name="connsiteY10" fmla="*/ 51758 h 21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833" h="219445">
                  <a:moveTo>
                    <a:pt x="23004" y="51758"/>
                  </a:moveTo>
                  <a:cubicBezTo>
                    <a:pt x="20129" y="57509"/>
                    <a:pt x="0" y="86264"/>
                    <a:pt x="5751" y="103517"/>
                  </a:cubicBezTo>
                  <a:cubicBezTo>
                    <a:pt x="13467" y="126664"/>
                    <a:pt x="43976" y="134974"/>
                    <a:pt x="57510" y="155275"/>
                  </a:cubicBezTo>
                  <a:cubicBezTo>
                    <a:pt x="67598" y="170407"/>
                    <a:pt x="69012" y="189781"/>
                    <a:pt x="74763" y="207034"/>
                  </a:cubicBezTo>
                  <a:cubicBezTo>
                    <a:pt x="109269" y="201283"/>
                    <a:pt x="159740" y="219445"/>
                    <a:pt x="178280" y="189781"/>
                  </a:cubicBezTo>
                  <a:cubicBezTo>
                    <a:pt x="199833" y="155297"/>
                    <a:pt x="169002" y="108887"/>
                    <a:pt x="161027" y="69011"/>
                  </a:cubicBezTo>
                  <a:cubicBezTo>
                    <a:pt x="157460" y="51178"/>
                    <a:pt x="156633" y="30112"/>
                    <a:pt x="143774" y="17253"/>
                  </a:cubicBezTo>
                  <a:cubicBezTo>
                    <a:pt x="130915" y="4394"/>
                    <a:pt x="109269" y="5751"/>
                    <a:pt x="92016" y="0"/>
                  </a:cubicBezTo>
                  <a:cubicBezTo>
                    <a:pt x="74763" y="5751"/>
                    <a:pt x="53117" y="4393"/>
                    <a:pt x="40257" y="17253"/>
                  </a:cubicBezTo>
                  <a:cubicBezTo>
                    <a:pt x="27398" y="30112"/>
                    <a:pt x="31137" y="52745"/>
                    <a:pt x="23004" y="69011"/>
                  </a:cubicBezTo>
                  <a:cubicBezTo>
                    <a:pt x="19367" y="76285"/>
                    <a:pt x="25879" y="46007"/>
                    <a:pt x="23004" y="51758"/>
                  </a:cubicBezTo>
                  <a:close/>
                </a:path>
              </a:pathLst>
            </a:custGeom>
            <a:solidFill>
              <a:srgbClr val="FFFF99"/>
            </a:solidFill>
            <a:ln>
              <a:solidFill>
                <a:srgbClr val="FFF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ES" sz="2400" dirty="0">
                  <a:solidFill>
                    <a:srgbClr val="006600"/>
                  </a:solidFill>
                </a:rPr>
                <a:t>a</a:t>
              </a:r>
              <a:endParaRPr lang="es-ES" dirty="0">
                <a:solidFill>
                  <a:srgbClr val="006600"/>
                </a:solidFill>
              </a:endParaRPr>
            </a:p>
          </p:txBody>
        </p:sp>
        <p:sp>
          <p:nvSpPr>
            <p:cNvPr id="39" name="38 Forma libre"/>
            <p:cNvSpPr/>
            <p:nvPr/>
          </p:nvSpPr>
          <p:spPr>
            <a:xfrm>
              <a:off x="5956694" y="2465371"/>
              <a:ext cx="581025" cy="484187"/>
            </a:xfrm>
            <a:custGeom>
              <a:avLst/>
              <a:gdLst>
                <a:gd name="connsiteX0" fmla="*/ 490940 w 581669"/>
                <a:gd name="connsiteY0" fmla="*/ 5751 h 484186"/>
                <a:gd name="connsiteX1" fmla="*/ 404676 w 581669"/>
                <a:gd name="connsiteY1" fmla="*/ 40257 h 484186"/>
                <a:gd name="connsiteX2" fmla="*/ 7861 w 581669"/>
                <a:gd name="connsiteY2" fmla="*/ 57510 h 484186"/>
                <a:gd name="connsiteX3" fmla="*/ 42367 w 581669"/>
                <a:gd name="connsiteY3" fmla="*/ 264544 h 484186"/>
                <a:gd name="connsiteX4" fmla="*/ 76873 w 581669"/>
                <a:gd name="connsiteY4" fmla="*/ 316302 h 484186"/>
                <a:gd name="connsiteX5" fmla="*/ 145884 w 581669"/>
                <a:gd name="connsiteY5" fmla="*/ 385313 h 484186"/>
                <a:gd name="connsiteX6" fmla="*/ 301159 w 581669"/>
                <a:gd name="connsiteY6" fmla="*/ 471577 h 484186"/>
                <a:gd name="connsiteX7" fmla="*/ 456435 w 581669"/>
                <a:gd name="connsiteY7" fmla="*/ 454325 h 484186"/>
                <a:gd name="connsiteX8" fmla="*/ 473688 w 581669"/>
                <a:gd name="connsiteY8" fmla="*/ 402566 h 484186"/>
                <a:gd name="connsiteX9" fmla="*/ 490940 w 581669"/>
                <a:gd name="connsiteY9" fmla="*/ 299049 h 484186"/>
                <a:gd name="connsiteX10" fmla="*/ 542699 w 581669"/>
                <a:gd name="connsiteY10" fmla="*/ 264544 h 484186"/>
                <a:gd name="connsiteX11" fmla="*/ 577205 w 581669"/>
                <a:gd name="connsiteY11" fmla="*/ 212785 h 484186"/>
                <a:gd name="connsiteX12" fmla="*/ 525446 w 581669"/>
                <a:gd name="connsiteY12" fmla="*/ 74762 h 484186"/>
                <a:gd name="connsiteX13" fmla="*/ 490940 w 581669"/>
                <a:gd name="connsiteY13" fmla="*/ 5751 h 484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1669" h="484186">
                  <a:moveTo>
                    <a:pt x="490940" y="5751"/>
                  </a:moveTo>
                  <a:cubicBezTo>
                    <a:pt x="470812" y="0"/>
                    <a:pt x="435470" y="36958"/>
                    <a:pt x="404676" y="40257"/>
                  </a:cubicBezTo>
                  <a:cubicBezTo>
                    <a:pt x="273033" y="54362"/>
                    <a:pt x="130400" y="7380"/>
                    <a:pt x="7861" y="57510"/>
                  </a:cubicBezTo>
                  <a:cubicBezTo>
                    <a:pt x="0" y="60726"/>
                    <a:pt x="28216" y="231526"/>
                    <a:pt x="42367" y="264544"/>
                  </a:cubicBezTo>
                  <a:cubicBezTo>
                    <a:pt x="50535" y="283603"/>
                    <a:pt x="65371" y="299049"/>
                    <a:pt x="76873" y="316302"/>
                  </a:cubicBezTo>
                  <a:cubicBezTo>
                    <a:pt x="106149" y="404134"/>
                    <a:pt x="70599" y="343488"/>
                    <a:pt x="145884" y="385313"/>
                  </a:cubicBezTo>
                  <a:cubicBezTo>
                    <a:pt x="323854" y="484186"/>
                    <a:pt x="184045" y="432540"/>
                    <a:pt x="301159" y="471577"/>
                  </a:cubicBezTo>
                  <a:cubicBezTo>
                    <a:pt x="352918" y="465826"/>
                    <a:pt x="408083" y="473666"/>
                    <a:pt x="456435" y="454325"/>
                  </a:cubicBezTo>
                  <a:cubicBezTo>
                    <a:pt x="473321" y="447571"/>
                    <a:pt x="469743" y="420319"/>
                    <a:pt x="473688" y="402566"/>
                  </a:cubicBezTo>
                  <a:cubicBezTo>
                    <a:pt x="481276" y="368417"/>
                    <a:pt x="475296" y="330337"/>
                    <a:pt x="490940" y="299049"/>
                  </a:cubicBezTo>
                  <a:cubicBezTo>
                    <a:pt x="500213" y="280503"/>
                    <a:pt x="525446" y="276046"/>
                    <a:pt x="542699" y="264544"/>
                  </a:cubicBezTo>
                  <a:cubicBezTo>
                    <a:pt x="554201" y="247291"/>
                    <a:pt x="574633" y="233360"/>
                    <a:pt x="577205" y="212785"/>
                  </a:cubicBezTo>
                  <a:cubicBezTo>
                    <a:pt x="581669" y="177076"/>
                    <a:pt x="557986" y="100794"/>
                    <a:pt x="525446" y="74762"/>
                  </a:cubicBezTo>
                  <a:cubicBezTo>
                    <a:pt x="436615" y="3698"/>
                    <a:pt x="511068" y="11502"/>
                    <a:pt x="490940" y="5751"/>
                  </a:cubicBezTo>
                  <a:close/>
                </a:path>
              </a:pathLst>
            </a:custGeom>
            <a:solidFill>
              <a:srgbClr val="FFFF99"/>
            </a:solidFill>
            <a:ln>
              <a:solidFill>
                <a:srgbClr val="FFF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ES" sz="900" b="1" dirty="0">
                  <a:solidFill>
                    <a:srgbClr val="006600"/>
                  </a:solidFill>
                </a:rPr>
                <a:t>Medio oriente</a:t>
              </a:r>
            </a:p>
          </p:txBody>
        </p:sp>
        <p:sp>
          <p:nvSpPr>
            <p:cNvPr id="40" name="39 Forma libre"/>
            <p:cNvSpPr/>
            <p:nvPr/>
          </p:nvSpPr>
          <p:spPr>
            <a:xfrm>
              <a:off x="4037406" y="3087671"/>
              <a:ext cx="309563" cy="230187"/>
            </a:xfrm>
            <a:custGeom>
              <a:avLst/>
              <a:gdLst>
                <a:gd name="connsiteX0" fmla="*/ 288656 w 308784"/>
                <a:gd name="connsiteY0" fmla="*/ 215001 h 229378"/>
                <a:gd name="connsiteX1" fmla="*/ 167886 w 308784"/>
                <a:gd name="connsiteY1" fmla="*/ 180496 h 229378"/>
                <a:gd name="connsiteX2" fmla="*/ 29864 w 308784"/>
                <a:gd name="connsiteY2" fmla="*/ 163243 h 229378"/>
                <a:gd name="connsiteX3" fmla="*/ 47116 w 308784"/>
                <a:gd name="connsiteY3" fmla="*/ 7967 h 229378"/>
                <a:gd name="connsiteX4" fmla="*/ 271403 w 308784"/>
                <a:gd name="connsiteY4" fmla="*/ 25220 h 229378"/>
                <a:gd name="connsiteX5" fmla="*/ 288656 w 308784"/>
                <a:gd name="connsiteY5" fmla="*/ 94232 h 229378"/>
                <a:gd name="connsiteX6" fmla="*/ 288656 w 308784"/>
                <a:gd name="connsiteY6" fmla="*/ 215001 h 22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784" h="229378">
                  <a:moveTo>
                    <a:pt x="288656" y="215001"/>
                  </a:moveTo>
                  <a:cubicBezTo>
                    <a:pt x="268528" y="229378"/>
                    <a:pt x="208940" y="188707"/>
                    <a:pt x="167886" y="180496"/>
                  </a:cubicBezTo>
                  <a:cubicBezTo>
                    <a:pt x="122421" y="171403"/>
                    <a:pt x="56453" y="201227"/>
                    <a:pt x="29864" y="163243"/>
                  </a:cubicBezTo>
                  <a:cubicBezTo>
                    <a:pt x="0" y="120580"/>
                    <a:pt x="41365" y="59726"/>
                    <a:pt x="47116" y="7967"/>
                  </a:cubicBezTo>
                  <a:cubicBezTo>
                    <a:pt x="121878" y="13718"/>
                    <a:pt x="200788" y="0"/>
                    <a:pt x="271403" y="25220"/>
                  </a:cubicBezTo>
                  <a:cubicBezTo>
                    <a:pt x="293734" y="33195"/>
                    <a:pt x="286509" y="70617"/>
                    <a:pt x="288656" y="94232"/>
                  </a:cubicBezTo>
                  <a:cubicBezTo>
                    <a:pt x="292301" y="134323"/>
                    <a:pt x="308784" y="200624"/>
                    <a:pt x="288656" y="215001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sp>
        <p:nvSpPr>
          <p:cNvPr id="10" name="9 Rectángulo"/>
          <p:cNvSpPr/>
          <p:nvPr/>
        </p:nvSpPr>
        <p:spPr>
          <a:xfrm>
            <a:off x="2695937" y="711672"/>
            <a:ext cx="4317347" cy="4808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</a:rPr>
              <a:t>CIVILIZACIONES</a:t>
            </a:r>
          </a:p>
        </p:txBody>
      </p:sp>
      <p:grpSp>
        <p:nvGrpSpPr>
          <p:cNvPr id="4" name="12 Grupo"/>
          <p:cNvGrpSpPr>
            <a:grpSpLocks/>
          </p:cNvGrpSpPr>
          <p:nvPr/>
        </p:nvGrpSpPr>
        <p:grpSpPr bwMode="auto">
          <a:xfrm>
            <a:off x="581025" y="1728788"/>
            <a:ext cx="2547938" cy="1557337"/>
            <a:chOff x="580867" y="1714488"/>
            <a:chExt cx="2547492" cy="1557583"/>
          </a:xfrm>
        </p:grpSpPr>
        <p:sp>
          <p:nvSpPr>
            <p:cNvPr id="11" name="10 Forma libre"/>
            <p:cNvSpPr/>
            <p:nvPr/>
          </p:nvSpPr>
          <p:spPr>
            <a:xfrm>
              <a:off x="928469" y="1714488"/>
              <a:ext cx="2068150" cy="1557583"/>
            </a:xfrm>
            <a:custGeom>
              <a:avLst/>
              <a:gdLst>
                <a:gd name="connsiteX0" fmla="*/ 1683872 w 2067330"/>
                <a:gd name="connsiteY0" fmla="*/ 33171 h 1557583"/>
                <a:gd name="connsiteX1" fmla="*/ 1506891 w 2067330"/>
                <a:gd name="connsiteY1" fmla="*/ 47919 h 1557583"/>
                <a:gd name="connsiteX2" fmla="*/ 1462646 w 2067330"/>
                <a:gd name="connsiteY2" fmla="*/ 62667 h 1557583"/>
                <a:gd name="connsiteX3" fmla="*/ 1329911 w 2067330"/>
                <a:gd name="connsiteY3" fmla="*/ 77416 h 1557583"/>
                <a:gd name="connsiteX4" fmla="*/ 1079188 w 2067330"/>
                <a:gd name="connsiteY4" fmla="*/ 77416 h 1557583"/>
                <a:gd name="connsiteX5" fmla="*/ 1034943 w 2067330"/>
                <a:gd name="connsiteY5" fmla="*/ 47919 h 1557583"/>
                <a:gd name="connsiteX6" fmla="*/ 990698 w 2067330"/>
                <a:gd name="connsiteY6" fmla="*/ 33171 h 1557583"/>
                <a:gd name="connsiteX7" fmla="*/ 430259 w 2067330"/>
                <a:gd name="connsiteY7" fmla="*/ 47919 h 1557583"/>
                <a:gd name="connsiteX8" fmla="*/ 327021 w 2067330"/>
                <a:gd name="connsiteY8" fmla="*/ 62667 h 1557583"/>
                <a:gd name="connsiteX9" fmla="*/ 282775 w 2067330"/>
                <a:gd name="connsiteY9" fmla="*/ 106913 h 1557583"/>
                <a:gd name="connsiteX10" fmla="*/ 238530 w 2067330"/>
                <a:gd name="connsiteY10" fmla="*/ 121661 h 1557583"/>
                <a:gd name="connsiteX11" fmla="*/ 179537 w 2067330"/>
                <a:gd name="connsiteY11" fmla="*/ 210151 h 1557583"/>
                <a:gd name="connsiteX12" fmla="*/ 164788 w 2067330"/>
                <a:gd name="connsiteY12" fmla="*/ 254396 h 1557583"/>
                <a:gd name="connsiteX13" fmla="*/ 120543 w 2067330"/>
                <a:gd name="connsiteY13" fmla="*/ 269145 h 1557583"/>
                <a:gd name="connsiteX14" fmla="*/ 32053 w 2067330"/>
                <a:gd name="connsiteY14" fmla="*/ 283893 h 1557583"/>
                <a:gd name="connsiteX15" fmla="*/ 2556 w 2067330"/>
                <a:gd name="connsiteY15" fmla="*/ 328138 h 1557583"/>
                <a:gd name="connsiteX16" fmla="*/ 17304 w 2067330"/>
                <a:gd name="connsiteY16" fmla="*/ 372384 h 1557583"/>
                <a:gd name="connsiteX17" fmla="*/ 400762 w 2067330"/>
                <a:gd name="connsiteY17" fmla="*/ 387132 h 1557583"/>
                <a:gd name="connsiteX18" fmla="*/ 415511 w 2067330"/>
                <a:gd name="connsiteY18" fmla="*/ 431377 h 1557583"/>
                <a:gd name="connsiteX19" fmla="*/ 504001 w 2067330"/>
                <a:gd name="connsiteY19" fmla="*/ 490371 h 1557583"/>
                <a:gd name="connsiteX20" fmla="*/ 489253 w 2067330"/>
                <a:gd name="connsiteY20" fmla="*/ 755842 h 1557583"/>
                <a:gd name="connsiteX21" fmla="*/ 445008 w 2067330"/>
                <a:gd name="connsiteY21" fmla="*/ 844332 h 1557583"/>
                <a:gd name="connsiteX22" fmla="*/ 430259 w 2067330"/>
                <a:gd name="connsiteY22" fmla="*/ 888577 h 1557583"/>
                <a:gd name="connsiteX23" fmla="*/ 445008 w 2067330"/>
                <a:gd name="connsiteY23" fmla="*/ 1183545 h 1557583"/>
                <a:gd name="connsiteX24" fmla="*/ 489253 w 2067330"/>
                <a:gd name="connsiteY24" fmla="*/ 1213042 h 1557583"/>
                <a:gd name="connsiteX25" fmla="*/ 518750 w 2067330"/>
                <a:gd name="connsiteY25" fmla="*/ 1257287 h 1557583"/>
                <a:gd name="connsiteX26" fmla="*/ 533498 w 2067330"/>
                <a:gd name="connsiteY26" fmla="*/ 1419519 h 1557583"/>
                <a:gd name="connsiteX27" fmla="*/ 548246 w 2067330"/>
                <a:gd name="connsiteY27" fmla="*/ 1463764 h 1557583"/>
                <a:gd name="connsiteX28" fmla="*/ 636737 w 2067330"/>
                <a:gd name="connsiteY28" fmla="*/ 1493261 h 1557583"/>
                <a:gd name="connsiteX29" fmla="*/ 902208 w 2067330"/>
                <a:gd name="connsiteY29" fmla="*/ 1434267 h 1557583"/>
                <a:gd name="connsiteX30" fmla="*/ 916956 w 2067330"/>
                <a:gd name="connsiteY30" fmla="*/ 1375274 h 1557583"/>
                <a:gd name="connsiteX31" fmla="*/ 1034943 w 2067330"/>
                <a:gd name="connsiteY31" fmla="*/ 1345777 h 1557583"/>
                <a:gd name="connsiteX32" fmla="*/ 1079188 w 2067330"/>
                <a:gd name="connsiteY32" fmla="*/ 1316280 h 1557583"/>
                <a:gd name="connsiteX33" fmla="*/ 1270917 w 2067330"/>
                <a:gd name="connsiteY33" fmla="*/ 1316280 h 1557583"/>
                <a:gd name="connsiteX34" fmla="*/ 1285666 w 2067330"/>
                <a:gd name="connsiteY34" fmla="*/ 1360526 h 1557583"/>
                <a:gd name="connsiteX35" fmla="*/ 1315162 w 2067330"/>
                <a:gd name="connsiteY35" fmla="*/ 1316280 h 1557583"/>
                <a:gd name="connsiteX36" fmla="*/ 1329911 w 2067330"/>
                <a:gd name="connsiteY36" fmla="*/ 1242538 h 1557583"/>
                <a:gd name="connsiteX37" fmla="*/ 1418401 w 2067330"/>
                <a:gd name="connsiteY37" fmla="*/ 1198293 h 1557583"/>
                <a:gd name="connsiteX38" fmla="*/ 1462646 w 2067330"/>
                <a:gd name="connsiteY38" fmla="*/ 1168796 h 1557583"/>
                <a:gd name="connsiteX39" fmla="*/ 1477395 w 2067330"/>
                <a:gd name="connsiteY39" fmla="*/ 1124551 h 1557583"/>
                <a:gd name="connsiteX40" fmla="*/ 1521640 w 2067330"/>
                <a:gd name="connsiteY40" fmla="*/ 1006564 h 1557583"/>
                <a:gd name="connsiteX41" fmla="*/ 1565885 w 2067330"/>
                <a:gd name="connsiteY41" fmla="*/ 991816 h 1557583"/>
                <a:gd name="connsiteX42" fmla="*/ 1698621 w 2067330"/>
                <a:gd name="connsiteY42" fmla="*/ 918074 h 1557583"/>
                <a:gd name="connsiteX43" fmla="*/ 1949343 w 2067330"/>
                <a:gd name="connsiteY43" fmla="*/ 844332 h 1557583"/>
                <a:gd name="connsiteX44" fmla="*/ 1993588 w 2067330"/>
                <a:gd name="connsiteY44" fmla="*/ 800087 h 1557583"/>
                <a:gd name="connsiteX45" fmla="*/ 2037833 w 2067330"/>
                <a:gd name="connsiteY45" fmla="*/ 770590 h 1557583"/>
                <a:gd name="connsiteX46" fmla="*/ 2067330 w 2067330"/>
                <a:gd name="connsiteY46" fmla="*/ 726345 h 1557583"/>
                <a:gd name="connsiteX47" fmla="*/ 2052582 w 2067330"/>
                <a:gd name="connsiteY47" fmla="*/ 593609 h 1557583"/>
                <a:gd name="connsiteX48" fmla="*/ 2037833 w 2067330"/>
                <a:gd name="connsiteY48" fmla="*/ 549364 h 1557583"/>
                <a:gd name="connsiteX49" fmla="*/ 2052582 w 2067330"/>
                <a:gd name="connsiteY49" fmla="*/ 387132 h 1557583"/>
                <a:gd name="connsiteX50" fmla="*/ 2037833 w 2067330"/>
                <a:gd name="connsiteY50" fmla="*/ 239648 h 1557583"/>
                <a:gd name="connsiteX51" fmla="*/ 1905098 w 2067330"/>
                <a:gd name="connsiteY51" fmla="*/ 121661 h 1557583"/>
                <a:gd name="connsiteX52" fmla="*/ 1875601 w 2067330"/>
                <a:gd name="connsiteY52" fmla="*/ 77416 h 1557583"/>
                <a:gd name="connsiteX53" fmla="*/ 1742866 w 2067330"/>
                <a:gd name="connsiteY53" fmla="*/ 3674 h 1557583"/>
                <a:gd name="connsiteX54" fmla="*/ 1610130 w 2067330"/>
                <a:gd name="connsiteY54" fmla="*/ 3674 h 155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067330" h="1557583">
                  <a:moveTo>
                    <a:pt x="1683872" y="33171"/>
                  </a:moveTo>
                  <a:cubicBezTo>
                    <a:pt x="1624878" y="38087"/>
                    <a:pt x="1565570" y="40095"/>
                    <a:pt x="1506891" y="47919"/>
                  </a:cubicBezTo>
                  <a:cubicBezTo>
                    <a:pt x="1491481" y="49974"/>
                    <a:pt x="1477981" y="60111"/>
                    <a:pt x="1462646" y="62667"/>
                  </a:cubicBezTo>
                  <a:cubicBezTo>
                    <a:pt x="1418734" y="69986"/>
                    <a:pt x="1374156" y="72500"/>
                    <a:pt x="1329911" y="77416"/>
                  </a:cubicBezTo>
                  <a:cubicBezTo>
                    <a:pt x="1230511" y="110549"/>
                    <a:pt x="1255433" y="108518"/>
                    <a:pt x="1079188" y="77416"/>
                  </a:cubicBezTo>
                  <a:cubicBezTo>
                    <a:pt x="1061732" y="74336"/>
                    <a:pt x="1050797" y="55846"/>
                    <a:pt x="1034943" y="47919"/>
                  </a:cubicBezTo>
                  <a:cubicBezTo>
                    <a:pt x="1021038" y="40967"/>
                    <a:pt x="1005446" y="38087"/>
                    <a:pt x="990698" y="33171"/>
                  </a:cubicBezTo>
                  <a:lnTo>
                    <a:pt x="430259" y="47919"/>
                  </a:lnTo>
                  <a:cubicBezTo>
                    <a:pt x="395531" y="49462"/>
                    <a:pt x="359297" y="49757"/>
                    <a:pt x="327021" y="62667"/>
                  </a:cubicBezTo>
                  <a:cubicBezTo>
                    <a:pt x="307655" y="70413"/>
                    <a:pt x="300130" y="95343"/>
                    <a:pt x="282775" y="106913"/>
                  </a:cubicBezTo>
                  <a:cubicBezTo>
                    <a:pt x="269840" y="115536"/>
                    <a:pt x="253278" y="116745"/>
                    <a:pt x="238530" y="121661"/>
                  </a:cubicBezTo>
                  <a:cubicBezTo>
                    <a:pt x="218866" y="151158"/>
                    <a:pt x="190748" y="176520"/>
                    <a:pt x="179537" y="210151"/>
                  </a:cubicBezTo>
                  <a:cubicBezTo>
                    <a:pt x="174621" y="224899"/>
                    <a:pt x="175781" y="243403"/>
                    <a:pt x="164788" y="254396"/>
                  </a:cubicBezTo>
                  <a:cubicBezTo>
                    <a:pt x="153795" y="265389"/>
                    <a:pt x="135719" y="265773"/>
                    <a:pt x="120543" y="269145"/>
                  </a:cubicBezTo>
                  <a:cubicBezTo>
                    <a:pt x="91352" y="275632"/>
                    <a:pt x="61550" y="278977"/>
                    <a:pt x="32053" y="283893"/>
                  </a:cubicBezTo>
                  <a:cubicBezTo>
                    <a:pt x="22221" y="298641"/>
                    <a:pt x="5470" y="310654"/>
                    <a:pt x="2556" y="328138"/>
                  </a:cubicBezTo>
                  <a:cubicBezTo>
                    <a:pt x="0" y="343473"/>
                    <a:pt x="1925" y="370106"/>
                    <a:pt x="17304" y="372384"/>
                  </a:cubicBezTo>
                  <a:cubicBezTo>
                    <a:pt x="143837" y="391130"/>
                    <a:pt x="272943" y="382216"/>
                    <a:pt x="400762" y="387132"/>
                  </a:cubicBezTo>
                  <a:cubicBezTo>
                    <a:pt x="405678" y="401880"/>
                    <a:pt x="404518" y="420384"/>
                    <a:pt x="415511" y="431377"/>
                  </a:cubicBezTo>
                  <a:cubicBezTo>
                    <a:pt x="440578" y="456444"/>
                    <a:pt x="504001" y="490371"/>
                    <a:pt x="504001" y="490371"/>
                  </a:cubicBezTo>
                  <a:cubicBezTo>
                    <a:pt x="499085" y="578861"/>
                    <a:pt x="497656" y="667614"/>
                    <a:pt x="489253" y="755842"/>
                  </a:cubicBezTo>
                  <a:cubicBezTo>
                    <a:pt x="484892" y="801631"/>
                    <a:pt x="464892" y="804564"/>
                    <a:pt x="445008" y="844332"/>
                  </a:cubicBezTo>
                  <a:cubicBezTo>
                    <a:pt x="438056" y="858237"/>
                    <a:pt x="435175" y="873829"/>
                    <a:pt x="430259" y="888577"/>
                  </a:cubicBezTo>
                  <a:cubicBezTo>
                    <a:pt x="435175" y="986900"/>
                    <a:pt x="427397" y="1086687"/>
                    <a:pt x="445008" y="1183545"/>
                  </a:cubicBezTo>
                  <a:cubicBezTo>
                    <a:pt x="448179" y="1200984"/>
                    <a:pt x="476719" y="1200508"/>
                    <a:pt x="489253" y="1213042"/>
                  </a:cubicBezTo>
                  <a:cubicBezTo>
                    <a:pt x="501787" y="1225576"/>
                    <a:pt x="508918" y="1242539"/>
                    <a:pt x="518750" y="1257287"/>
                  </a:cubicBezTo>
                  <a:cubicBezTo>
                    <a:pt x="523666" y="1311364"/>
                    <a:pt x="525819" y="1365764"/>
                    <a:pt x="533498" y="1419519"/>
                  </a:cubicBezTo>
                  <a:cubicBezTo>
                    <a:pt x="535696" y="1434909"/>
                    <a:pt x="535596" y="1454728"/>
                    <a:pt x="548246" y="1463764"/>
                  </a:cubicBezTo>
                  <a:cubicBezTo>
                    <a:pt x="573547" y="1481836"/>
                    <a:pt x="636737" y="1493261"/>
                    <a:pt x="636737" y="1493261"/>
                  </a:cubicBezTo>
                  <a:cubicBezTo>
                    <a:pt x="870720" y="1479498"/>
                    <a:pt x="866975" y="1557583"/>
                    <a:pt x="902208" y="1434267"/>
                  </a:cubicBezTo>
                  <a:cubicBezTo>
                    <a:pt x="907776" y="1414777"/>
                    <a:pt x="900091" y="1386518"/>
                    <a:pt x="916956" y="1375274"/>
                  </a:cubicBezTo>
                  <a:cubicBezTo>
                    <a:pt x="950687" y="1352787"/>
                    <a:pt x="1034943" y="1345777"/>
                    <a:pt x="1034943" y="1345777"/>
                  </a:cubicBezTo>
                  <a:cubicBezTo>
                    <a:pt x="1049691" y="1335945"/>
                    <a:pt x="1062210" y="1321373"/>
                    <a:pt x="1079188" y="1316280"/>
                  </a:cubicBezTo>
                  <a:cubicBezTo>
                    <a:pt x="1167296" y="1289848"/>
                    <a:pt x="1186619" y="1302231"/>
                    <a:pt x="1270917" y="1316280"/>
                  </a:cubicBezTo>
                  <a:cubicBezTo>
                    <a:pt x="1275833" y="1331029"/>
                    <a:pt x="1270120" y="1360526"/>
                    <a:pt x="1285666" y="1360526"/>
                  </a:cubicBezTo>
                  <a:cubicBezTo>
                    <a:pt x="1303391" y="1360526"/>
                    <a:pt x="1308938" y="1332877"/>
                    <a:pt x="1315162" y="1316280"/>
                  </a:cubicBezTo>
                  <a:cubicBezTo>
                    <a:pt x="1323964" y="1292809"/>
                    <a:pt x="1317474" y="1264303"/>
                    <a:pt x="1329911" y="1242538"/>
                  </a:cubicBezTo>
                  <a:cubicBezTo>
                    <a:pt x="1346817" y="1212954"/>
                    <a:pt x="1392664" y="1211162"/>
                    <a:pt x="1418401" y="1198293"/>
                  </a:cubicBezTo>
                  <a:cubicBezTo>
                    <a:pt x="1434255" y="1190366"/>
                    <a:pt x="1447898" y="1178628"/>
                    <a:pt x="1462646" y="1168796"/>
                  </a:cubicBezTo>
                  <a:cubicBezTo>
                    <a:pt x="1467562" y="1154048"/>
                    <a:pt x="1473624" y="1139633"/>
                    <a:pt x="1477395" y="1124551"/>
                  </a:cubicBezTo>
                  <a:cubicBezTo>
                    <a:pt x="1487888" y="1082578"/>
                    <a:pt x="1483704" y="1036912"/>
                    <a:pt x="1521640" y="1006564"/>
                  </a:cubicBezTo>
                  <a:cubicBezTo>
                    <a:pt x="1533779" y="996853"/>
                    <a:pt x="1551137" y="996732"/>
                    <a:pt x="1565885" y="991816"/>
                  </a:cubicBezTo>
                  <a:cubicBezTo>
                    <a:pt x="1667310" y="924198"/>
                    <a:pt x="1620743" y="944032"/>
                    <a:pt x="1698621" y="918074"/>
                  </a:cubicBezTo>
                  <a:cubicBezTo>
                    <a:pt x="1832291" y="828959"/>
                    <a:pt x="1751806" y="862289"/>
                    <a:pt x="1949343" y="844332"/>
                  </a:cubicBezTo>
                  <a:cubicBezTo>
                    <a:pt x="1964091" y="829584"/>
                    <a:pt x="1977565" y="813440"/>
                    <a:pt x="1993588" y="800087"/>
                  </a:cubicBezTo>
                  <a:cubicBezTo>
                    <a:pt x="2007205" y="788739"/>
                    <a:pt x="2025299" y="783124"/>
                    <a:pt x="2037833" y="770590"/>
                  </a:cubicBezTo>
                  <a:cubicBezTo>
                    <a:pt x="2050367" y="758056"/>
                    <a:pt x="2057498" y="741093"/>
                    <a:pt x="2067330" y="726345"/>
                  </a:cubicBezTo>
                  <a:cubicBezTo>
                    <a:pt x="2062414" y="682100"/>
                    <a:pt x="2059901" y="637521"/>
                    <a:pt x="2052582" y="593609"/>
                  </a:cubicBezTo>
                  <a:cubicBezTo>
                    <a:pt x="2050026" y="578274"/>
                    <a:pt x="2037833" y="564910"/>
                    <a:pt x="2037833" y="549364"/>
                  </a:cubicBezTo>
                  <a:cubicBezTo>
                    <a:pt x="2037833" y="495064"/>
                    <a:pt x="2047666" y="441209"/>
                    <a:pt x="2052582" y="387132"/>
                  </a:cubicBezTo>
                  <a:cubicBezTo>
                    <a:pt x="2047666" y="337971"/>
                    <a:pt x="2057636" y="284912"/>
                    <a:pt x="2037833" y="239648"/>
                  </a:cubicBezTo>
                  <a:cubicBezTo>
                    <a:pt x="2017034" y="192108"/>
                    <a:pt x="1949962" y="151571"/>
                    <a:pt x="1905098" y="121661"/>
                  </a:cubicBezTo>
                  <a:cubicBezTo>
                    <a:pt x="1895266" y="106913"/>
                    <a:pt x="1888941" y="89088"/>
                    <a:pt x="1875601" y="77416"/>
                  </a:cubicBezTo>
                  <a:cubicBezTo>
                    <a:pt x="1856945" y="61092"/>
                    <a:pt x="1784446" y="7139"/>
                    <a:pt x="1742866" y="3674"/>
                  </a:cubicBezTo>
                  <a:cubicBezTo>
                    <a:pt x="1698773" y="0"/>
                    <a:pt x="1654375" y="3674"/>
                    <a:pt x="1610130" y="3674"/>
                  </a:cubicBezTo>
                </a:path>
              </a:pathLst>
            </a:cu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2" name="11 Rectángulo"/>
            <p:cNvSpPr/>
            <p:nvPr/>
          </p:nvSpPr>
          <p:spPr>
            <a:xfrm rot="19654829">
              <a:off x="580867" y="1772344"/>
              <a:ext cx="2547492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" sz="32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</a:rPr>
                <a:t>OCIDENTAL</a:t>
              </a:r>
            </a:p>
          </p:txBody>
        </p:sp>
      </p:grpSp>
      <p:grpSp>
        <p:nvGrpSpPr>
          <p:cNvPr id="5" name="15 Grupo"/>
          <p:cNvGrpSpPr>
            <a:grpSpLocks/>
          </p:cNvGrpSpPr>
          <p:nvPr/>
        </p:nvGrpSpPr>
        <p:grpSpPr bwMode="auto">
          <a:xfrm>
            <a:off x="981075" y="3244850"/>
            <a:ext cx="3190875" cy="2374900"/>
            <a:chOff x="972109" y="3244645"/>
            <a:chExt cx="3189912" cy="2374986"/>
          </a:xfrm>
        </p:grpSpPr>
        <p:sp>
          <p:nvSpPr>
            <p:cNvPr id="14" name="13 Forma libre"/>
            <p:cNvSpPr/>
            <p:nvPr/>
          </p:nvSpPr>
          <p:spPr>
            <a:xfrm>
              <a:off x="1530740" y="3244645"/>
              <a:ext cx="1790160" cy="2374986"/>
            </a:xfrm>
            <a:custGeom>
              <a:avLst/>
              <a:gdLst>
                <a:gd name="connsiteX0" fmla="*/ 253245 w 1789310"/>
                <a:gd name="connsiteY0" fmla="*/ 14749 h 2374986"/>
                <a:gd name="connsiteX1" fmla="*/ 17271 w 1789310"/>
                <a:gd name="connsiteY1" fmla="*/ 29497 h 2374986"/>
                <a:gd name="connsiteX2" fmla="*/ 61516 w 1789310"/>
                <a:gd name="connsiteY2" fmla="*/ 58994 h 2374986"/>
                <a:gd name="connsiteX3" fmla="*/ 105761 w 1789310"/>
                <a:gd name="connsiteY3" fmla="*/ 73742 h 2374986"/>
                <a:gd name="connsiteX4" fmla="*/ 150006 w 1789310"/>
                <a:gd name="connsiteY4" fmla="*/ 103239 h 2374986"/>
                <a:gd name="connsiteX5" fmla="*/ 194251 w 1789310"/>
                <a:gd name="connsiteY5" fmla="*/ 117987 h 2374986"/>
                <a:gd name="connsiteX6" fmla="*/ 209000 w 1789310"/>
                <a:gd name="connsiteY6" fmla="*/ 162232 h 2374986"/>
                <a:gd name="connsiteX7" fmla="*/ 385980 w 1789310"/>
                <a:gd name="connsiteY7" fmla="*/ 206478 h 2374986"/>
                <a:gd name="connsiteX8" fmla="*/ 400729 w 1789310"/>
                <a:gd name="connsiteY8" fmla="*/ 250723 h 2374986"/>
                <a:gd name="connsiteX9" fmla="*/ 489219 w 1789310"/>
                <a:gd name="connsiteY9" fmla="*/ 294968 h 2374986"/>
                <a:gd name="connsiteX10" fmla="*/ 518716 w 1789310"/>
                <a:gd name="connsiteY10" fmla="*/ 339213 h 2374986"/>
                <a:gd name="connsiteX11" fmla="*/ 636703 w 1789310"/>
                <a:gd name="connsiteY11" fmla="*/ 383458 h 2374986"/>
                <a:gd name="connsiteX12" fmla="*/ 651451 w 1789310"/>
                <a:gd name="connsiteY12" fmla="*/ 427703 h 2374986"/>
                <a:gd name="connsiteX13" fmla="*/ 666200 w 1789310"/>
                <a:gd name="connsiteY13" fmla="*/ 619432 h 2374986"/>
                <a:gd name="connsiteX14" fmla="*/ 621955 w 1789310"/>
                <a:gd name="connsiteY14" fmla="*/ 634181 h 2374986"/>
                <a:gd name="connsiteX15" fmla="*/ 636703 w 1789310"/>
                <a:gd name="connsiteY15" fmla="*/ 884903 h 2374986"/>
                <a:gd name="connsiteX16" fmla="*/ 680948 w 1789310"/>
                <a:gd name="connsiteY16" fmla="*/ 899652 h 2374986"/>
                <a:gd name="connsiteX17" fmla="*/ 695696 w 1789310"/>
                <a:gd name="connsiteY17" fmla="*/ 973394 h 2374986"/>
                <a:gd name="connsiteX18" fmla="*/ 798935 w 1789310"/>
                <a:gd name="connsiteY18" fmla="*/ 1106129 h 2374986"/>
                <a:gd name="connsiteX19" fmla="*/ 843180 w 1789310"/>
                <a:gd name="connsiteY19" fmla="*/ 1135626 h 2374986"/>
                <a:gd name="connsiteX20" fmla="*/ 872677 w 1789310"/>
                <a:gd name="connsiteY20" fmla="*/ 1179871 h 2374986"/>
                <a:gd name="connsiteX21" fmla="*/ 887425 w 1789310"/>
                <a:gd name="connsiteY21" fmla="*/ 1268361 h 2374986"/>
                <a:gd name="connsiteX22" fmla="*/ 931671 w 1789310"/>
                <a:gd name="connsiteY22" fmla="*/ 1312607 h 2374986"/>
                <a:gd name="connsiteX23" fmla="*/ 946419 w 1789310"/>
                <a:gd name="connsiteY23" fmla="*/ 1592826 h 2374986"/>
                <a:gd name="connsiteX24" fmla="*/ 946419 w 1789310"/>
                <a:gd name="connsiteY24" fmla="*/ 1725561 h 2374986"/>
                <a:gd name="connsiteX25" fmla="*/ 961167 w 1789310"/>
                <a:gd name="connsiteY25" fmla="*/ 2050026 h 2374986"/>
                <a:gd name="connsiteX26" fmla="*/ 990664 w 1789310"/>
                <a:gd name="connsiteY26" fmla="*/ 2138516 h 2374986"/>
                <a:gd name="connsiteX27" fmla="*/ 1005413 w 1789310"/>
                <a:gd name="connsiteY27" fmla="*/ 2182761 h 2374986"/>
                <a:gd name="connsiteX28" fmla="*/ 1049658 w 1789310"/>
                <a:gd name="connsiteY28" fmla="*/ 2197510 h 2374986"/>
                <a:gd name="connsiteX29" fmla="*/ 1079155 w 1789310"/>
                <a:gd name="connsiteY29" fmla="*/ 2241755 h 2374986"/>
                <a:gd name="connsiteX30" fmla="*/ 1123400 w 1789310"/>
                <a:gd name="connsiteY30" fmla="*/ 2330245 h 2374986"/>
                <a:gd name="connsiteX31" fmla="*/ 1226638 w 1789310"/>
                <a:gd name="connsiteY31" fmla="*/ 2344994 h 2374986"/>
                <a:gd name="connsiteX32" fmla="*/ 1270884 w 1789310"/>
                <a:gd name="connsiteY32" fmla="*/ 2359742 h 2374986"/>
                <a:gd name="connsiteX33" fmla="*/ 1211890 w 1789310"/>
                <a:gd name="connsiteY33" fmla="*/ 2227007 h 2374986"/>
                <a:gd name="connsiteX34" fmla="*/ 1197142 w 1789310"/>
                <a:gd name="connsiteY34" fmla="*/ 2123768 h 2374986"/>
                <a:gd name="connsiteX35" fmla="*/ 1167645 w 1789310"/>
                <a:gd name="connsiteY35" fmla="*/ 2050026 h 2374986"/>
                <a:gd name="connsiteX36" fmla="*/ 1152896 w 1789310"/>
                <a:gd name="connsiteY36" fmla="*/ 1961536 h 2374986"/>
                <a:gd name="connsiteX37" fmla="*/ 1197142 w 1789310"/>
                <a:gd name="connsiteY37" fmla="*/ 1946787 h 2374986"/>
                <a:gd name="connsiteX38" fmla="*/ 1270884 w 1789310"/>
                <a:gd name="connsiteY38" fmla="*/ 1887794 h 2374986"/>
                <a:gd name="connsiteX39" fmla="*/ 1300380 w 1789310"/>
                <a:gd name="connsiteY39" fmla="*/ 1843549 h 2374986"/>
                <a:gd name="connsiteX40" fmla="*/ 1315129 w 1789310"/>
                <a:gd name="connsiteY40" fmla="*/ 1769807 h 2374986"/>
                <a:gd name="connsiteX41" fmla="*/ 1359374 w 1789310"/>
                <a:gd name="connsiteY41" fmla="*/ 1740310 h 2374986"/>
                <a:gd name="connsiteX42" fmla="*/ 1418367 w 1789310"/>
                <a:gd name="connsiteY42" fmla="*/ 1607574 h 2374986"/>
                <a:gd name="connsiteX43" fmla="*/ 1433116 w 1789310"/>
                <a:gd name="connsiteY43" fmla="*/ 1563329 h 2374986"/>
                <a:gd name="connsiteX44" fmla="*/ 1477361 w 1789310"/>
                <a:gd name="connsiteY44" fmla="*/ 1445342 h 2374986"/>
                <a:gd name="connsiteX45" fmla="*/ 1521606 w 1789310"/>
                <a:gd name="connsiteY45" fmla="*/ 1430594 h 2374986"/>
                <a:gd name="connsiteX46" fmla="*/ 1610096 w 1789310"/>
                <a:gd name="connsiteY46" fmla="*/ 1371600 h 2374986"/>
                <a:gd name="connsiteX47" fmla="*/ 1639593 w 1789310"/>
                <a:gd name="connsiteY47" fmla="*/ 1327355 h 2374986"/>
                <a:gd name="connsiteX48" fmla="*/ 1654342 w 1789310"/>
                <a:gd name="connsiteY48" fmla="*/ 1224116 h 2374986"/>
                <a:gd name="connsiteX49" fmla="*/ 1698587 w 1789310"/>
                <a:gd name="connsiteY49" fmla="*/ 1209368 h 2374986"/>
                <a:gd name="connsiteX50" fmla="*/ 1728084 w 1789310"/>
                <a:gd name="connsiteY50" fmla="*/ 1165123 h 2374986"/>
                <a:gd name="connsiteX51" fmla="*/ 1742832 w 1789310"/>
                <a:gd name="connsiteY51" fmla="*/ 1047136 h 2374986"/>
                <a:gd name="connsiteX52" fmla="*/ 1772329 w 1789310"/>
                <a:gd name="connsiteY52" fmla="*/ 1002890 h 2374986"/>
                <a:gd name="connsiteX53" fmla="*/ 1787077 w 1789310"/>
                <a:gd name="connsiteY53" fmla="*/ 958645 h 2374986"/>
                <a:gd name="connsiteX54" fmla="*/ 1742832 w 1789310"/>
                <a:gd name="connsiteY54" fmla="*/ 796413 h 2374986"/>
                <a:gd name="connsiteX55" fmla="*/ 1698587 w 1789310"/>
                <a:gd name="connsiteY55" fmla="*/ 781665 h 2374986"/>
                <a:gd name="connsiteX56" fmla="*/ 1654342 w 1789310"/>
                <a:gd name="connsiteY56" fmla="*/ 737420 h 2374986"/>
                <a:gd name="connsiteX57" fmla="*/ 1610096 w 1789310"/>
                <a:gd name="connsiteY57" fmla="*/ 707923 h 2374986"/>
                <a:gd name="connsiteX58" fmla="*/ 1403619 w 1789310"/>
                <a:gd name="connsiteY58" fmla="*/ 678426 h 2374986"/>
                <a:gd name="connsiteX59" fmla="*/ 1374122 w 1789310"/>
                <a:gd name="connsiteY59" fmla="*/ 545690 h 2374986"/>
                <a:gd name="connsiteX60" fmla="*/ 1329877 w 1789310"/>
                <a:gd name="connsiteY60" fmla="*/ 516194 h 2374986"/>
                <a:gd name="connsiteX61" fmla="*/ 1270884 w 1789310"/>
                <a:gd name="connsiteY61" fmla="*/ 501445 h 2374986"/>
                <a:gd name="connsiteX62" fmla="*/ 1226638 w 1789310"/>
                <a:gd name="connsiteY62" fmla="*/ 471949 h 2374986"/>
                <a:gd name="connsiteX63" fmla="*/ 1108651 w 1789310"/>
                <a:gd name="connsiteY63" fmla="*/ 368710 h 2374986"/>
                <a:gd name="connsiteX64" fmla="*/ 1064406 w 1789310"/>
                <a:gd name="connsiteY64" fmla="*/ 353961 h 2374986"/>
                <a:gd name="connsiteX65" fmla="*/ 931671 w 1789310"/>
                <a:gd name="connsiteY65" fmla="*/ 324465 h 2374986"/>
                <a:gd name="connsiteX66" fmla="*/ 784187 w 1789310"/>
                <a:gd name="connsiteY66" fmla="*/ 309716 h 2374986"/>
                <a:gd name="connsiteX67" fmla="*/ 769438 w 1789310"/>
                <a:gd name="connsiteY67" fmla="*/ 353961 h 2374986"/>
                <a:gd name="connsiteX68" fmla="*/ 607206 w 1789310"/>
                <a:gd name="connsiteY68" fmla="*/ 339213 h 2374986"/>
                <a:gd name="connsiteX69" fmla="*/ 577709 w 1789310"/>
                <a:gd name="connsiteY69" fmla="*/ 294968 h 2374986"/>
                <a:gd name="connsiteX70" fmla="*/ 533464 w 1789310"/>
                <a:gd name="connsiteY70" fmla="*/ 265471 h 2374986"/>
                <a:gd name="connsiteX71" fmla="*/ 562961 w 1789310"/>
                <a:gd name="connsiteY71" fmla="*/ 221226 h 2374986"/>
                <a:gd name="connsiteX72" fmla="*/ 444974 w 1789310"/>
                <a:gd name="connsiteY72" fmla="*/ 162232 h 2374986"/>
                <a:gd name="connsiteX73" fmla="*/ 459722 w 1789310"/>
                <a:gd name="connsiteY73" fmla="*/ 117987 h 2374986"/>
                <a:gd name="connsiteX74" fmla="*/ 489219 w 1789310"/>
                <a:gd name="connsiteY74" fmla="*/ 73742 h 2374986"/>
                <a:gd name="connsiteX75" fmla="*/ 474471 w 1789310"/>
                <a:gd name="connsiteY75" fmla="*/ 29497 h 2374986"/>
                <a:gd name="connsiteX76" fmla="*/ 253245 w 1789310"/>
                <a:gd name="connsiteY76" fmla="*/ 29497 h 2374986"/>
                <a:gd name="connsiteX77" fmla="*/ 209000 w 1789310"/>
                <a:gd name="connsiteY77" fmla="*/ 0 h 2374986"/>
                <a:gd name="connsiteX78" fmla="*/ 46767 w 1789310"/>
                <a:gd name="connsiteY78" fmla="*/ 14749 h 237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789310" h="2374986">
                  <a:moveTo>
                    <a:pt x="253245" y="14749"/>
                  </a:moveTo>
                  <a:cubicBezTo>
                    <a:pt x="174587" y="19665"/>
                    <a:pt x="94064" y="11776"/>
                    <a:pt x="17271" y="29497"/>
                  </a:cubicBezTo>
                  <a:cubicBezTo>
                    <a:pt x="0" y="33483"/>
                    <a:pt x="45662" y="51067"/>
                    <a:pt x="61516" y="58994"/>
                  </a:cubicBezTo>
                  <a:cubicBezTo>
                    <a:pt x="75421" y="65946"/>
                    <a:pt x="91013" y="68826"/>
                    <a:pt x="105761" y="73742"/>
                  </a:cubicBezTo>
                  <a:cubicBezTo>
                    <a:pt x="120509" y="83574"/>
                    <a:pt x="134152" y="95312"/>
                    <a:pt x="150006" y="103239"/>
                  </a:cubicBezTo>
                  <a:cubicBezTo>
                    <a:pt x="163911" y="110191"/>
                    <a:pt x="183258" y="106994"/>
                    <a:pt x="194251" y="117987"/>
                  </a:cubicBezTo>
                  <a:cubicBezTo>
                    <a:pt x="205244" y="128980"/>
                    <a:pt x="196350" y="153196"/>
                    <a:pt x="209000" y="162232"/>
                  </a:cubicBezTo>
                  <a:cubicBezTo>
                    <a:pt x="244566" y="187636"/>
                    <a:pt x="345006" y="199649"/>
                    <a:pt x="385980" y="206478"/>
                  </a:cubicBezTo>
                  <a:cubicBezTo>
                    <a:pt x="390896" y="221226"/>
                    <a:pt x="391017" y="238584"/>
                    <a:pt x="400729" y="250723"/>
                  </a:cubicBezTo>
                  <a:cubicBezTo>
                    <a:pt x="421523" y="276715"/>
                    <a:pt x="460071" y="285252"/>
                    <a:pt x="489219" y="294968"/>
                  </a:cubicBezTo>
                  <a:cubicBezTo>
                    <a:pt x="499051" y="309716"/>
                    <a:pt x="506182" y="326679"/>
                    <a:pt x="518716" y="339213"/>
                  </a:cubicBezTo>
                  <a:cubicBezTo>
                    <a:pt x="556693" y="377190"/>
                    <a:pt x="583941" y="372906"/>
                    <a:pt x="636703" y="383458"/>
                  </a:cubicBezTo>
                  <a:cubicBezTo>
                    <a:pt x="641619" y="398206"/>
                    <a:pt x="644499" y="413798"/>
                    <a:pt x="651451" y="427703"/>
                  </a:cubicBezTo>
                  <a:cubicBezTo>
                    <a:pt x="693322" y="511445"/>
                    <a:pt x="724609" y="458805"/>
                    <a:pt x="666200" y="619432"/>
                  </a:cubicBezTo>
                  <a:cubicBezTo>
                    <a:pt x="660887" y="634042"/>
                    <a:pt x="636703" y="629265"/>
                    <a:pt x="621955" y="634181"/>
                  </a:cubicBezTo>
                  <a:cubicBezTo>
                    <a:pt x="626871" y="717755"/>
                    <a:pt x="618542" y="803178"/>
                    <a:pt x="636703" y="884903"/>
                  </a:cubicBezTo>
                  <a:cubicBezTo>
                    <a:pt x="640075" y="900079"/>
                    <a:pt x="672325" y="886717"/>
                    <a:pt x="680948" y="899652"/>
                  </a:cubicBezTo>
                  <a:cubicBezTo>
                    <a:pt x="694853" y="920509"/>
                    <a:pt x="685323" y="950573"/>
                    <a:pt x="695696" y="973394"/>
                  </a:cubicBezTo>
                  <a:cubicBezTo>
                    <a:pt x="715750" y="1017512"/>
                    <a:pt x="759340" y="1073133"/>
                    <a:pt x="798935" y="1106129"/>
                  </a:cubicBezTo>
                  <a:cubicBezTo>
                    <a:pt x="812552" y="1117477"/>
                    <a:pt x="828432" y="1125794"/>
                    <a:pt x="843180" y="1135626"/>
                  </a:cubicBezTo>
                  <a:cubicBezTo>
                    <a:pt x="853012" y="1150374"/>
                    <a:pt x="867072" y="1163055"/>
                    <a:pt x="872677" y="1179871"/>
                  </a:cubicBezTo>
                  <a:cubicBezTo>
                    <a:pt x="882133" y="1208240"/>
                    <a:pt x="875280" y="1241035"/>
                    <a:pt x="887425" y="1268361"/>
                  </a:cubicBezTo>
                  <a:cubicBezTo>
                    <a:pt x="895896" y="1287421"/>
                    <a:pt x="916922" y="1297858"/>
                    <a:pt x="931671" y="1312607"/>
                  </a:cubicBezTo>
                  <a:cubicBezTo>
                    <a:pt x="936587" y="1406013"/>
                    <a:pt x="938960" y="1499588"/>
                    <a:pt x="946419" y="1592826"/>
                  </a:cubicBezTo>
                  <a:cubicBezTo>
                    <a:pt x="956466" y="1718420"/>
                    <a:pt x="974396" y="1641629"/>
                    <a:pt x="946419" y="1725561"/>
                  </a:cubicBezTo>
                  <a:cubicBezTo>
                    <a:pt x="951335" y="1833716"/>
                    <a:pt x="949633" y="1942375"/>
                    <a:pt x="961167" y="2050026"/>
                  </a:cubicBezTo>
                  <a:cubicBezTo>
                    <a:pt x="964479" y="2080941"/>
                    <a:pt x="980832" y="2109019"/>
                    <a:pt x="990664" y="2138516"/>
                  </a:cubicBezTo>
                  <a:cubicBezTo>
                    <a:pt x="995580" y="2153264"/>
                    <a:pt x="990665" y="2177845"/>
                    <a:pt x="1005413" y="2182761"/>
                  </a:cubicBezTo>
                  <a:lnTo>
                    <a:pt x="1049658" y="2197510"/>
                  </a:lnTo>
                  <a:cubicBezTo>
                    <a:pt x="1059490" y="2212258"/>
                    <a:pt x="1071228" y="2225901"/>
                    <a:pt x="1079155" y="2241755"/>
                  </a:cubicBezTo>
                  <a:cubicBezTo>
                    <a:pt x="1089906" y="2263258"/>
                    <a:pt x="1096227" y="2318168"/>
                    <a:pt x="1123400" y="2330245"/>
                  </a:cubicBezTo>
                  <a:cubicBezTo>
                    <a:pt x="1155166" y="2344363"/>
                    <a:pt x="1192225" y="2340078"/>
                    <a:pt x="1226638" y="2344994"/>
                  </a:cubicBezTo>
                  <a:cubicBezTo>
                    <a:pt x="1241387" y="2349910"/>
                    <a:pt x="1267835" y="2374986"/>
                    <a:pt x="1270884" y="2359742"/>
                  </a:cubicBezTo>
                  <a:cubicBezTo>
                    <a:pt x="1278985" y="2319240"/>
                    <a:pt x="1234004" y="2260178"/>
                    <a:pt x="1211890" y="2227007"/>
                  </a:cubicBezTo>
                  <a:cubicBezTo>
                    <a:pt x="1206974" y="2192594"/>
                    <a:pt x="1211260" y="2155534"/>
                    <a:pt x="1197142" y="2123768"/>
                  </a:cubicBezTo>
                  <a:cubicBezTo>
                    <a:pt x="1157206" y="2033913"/>
                    <a:pt x="1132165" y="2156460"/>
                    <a:pt x="1167645" y="2050026"/>
                  </a:cubicBezTo>
                  <a:cubicBezTo>
                    <a:pt x="1162729" y="2020529"/>
                    <a:pt x="1144681" y="1990289"/>
                    <a:pt x="1152896" y="1961536"/>
                  </a:cubicBezTo>
                  <a:cubicBezTo>
                    <a:pt x="1157167" y="1946588"/>
                    <a:pt x="1185002" y="1956499"/>
                    <a:pt x="1197142" y="1946787"/>
                  </a:cubicBezTo>
                  <a:cubicBezTo>
                    <a:pt x="1292440" y="1870548"/>
                    <a:pt x="1159672" y="1924863"/>
                    <a:pt x="1270884" y="1887794"/>
                  </a:cubicBezTo>
                  <a:cubicBezTo>
                    <a:pt x="1280716" y="1873046"/>
                    <a:pt x="1294156" y="1860146"/>
                    <a:pt x="1300380" y="1843549"/>
                  </a:cubicBezTo>
                  <a:cubicBezTo>
                    <a:pt x="1309182" y="1820078"/>
                    <a:pt x="1302692" y="1791572"/>
                    <a:pt x="1315129" y="1769807"/>
                  </a:cubicBezTo>
                  <a:cubicBezTo>
                    <a:pt x="1323923" y="1754417"/>
                    <a:pt x="1344626" y="1750142"/>
                    <a:pt x="1359374" y="1740310"/>
                  </a:cubicBezTo>
                  <a:cubicBezTo>
                    <a:pt x="1406119" y="1670193"/>
                    <a:pt x="1383264" y="1712884"/>
                    <a:pt x="1418367" y="1607574"/>
                  </a:cubicBezTo>
                  <a:cubicBezTo>
                    <a:pt x="1423283" y="1592826"/>
                    <a:pt x="1430067" y="1578573"/>
                    <a:pt x="1433116" y="1563329"/>
                  </a:cubicBezTo>
                  <a:cubicBezTo>
                    <a:pt x="1441111" y="1523355"/>
                    <a:pt x="1441192" y="1474277"/>
                    <a:pt x="1477361" y="1445342"/>
                  </a:cubicBezTo>
                  <a:cubicBezTo>
                    <a:pt x="1489500" y="1435631"/>
                    <a:pt x="1506858" y="1435510"/>
                    <a:pt x="1521606" y="1430594"/>
                  </a:cubicBezTo>
                  <a:cubicBezTo>
                    <a:pt x="1595660" y="1319514"/>
                    <a:pt x="1495812" y="1447790"/>
                    <a:pt x="1610096" y="1371600"/>
                  </a:cubicBezTo>
                  <a:cubicBezTo>
                    <a:pt x="1624844" y="1361768"/>
                    <a:pt x="1629761" y="1342103"/>
                    <a:pt x="1639593" y="1327355"/>
                  </a:cubicBezTo>
                  <a:cubicBezTo>
                    <a:pt x="1644509" y="1292942"/>
                    <a:pt x="1638796" y="1255208"/>
                    <a:pt x="1654342" y="1224116"/>
                  </a:cubicBezTo>
                  <a:cubicBezTo>
                    <a:pt x="1661294" y="1210211"/>
                    <a:pt x="1686448" y="1219079"/>
                    <a:pt x="1698587" y="1209368"/>
                  </a:cubicBezTo>
                  <a:cubicBezTo>
                    <a:pt x="1712428" y="1198295"/>
                    <a:pt x="1718252" y="1179871"/>
                    <a:pt x="1728084" y="1165123"/>
                  </a:cubicBezTo>
                  <a:cubicBezTo>
                    <a:pt x="1733000" y="1125794"/>
                    <a:pt x="1732403" y="1085374"/>
                    <a:pt x="1742832" y="1047136"/>
                  </a:cubicBezTo>
                  <a:cubicBezTo>
                    <a:pt x="1747496" y="1030035"/>
                    <a:pt x="1764402" y="1018744"/>
                    <a:pt x="1772329" y="1002890"/>
                  </a:cubicBezTo>
                  <a:cubicBezTo>
                    <a:pt x="1779281" y="988985"/>
                    <a:pt x="1782161" y="973393"/>
                    <a:pt x="1787077" y="958645"/>
                  </a:cubicBezTo>
                  <a:cubicBezTo>
                    <a:pt x="1781322" y="912605"/>
                    <a:pt x="1789310" y="833595"/>
                    <a:pt x="1742832" y="796413"/>
                  </a:cubicBezTo>
                  <a:cubicBezTo>
                    <a:pt x="1730693" y="786702"/>
                    <a:pt x="1713335" y="786581"/>
                    <a:pt x="1698587" y="781665"/>
                  </a:cubicBezTo>
                  <a:cubicBezTo>
                    <a:pt x="1683839" y="766917"/>
                    <a:pt x="1670365" y="750772"/>
                    <a:pt x="1654342" y="737420"/>
                  </a:cubicBezTo>
                  <a:cubicBezTo>
                    <a:pt x="1640725" y="726072"/>
                    <a:pt x="1625950" y="715850"/>
                    <a:pt x="1610096" y="707923"/>
                  </a:cubicBezTo>
                  <a:cubicBezTo>
                    <a:pt x="1553347" y="679548"/>
                    <a:pt x="1445078" y="682195"/>
                    <a:pt x="1403619" y="678426"/>
                  </a:cubicBezTo>
                  <a:cubicBezTo>
                    <a:pt x="1403467" y="677517"/>
                    <a:pt x="1389410" y="564800"/>
                    <a:pt x="1374122" y="545690"/>
                  </a:cubicBezTo>
                  <a:cubicBezTo>
                    <a:pt x="1363049" y="531849"/>
                    <a:pt x="1346169" y="523176"/>
                    <a:pt x="1329877" y="516194"/>
                  </a:cubicBezTo>
                  <a:cubicBezTo>
                    <a:pt x="1311246" y="508209"/>
                    <a:pt x="1290548" y="506361"/>
                    <a:pt x="1270884" y="501445"/>
                  </a:cubicBezTo>
                  <a:cubicBezTo>
                    <a:pt x="1256135" y="491613"/>
                    <a:pt x="1239172" y="484483"/>
                    <a:pt x="1226638" y="471949"/>
                  </a:cubicBezTo>
                  <a:cubicBezTo>
                    <a:pt x="1166411" y="411722"/>
                    <a:pt x="1234025" y="410503"/>
                    <a:pt x="1108651" y="368710"/>
                  </a:cubicBezTo>
                  <a:cubicBezTo>
                    <a:pt x="1093903" y="363794"/>
                    <a:pt x="1079582" y="357333"/>
                    <a:pt x="1064406" y="353961"/>
                  </a:cubicBezTo>
                  <a:cubicBezTo>
                    <a:pt x="908659" y="319350"/>
                    <a:pt x="1031278" y="357667"/>
                    <a:pt x="931671" y="324465"/>
                  </a:cubicBezTo>
                  <a:cubicBezTo>
                    <a:pt x="877355" y="288255"/>
                    <a:pt x="867997" y="267811"/>
                    <a:pt x="784187" y="309716"/>
                  </a:cubicBezTo>
                  <a:cubicBezTo>
                    <a:pt x="770282" y="316668"/>
                    <a:pt x="774354" y="339213"/>
                    <a:pt x="769438" y="353961"/>
                  </a:cubicBezTo>
                  <a:cubicBezTo>
                    <a:pt x="715361" y="349045"/>
                    <a:pt x="659105" y="355182"/>
                    <a:pt x="607206" y="339213"/>
                  </a:cubicBezTo>
                  <a:cubicBezTo>
                    <a:pt x="590264" y="334000"/>
                    <a:pt x="590243" y="307502"/>
                    <a:pt x="577709" y="294968"/>
                  </a:cubicBezTo>
                  <a:cubicBezTo>
                    <a:pt x="565175" y="282434"/>
                    <a:pt x="548212" y="275303"/>
                    <a:pt x="533464" y="265471"/>
                  </a:cubicBezTo>
                  <a:cubicBezTo>
                    <a:pt x="543296" y="250723"/>
                    <a:pt x="560047" y="238710"/>
                    <a:pt x="562961" y="221226"/>
                  </a:cubicBezTo>
                  <a:cubicBezTo>
                    <a:pt x="574934" y="149390"/>
                    <a:pt x="479271" y="167132"/>
                    <a:pt x="444974" y="162232"/>
                  </a:cubicBezTo>
                  <a:cubicBezTo>
                    <a:pt x="449890" y="147484"/>
                    <a:pt x="452770" y="131892"/>
                    <a:pt x="459722" y="117987"/>
                  </a:cubicBezTo>
                  <a:cubicBezTo>
                    <a:pt x="467649" y="102133"/>
                    <a:pt x="486305" y="91226"/>
                    <a:pt x="489219" y="73742"/>
                  </a:cubicBezTo>
                  <a:cubicBezTo>
                    <a:pt x="491775" y="58407"/>
                    <a:pt x="479387" y="44245"/>
                    <a:pt x="474471" y="29497"/>
                  </a:cubicBezTo>
                  <a:cubicBezTo>
                    <a:pt x="380894" y="52891"/>
                    <a:pt x="387187" y="58199"/>
                    <a:pt x="253245" y="29497"/>
                  </a:cubicBezTo>
                  <a:cubicBezTo>
                    <a:pt x="235913" y="25783"/>
                    <a:pt x="223748" y="9832"/>
                    <a:pt x="209000" y="0"/>
                  </a:cubicBezTo>
                  <a:cubicBezTo>
                    <a:pt x="56624" y="15238"/>
                    <a:pt x="110923" y="14749"/>
                    <a:pt x="46767" y="14749"/>
                  </a:cubicBezTo>
                </a:path>
              </a:pathLst>
            </a:cu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5" name="14 Rectángulo"/>
            <p:cNvSpPr/>
            <p:nvPr/>
          </p:nvSpPr>
          <p:spPr>
            <a:xfrm rot="2049153">
              <a:off x="972109" y="4440250"/>
              <a:ext cx="318991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" sz="2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</a:rPr>
                <a:t>LATINOAMERICANA</a:t>
              </a:r>
            </a:p>
          </p:txBody>
        </p:sp>
      </p:grpSp>
      <p:grpSp>
        <p:nvGrpSpPr>
          <p:cNvPr id="6" name="19 Grupo"/>
          <p:cNvGrpSpPr>
            <a:grpSpLocks/>
          </p:cNvGrpSpPr>
          <p:nvPr/>
        </p:nvGrpSpPr>
        <p:grpSpPr bwMode="auto">
          <a:xfrm>
            <a:off x="3387725" y="2713038"/>
            <a:ext cx="2327275" cy="2216150"/>
            <a:chOff x="3368668" y="2739885"/>
            <a:chExt cx="2327880" cy="2215573"/>
          </a:xfrm>
        </p:grpSpPr>
        <p:sp>
          <p:nvSpPr>
            <p:cNvPr id="18" name="17 Forma libre"/>
            <p:cNvSpPr/>
            <p:nvPr/>
          </p:nvSpPr>
          <p:spPr>
            <a:xfrm>
              <a:off x="3733888" y="2739885"/>
              <a:ext cx="1722886" cy="2215573"/>
            </a:xfrm>
            <a:custGeom>
              <a:avLst/>
              <a:gdLst>
                <a:gd name="connsiteX0" fmla="*/ 1147473 w 1722748"/>
                <a:gd name="connsiteY0" fmla="*/ 195044 h 2215573"/>
                <a:gd name="connsiteX1" fmla="*/ 1103228 w 1722748"/>
                <a:gd name="connsiteY1" fmla="*/ 165547 h 2215573"/>
                <a:gd name="connsiteX2" fmla="*/ 955744 w 1722748"/>
                <a:gd name="connsiteY2" fmla="*/ 165547 h 2215573"/>
                <a:gd name="connsiteX3" fmla="*/ 882002 w 1722748"/>
                <a:gd name="connsiteY3" fmla="*/ 224541 h 2215573"/>
                <a:gd name="connsiteX4" fmla="*/ 793512 w 1722748"/>
                <a:gd name="connsiteY4" fmla="*/ 195044 h 2215573"/>
                <a:gd name="connsiteX5" fmla="*/ 764015 w 1722748"/>
                <a:gd name="connsiteY5" fmla="*/ 150799 h 2215573"/>
                <a:gd name="connsiteX6" fmla="*/ 719770 w 1722748"/>
                <a:gd name="connsiteY6" fmla="*/ 136050 h 2215573"/>
                <a:gd name="connsiteX7" fmla="*/ 660776 w 1722748"/>
                <a:gd name="connsiteY7" fmla="*/ 47560 h 2215573"/>
                <a:gd name="connsiteX8" fmla="*/ 292067 w 1722748"/>
                <a:gd name="connsiteY8" fmla="*/ 62309 h 2215573"/>
                <a:gd name="connsiteX9" fmla="*/ 247822 w 1722748"/>
                <a:gd name="connsiteY9" fmla="*/ 150799 h 2215573"/>
                <a:gd name="connsiteX10" fmla="*/ 203576 w 1722748"/>
                <a:gd name="connsiteY10" fmla="*/ 180296 h 2215573"/>
                <a:gd name="connsiteX11" fmla="*/ 129834 w 1722748"/>
                <a:gd name="connsiteY11" fmla="*/ 313031 h 2215573"/>
                <a:gd name="connsiteX12" fmla="*/ 85589 w 1722748"/>
                <a:gd name="connsiteY12" fmla="*/ 342528 h 2215573"/>
                <a:gd name="connsiteX13" fmla="*/ 70841 w 1722748"/>
                <a:gd name="connsiteY13" fmla="*/ 549005 h 2215573"/>
                <a:gd name="connsiteX14" fmla="*/ 70841 w 1722748"/>
                <a:gd name="connsiteY14" fmla="*/ 740734 h 2215573"/>
                <a:gd name="connsiteX15" fmla="*/ 115086 w 1722748"/>
                <a:gd name="connsiteY15" fmla="*/ 784980 h 2215573"/>
                <a:gd name="connsiteX16" fmla="*/ 144583 w 1722748"/>
                <a:gd name="connsiteY16" fmla="*/ 902967 h 2215573"/>
                <a:gd name="connsiteX17" fmla="*/ 174080 w 1722748"/>
                <a:gd name="connsiteY17" fmla="*/ 991457 h 2215573"/>
                <a:gd name="connsiteX18" fmla="*/ 277318 w 1722748"/>
                <a:gd name="connsiteY18" fmla="*/ 1006205 h 2215573"/>
                <a:gd name="connsiteX19" fmla="*/ 380557 w 1722748"/>
                <a:gd name="connsiteY19" fmla="*/ 991457 h 2215573"/>
                <a:gd name="connsiteX20" fmla="*/ 424802 w 1722748"/>
                <a:gd name="connsiteY20" fmla="*/ 976709 h 2215573"/>
                <a:gd name="connsiteX21" fmla="*/ 542789 w 1722748"/>
                <a:gd name="connsiteY21" fmla="*/ 991457 h 2215573"/>
                <a:gd name="connsiteX22" fmla="*/ 646028 w 1722748"/>
                <a:gd name="connsiteY22" fmla="*/ 1050450 h 2215573"/>
                <a:gd name="connsiteX23" fmla="*/ 675525 w 1722748"/>
                <a:gd name="connsiteY23" fmla="*/ 1094696 h 2215573"/>
                <a:gd name="connsiteX24" fmla="*/ 719770 w 1722748"/>
                <a:gd name="connsiteY24" fmla="*/ 1286425 h 2215573"/>
                <a:gd name="connsiteX25" fmla="*/ 778763 w 1722748"/>
                <a:gd name="connsiteY25" fmla="*/ 1374915 h 2215573"/>
                <a:gd name="connsiteX26" fmla="*/ 793512 w 1722748"/>
                <a:gd name="connsiteY26" fmla="*/ 1492902 h 2215573"/>
                <a:gd name="connsiteX27" fmla="*/ 808260 w 1722748"/>
                <a:gd name="connsiteY27" fmla="*/ 1537147 h 2215573"/>
                <a:gd name="connsiteX28" fmla="*/ 823009 w 1722748"/>
                <a:gd name="connsiteY28" fmla="*/ 1891109 h 2215573"/>
                <a:gd name="connsiteX29" fmla="*/ 837757 w 1722748"/>
                <a:gd name="connsiteY29" fmla="*/ 2009096 h 2215573"/>
                <a:gd name="connsiteX30" fmla="*/ 867254 w 1722748"/>
                <a:gd name="connsiteY30" fmla="*/ 2053341 h 2215573"/>
                <a:gd name="connsiteX31" fmla="*/ 882002 w 1722748"/>
                <a:gd name="connsiteY31" fmla="*/ 2127083 h 2215573"/>
                <a:gd name="connsiteX32" fmla="*/ 911499 w 1722748"/>
                <a:gd name="connsiteY32" fmla="*/ 2171328 h 2215573"/>
                <a:gd name="connsiteX33" fmla="*/ 926247 w 1722748"/>
                <a:gd name="connsiteY33" fmla="*/ 2215573 h 2215573"/>
                <a:gd name="connsiteX34" fmla="*/ 1044234 w 1722748"/>
                <a:gd name="connsiteY34" fmla="*/ 2200825 h 2215573"/>
                <a:gd name="connsiteX35" fmla="*/ 1132725 w 1722748"/>
                <a:gd name="connsiteY35" fmla="*/ 2171328 h 2215573"/>
                <a:gd name="connsiteX36" fmla="*/ 1147473 w 1722748"/>
                <a:gd name="connsiteY36" fmla="*/ 2097586 h 2215573"/>
                <a:gd name="connsiteX37" fmla="*/ 1235963 w 1722748"/>
                <a:gd name="connsiteY37" fmla="*/ 2038592 h 2215573"/>
                <a:gd name="connsiteX38" fmla="*/ 1250712 w 1722748"/>
                <a:gd name="connsiteY38" fmla="*/ 1935354 h 2215573"/>
                <a:gd name="connsiteX39" fmla="*/ 1294957 w 1722748"/>
                <a:gd name="connsiteY39" fmla="*/ 1905857 h 2215573"/>
                <a:gd name="connsiteX40" fmla="*/ 1368699 w 1722748"/>
                <a:gd name="connsiteY40" fmla="*/ 1846863 h 2215573"/>
                <a:gd name="connsiteX41" fmla="*/ 1412944 w 1722748"/>
                <a:gd name="connsiteY41" fmla="*/ 1876360 h 2215573"/>
                <a:gd name="connsiteX42" fmla="*/ 1545680 w 1722748"/>
                <a:gd name="connsiteY42" fmla="*/ 1905857 h 2215573"/>
                <a:gd name="connsiteX43" fmla="*/ 1589925 w 1722748"/>
                <a:gd name="connsiteY43" fmla="*/ 1920605 h 2215573"/>
                <a:gd name="connsiteX44" fmla="*/ 1634170 w 1722748"/>
                <a:gd name="connsiteY44" fmla="*/ 1817367 h 2215573"/>
                <a:gd name="connsiteX45" fmla="*/ 1648918 w 1722748"/>
                <a:gd name="connsiteY45" fmla="*/ 1773121 h 2215573"/>
                <a:gd name="connsiteX46" fmla="*/ 1663667 w 1722748"/>
                <a:gd name="connsiteY46" fmla="*/ 1684631 h 2215573"/>
                <a:gd name="connsiteX47" fmla="*/ 1693163 w 1722748"/>
                <a:gd name="connsiteY47" fmla="*/ 1640386 h 2215573"/>
                <a:gd name="connsiteX48" fmla="*/ 1634170 w 1722748"/>
                <a:gd name="connsiteY48" fmla="*/ 1581392 h 2215573"/>
                <a:gd name="connsiteX49" fmla="*/ 1530931 w 1722748"/>
                <a:gd name="connsiteY49" fmla="*/ 1478154 h 2215573"/>
                <a:gd name="connsiteX50" fmla="*/ 1530931 w 1722748"/>
                <a:gd name="connsiteY50" fmla="*/ 1271676 h 2215573"/>
                <a:gd name="connsiteX51" fmla="*/ 1575176 w 1722748"/>
                <a:gd name="connsiteY51" fmla="*/ 1242180 h 2215573"/>
                <a:gd name="connsiteX52" fmla="*/ 1619422 w 1722748"/>
                <a:gd name="connsiteY52" fmla="*/ 1197934 h 2215573"/>
                <a:gd name="connsiteX53" fmla="*/ 1634170 w 1722748"/>
                <a:gd name="connsiteY53" fmla="*/ 1050450 h 2215573"/>
                <a:gd name="connsiteX54" fmla="*/ 1722660 w 1722748"/>
                <a:gd name="connsiteY54" fmla="*/ 991457 h 2215573"/>
                <a:gd name="connsiteX55" fmla="*/ 1707912 w 1722748"/>
                <a:gd name="connsiteY55" fmla="*/ 902967 h 2215573"/>
                <a:gd name="connsiteX56" fmla="*/ 1663667 w 1722748"/>
                <a:gd name="connsiteY56" fmla="*/ 888218 h 2215573"/>
                <a:gd name="connsiteX57" fmla="*/ 1575176 w 1722748"/>
                <a:gd name="connsiteY57" fmla="*/ 873470 h 2215573"/>
                <a:gd name="connsiteX58" fmla="*/ 1530931 w 1722748"/>
                <a:gd name="connsiteY58" fmla="*/ 843973 h 2215573"/>
                <a:gd name="connsiteX59" fmla="*/ 1516183 w 1722748"/>
                <a:gd name="connsiteY59" fmla="*/ 799728 h 2215573"/>
                <a:gd name="connsiteX60" fmla="*/ 1457189 w 1722748"/>
                <a:gd name="connsiteY60" fmla="*/ 711238 h 2215573"/>
                <a:gd name="connsiteX61" fmla="*/ 1427692 w 1722748"/>
                <a:gd name="connsiteY61" fmla="*/ 666992 h 2215573"/>
                <a:gd name="connsiteX62" fmla="*/ 1412944 w 1722748"/>
                <a:gd name="connsiteY62" fmla="*/ 622747 h 2215573"/>
                <a:gd name="connsiteX63" fmla="*/ 1368699 w 1722748"/>
                <a:gd name="connsiteY63" fmla="*/ 519509 h 2215573"/>
                <a:gd name="connsiteX64" fmla="*/ 1324454 w 1722748"/>
                <a:gd name="connsiteY64" fmla="*/ 490012 h 2215573"/>
                <a:gd name="connsiteX65" fmla="*/ 1309705 w 1722748"/>
                <a:gd name="connsiteY65" fmla="*/ 445767 h 2215573"/>
                <a:gd name="connsiteX66" fmla="*/ 1280209 w 1722748"/>
                <a:gd name="connsiteY66" fmla="*/ 342528 h 2215573"/>
                <a:gd name="connsiteX67" fmla="*/ 1250712 w 1722748"/>
                <a:gd name="connsiteY67" fmla="*/ 298283 h 2215573"/>
                <a:gd name="connsiteX68" fmla="*/ 1206467 w 1722748"/>
                <a:gd name="connsiteY68" fmla="*/ 283534 h 2215573"/>
                <a:gd name="connsiteX69" fmla="*/ 1176970 w 1722748"/>
                <a:gd name="connsiteY69" fmla="*/ 239289 h 2215573"/>
                <a:gd name="connsiteX70" fmla="*/ 1147473 w 1722748"/>
                <a:gd name="connsiteY70" fmla="*/ 195044 h 221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722748" h="2215573">
                  <a:moveTo>
                    <a:pt x="1147473" y="195044"/>
                  </a:moveTo>
                  <a:cubicBezTo>
                    <a:pt x="1135183" y="182754"/>
                    <a:pt x="1119082" y="173474"/>
                    <a:pt x="1103228" y="165547"/>
                  </a:cubicBezTo>
                  <a:cubicBezTo>
                    <a:pt x="1046026" y="136946"/>
                    <a:pt x="1029602" y="154996"/>
                    <a:pt x="955744" y="165547"/>
                  </a:cubicBezTo>
                  <a:cubicBezTo>
                    <a:pt x="936830" y="193918"/>
                    <a:pt x="926218" y="229454"/>
                    <a:pt x="882002" y="224541"/>
                  </a:cubicBezTo>
                  <a:cubicBezTo>
                    <a:pt x="851100" y="221108"/>
                    <a:pt x="793512" y="195044"/>
                    <a:pt x="793512" y="195044"/>
                  </a:cubicBezTo>
                  <a:cubicBezTo>
                    <a:pt x="783680" y="180296"/>
                    <a:pt x="777856" y="161872"/>
                    <a:pt x="764015" y="150799"/>
                  </a:cubicBezTo>
                  <a:cubicBezTo>
                    <a:pt x="751876" y="141087"/>
                    <a:pt x="729482" y="148190"/>
                    <a:pt x="719770" y="136050"/>
                  </a:cubicBezTo>
                  <a:cubicBezTo>
                    <a:pt x="610931" y="0"/>
                    <a:pt x="800410" y="140648"/>
                    <a:pt x="660776" y="47560"/>
                  </a:cubicBezTo>
                  <a:cubicBezTo>
                    <a:pt x="537873" y="52476"/>
                    <a:pt x="413740" y="44283"/>
                    <a:pt x="292067" y="62309"/>
                  </a:cubicBezTo>
                  <a:cubicBezTo>
                    <a:pt x="263857" y="66488"/>
                    <a:pt x="259483" y="136223"/>
                    <a:pt x="247822" y="150799"/>
                  </a:cubicBezTo>
                  <a:cubicBezTo>
                    <a:pt x="236749" y="164640"/>
                    <a:pt x="218325" y="170464"/>
                    <a:pt x="203576" y="180296"/>
                  </a:cubicBezTo>
                  <a:cubicBezTo>
                    <a:pt x="188207" y="226404"/>
                    <a:pt x="173304" y="284051"/>
                    <a:pt x="129834" y="313031"/>
                  </a:cubicBezTo>
                  <a:lnTo>
                    <a:pt x="85589" y="342528"/>
                  </a:lnTo>
                  <a:cubicBezTo>
                    <a:pt x="80673" y="411354"/>
                    <a:pt x="78903" y="480477"/>
                    <a:pt x="70841" y="549005"/>
                  </a:cubicBezTo>
                  <a:cubicBezTo>
                    <a:pt x="57631" y="661291"/>
                    <a:pt x="0" y="510501"/>
                    <a:pt x="70841" y="740734"/>
                  </a:cubicBezTo>
                  <a:cubicBezTo>
                    <a:pt x="76975" y="760669"/>
                    <a:pt x="100338" y="770231"/>
                    <a:pt x="115086" y="784980"/>
                  </a:cubicBezTo>
                  <a:cubicBezTo>
                    <a:pt x="159839" y="919242"/>
                    <a:pt x="91185" y="707178"/>
                    <a:pt x="144583" y="902967"/>
                  </a:cubicBezTo>
                  <a:cubicBezTo>
                    <a:pt x="152764" y="932964"/>
                    <a:pt x="143300" y="987060"/>
                    <a:pt x="174080" y="991457"/>
                  </a:cubicBezTo>
                  <a:lnTo>
                    <a:pt x="277318" y="1006205"/>
                  </a:lnTo>
                  <a:cubicBezTo>
                    <a:pt x="311731" y="1001289"/>
                    <a:pt x="346470" y="998274"/>
                    <a:pt x="380557" y="991457"/>
                  </a:cubicBezTo>
                  <a:cubicBezTo>
                    <a:pt x="395801" y="988408"/>
                    <a:pt x="409256" y="976709"/>
                    <a:pt x="424802" y="976709"/>
                  </a:cubicBezTo>
                  <a:cubicBezTo>
                    <a:pt x="464437" y="976709"/>
                    <a:pt x="503460" y="986541"/>
                    <a:pt x="542789" y="991457"/>
                  </a:cubicBezTo>
                  <a:cubicBezTo>
                    <a:pt x="611966" y="1095221"/>
                    <a:pt x="518454" y="977550"/>
                    <a:pt x="646028" y="1050450"/>
                  </a:cubicBezTo>
                  <a:cubicBezTo>
                    <a:pt x="661418" y="1059244"/>
                    <a:pt x="665693" y="1079947"/>
                    <a:pt x="675525" y="1094696"/>
                  </a:cubicBezTo>
                  <a:cubicBezTo>
                    <a:pt x="682325" y="1142294"/>
                    <a:pt x="690323" y="1242254"/>
                    <a:pt x="719770" y="1286425"/>
                  </a:cubicBezTo>
                  <a:lnTo>
                    <a:pt x="778763" y="1374915"/>
                  </a:lnTo>
                  <a:cubicBezTo>
                    <a:pt x="783679" y="1414244"/>
                    <a:pt x="786422" y="1453906"/>
                    <a:pt x="793512" y="1492902"/>
                  </a:cubicBezTo>
                  <a:cubicBezTo>
                    <a:pt x="796293" y="1508197"/>
                    <a:pt x="807112" y="1521643"/>
                    <a:pt x="808260" y="1537147"/>
                  </a:cubicBezTo>
                  <a:cubicBezTo>
                    <a:pt x="816984" y="1654914"/>
                    <a:pt x="815643" y="1773249"/>
                    <a:pt x="823009" y="1891109"/>
                  </a:cubicBezTo>
                  <a:cubicBezTo>
                    <a:pt x="825481" y="1930667"/>
                    <a:pt x="827328" y="1970858"/>
                    <a:pt x="837757" y="2009096"/>
                  </a:cubicBezTo>
                  <a:cubicBezTo>
                    <a:pt x="842421" y="2026197"/>
                    <a:pt x="857422" y="2038593"/>
                    <a:pt x="867254" y="2053341"/>
                  </a:cubicBezTo>
                  <a:cubicBezTo>
                    <a:pt x="872170" y="2077922"/>
                    <a:pt x="873200" y="2103612"/>
                    <a:pt x="882002" y="2127083"/>
                  </a:cubicBezTo>
                  <a:cubicBezTo>
                    <a:pt x="888226" y="2143680"/>
                    <a:pt x="903572" y="2155474"/>
                    <a:pt x="911499" y="2171328"/>
                  </a:cubicBezTo>
                  <a:cubicBezTo>
                    <a:pt x="918451" y="2185233"/>
                    <a:pt x="921331" y="2200825"/>
                    <a:pt x="926247" y="2215573"/>
                  </a:cubicBezTo>
                  <a:cubicBezTo>
                    <a:pt x="965576" y="2210657"/>
                    <a:pt x="1005479" y="2209130"/>
                    <a:pt x="1044234" y="2200825"/>
                  </a:cubicBezTo>
                  <a:cubicBezTo>
                    <a:pt x="1074636" y="2194310"/>
                    <a:pt x="1132725" y="2171328"/>
                    <a:pt x="1132725" y="2171328"/>
                  </a:cubicBezTo>
                  <a:cubicBezTo>
                    <a:pt x="1137641" y="2146747"/>
                    <a:pt x="1129748" y="2115311"/>
                    <a:pt x="1147473" y="2097586"/>
                  </a:cubicBezTo>
                  <a:cubicBezTo>
                    <a:pt x="1272052" y="1973007"/>
                    <a:pt x="1191214" y="2172844"/>
                    <a:pt x="1235963" y="2038592"/>
                  </a:cubicBezTo>
                  <a:cubicBezTo>
                    <a:pt x="1240879" y="2004179"/>
                    <a:pt x="1236594" y="1967120"/>
                    <a:pt x="1250712" y="1935354"/>
                  </a:cubicBezTo>
                  <a:cubicBezTo>
                    <a:pt x="1257911" y="1919156"/>
                    <a:pt x="1282423" y="1918391"/>
                    <a:pt x="1294957" y="1905857"/>
                  </a:cubicBezTo>
                  <a:cubicBezTo>
                    <a:pt x="1361668" y="1839146"/>
                    <a:pt x="1282563" y="1875576"/>
                    <a:pt x="1368699" y="1846863"/>
                  </a:cubicBezTo>
                  <a:cubicBezTo>
                    <a:pt x="1383447" y="1856695"/>
                    <a:pt x="1397090" y="1868433"/>
                    <a:pt x="1412944" y="1876360"/>
                  </a:cubicBezTo>
                  <a:cubicBezTo>
                    <a:pt x="1449254" y="1894515"/>
                    <a:pt x="1511688" y="1900192"/>
                    <a:pt x="1545680" y="1905857"/>
                  </a:cubicBezTo>
                  <a:cubicBezTo>
                    <a:pt x="1560428" y="1910773"/>
                    <a:pt x="1575491" y="1926379"/>
                    <a:pt x="1589925" y="1920605"/>
                  </a:cubicBezTo>
                  <a:cubicBezTo>
                    <a:pt x="1618896" y="1909016"/>
                    <a:pt x="1628582" y="1836927"/>
                    <a:pt x="1634170" y="1817367"/>
                  </a:cubicBezTo>
                  <a:cubicBezTo>
                    <a:pt x="1638441" y="1802419"/>
                    <a:pt x="1645546" y="1788297"/>
                    <a:pt x="1648918" y="1773121"/>
                  </a:cubicBezTo>
                  <a:cubicBezTo>
                    <a:pt x="1655405" y="1743930"/>
                    <a:pt x="1654211" y="1713000"/>
                    <a:pt x="1663667" y="1684631"/>
                  </a:cubicBezTo>
                  <a:cubicBezTo>
                    <a:pt x="1669272" y="1667815"/>
                    <a:pt x="1683331" y="1655134"/>
                    <a:pt x="1693163" y="1640386"/>
                  </a:cubicBezTo>
                  <a:cubicBezTo>
                    <a:pt x="1653836" y="1522402"/>
                    <a:pt x="1712827" y="1660049"/>
                    <a:pt x="1634170" y="1581392"/>
                  </a:cubicBezTo>
                  <a:cubicBezTo>
                    <a:pt x="1515842" y="1463064"/>
                    <a:pt x="1631046" y="1511525"/>
                    <a:pt x="1530931" y="1478154"/>
                  </a:cubicBezTo>
                  <a:cubicBezTo>
                    <a:pt x="1504747" y="1399601"/>
                    <a:pt x="1494742" y="1389290"/>
                    <a:pt x="1530931" y="1271676"/>
                  </a:cubicBezTo>
                  <a:cubicBezTo>
                    <a:pt x="1536144" y="1254735"/>
                    <a:pt x="1561559" y="1253527"/>
                    <a:pt x="1575176" y="1242180"/>
                  </a:cubicBezTo>
                  <a:cubicBezTo>
                    <a:pt x="1591199" y="1228827"/>
                    <a:pt x="1604673" y="1212683"/>
                    <a:pt x="1619422" y="1197934"/>
                  </a:cubicBezTo>
                  <a:cubicBezTo>
                    <a:pt x="1624338" y="1148773"/>
                    <a:pt x="1612075" y="1094641"/>
                    <a:pt x="1634170" y="1050450"/>
                  </a:cubicBezTo>
                  <a:cubicBezTo>
                    <a:pt x="1650024" y="1018742"/>
                    <a:pt x="1722660" y="991457"/>
                    <a:pt x="1722660" y="991457"/>
                  </a:cubicBezTo>
                  <a:cubicBezTo>
                    <a:pt x="1717744" y="961960"/>
                    <a:pt x="1722748" y="928931"/>
                    <a:pt x="1707912" y="902967"/>
                  </a:cubicBezTo>
                  <a:cubicBezTo>
                    <a:pt x="1700199" y="889469"/>
                    <a:pt x="1678843" y="891590"/>
                    <a:pt x="1663667" y="888218"/>
                  </a:cubicBezTo>
                  <a:cubicBezTo>
                    <a:pt x="1634475" y="881731"/>
                    <a:pt x="1604673" y="878386"/>
                    <a:pt x="1575176" y="873470"/>
                  </a:cubicBezTo>
                  <a:cubicBezTo>
                    <a:pt x="1560428" y="863638"/>
                    <a:pt x="1542004" y="857814"/>
                    <a:pt x="1530931" y="843973"/>
                  </a:cubicBezTo>
                  <a:cubicBezTo>
                    <a:pt x="1521220" y="831834"/>
                    <a:pt x="1523733" y="813318"/>
                    <a:pt x="1516183" y="799728"/>
                  </a:cubicBezTo>
                  <a:cubicBezTo>
                    <a:pt x="1498967" y="768739"/>
                    <a:pt x="1476854" y="740735"/>
                    <a:pt x="1457189" y="711238"/>
                  </a:cubicBezTo>
                  <a:lnTo>
                    <a:pt x="1427692" y="666992"/>
                  </a:lnTo>
                  <a:cubicBezTo>
                    <a:pt x="1422776" y="652244"/>
                    <a:pt x="1417215" y="637695"/>
                    <a:pt x="1412944" y="622747"/>
                  </a:cubicBezTo>
                  <a:cubicBezTo>
                    <a:pt x="1399405" y="575359"/>
                    <a:pt x="1404623" y="555433"/>
                    <a:pt x="1368699" y="519509"/>
                  </a:cubicBezTo>
                  <a:cubicBezTo>
                    <a:pt x="1356165" y="506975"/>
                    <a:pt x="1339202" y="499844"/>
                    <a:pt x="1324454" y="490012"/>
                  </a:cubicBezTo>
                  <a:cubicBezTo>
                    <a:pt x="1319538" y="475264"/>
                    <a:pt x="1313976" y="460715"/>
                    <a:pt x="1309705" y="445767"/>
                  </a:cubicBezTo>
                  <a:cubicBezTo>
                    <a:pt x="1303404" y="423715"/>
                    <a:pt x="1291996" y="366102"/>
                    <a:pt x="1280209" y="342528"/>
                  </a:cubicBezTo>
                  <a:cubicBezTo>
                    <a:pt x="1272282" y="326674"/>
                    <a:pt x="1264553" y="309356"/>
                    <a:pt x="1250712" y="298283"/>
                  </a:cubicBezTo>
                  <a:cubicBezTo>
                    <a:pt x="1238573" y="288571"/>
                    <a:pt x="1221215" y="288450"/>
                    <a:pt x="1206467" y="283534"/>
                  </a:cubicBezTo>
                  <a:cubicBezTo>
                    <a:pt x="1196635" y="268786"/>
                    <a:pt x="1189504" y="251823"/>
                    <a:pt x="1176970" y="239289"/>
                  </a:cubicBezTo>
                  <a:cubicBezTo>
                    <a:pt x="1164436" y="226755"/>
                    <a:pt x="1159763" y="207334"/>
                    <a:pt x="1147473" y="195044"/>
                  </a:cubicBezTo>
                  <a:close/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9" name="18 Rectángulo"/>
            <p:cNvSpPr/>
            <p:nvPr/>
          </p:nvSpPr>
          <p:spPr>
            <a:xfrm rot="2645107">
              <a:off x="3368668" y="3435451"/>
              <a:ext cx="2327880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" sz="32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</a:rPr>
                <a:t>AFRICANA</a:t>
              </a:r>
            </a:p>
          </p:txBody>
        </p:sp>
      </p:grpSp>
      <p:grpSp>
        <p:nvGrpSpPr>
          <p:cNvPr id="7" name="22 Grupo"/>
          <p:cNvGrpSpPr>
            <a:grpSpLocks/>
          </p:cNvGrpSpPr>
          <p:nvPr/>
        </p:nvGrpSpPr>
        <p:grpSpPr bwMode="auto">
          <a:xfrm>
            <a:off x="7324725" y="1974850"/>
            <a:ext cx="619125" cy="1712913"/>
            <a:chOff x="7324744" y="1975214"/>
            <a:chExt cx="619217" cy="1712018"/>
          </a:xfrm>
        </p:grpSpPr>
        <p:sp>
          <p:nvSpPr>
            <p:cNvPr id="21" name="20 Forma libre"/>
            <p:cNvSpPr/>
            <p:nvPr/>
          </p:nvSpPr>
          <p:spPr>
            <a:xfrm>
              <a:off x="7324744" y="2422655"/>
              <a:ext cx="241336" cy="504561"/>
            </a:xfrm>
            <a:custGeom>
              <a:avLst/>
              <a:gdLst>
                <a:gd name="connsiteX0" fmla="*/ 49450 w 241179"/>
                <a:gd name="connsiteY0" fmla="*/ 26226 h 505703"/>
                <a:gd name="connsiteX1" fmla="*/ 93695 w 241179"/>
                <a:gd name="connsiteY1" fmla="*/ 158962 h 505703"/>
                <a:gd name="connsiteX2" fmla="*/ 123191 w 241179"/>
                <a:gd name="connsiteY2" fmla="*/ 203207 h 505703"/>
                <a:gd name="connsiteX3" fmla="*/ 108443 w 241179"/>
                <a:gd name="connsiteY3" fmla="*/ 350691 h 505703"/>
                <a:gd name="connsiteX4" fmla="*/ 64198 w 241179"/>
                <a:gd name="connsiteY4" fmla="*/ 365439 h 505703"/>
                <a:gd name="connsiteX5" fmla="*/ 34701 w 241179"/>
                <a:gd name="connsiteY5" fmla="*/ 409684 h 505703"/>
                <a:gd name="connsiteX6" fmla="*/ 34701 w 241179"/>
                <a:gd name="connsiteY6" fmla="*/ 498175 h 505703"/>
                <a:gd name="connsiteX7" fmla="*/ 93695 w 241179"/>
                <a:gd name="connsiteY7" fmla="*/ 483426 h 505703"/>
                <a:gd name="connsiteX8" fmla="*/ 137940 w 241179"/>
                <a:gd name="connsiteY8" fmla="*/ 453929 h 505703"/>
                <a:gd name="connsiteX9" fmla="*/ 226430 w 241179"/>
                <a:gd name="connsiteY9" fmla="*/ 439181 h 505703"/>
                <a:gd name="connsiteX10" fmla="*/ 241179 w 241179"/>
                <a:gd name="connsiteY10" fmla="*/ 394936 h 505703"/>
                <a:gd name="connsiteX11" fmla="*/ 196933 w 241179"/>
                <a:gd name="connsiteY11" fmla="*/ 306446 h 505703"/>
                <a:gd name="connsiteX12" fmla="*/ 211682 w 241179"/>
                <a:gd name="connsiteY12" fmla="*/ 262200 h 505703"/>
                <a:gd name="connsiteX13" fmla="*/ 152688 w 241179"/>
                <a:gd name="connsiteY13" fmla="*/ 129465 h 505703"/>
                <a:gd name="connsiteX14" fmla="*/ 123191 w 241179"/>
                <a:gd name="connsiteY14" fmla="*/ 85220 h 505703"/>
                <a:gd name="connsiteX15" fmla="*/ 49450 w 241179"/>
                <a:gd name="connsiteY15" fmla="*/ 26226 h 50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1179" h="505703">
                  <a:moveTo>
                    <a:pt x="49450" y="26226"/>
                  </a:moveTo>
                  <a:cubicBezTo>
                    <a:pt x="44534" y="38516"/>
                    <a:pt x="40708" y="0"/>
                    <a:pt x="93695" y="158962"/>
                  </a:cubicBezTo>
                  <a:cubicBezTo>
                    <a:pt x="99300" y="175778"/>
                    <a:pt x="113359" y="188459"/>
                    <a:pt x="123191" y="203207"/>
                  </a:cubicBezTo>
                  <a:cubicBezTo>
                    <a:pt x="118275" y="252368"/>
                    <a:pt x="125327" y="304259"/>
                    <a:pt x="108443" y="350691"/>
                  </a:cubicBezTo>
                  <a:cubicBezTo>
                    <a:pt x="103130" y="365301"/>
                    <a:pt x="76337" y="355728"/>
                    <a:pt x="64198" y="365439"/>
                  </a:cubicBezTo>
                  <a:cubicBezTo>
                    <a:pt x="50357" y="376512"/>
                    <a:pt x="44533" y="394936"/>
                    <a:pt x="34701" y="409684"/>
                  </a:cubicBezTo>
                  <a:cubicBezTo>
                    <a:pt x="30074" y="423565"/>
                    <a:pt x="0" y="484294"/>
                    <a:pt x="34701" y="498175"/>
                  </a:cubicBezTo>
                  <a:cubicBezTo>
                    <a:pt x="53521" y="505703"/>
                    <a:pt x="74030" y="488342"/>
                    <a:pt x="93695" y="483426"/>
                  </a:cubicBezTo>
                  <a:cubicBezTo>
                    <a:pt x="108443" y="473594"/>
                    <a:pt x="121124" y="459534"/>
                    <a:pt x="137940" y="453929"/>
                  </a:cubicBezTo>
                  <a:cubicBezTo>
                    <a:pt x="166309" y="444473"/>
                    <a:pt x="200466" y="454017"/>
                    <a:pt x="226430" y="439181"/>
                  </a:cubicBezTo>
                  <a:cubicBezTo>
                    <a:pt x="239928" y="431468"/>
                    <a:pt x="236263" y="409684"/>
                    <a:pt x="241179" y="394936"/>
                  </a:cubicBezTo>
                  <a:cubicBezTo>
                    <a:pt x="226266" y="372567"/>
                    <a:pt x="196933" y="336975"/>
                    <a:pt x="196933" y="306446"/>
                  </a:cubicBezTo>
                  <a:cubicBezTo>
                    <a:pt x="196933" y="290900"/>
                    <a:pt x="206766" y="276949"/>
                    <a:pt x="211682" y="262200"/>
                  </a:cubicBezTo>
                  <a:cubicBezTo>
                    <a:pt x="186454" y="85612"/>
                    <a:pt x="229922" y="206699"/>
                    <a:pt x="152688" y="129465"/>
                  </a:cubicBezTo>
                  <a:cubicBezTo>
                    <a:pt x="140154" y="116931"/>
                    <a:pt x="136531" y="96892"/>
                    <a:pt x="123191" y="85220"/>
                  </a:cubicBezTo>
                  <a:cubicBezTo>
                    <a:pt x="96512" y="61875"/>
                    <a:pt x="54366" y="13936"/>
                    <a:pt x="49450" y="26226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22" name="21 Rectángulo"/>
            <p:cNvSpPr/>
            <p:nvPr/>
          </p:nvSpPr>
          <p:spPr>
            <a:xfrm rot="18024807">
              <a:off x="6887897" y="2631168"/>
              <a:ext cx="1712018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sz="2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</a:rPr>
                <a:t>JAPONESA</a:t>
              </a:r>
            </a:p>
          </p:txBody>
        </p:sp>
      </p:grpSp>
      <p:grpSp>
        <p:nvGrpSpPr>
          <p:cNvPr id="8" name="25 Grupo"/>
          <p:cNvGrpSpPr>
            <a:grpSpLocks/>
          </p:cNvGrpSpPr>
          <p:nvPr/>
        </p:nvGrpSpPr>
        <p:grpSpPr bwMode="auto">
          <a:xfrm>
            <a:off x="3776663" y="1636713"/>
            <a:ext cx="4025900" cy="1116012"/>
            <a:chOff x="3776332" y="1637071"/>
            <a:chExt cx="4025565" cy="1115457"/>
          </a:xfrm>
        </p:grpSpPr>
        <p:sp>
          <p:nvSpPr>
            <p:cNvPr id="24" name="23 Forma libre"/>
            <p:cNvSpPr/>
            <p:nvPr/>
          </p:nvSpPr>
          <p:spPr>
            <a:xfrm>
              <a:off x="3996976" y="1637071"/>
              <a:ext cx="3804921" cy="1115457"/>
            </a:xfrm>
            <a:custGeom>
              <a:avLst/>
              <a:gdLst>
                <a:gd name="connsiteX0" fmla="*/ 3805084 w 3805084"/>
                <a:gd name="connsiteY0" fmla="*/ 324464 h 1115457"/>
                <a:gd name="connsiteX1" fmla="*/ 3731342 w 3805084"/>
                <a:gd name="connsiteY1" fmla="*/ 339213 h 1115457"/>
                <a:gd name="connsiteX2" fmla="*/ 3687097 w 3805084"/>
                <a:gd name="connsiteY2" fmla="*/ 368710 h 1115457"/>
                <a:gd name="connsiteX3" fmla="*/ 3628103 w 3805084"/>
                <a:gd name="connsiteY3" fmla="*/ 383458 h 1115457"/>
                <a:gd name="connsiteX4" fmla="*/ 3583858 w 3805084"/>
                <a:gd name="connsiteY4" fmla="*/ 398206 h 1115457"/>
                <a:gd name="connsiteX5" fmla="*/ 3583858 w 3805084"/>
                <a:gd name="connsiteY5" fmla="*/ 486697 h 1115457"/>
                <a:gd name="connsiteX6" fmla="*/ 3628103 w 3805084"/>
                <a:gd name="connsiteY6" fmla="*/ 501445 h 1115457"/>
                <a:gd name="connsiteX7" fmla="*/ 3613355 w 3805084"/>
                <a:gd name="connsiteY7" fmla="*/ 648929 h 1115457"/>
                <a:gd name="connsiteX8" fmla="*/ 3495368 w 3805084"/>
                <a:gd name="connsiteY8" fmla="*/ 589935 h 1115457"/>
                <a:gd name="connsiteX9" fmla="*/ 3480619 w 3805084"/>
                <a:gd name="connsiteY9" fmla="*/ 457200 h 1115457"/>
                <a:gd name="connsiteX10" fmla="*/ 3436374 w 3805084"/>
                <a:gd name="connsiteY10" fmla="*/ 442452 h 1115457"/>
                <a:gd name="connsiteX11" fmla="*/ 3392129 w 3805084"/>
                <a:gd name="connsiteY11" fmla="*/ 412955 h 1115457"/>
                <a:gd name="connsiteX12" fmla="*/ 3318387 w 3805084"/>
                <a:gd name="connsiteY12" fmla="*/ 427703 h 1115457"/>
                <a:gd name="connsiteX13" fmla="*/ 3274142 w 3805084"/>
                <a:gd name="connsiteY13" fmla="*/ 457200 h 1115457"/>
                <a:gd name="connsiteX14" fmla="*/ 3200400 w 3805084"/>
                <a:gd name="connsiteY14" fmla="*/ 471948 h 1115457"/>
                <a:gd name="connsiteX15" fmla="*/ 3111910 w 3805084"/>
                <a:gd name="connsiteY15" fmla="*/ 501445 h 1115457"/>
                <a:gd name="connsiteX16" fmla="*/ 3126658 w 3805084"/>
                <a:gd name="connsiteY16" fmla="*/ 589935 h 1115457"/>
                <a:gd name="connsiteX17" fmla="*/ 3170903 w 3805084"/>
                <a:gd name="connsiteY17" fmla="*/ 604684 h 1115457"/>
                <a:gd name="connsiteX18" fmla="*/ 3229897 w 3805084"/>
                <a:gd name="connsiteY18" fmla="*/ 693174 h 1115457"/>
                <a:gd name="connsiteX19" fmla="*/ 3229897 w 3805084"/>
                <a:gd name="connsiteY19" fmla="*/ 914400 h 1115457"/>
                <a:gd name="connsiteX20" fmla="*/ 3185652 w 3805084"/>
                <a:gd name="connsiteY20" fmla="*/ 899652 h 1115457"/>
                <a:gd name="connsiteX21" fmla="*/ 3141406 w 3805084"/>
                <a:gd name="connsiteY21" fmla="*/ 870155 h 1115457"/>
                <a:gd name="connsiteX22" fmla="*/ 3111910 w 3805084"/>
                <a:gd name="connsiteY22" fmla="*/ 825910 h 1115457"/>
                <a:gd name="connsiteX23" fmla="*/ 3067664 w 3805084"/>
                <a:gd name="connsiteY23" fmla="*/ 811161 h 1115457"/>
                <a:gd name="connsiteX24" fmla="*/ 2934929 w 3805084"/>
                <a:gd name="connsiteY24" fmla="*/ 722671 h 1115457"/>
                <a:gd name="connsiteX25" fmla="*/ 2890684 w 3805084"/>
                <a:gd name="connsiteY25" fmla="*/ 693174 h 1115457"/>
                <a:gd name="connsiteX26" fmla="*/ 2846439 w 3805084"/>
                <a:gd name="connsiteY26" fmla="*/ 678426 h 1115457"/>
                <a:gd name="connsiteX27" fmla="*/ 2521974 w 3805084"/>
                <a:gd name="connsiteY27" fmla="*/ 693174 h 1115457"/>
                <a:gd name="connsiteX28" fmla="*/ 2330245 w 3805084"/>
                <a:gd name="connsiteY28" fmla="*/ 678426 h 1115457"/>
                <a:gd name="connsiteX29" fmla="*/ 1917290 w 3805084"/>
                <a:gd name="connsiteY29" fmla="*/ 678426 h 1115457"/>
                <a:gd name="connsiteX30" fmla="*/ 1828800 w 3805084"/>
                <a:gd name="connsiteY30" fmla="*/ 648929 h 1115457"/>
                <a:gd name="connsiteX31" fmla="*/ 1784555 w 3805084"/>
                <a:gd name="connsiteY31" fmla="*/ 619432 h 1115457"/>
                <a:gd name="connsiteX32" fmla="*/ 1474839 w 3805084"/>
                <a:gd name="connsiteY32" fmla="*/ 648929 h 1115457"/>
                <a:gd name="connsiteX33" fmla="*/ 1460090 w 3805084"/>
                <a:gd name="connsiteY33" fmla="*/ 693174 h 1115457"/>
                <a:gd name="connsiteX34" fmla="*/ 1415845 w 3805084"/>
                <a:gd name="connsiteY34" fmla="*/ 707923 h 1115457"/>
                <a:gd name="connsiteX35" fmla="*/ 1283110 w 3805084"/>
                <a:gd name="connsiteY35" fmla="*/ 722671 h 1115457"/>
                <a:gd name="connsiteX36" fmla="*/ 1253613 w 3805084"/>
                <a:gd name="connsiteY36" fmla="*/ 766916 h 1115457"/>
                <a:gd name="connsiteX37" fmla="*/ 1194619 w 3805084"/>
                <a:gd name="connsiteY37" fmla="*/ 899652 h 1115457"/>
                <a:gd name="connsiteX38" fmla="*/ 1091381 w 3805084"/>
                <a:gd name="connsiteY38" fmla="*/ 884903 h 1115457"/>
                <a:gd name="connsiteX39" fmla="*/ 1032387 w 3805084"/>
                <a:gd name="connsiteY39" fmla="*/ 796413 h 1115457"/>
                <a:gd name="connsiteX40" fmla="*/ 870155 w 3805084"/>
                <a:gd name="connsiteY40" fmla="*/ 811161 h 1115457"/>
                <a:gd name="connsiteX41" fmla="*/ 825910 w 3805084"/>
                <a:gd name="connsiteY41" fmla="*/ 914400 h 1115457"/>
                <a:gd name="connsiteX42" fmla="*/ 811161 w 3805084"/>
                <a:gd name="connsiteY42" fmla="*/ 958645 h 1115457"/>
                <a:gd name="connsiteX43" fmla="*/ 722671 w 3805084"/>
                <a:gd name="connsiteY43" fmla="*/ 988142 h 1115457"/>
                <a:gd name="connsiteX44" fmla="*/ 722671 w 3805084"/>
                <a:gd name="connsiteY44" fmla="*/ 1106129 h 1115457"/>
                <a:gd name="connsiteX45" fmla="*/ 678426 w 3805084"/>
                <a:gd name="connsiteY45" fmla="*/ 1091381 h 1115457"/>
                <a:gd name="connsiteX46" fmla="*/ 604684 w 3805084"/>
                <a:gd name="connsiteY46" fmla="*/ 973394 h 1115457"/>
                <a:gd name="connsiteX47" fmla="*/ 545690 w 3805084"/>
                <a:gd name="connsiteY47" fmla="*/ 958645 h 1115457"/>
                <a:gd name="connsiteX48" fmla="*/ 412955 w 3805084"/>
                <a:gd name="connsiteY48" fmla="*/ 929148 h 1115457"/>
                <a:gd name="connsiteX49" fmla="*/ 280219 w 3805084"/>
                <a:gd name="connsiteY49" fmla="*/ 943897 h 1115457"/>
                <a:gd name="connsiteX50" fmla="*/ 235974 w 3805084"/>
                <a:gd name="connsiteY50" fmla="*/ 973394 h 1115457"/>
                <a:gd name="connsiteX51" fmla="*/ 191729 w 3805084"/>
                <a:gd name="connsiteY51" fmla="*/ 1017639 h 1115457"/>
                <a:gd name="connsiteX52" fmla="*/ 147484 w 3805084"/>
                <a:gd name="connsiteY52" fmla="*/ 1032387 h 1115457"/>
                <a:gd name="connsiteX53" fmla="*/ 117987 w 3805084"/>
                <a:gd name="connsiteY53" fmla="*/ 1076632 h 1115457"/>
                <a:gd name="connsiteX54" fmla="*/ 0 w 3805084"/>
                <a:gd name="connsiteY54" fmla="*/ 1076632 h 1115457"/>
                <a:gd name="connsiteX55" fmla="*/ 14748 w 3805084"/>
                <a:gd name="connsiteY55" fmla="*/ 958645 h 1115457"/>
                <a:gd name="connsiteX56" fmla="*/ 117987 w 3805084"/>
                <a:gd name="connsiteY56" fmla="*/ 914400 h 1115457"/>
                <a:gd name="connsiteX57" fmla="*/ 132735 w 3805084"/>
                <a:gd name="connsiteY57" fmla="*/ 870155 h 1115457"/>
                <a:gd name="connsiteX58" fmla="*/ 88490 w 3805084"/>
                <a:gd name="connsiteY58" fmla="*/ 722671 h 1115457"/>
                <a:gd name="connsiteX59" fmla="*/ 73742 w 3805084"/>
                <a:gd name="connsiteY59" fmla="*/ 678426 h 1115457"/>
                <a:gd name="connsiteX60" fmla="*/ 44245 w 3805084"/>
                <a:gd name="connsiteY60" fmla="*/ 545690 h 1115457"/>
                <a:gd name="connsiteX61" fmla="*/ 147484 w 3805084"/>
                <a:gd name="connsiteY61" fmla="*/ 530942 h 1115457"/>
                <a:gd name="connsiteX62" fmla="*/ 162232 w 3805084"/>
                <a:gd name="connsiteY62" fmla="*/ 575187 h 1115457"/>
                <a:gd name="connsiteX63" fmla="*/ 250722 w 3805084"/>
                <a:gd name="connsiteY63" fmla="*/ 589935 h 1115457"/>
                <a:gd name="connsiteX64" fmla="*/ 353961 w 3805084"/>
                <a:gd name="connsiteY64" fmla="*/ 604684 h 1115457"/>
                <a:gd name="connsiteX65" fmla="*/ 398206 w 3805084"/>
                <a:gd name="connsiteY65" fmla="*/ 619432 h 1115457"/>
                <a:gd name="connsiteX66" fmla="*/ 412955 w 3805084"/>
                <a:gd name="connsiteY66" fmla="*/ 530942 h 1115457"/>
                <a:gd name="connsiteX67" fmla="*/ 368710 w 3805084"/>
                <a:gd name="connsiteY67" fmla="*/ 516194 h 1115457"/>
                <a:gd name="connsiteX68" fmla="*/ 339213 w 3805084"/>
                <a:gd name="connsiteY68" fmla="*/ 471948 h 1115457"/>
                <a:gd name="connsiteX69" fmla="*/ 294968 w 3805084"/>
                <a:gd name="connsiteY69" fmla="*/ 442452 h 1115457"/>
                <a:gd name="connsiteX70" fmla="*/ 309716 w 3805084"/>
                <a:gd name="connsiteY70" fmla="*/ 398206 h 1115457"/>
                <a:gd name="connsiteX71" fmla="*/ 353961 w 3805084"/>
                <a:gd name="connsiteY71" fmla="*/ 383458 h 1115457"/>
                <a:gd name="connsiteX72" fmla="*/ 457200 w 3805084"/>
                <a:gd name="connsiteY72" fmla="*/ 324464 h 1115457"/>
                <a:gd name="connsiteX73" fmla="*/ 471948 w 3805084"/>
                <a:gd name="connsiteY73" fmla="*/ 250723 h 1115457"/>
                <a:gd name="connsiteX74" fmla="*/ 516193 w 3805084"/>
                <a:gd name="connsiteY74" fmla="*/ 221226 h 1115457"/>
                <a:gd name="connsiteX75" fmla="*/ 884903 w 3805084"/>
                <a:gd name="connsiteY75" fmla="*/ 235974 h 1115457"/>
                <a:gd name="connsiteX76" fmla="*/ 1047135 w 3805084"/>
                <a:gd name="connsiteY76" fmla="*/ 265471 h 1115457"/>
                <a:gd name="connsiteX77" fmla="*/ 1150374 w 3805084"/>
                <a:gd name="connsiteY77" fmla="*/ 235974 h 1115457"/>
                <a:gd name="connsiteX78" fmla="*/ 1194619 w 3805084"/>
                <a:gd name="connsiteY78" fmla="*/ 206477 h 1115457"/>
                <a:gd name="connsiteX79" fmla="*/ 1371600 w 3805084"/>
                <a:gd name="connsiteY79" fmla="*/ 162232 h 1115457"/>
                <a:gd name="connsiteX80" fmla="*/ 1415845 w 3805084"/>
                <a:gd name="connsiteY80" fmla="*/ 147484 h 1115457"/>
                <a:gd name="connsiteX81" fmla="*/ 1504335 w 3805084"/>
                <a:gd name="connsiteY81" fmla="*/ 103239 h 1115457"/>
                <a:gd name="connsiteX82" fmla="*/ 1592826 w 3805084"/>
                <a:gd name="connsiteY82" fmla="*/ 58994 h 1115457"/>
                <a:gd name="connsiteX83" fmla="*/ 1858297 w 3805084"/>
                <a:gd name="connsiteY83" fmla="*/ 44245 h 1115457"/>
                <a:gd name="connsiteX84" fmla="*/ 1946787 w 3805084"/>
                <a:gd name="connsiteY84" fmla="*/ 14748 h 1115457"/>
                <a:gd name="connsiteX85" fmla="*/ 1991032 w 3805084"/>
                <a:gd name="connsiteY85" fmla="*/ 0 h 1115457"/>
                <a:gd name="connsiteX86" fmla="*/ 2123768 w 3805084"/>
                <a:gd name="connsiteY86" fmla="*/ 14748 h 1115457"/>
                <a:gd name="connsiteX87" fmla="*/ 2197510 w 3805084"/>
                <a:gd name="connsiteY87" fmla="*/ 29497 h 1115457"/>
                <a:gd name="connsiteX88" fmla="*/ 2241755 w 3805084"/>
                <a:gd name="connsiteY88" fmla="*/ 44245 h 1115457"/>
                <a:gd name="connsiteX89" fmla="*/ 2507226 w 3805084"/>
                <a:gd name="connsiteY89" fmla="*/ 58994 h 1115457"/>
                <a:gd name="connsiteX90" fmla="*/ 2816942 w 3805084"/>
                <a:gd name="connsiteY90" fmla="*/ 103239 h 1115457"/>
                <a:gd name="connsiteX91" fmla="*/ 2861187 w 3805084"/>
                <a:gd name="connsiteY91" fmla="*/ 132735 h 1115457"/>
                <a:gd name="connsiteX92" fmla="*/ 3052916 w 3805084"/>
                <a:gd name="connsiteY92" fmla="*/ 147484 h 1115457"/>
                <a:gd name="connsiteX93" fmla="*/ 3097161 w 3805084"/>
                <a:gd name="connsiteY93" fmla="*/ 162232 h 1115457"/>
                <a:gd name="connsiteX94" fmla="*/ 3170903 w 3805084"/>
                <a:gd name="connsiteY94" fmla="*/ 206477 h 1115457"/>
                <a:gd name="connsiteX95" fmla="*/ 3628103 w 3805084"/>
                <a:gd name="connsiteY95" fmla="*/ 221226 h 1115457"/>
                <a:gd name="connsiteX96" fmla="*/ 3760839 w 3805084"/>
                <a:gd name="connsiteY96" fmla="*/ 265471 h 1115457"/>
                <a:gd name="connsiteX97" fmla="*/ 3805084 w 3805084"/>
                <a:gd name="connsiteY97" fmla="*/ 280219 h 1115457"/>
                <a:gd name="connsiteX98" fmla="*/ 3805084 w 3805084"/>
                <a:gd name="connsiteY98" fmla="*/ 324464 h 11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3805084" h="1115457">
                  <a:moveTo>
                    <a:pt x="3805084" y="324464"/>
                  </a:moveTo>
                  <a:cubicBezTo>
                    <a:pt x="3701845" y="290052"/>
                    <a:pt x="3706760" y="265471"/>
                    <a:pt x="3731342" y="339213"/>
                  </a:cubicBezTo>
                  <a:cubicBezTo>
                    <a:pt x="3716594" y="349045"/>
                    <a:pt x="3703389" y="361728"/>
                    <a:pt x="3687097" y="368710"/>
                  </a:cubicBezTo>
                  <a:cubicBezTo>
                    <a:pt x="3668466" y="376695"/>
                    <a:pt x="3647593" y="377890"/>
                    <a:pt x="3628103" y="383458"/>
                  </a:cubicBezTo>
                  <a:cubicBezTo>
                    <a:pt x="3613155" y="387729"/>
                    <a:pt x="3598606" y="393290"/>
                    <a:pt x="3583858" y="398206"/>
                  </a:cubicBezTo>
                  <a:cubicBezTo>
                    <a:pt x="3574026" y="427702"/>
                    <a:pt x="3554362" y="457201"/>
                    <a:pt x="3583858" y="486697"/>
                  </a:cubicBezTo>
                  <a:cubicBezTo>
                    <a:pt x="3594851" y="497690"/>
                    <a:pt x="3613355" y="496529"/>
                    <a:pt x="3628103" y="501445"/>
                  </a:cubicBezTo>
                  <a:cubicBezTo>
                    <a:pt x="3623187" y="550606"/>
                    <a:pt x="3640761" y="607820"/>
                    <a:pt x="3613355" y="648929"/>
                  </a:cubicBezTo>
                  <a:cubicBezTo>
                    <a:pt x="3583212" y="694144"/>
                    <a:pt x="3504044" y="598611"/>
                    <a:pt x="3495368" y="589935"/>
                  </a:cubicBezTo>
                  <a:cubicBezTo>
                    <a:pt x="3490452" y="545690"/>
                    <a:pt x="3497153" y="498533"/>
                    <a:pt x="3480619" y="457200"/>
                  </a:cubicBezTo>
                  <a:cubicBezTo>
                    <a:pt x="3474845" y="442766"/>
                    <a:pt x="3450279" y="449404"/>
                    <a:pt x="3436374" y="442452"/>
                  </a:cubicBezTo>
                  <a:cubicBezTo>
                    <a:pt x="3420520" y="434525"/>
                    <a:pt x="3406877" y="422787"/>
                    <a:pt x="3392129" y="412955"/>
                  </a:cubicBezTo>
                  <a:cubicBezTo>
                    <a:pt x="3367548" y="417871"/>
                    <a:pt x="3341858" y="418901"/>
                    <a:pt x="3318387" y="427703"/>
                  </a:cubicBezTo>
                  <a:cubicBezTo>
                    <a:pt x="3301790" y="433927"/>
                    <a:pt x="3290739" y="450976"/>
                    <a:pt x="3274142" y="457200"/>
                  </a:cubicBezTo>
                  <a:cubicBezTo>
                    <a:pt x="3250671" y="466002"/>
                    <a:pt x="3224584" y="465352"/>
                    <a:pt x="3200400" y="471948"/>
                  </a:cubicBezTo>
                  <a:cubicBezTo>
                    <a:pt x="3170403" y="480129"/>
                    <a:pt x="3111910" y="501445"/>
                    <a:pt x="3111910" y="501445"/>
                  </a:cubicBezTo>
                  <a:cubicBezTo>
                    <a:pt x="3116826" y="530942"/>
                    <a:pt x="3111822" y="563971"/>
                    <a:pt x="3126658" y="589935"/>
                  </a:cubicBezTo>
                  <a:cubicBezTo>
                    <a:pt x="3134371" y="603433"/>
                    <a:pt x="3159910" y="593691"/>
                    <a:pt x="3170903" y="604684"/>
                  </a:cubicBezTo>
                  <a:cubicBezTo>
                    <a:pt x="3195970" y="629751"/>
                    <a:pt x="3229897" y="693174"/>
                    <a:pt x="3229897" y="693174"/>
                  </a:cubicBezTo>
                  <a:cubicBezTo>
                    <a:pt x="3256589" y="773251"/>
                    <a:pt x="3271738" y="799335"/>
                    <a:pt x="3229897" y="914400"/>
                  </a:cubicBezTo>
                  <a:cubicBezTo>
                    <a:pt x="3224584" y="929010"/>
                    <a:pt x="3200400" y="904568"/>
                    <a:pt x="3185652" y="899652"/>
                  </a:cubicBezTo>
                  <a:cubicBezTo>
                    <a:pt x="3170903" y="889820"/>
                    <a:pt x="3153940" y="882689"/>
                    <a:pt x="3141406" y="870155"/>
                  </a:cubicBezTo>
                  <a:cubicBezTo>
                    <a:pt x="3128872" y="857621"/>
                    <a:pt x="3125751" y="836983"/>
                    <a:pt x="3111910" y="825910"/>
                  </a:cubicBezTo>
                  <a:cubicBezTo>
                    <a:pt x="3099770" y="816198"/>
                    <a:pt x="3081254" y="818711"/>
                    <a:pt x="3067664" y="811161"/>
                  </a:cubicBezTo>
                  <a:cubicBezTo>
                    <a:pt x="3067654" y="811155"/>
                    <a:pt x="2957056" y="737423"/>
                    <a:pt x="2934929" y="722671"/>
                  </a:cubicBezTo>
                  <a:cubicBezTo>
                    <a:pt x="2920181" y="712839"/>
                    <a:pt x="2907500" y="698779"/>
                    <a:pt x="2890684" y="693174"/>
                  </a:cubicBezTo>
                  <a:lnTo>
                    <a:pt x="2846439" y="678426"/>
                  </a:lnTo>
                  <a:cubicBezTo>
                    <a:pt x="2683181" y="732845"/>
                    <a:pt x="2788980" y="709863"/>
                    <a:pt x="2521974" y="693174"/>
                  </a:cubicBezTo>
                  <a:cubicBezTo>
                    <a:pt x="2400506" y="652684"/>
                    <a:pt x="2464264" y="659280"/>
                    <a:pt x="2330245" y="678426"/>
                  </a:cubicBezTo>
                  <a:cubicBezTo>
                    <a:pt x="2175721" y="729933"/>
                    <a:pt x="2250812" y="710702"/>
                    <a:pt x="1917290" y="678426"/>
                  </a:cubicBezTo>
                  <a:cubicBezTo>
                    <a:pt x="1886342" y="675431"/>
                    <a:pt x="1828800" y="648929"/>
                    <a:pt x="1828800" y="648929"/>
                  </a:cubicBezTo>
                  <a:cubicBezTo>
                    <a:pt x="1814052" y="639097"/>
                    <a:pt x="1802246" y="620538"/>
                    <a:pt x="1784555" y="619432"/>
                  </a:cubicBezTo>
                  <a:cubicBezTo>
                    <a:pt x="1725267" y="615727"/>
                    <a:pt x="1550099" y="639522"/>
                    <a:pt x="1474839" y="648929"/>
                  </a:cubicBezTo>
                  <a:cubicBezTo>
                    <a:pt x="1469923" y="663677"/>
                    <a:pt x="1471083" y="682181"/>
                    <a:pt x="1460090" y="693174"/>
                  </a:cubicBezTo>
                  <a:cubicBezTo>
                    <a:pt x="1449097" y="704167"/>
                    <a:pt x="1431180" y="705367"/>
                    <a:pt x="1415845" y="707923"/>
                  </a:cubicBezTo>
                  <a:cubicBezTo>
                    <a:pt x="1371933" y="715242"/>
                    <a:pt x="1327355" y="717755"/>
                    <a:pt x="1283110" y="722671"/>
                  </a:cubicBezTo>
                  <a:cubicBezTo>
                    <a:pt x="1273278" y="737419"/>
                    <a:pt x="1258277" y="749815"/>
                    <a:pt x="1253613" y="766916"/>
                  </a:cubicBezTo>
                  <a:cubicBezTo>
                    <a:pt x="1215256" y="907556"/>
                    <a:pt x="1284969" y="869534"/>
                    <a:pt x="1194619" y="899652"/>
                  </a:cubicBezTo>
                  <a:cubicBezTo>
                    <a:pt x="1160206" y="894736"/>
                    <a:pt x="1120708" y="903566"/>
                    <a:pt x="1091381" y="884903"/>
                  </a:cubicBezTo>
                  <a:cubicBezTo>
                    <a:pt x="1061473" y="865870"/>
                    <a:pt x="1032387" y="796413"/>
                    <a:pt x="1032387" y="796413"/>
                  </a:cubicBezTo>
                  <a:cubicBezTo>
                    <a:pt x="978310" y="801329"/>
                    <a:pt x="922054" y="795192"/>
                    <a:pt x="870155" y="811161"/>
                  </a:cubicBezTo>
                  <a:cubicBezTo>
                    <a:pt x="842021" y="819818"/>
                    <a:pt x="830540" y="898194"/>
                    <a:pt x="825910" y="914400"/>
                  </a:cubicBezTo>
                  <a:cubicBezTo>
                    <a:pt x="821639" y="929348"/>
                    <a:pt x="823811" y="949609"/>
                    <a:pt x="811161" y="958645"/>
                  </a:cubicBezTo>
                  <a:cubicBezTo>
                    <a:pt x="785860" y="976717"/>
                    <a:pt x="722671" y="988142"/>
                    <a:pt x="722671" y="988142"/>
                  </a:cubicBezTo>
                  <a:cubicBezTo>
                    <a:pt x="728881" y="1012982"/>
                    <a:pt x="755789" y="1081289"/>
                    <a:pt x="722671" y="1106129"/>
                  </a:cubicBezTo>
                  <a:cubicBezTo>
                    <a:pt x="710234" y="1115457"/>
                    <a:pt x="693174" y="1096297"/>
                    <a:pt x="678426" y="1091381"/>
                  </a:cubicBezTo>
                  <a:cubicBezTo>
                    <a:pt x="654711" y="1020237"/>
                    <a:pt x="668308" y="1000661"/>
                    <a:pt x="604684" y="973394"/>
                  </a:cubicBezTo>
                  <a:cubicBezTo>
                    <a:pt x="586053" y="965409"/>
                    <a:pt x="565355" y="963561"/>
                    <a:pt x="545690" y="958645"/>
                  </a:cubicBezTo>
                  <a:cubicBezTo>
                    <a:pt x="375415" y="845129"/>
                    <a:pt x="520215" y="902333"/>
                    <a:pt x="412955" y="929148"/>
                  </a:cubicBezTo>
                  <a:cubicBezTo>
                    <a:pt x="369767" y="939945"/>
                    <a:pt x="324464" y="938981"/>
                    <a:pt x="280219" y="943897"/>
                  </a:cubicBezTo>
                  <a:cubicBezTo>
                    <a:pt x="265471" y="953729"/>
                    <a:pt x="249591" y="962046"/>
                    <a:pt x="235974" y="973394"/>
                  </a:cubicBezTo>
                  <a:cubicBezTo>
                    <a:pt x="219951" y="986747"/>
                    <a:pt x="209083" y="1006070"/>
                    <a:pt x="191729" y="1017639"/>
                  </a:cubicBezTo>
                  <a:cubicBezTo>
                    <a:pt x="178794" y="1026262"/>
                    <a:pt x="162232" y="1027471"/>
                    <a:pt x="147484" y="1032387"/>
                  </a:cubicBezTo>
                  <a:cubicBezTo>
                    <a:pt x="137652" y="1047135"/>
                    <a:pt x="132735" y="1066800"/>
                    <a:pt x="117987" y="1076632"/>
                  </a:cubicBezTo>
                  <a:cubicBezTo>
                    <a:pt x="75081" y="1105236"/>
                    <a:pt x="42906" y="1087359"/>
                    <a:pt x="0" y="1076632"/>
                  </a:cubicBezTo>
                  <a:cubicBezTo>
                    <a:pt x="4916" y="1037303"/>
                    <a:pt x="28" y="995445"/>
                    <a:pt x="14748" y="958645"/>
                  </a:cubicBezTo>
                  <a:cubicBezTo>
                    <a:pt x="26065" y="930352"/>
                    <a:pt x="98738" y="919212"/>
                    <a:pt x="117987" y="914400"/>
                  </a:cubicBezTo>
                  <a:cubicBezTo>
                    <a:pt x="122903" y="899652"/>
                    <a:pt x="132735" y="885701"/>
                    <a:pt x="132735" y="870155"/>
                  </a:cubicBezTo>
                  <a:cubicBezTo>
                    <a:pt x="132735" y="775251"/>
                    <a:pt x="128472" y="782643"/>
                    <a:pt x="88490" y="722671"/>
                  </a:cubicBezTo>
                  <a:cubicBezTo>
                    <a:pt x="83574" y="707923"/>
                    <a:pt x="77114" y="693602"/>
                    <a:pt x="73742" y="678426"/>
                  </a:cubicBezTo>
                  <a:cubicBezTo>
                    <a:pt x="39133" y="522688"/>
                    <a:pt x="77445" y="645292"/>
                    <a:pt x="44245" y="545690"/>
                  </a:cubicBezTo>
                  <a:cubicBezTo>
                    <a:pt x="76223" y="529701"/>
                    <a:pt x="111317" y="494775"/>
                    <a:pt x="147484" y="530942"/>
                  </a:cubicBezTo>
                  <a:cubicBezTo>
                    <a:pt x="158477" y="541935"/>
                    <a:pt x="148734" y="567474"/>
                    <a:pt x="162232" y="575187"/>
                  </a:cubicBezTo>
                  <a:cubicBezTo>
                    <a:pt x="188196" y="590023"/>
                    <a:pt x="221166" y="585388"/>
                    <a:pt x="250722" y="589935"/>
                  </a:cubicBezTo>
                  <a:cubicBezTo>
                    <a:pt x="285080" y="595221"/>
                    <a:pt x="319548" y="599768"/>
                    <a:pt x="353961" y="604684"/>
                  </a:cubicBezTo>
                  <a:cubicBezTo>
                    <a:pt x="368709" y="609600"/>
                    <a:pt x="383772" y="625206"/>
                    <a:pt x="398206" y="619432"/>
                  </a:cubicBezTo>
                  <a:cubicBezTo>
                    <a:pt x="433125" y="605464"/>
                    <a:pt x="436116" y="554103"/>
                    <a:pt x="412955" y="530942"/>
                  </a:cubicBezTo>
                  <a:cubicBezTo>
                    <a:pt x="401962" y="519949"/>
                    <a:pt x="383458" y="521110"/>
                    <a:pt x="368710" y="516194"/>
                  </a:cubicBezTo>
                  <a:cubicBezTo>
                    <a:pt x="358878" y="501445"/>
                    <a:pt x="351747" y="484482"/>
                    <a:pt x="339213" y="471948"/>
                  </a:cubicBezTo>
                  <a:cubicBezTo>
                    <a:pt x="326679" y="459414"/>
                    <a:pt x="301551" y="458909"/>
                    <a:pt x="294968" y="442452"/>
                  </a:cubicBezTo>
                  <a:cubicBezTo>
                    <a:pt x="289194" y="428018"/>
                    <a:pt x="298723" y="409199"/>
                    <a:pt x="309716" y="398206"/>
                  </a:cubicBezTo>
                  <a:cubicBezTo>
                    <a:pt x="320709" y="387213"/>
                    <a:pt x="339672" y="389582"/>
                    <a:pt x="353961" y="383458"/>
                  </a:cubicBezTo>
                  <a:cubicBezTo>
                    <a:pt x="406355" y="361004"/>
                    <a:pt x="412765" y="354088"/>
                    <a:pt x="457200" y="324464"/>
                  </a:cubicBezTo>
                  <a:cubicBezTo>
                    <a:pt x="462116" y="299884"/>
                    <a:pt x="459511" y="272487"/>
                    <a:pt x="471948" y="250723"/>
                  </a:cubicBezTo>
                  <a:cubicBezTo>
                    <a:pt x="480742" y="235333"/>
                    <a:pt x="498479" y="221859"/>
                    <a:pt x="516193" y="221226"/>
                  </a:cubicBezTo>
                  <a:lnTo>
                    <a:pt x="884903" y="235974"/>
                  </a:lnTo>
                  <a:cubicBezTo>
                    <a:pt x="914577" y="324992"/>
                    <a:pt x="886405" y="288432"/>
                    <a:pt x="1047135" y="265471"/>
                  </a:cubicBezTo>
                  <a:cubicBezTo>
                    <a:pt x="1060371" y="263580"/>
                    <a:pt x="1133562" y="244380"/>
                    <a:pt x="1150374" y="235974"/>
                  </a:cubicBezTo>
                  <a:cubicBezTo>
                    <a:pt x="1166228" y="228047"/>
                    <a:pt x="1178421" y="213676"/>
                    <a:pt x="1194619" y="206477"/>
                  </a:cubicBezTo>
                  <a:cubicBezTo>
                    <a:pt x="1284017" y="166745"/>
                    <a:pt x="1278853" y="182843"/>
                    <a:pt x="1371600" y="162232"/>
                  </a:cubicBezTo>
                  <a:cubicBezTo>
                    <a:pt x="1386776" y="158860"/>
                    <a:pt x="1401097" y="152400"/>
                    <a:pt x="1415845" y="147484"/>
                  </a:cubicBezTo>
                  <a:cubicBezTo>
                    <a:pt x="1542641" y="62953"/>
                    <a:pt x="1382218" y="164297"/>
                    <a:pt x="1504335" y="103239"/>
                  </a:cubicBezTo>
                  <a:cubicBezTo>
                    <a:pt x="1544108" y="83353"/>
                    <a:pt x="1547032" y="63355"/>
                    <a:pt x="1592826" y="58994"/>
                  </a:cubicBezTo>
                  <a:cubicBezTo>
                    <a:pt x="1681054" y="50591"/>
                    <a:pt x="1769807" y="49161"/>
                    <a:pt x="1858297" y="44245"/>
                  </a:cubicBezTo>
                  <a:lnTo>
                    <a:pt x="1946787" y="14748"/>
                  </a:lnTo>
                  <a:lnTo>
                    <a:pt x="1991032" y="0"/>
                  </a:lnTo>
                  <a:cubicBezTo>
                    <a:pt x="2035277" y="4916"/>
                    <a:pt x="2079698" y="8452"/>
                    <a:pt x="2123768" y="14748"/>
                  </a:cubicBezTo>
                  <a:cubicBezTo>
                    <a:pt x="2148584" y="18293"/>
                    <a:pt x="2173191" y="23417"/>
                    <a:pt x="2197510" y="29497"/>
                  </a:cubicBezTo>
                  <a:cubicBezTo>
                    <a:pt x="2212592" y="33268"/>
                    <a:pt x="2226279" y="42771"/>
                    <a:pt x="2241755" y="44245"/>
                  </a:cubicBezTo>
                  <a:cubicBezTo>
                    <a:pt x="2329983" y="52648"/>
                    <a:pt x="2418736" y="54078"/>
                    <a:pt x="2507226" y="58994"/>
                  </a:cubicBezTo>
                  <a:cubicBezTo>
                    <a:pt x="2634652" y="143943"/>
                    <a:pt x="2486578" y="56044"/>
                    <a:pt x="2816942" y="103239"/>
                  </a:cubicBezTo>
                  <a:cubicBezTo>
                    <a:pt x="2834489" y="105746"/>
                    <a:pt x="2843765" y="129468"/>
                    <a:pt x="2861187" y="132735"/>
                  </a:cubicBezTo>
                  <a:cubicBezTo>
                    <a:pt x="2924188" y="144548"/>
                    <a:pt x="2989006" y="142568"/>
                    <a:pt x="3052916" y="147484"/>
                  </a:cubicBezTo>
                  <a:cubicBezTo>
                    <a:pt x="3067664" y="152400"/>
                    <a:pt x="3083256" y="155280"/>
                    <a:pt x="3097161" y="162232"/>
                  </a:cubicBezTo>
                  <a:cubicBezTo>
                    <a:pt x="3122800" y="175052"/>
                    <a:pt x="3142413" y="203311"/>
                    <a:pt x="3170903" y="206477"/>
                  </a:cubicBezTo>
                  <a:cubicBezTo>
                    <a:pt x="3322450" y="223316"/>
                    <a:pt x="3475703" y="216310"/>
                    <a:pt x="3628103" y="221226"/>
                  </a:cubicBezTo>
                  <a:cubicBezTo>
                    <a:pt x="3792387" y="248606"/>
                    <a:pt x="3657148" y="213626"/>
                    <a:pt x="3760839" y="265471"/>
                  </a:cubicBezTo>
                  <a:cubicBezTo>
                    <a:pt x="3774744" y="272423"/>
                    <a:pt x="3794091" y="269226"/>
                    <a:pt x="3805084" y="280219"/>
                  </a:cubicBezTo>
                  <a:lnTo>
                    <a:pt x="3805084" y="324464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25" name="24 Rectángulo"/>
            <p:cNvSpPr/>
            <p:nvPr/>
          </p:nvSpPr>
          <p:spPr>
            <a:xfrm>
              <a:off x="3776332" y="1714488"/>
              <a:ext cx="3820790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</a:rPr>
                <a:t>ESLAVO-ORTODOXA</a:t>
              </a:r>
            </a:p>
          </p:txBody>
        </p:sp>
      </p:grpSp>
      <p:grpSp>
        <p:nvGrpSpPr>
          <p:cNvPr id="9" name="28 Grupo"/>
          <p:cNvGrpSpPr>
            <a:grpSpLocks/>
          </p:cNvGrpSpPr>
          <p:nvPr/>
        </p:nvGrpSpPr>
        <p:grpSpPr bwMode="auto">
          <a:xfrm>
            <a:off x="5935663" y="2354263"/>
            <a:ext cx="1393825" cy="1985962"/>
            <a:chOff x="5900148" y="2371934"/>
            <a:chExt cx="1394210" cy="1985687"/>
          </a:xfrm>
        </p:grpSpPr>
        <p:sp>
          <p:nvSpPr>
            <p:cNvPr id="27" name="26 Forma libre"/>
            <p:cNvSpPr/>
            <p:nvPr/>
          </p:nvSpPr>
          <p:spPr>
            <a:xfrm>
              <a:off x="5900148" y="2371934"/>
              <a:ext cx="1394210" cy="877765"/>
            </a:xfrm>
            <a:custGeom>
              <a:avLst/>
              <a:gdLst>
                <a:gd name="connsiteX0" fmla="*/ 1341310 w 1394210"/>
                <a:gd name="connsiteY0" fmla="*/ 253279 h 877010"/>
                <a:gd name="connsiteX1" fmla="*/ 1282317 w 1394210"/>
                <a:gd name="connsiteY1" fmla="*/ 238531 h 877010"/>
                <a:gd name="connsiteX2" fmla="*/ 1208575 w 1394210"/>
                <a:gd name="connsiteY2" fmla="*/ 150040 h 877010"/>
                <a:gd name="connsiteX3" fmla="*/ 1164329 w 1394210"/>
                <a:gd name="connsiteY3" fmla="*/ 135292 h 877010"/>
                <a:gd name="connsiteX4" fmla="*/ 1134833 w 1394210"/>
                <a:gd name="connsiteY4" fmla="*/ 91047 h 877010"/>
                <a:gd name="connsiteX5" fmla="*/ 1090587 w 1394210"/>
                <a:gd name="connsiteY5" fmla="*/ 76298 h 877010"/>
                <a:gd name="connsiteX6" fmla="*/ 1002097 w 1394210"/>
                <a:gd name="connsiteY6" fmla="*/ 32053 h 877010"/>
                <a:gd name="connsiteX7" fmla="*/ 957852 w 1394210"/>
                <a:gd name="connsiteY7" fmla="*/ 2556 h 877010"/>
                <a:gd name="connsiteX8" fmla="*/ 913607 w 1394210"/>
                <a:gd name="connsiteY8" fmla="*/ 17305 h 877010"/>
                <a:gd name="connsiteX9" fmla="*/ 589142 w 1394210"/>
                <a:gd name="connsiteY9" fmla="*/ 32053 h 877010"/>
                <a:gd name="connsiteX10" fmla="*/ 544897 w 1394210"/>
                <a:gd name="connsiteY10" fmla="*/ 46801 h 877010"/>
                <a:gd name="connsiteX11" fmla="*/ 220433 w 1394210"/>
                <a:gd name="connsiteY11" fmla="*/ 61550 h 877010"/>
                <a:gd name="connsiteX12" fmla="*/ 205684 w 1394210"/>
                <a:gd name="connsiteY12" fmla="*/ 105795 h 877010"/>
                <a:gd name="connsiteX13" fmla="*/ 176187 w 1394210"/>
                <a:gd name="connsiteY13" fmla="*/ 150040 h 877010"/>
                <a:gd name="connsiteX14" fmla="*/ 161439 w 1394210"/>
                <a:gd name="connsiteY14" fmla="*/ 268027 h 877010"/>
                <a:gd name="connsiteX15" fmla="*/ 58200 w 1394210"/>
                <a:gd name="connsiteY15" fmla="*/ 282776 h 877010"/>
                <a:gd name="connsiteX16" fmla="*/ 117194 w 1394210"/>
                <a:gd name="connsiteY16" fmla="*/ 356518 h 877010"/>
                <a:gd name="connsiteX17" fmla="*/ 161439 w 1394210"/>
                <a:gd name="connsiteY17" fmla="*/ 445008 h 877010"/>
                <a:gd name="connsiteX18" fmla="*/ 264678 w 1394210"/>
                <a:gd name="connsiteY18" fmla="*/ 474505 h 877010"/>
                <a:gd name="connsiteX19" fmla="*/ 323671 w 1394210"/>
                <a:gd name="connsiteY19" fmla="*/ 548247 h 877010"/>
                <a:gd name="connsiteX20" fmla="*/ 353168 w 1394210"/>
                <a:gd name="connsiteY20" fmla="*/ 592492 h 877010"/>
                <a:gd name="connsiteX21" fmla="*/ 441658 w 1394210"/>
                <a:gd name="connsiteY21" fmla="*/ 621989 h 877010"/>
                <a:gd name="connsiteX22" fmla="*/ 485904 w 1394210"/>
                <a:gd name="connsiteY22" fmla="*/ 636737 h 877010"/>
                <a:gd name="connsiteX23" fmla="*/ 677633 w 1394210"/>
                <a:gd name="connsiteY23" fmla="*/ 636737 h 877010"/>
                <a:gd name="connsiteX24" fmla="*/ 692381 w 1394210"/>
                <a:gd name="connsiteY24" fmla="*/ 695731 h 877010"/>
                <a:gd name="connsiteX25" fmla="*/ 766123 w 1394210"/>
                <a:gd name="connsiteY25" fmla="*/ 828466 h 877010"/>
                <a:gd name="connsiteX26" fmla="*/ 780871 w 1394210"/>
                <a:gd name="connsiteY26" fmla="*/ 872711 h 877010"/>
                <a:gd name="connsiteX27" fmla="*/ 825117 w 1394210"/>
                <a:gd name="connsiteY27" fmla="*/ 843214 h 877010"/>
                <a:gd name="connsiteX28" fmla="*/ 869362 w 1394210"/>
                <a:gd name="connsiteY28" fmla="*/ 828466 h 877010"/>
                <a:gd name="connsiteX29" fmla="*/ 1149581 w 1394210"/>
                <a:gd name="connsiteY29" fmla="*/ 813718 h 877010"/>
                <a:gd name="connsiteX30" fmla="*/ 1193826 w 1394210"/>
                <a:gd name="connsiteY30" fmla="*/ 695731 h 877010"/>
                <a:gd name="connsiteX31" fmla="*/ 1223323 w 1394210"/>
                <a:gd name="connsiteY31" fmla="*/ 651485 h 877010"/>
                <a:gd name="connsiteX32" fmla="*/ 1208575 w 1394210"/>
                <a:gd name="connsiteY32" fmla="*/ 562995 h 877010"/>
                <a:gd name="connsiteX33" fmla="*/ 1164329 w 1394210"/>
                <a:gd name="connsiteY33" fmla="*/ 533498 h 877010"/>
                <a:gd name="connsiteX34" fmla="*/ 1134833 w 1394210"/>
                <a:gd name="connsiteY34" fmla="*/ 489253 h 877010"/>
                <a:gd name="connsiteX35" fmla="*/ 1164329 w 1394210"/>
                <a:gd name="connsiteY35" fmla="*/ 445008 h 877010"/>
                <a:gd name="connsiteX36" fmla="*/ 1105336 w 1394210"/>
                <a:gd name="connsiteY36" fmla="*/ 371266 h 877010"/>
                <a:gd name="connsiteX37" fmla="*/ 1238071 w 1394210"/>
                <a:gd name="connsiteY37" fmla="*/ 356518 h 877010"/>
                <a:gd name="connsiteX38" fmla="*/ 1252820 w 1394210"/>
                <a:gd name="connsiteY38" fmla="*/ 415511 h 877010"/>
                <a:gd name="connsiteX39" fmla="*/ 1297065 w 1394210"/>
                <a:gd name="connsiteY39" fmla="*/ 430260 h 877010"/>
                <a:gd name="connsiteX40" fmla="*/ 1370807 w 1394210"/>
                <a:gd name="connsiteY40" fmla="*/ 459756 h 877010"/>
                <a:gd name="connsiteX41" fmla="*/ 1311813 w 1394210"/>
                <a:gd name="connsiteY41" fmla="*/ 386014 h 877010"/>
                <a:gd name="connsiteX42" fmla="*/ 1341310 w 1394210"/>
                <a:gd name="connsiteY42" fmla="*/ 253279 h 8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394210" h="877010">
                  <a:moveTo>
                    <a:pt x="1341310" y="253279"/>
                  </a:moveTo>
                  <a:cubicBezTo>
                    <a:pt x="1336394" y="228699"/>
                    <a:pt x="1299916" y="248588"/>
                    <a:pt x="1282317" y="238531"/>
                  </a:cubicBezTo>
                  <a:cubicBezTo>
                    <a:pt x="1183998" y="182348"/>
                    <a:pt x="1284942" y="211133"/>
                    <a:pt x="1208575" y="150040"/>
                  </a:cubicBezTo>
                  <a:cubicBezTo>
                    <a:pt x="1196435" y="140328"/>
                    <a:pt x="1179078" y="140208"/>
                    <a:pt x="1164329" y="135292"/>
                  </a:cubicBezTo>
                  <a:cubicBezTo>
                    <a:pt x="1154497" y="120544"/>
                    <a:pt x="1148674" y="102120"/>
                    <a:pt x="1134833" y="91047"/>
                  </a:cubicBezTo>
                  <a:cubicBezTo>
                    <a:pt x="1122693" y="81335"/>
                    <a:pt x="1104492" y="83251"/>
                    <a:pt x="1090587" y="76298"/>
                  </a:cubicBezTo>
                  <a:cubicBezTo>
                    <a:pt x="976231" y="19119"/>
                    <a:pt x="1113304" y="69121"/>
                    <a:pt x="1002097" y="32053"/>
                  </a:cubicBezTo>
                  <a:cubicBezTo>
                    <a:pt x="987349" y="22221"/>
                    <a:pt x="975336" y="5470"/>
                    <a:pt x="957852" y="2556"/>
                  </a:cubicBezTo>
                  <a:cubicBezTo>
                    <a:pt x="942517" y="0"/>
                    <a:pt x="929104" y="16065"/>
                    <a:pt x="913607" y="17305"/>
                  </a:cubicBezTo>
                  <a:cubicBezTo>
                    <a:pt x="805685" y="25939"/>
                    <a:pt x="697297" y="27137"/>
                    <a:pt x="589142" y="32053"/>
                  </a:cubicBezTo>
                  <a:cubicBezTo>
                    <a:pt x="574394" y="36969"/>
                    <a:pt x="560394" y="45561"/>
                    <a:pt x="544897" y="46801"/>
                  </a:cubicBezTo>
                  <a:cubicBezTo>
                    <a:pt x="436975" y="55435"/>
                    <a:pt x="327098" y="42999"/>
                    <a:pt x="220433" y="61550"/>
                  </a:cubicBezTo>
                  <a:cubicBezTo>
                    <a:pt x="205117" y="64214"/>
                    <a:pt x="212637" y="91890"/>
                    <a:pt x="205684" y="105795"/>
                  </a:cubicBezTo>
                  <a:cubicBezTo>
                    <a:pt x="197757" y="121649"/>
                    <a:pt x="186019" y="135292"/>
                    <a:pt x="176187" y="150040"/>
                  </a:cubicBezTo>
                  <a:cubicBezTo>
                    <a:pt x="171271" y="189369"/>
                    <a:pt x="187771" y="238403"/>
                    <a:pt x="161439" y="268027"/>
                  </a:cubicBezTo>
                  <a:cubicBezTo>
                    <a:pt x="138344" y="294009"/>
                    <a:pt x="84905" y="260522"/>
                    <a:pt x="58200" y="282776"/>
                  </a:cubicBezTo>
                  <a:cubicBezTo>
                    <a:pt x="0" y="331276"/>
                    <a:pt x="112562" y="354974"/>
                    <a:pt x="117194" y="356518"/>
                  </a:cubicBezTo>
                  <a:cubicBezTo>
                    <a:pt x="126910" y="385666"/>
                    <a:pt x="135447" y="424215"/>
                    <a:pt x="161439" y="445008"/>
                  </a:cubicBezTo>
                  <a:cubicBezTo>
                    <a:pt x="171055" y="452701"/>
                    <a:pt x="260827" y="473542"/>
                    <a:pt x="264678" y="474505"/>
                  </a:cubicBezTo>
                  <a:cubicBezTo>
                    <a:pt x="293389" y="560640"/>
                    <a:pt x="256961" y="481537"/>
                    <a:pt x="323671" y="548247"/>
                  </a:cubicBezTo>
                  <a:cubicBezTo>
                    <a:pt x="336205" y="560781"/>
                    <a:pt x="338137" y="583098"/>
                    <a:pt x="353168" y="592492"/>
                  </a:cubicBezTo>
                  <a:cubicBezTo>
                    <a:pt x="379534" y="608971"/>
                    <a:pt x="412161" y="612157"/>
                    <a:pt x="441658" y="621989"/>
                  </a:cubicBezTo>
                  <a:lnTo>
                    <a:pt x="485904" y="636737"/>
                  </a:lnTo>
                  <a:cubicBezTo>
                    <a:pt x="527557" y="630787"/>
                    <a:pt x="633297" y="605068"/>
                    <a:pt x="677633" y="636737"/>
                  </a:cubicBezTo>
                  <a:cubicBezTo>
                    <a:pt x="694127" y="648519"/>
                    <a:pt x="686557" y="676316"/>
                    <a:pt x="692381" y="695731"/>
                  </a:cubicBezTo>
                  <a:cubicBezTo>
                    <a:pt x="723317" y="798851"/>
                    <a:pt x="703352" y="765695"/>
                    <a:pt x="766123" y="828466"/>
                  </a:cubicBezTo>
                  <a:cubicBezTo>
                    <a:pt x="771039" y="843214"/>
                    <a:pt x="765789" y="868941"/>
                    <a:pt x="780871" y="872711"/>
                  </a:cubicBezTo>
                  <a:cubicBezTo>
                    <a:pt x="798067" y="877010"/>
                    <a:pt x="809263" y="851141"/>
                    <a:pt x="825117" y="843214"/>
                  </a:cubicBezTo>
                  <a:cubicBezTo>
                    <a:pt x="839022" y="836262"/>
                    <a:pt x="853880" y="829873"/>
                    <a:pt x="869362" y="828466"/>
                  </a:cubicBezTo>
                  <a:cubicBezTo>
                    <a:pt x="962513" y="819998"/>
                    <a:pt x="1056175" y="818634"/>
                    <a:pt x="1149581" y="813718"/>
                  </a:cubicBezTo>
                  <a:cubicBezTo>
                    <a:pt x="1218757" y="709953"/>
                    <a:pt x="1139152" y="841529"/>
                    <a:pt x="1193826" y="695731"/>
                  </a:cubicBezTo>
                  <a:cubicBezTo>
                    <a:pt x="1200050" y="679134"/>
                    <a:pt x="1213491" y="666234"/>
                    <a:pt x="1223323" y="651485"/>
                  </a:cubicBezTo>
                  <a:cubicBezTo>
                    <a:pt x="1218407" y="621988"/>
                    <a:pt x="1221948" y="589741"/>
                    <a:pt x="1208575" y="562995"/>
                  </a:cubicBezTo>
                  <a:cubicBezTo>
                    <a:pt x="1200648" y="547141"/>
                    <a:pt x="1176863" y="546032"/>
                    <a:pt x="1164329" y="533498"/>
                  </a:cubicBezTo>
                  <a:cubicBezTo>
                    <a:pt x="1151795" y="520964"/>
                    <a:pt x="1144665" y="504001"/>
                    <a:pt x="1134833" y="489253"/>
                  </a:cubicBezTo>
                  <a:cubicBezTo>
                    <a:pt x="1144665" y="474505"/>
                    <a:pt x="1161415" y="462492"/>
                    <a:pt x="1164329" y="445008"/>
                  </a:cubicBezTo>
                  <a:cubicBezTo>
                    <a:pt x="1171453" y="402265"/>
                    <a:pt x="1131188" y="388501"/>
                    <a:pt x="1105336" y="371266"/>
                  </a:cubicBezTo>
                  <a:cubicBezTo>
                    <a:pt x="1149553" y="341788"/>
                    <a:pt x="1174120" y="310839"/>
                    <a:pt x="1238071" y="356518"/>
                  </a:cubicBezTo>
                  <a:cubicBezTo>
                    <a:pt x="1254565" y="368299"/>
                    <a:pt x="1240158" y="399683"/>
                    <a:pt x="1252820" y="415511"/>
                  </a:cubicBezTo>
                  <a:cubicBezTo>
                    <a:pt x="1262532" y="427650"/>
                    <a:pt x="1282317" y="425344"/>
                    <a:pt x="1297065" y="430260"/>
                  </a:cubicBezTo>
                  <a:cubicBezTo>
                    <a:pt x="1302033" y="437711"/>
                    <a:pt x="1338823" y="523725"/>
                    <a:pt x="1370807" y="459756"/>
                  </a:cubicBezTo>
                  <a:cubicBezTo>
                    <a:pt x="1394210" y="412949"/>
                    <a:pt x="1319103" y="407883"/>
                    <a:pt x="1311813" y="386014"/>
                  </a:cubicBezTo>
                  <a:cubicBezTo>
                    <a:pt x="1300931" y="353367"/>
                    <a:pt x="1346226" y="277859"/>
                    <a:pt x="1341310" y="253279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28" name="27 Rectángulo"/>
            <p:cNvSpPr/>
            <p:nvPr/>
          </p:nvSpPr>
          <p:spPr>
            <a:xfrm rot="4085069">
              <a:off x="5977531" y="3201215"/>
              <a:ext cx="1912703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" sz="2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</a:rPr>
                <a:t>CONFUCIANA</a:t>
              </a:r>
            </a:p>
          </p:txBody>
        </p:sp>
      </p:grpSp>
      <p:grpSp>
        <p:nvGrpSpPr>
          <p:cNvPr id="13" name="31 Grupo"/>
          <p:cNvGrpSpPr>
            <a:grpSpLocks/>
          </p:cNvGrpSpPr>
          <p:nvPr/>
        </p:nvGrpSpPr>
        <p:grpSpPr bwMode="auto">
          <a:xfrm>
            <a:off x="5918200" y="2876550"/>
            <a:ext cx="727075" cy="1296988"/>
            <a:chOff x="5918009" y="2875935"/>
            <a:chExt cx="727820" cy="1296985"/>
          </a:xfrm>
        </p:grpSpPr>
        <p:sp>
          <p:nvSpPr>
            <p:cNvPr id="30" name="29 Forma libre"/>
            <p:cNvSpPr/>
            <p:nvPr/>
          </p:nvSpPr>
          <p:spPr>
            <a:xfrm>
              <a:off x="5918009" y="2875935"/>
              <a:ext cx="541893" cy="774698"/>
            </a:xfrm>
            <a:custGeom>
              <a:avLst/>
              <a:gdLst>
                <a:gd name="connsiteX0" fmla="*/ 541785 w 541785"/>
                <a:gd name="connsiteY0" fmla="*/ 339213 h 774642"/>
                <a:gd name="connsiteX1" fmla="*/ 527036 w 541785"/>
                <a:gd name="connsiteY1" fmla="*/ 294968 h 774642"/>
                <a:gd name="connsiteX2" fmla="*/ 468043 w 541785"/>
                <a:gd name="connsiteY2" fmla="*/ 280220 h 774642"/>
                <a:gd name="connsiteX3" fmla="*/ 423797 w 541785"/>
                <a:gd name="connsiteY3" fmla="*/ 250723 h 774642"/>
                <a:gd name="connsiteX4" fmla="*/ 379552 w 541785"/>
                <a:gd name="connsiteY4" fmla="*/ 235975 h 774642"/>
                <a:gd name="connsiteX5" fmla="*/ 335307 w 541785"/>
                <a:gd name="connsiteY5" fmla="*/ 206478 h 774642"/>
                <a:gd name="connsiteX6" fmla="*/ 305810 w 541785"/>
                <a:gd name="connsiteY6" fmla="*/ 162233 h 774642"/>
                <a:gd name="connsiteX7" fmla="*/ 217320 w 541785"/>
                <a:gd name="connsiteY7" fmla="*/ 103239 h 774642"/>
                <a:gd name="connsiteX8" fmla="*/ 187823 w 541785"/>
                <a:gd name="connsiteY8" fmla="*/ 58994 h 774642"/>
                <a:gd name="connsiteX9" fmla="*/ 99333 w 541785"/>
                <a:gd name="connsiteY9" fmla="*/ 0 h 774642"/>
                <a:gd name="connsiteX10" fmla="*/ 84585 w 541785"/>
                <a:gd name="connsiteY10" fmla="*/ 44246 h 774642"/>
                <a:gd name="connsiteX11" fmla="*/ 55088 w 541785"/>
                <a:gd name="connsiteY11" fmla="*/ 103239 h 774642"/>
                <a:gd name="connsiteX12" fmla="*/ 40339 w 541785"/>
                <a:gd name="connsiteY12" fmla="*/ 339213 h 774642"/>
                <a:gd name="connsiteX13" fmla="*/ 84585 w 541785"/>
                <a:gd name="connsiteY13" fmla="*/ 353962 h 774642"/>
                <a:gd name="connsiteX14" fmla="*/ 114081 w 541785"/>
                <a:gd name="connsiteY14" fmla="*/ 501446 h 774642"/>
                <a:gd name="connsiteX15" fmla="*/ 128830 w 541785"/>
                <a:gd name="connsiteY15" fmla="*/ 560439 h 774642"/>
                <a:gd name="connsiteX16" fmla="*/ 217320 w 541785"/>
                <a:gd name="connsiteY16" fmla="*/ 648930 h 774642"/>
                <a:gd name="connsiteX17" fmla="*/ 246817 w 541785"/>
                <a:gd name="connsiteY17" fmla="*/ 693175 h 774642"/>
                <a:gd name="connsiteX18" fmla="*/ 305810 w 541785"/>
                <a:gd name="connsiteY18" fmla="*/ 752168 h 774642"/>
                <a:gd name="connsiteX19" fmla="*/ 320559 w 541785"/>
                <a:gd name="connsiteY19" fmla="*/ 707923 h 774642"/>
                <a:gd name="connsiteX20" fmla="*/ 305810 w 541785"/>
                <a:gd name="connsiteY20" fmla="*/ 604684 h 774642"/>
                <a:gd name="connsiteX21" fmla="*/ 350056 w 541785"/>
                <a:gd name="connsiteY21" fmla="*/ 589936 h 774642"/>
                <a:gd name="connsiteX22" fmla="*/ 364804 w 541785"/>
                <a:gd name="connsiteY22" fmla="*/ 545691 h 774642"/>
                <a:gd name="connsiteX23" fmla="*/ 409049 w 541785"/>
                <a:gd name="connsiteY23" fmla="*/ 442452 h 774642"/>
                <a:gd name="connsiteX24" fmla="*/ 453294 w 541785"/>
                <a:gd name="connsiteY24" fmla="*/ 412955 h 774642"/>
                <a:gd name="connsiteX25" fmla="*/ 527036 w 541785"/>
                <a:gd name="connsiteY25" fmla="*/ 353962 h 774642"/>
                <a:gd name="connsiteX26" fmla="*/ 541785 w 541785"/>
                <a:gd name="connsiteY26" fmla="*/ 339213 h 77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41785" h="774642">
                  <a:moveTo>
                    <a:pt x="541785" y="339213"/>
                  </a:moveTo>
                  <a:cubicBezTo>
                    <a:pt x="541785" y="329381"/>
                    <a:pt x="539176" y="304680"/>
                    <a:pt x="527036" y="294968"/>
                  </a:cubicBezTo>
                  <a:cubicBezTo>
                    <a:pt x="511208" y="282306"/>
                    <a:pt x="486674" y="288205"/>
                    <a:pt x="468043" y="280220"/>
                  </a:cubicBezTo>
                  <a:cubicBezTo>
                    <a:pt x="451751" y="273238"/>
                    <a:pt x="439651" y="258650"/>
                    <a:pt x="423797" y="250723"/>
                  </a:cubicBezTo>
                  <a:cubicBezTo>
                    <a:pt x="409892" y="243771"/>
                    <a:pt x="394300" y="240891"/>
                    <a:pt x="379552" y="235975"/>
                  </a:cubicBezTo>
                  <a:cubicBezTo>
                    <a:pt x="364804" y="226143"/>
                    <a:pt x="347841" y="219012"/>
                    <a:pt x="335307" y="206478"/>
                  </a:cubicBezTo>
                  <a:cubicBezTo>
                    <a:pt x="322773" y="193944"/>
                    <a:pt x="319150" y="173905"/>
                    <a:pt x="305810" y="162233"/>
                  </a:cubicBezTo>
                  <a:cubicBezTo>
                    <a:pt x="279131" y="138888"/>
                    <a:pt x="217320" y="103239"/>
                    <a:pt x="217320" y="103239"/>
                  </a:cubicBezTo>
                  <a:cubicBezTo>
                    <a:pt x="207488" y="88491"/>
                    <a:pt x="201163" y="70666"/>
                    <a:pt x="187823" y="58994"/>
                  </a:cubicBezTo>
                  <a:cubicBezTo>
                    <a:pt x="161144" y="35649"/>
                    <a:pt x="99333" y="0"/>
                    <a:pt x="99333" y="0"/>
                  </a:cubicBezTo>
                  <a:cubicBezTo>
                    <a:pt x="94417" y="14749"/>
                    <a:pt x="84585" y="28700"/>
                    <a:pt x="84585" y="44246"/>
                  </a:cubicBezTo>
                  <a:cubicBezTo>
                    <a:pt x="84585" y="109794"/>
                    <a:pt x="133745" y="77020"/>
                    <a:pt x="55088" y="103239"/>
                  </a:cubicBezTo>
                  <a:cubicBezTo>
                    <a:pt x="24125" y="196127"/>
                    <a:pt x="0" y="228283"/>
                    <a:pt x="40339" y="339213"/>
                  </a:cubicBezTo>
                  <a:cubicBezTo>
                    <a:pt x="45652" y="353823"/>
                    <a:pt x="69836" y="349046"/>
                    <a:pt x="84585" y="353962"/>
                  </a:cubicBezTo>
                  <a:cubicBezTo>
                    <a:pt x="114874" y="444830"/>
                    <a:pt x="86964" y="352306"/>
                    <a:pt x="114081" y="501446"/>
                  </a:cubicBezTo>
                  <a:cubicBezTo>
                    <a:pt x="117707" y="521389"/>
                    <a:pt x="117206" y="543834"/>
                    <a:pt x="128830" y="560439"/>
                  </a:cubicBezTo>
                  <a:cubicBezTo>
                    <a:pt x="152752" y="594613"/>
                    <a:pt x="194181" y="614221"/>
                    <a:pt x="217320" y="648930"/>
                  </a:cubicBezTo>
                  <a:lnTo>
                    <a:pt x="246817" y="693175"/>
                  </a:lnTo>
                  <a:cubicBezTo>
                    <a:pt x="252435" y="710030"/>
                    <a:pt x="260862" y="774642"/>
                    <a:pt x="305810" y="752168"/>
                  </a:cubicBezTo>
                  <a:cubicBezTo>
                    <a:pt x="319715" y="745216"/>
                    <a:pt x="315643" y="722671"/>
                    <a:pt x="320559" y="707923"/>
                  </a:cubicBezTo>
                  <a:cubicBezTo>
                    <a:pt x="296475" y="671798"/>
                    <a:pt x="267715" y="652302"/>
                    <a:pt x="305810" y="604684"/>
                  </a:cubicBezTo>
                  <a:cubicBezTo>
                    <a:pt x="315522" y="592544"/>
                    <a:pt x="335307" y="594852"/>
                    <a:pt x="350056" y="589936"/>
                  </a:cubicBezTo>
                  <a:cubicBezTo>
                    <a:pt x="354972" y="575188"/>
                    <a:pt x="360533" y="560639"/>
                    <a:pt x="364804" y="545691"/>
                  </a:cubicBezTo>
                  <a:cubicBezTo>
                    <a:pt x="378343" y="498302"/>
                    <a:pt x="373125" y="478376"/>
                    <a:pt x="409049" y="442452"/>
                  </a:cubicBezTo>
                  <a:cubicBezTo>
                    <a:pt x="421583" y="429918"/>
                    <a:pt x="438546" y="422787"/>
                    <a:pt x="453294" y="412955"/>
                  </a:cubicBezTo>
                  <a:cubicBezTo>
                    <a:pt x="484599" y="319045"/>
                    <a:pt x="439733" y="412164"/>
                    <a:pt x="527036" y="353962"/>
                  </a:cubicBezTo>
                  <a:cubicBezTo>
                    <a:pt x="541784" y="344130"/>
                    <a:pt x="541785" y="349045"/>
                    <a:pt x="541785" y="339213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31" name="30 Rectángulo"/>
            <p:cNvSpPr/>
            <p:nvPr/>
          </p:nvSpPr>
          <p:spPr>
            <a:xfrm rot="3800943">
              <a:off x="5886647" y="3413737"/>
              <a:ext cx="1056700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" sz="2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</a:rPr>
                <a:t>HINDU</a:t>
              </a:r>
            </a:p>
          </p:txBody>
        </p:sp>
      </p:grpSp>
      <p:grpSp>
        <p:nvGrpSpPr>
          <p:cNvPr id="16" name="34 Grupo"/>
          <p:cNvGrpSpPr>
            <a:grpSpLocks/>
          </p:cNvGrpSpPr>
          <p:nvPr/>
        </p:nvGrpSpPr>
        <p:grpSpPr bwMode="auto">
          <a:xfrm>
            <a:off x="4857750" y="2343150"/>
            <a:ext cx="2024063" cy="2176463"/>
            <a:chOff x="4852219" y="2342956"/>
            <a:chExt cx="2024702" cy="2176908"/>
          </a:xfrm>
        </p:grpSpPr>
        <p:sp>
          <p:nvSpPr>
            <p:cNvPr id="33" name="32 Forma libre"/>
            <p:cNvSpPr/>
            <p:nvPr/>
          </p:nvSpPr>
          <p:spPr>
            <a:xfrm>
              <a:off x="4852219" y="2342956"/>
              <a:ext cx="2024702" cy="1336948"/>
            </a:xfrm>
            <a:custGeom>
              <a:avLst/>
              <a:gdLst>
                <a:gd name="connsiteX0" fmla="*/ 1991033 w 2024702"/>
                <a:gd name="connsiteY0" fmla="*/ 1226154 h 1337440"/>
                <a:gd name="connsiteX1" fmla="*/ 1902542 w 2024702"/>
                <a:gd name="connsiteY1" fmla="*/ 1181909 h 1337440"/>
                <a:gd name="connsiteX2" fmla="*/ 1828800 w 2024702"/>
                <a:gd name="connsiteY2" fmla="*/ 1122915 h 1337440"/>
                <a:gd name="connsiteX3" fmla="*/ 1769807 w 2024702"/>
                <a:gd name="connsiteY3" fmla="*/ 1049173 h 1337440"/>
                <a:gd name="connsiteX4" fmla="*/ 1725562 w 2024702"/>
                <a:gd name="connsiteY4" fmla="*/ 1078670 h 1337440"/>
                <a:gd name="connsiteX5" fmla="*/ 1710813 w 2024702"/>
                <a:gd name="connsiteY5" fmla="*/ 1034425 h 1337440"/>
                <a:gd name="connsiteX6" fmla="*/ 1666568 w 2024702"/>
                <a:gd name="connsiteY6" fmla="*/ 901689 h 1337440"/>
                <a:gd name="connsiteX7" fmla="*/ 1622323 w 2024702"/>
                <a:gd name="connsiteY7" fmla="*/ 886941 h 1337440"/>
                <a:gd name="connsiteX8" fmla="*/ 1607575 w 2024702"/>
                <a:gd name="connsiteY8" fmla="*/ 842696 h 1337440"/>
                <a:gd name="connsiteX9" fmla="*/ 1563329 w 2024702"/>
                <a:gd name="connsiteY9" fmla="*/ 827947 h 1337440"/>
                <a:gd name="connsiteX10" fmla="*/ 1519084 w 2024702"/>
                <a:gd name="connsiteY10" fmla="*/ 798450 h 1337440"/>
                <a:gd name="connsiteX11" fmla="*/ 1474839 w 2024702"/>
                <a:gd name="connsiteY11" fmla="*/ 754205 h 1337440"/>
                <a:gd name="connsiteX12" fmla="*/ 1386349 w 2024702"/>
                <a:gd name="connsiteY12" fmla="*/ 680463 h 1337440"/>
                <a:gd name="connsiteX13" fmla="*/ 1312607 w 2024702"/>
                <a:gd name="connsiteY13" fmla="*/ 606721 h 1337440"/>
                <a:gd name="connsiteX14" fmla="*/ 1209368 w 2024702"/>
                <a:gd name="connsiteY14" fmla="*/ 532979 h 1337440"/>
                <a:gd name="connsiteX15" fmla="*/ 1165123 w 2024702"/>
                <a:gd name="connsiteY15" fmla="*/ 562476 h 1337440"/>
                <a:gd name="connsiteX16" fmla="*/ 1120878 w 2024702"/>
                <a:gd name="connsiteY16" fmla="*/ 577225 h 1337440"/>
                <a:gd name="connsiteX17" fmla="*/ 1091381 w 2024702"/>
                <a:gd name="connsiteY17" fmla="*/ 665715 h 1337440"/>
                <a:gd name="connsiteX18" fmla="*/ 1076633 w 2024702"/>
                <a:gd name="connsiteY18" fmla="*/ 709960 h 1337440"/>
                <a:gd name="connsiteX19" fmla="*/ 1061884 w 2024702"/>
                <a:gd name="connsiteY19" fmla="*/ 813199 h 1337440"/>
                <a:gd name="connsiteX20" fmla="*/ 840658 w 2024702"/>
                <a:gd name="connsiteY20" fmla="*/ 783702 h 1337440"/>
                <a:gd name="connsiteX21" fmla="*/ 811162 w 2024702"/>
                <a:gd name="connsiteY21" fmla="*/ 739457 h 1337440"/>
                <a:gd name="connsiteX22" fmla="*/ 634181 w 2024702"/>
                <a:gd name="connsiteY22" fmla="*/ 754205 h 1337440"/>
                <a:gd name="connsiteX23" fmla="*/ 648929 w 2024702"/>
                <a:gd name="connsiteY23" fmla="*/ 798450 h 1337440"/>
                <a:gd name="connsiteX24" fmla="*/ 722671 w 2024702"/>
                <a:gd name="connsiteY24" fmla="*/ 813199 h 1337440"/>
                <a:gd name="connsiteX25" fmla="*/ 737420 w 2024702"/>
                <a:gd name="connsiteY25" fmla="*/ 901689 h 1337440"/>
                <a:gd name="connsiteX26" fmla="*/ 766916 w 2024702"/>
                <a:gd name="connsiteY26" fmla="*/ 945934 h 1337440"/>
                <a:gd name="connsiteX27" fmla="*/ 678426 w 2024702"/>
                <a:gd name="connsiteY27" fmla="*/ 990179 h 1337440"/>
                <a:gd name="connsiteX28" fmla="*/ 516194 w 2024702"/>
                <a:gd name="connsiteY28" fmla="*/ 1063921 h 1337440"/>
                <a:gd name="connsiteX29" fmla="*/ 427704 w 2024702"/>
                <a:gd name="connsiteY29" fmla="*/ 1122915 h 1337440"/>
                <a:gd name="connsiteX30" fmla="*/ 383458 w 2024702"/>
                <a:gd name="connsiteY30" fmla="*/ 990179 h 1337440"/>
                <a:gd name="connsiteX31" fmla="*/ 353962 w 2024702"/>
                <a:gd name="connsiteY31" fmla="*/ 901689 h 1337440"/>
                <a:gd name="connsiteX32" fmla="*/ 339213 w 2024702"/>
                <a:gd name="connsiteY32" fmla="*/ 857444 h 1337440"/>
                <a:gd name="connsiteX33" fmla="*/ 294968 w 2024702"/>
                <a:gd name="connsiteY33" fmla="*/ 768954 h 1337440"/>
                <a:gd name="connsiteX34" fmla="*/ 250723 w 2024702"/>
                <a:gd name="connsiteY34" fmla="*/ 739457 h 1337440"/>
                <a:gd name="connsiteX35" fmla="*/ 176981 w 2024702"/>
                <a:gd name="connsiteY35" fmla="*/ 606721 h 1337440"/>
                <a:gd name="connsiteX36" fmla="*/ 206478 w 2024702"/>
                <a:gd name="connsiteY36" fmla="*/ 562476 h 1337440"/>
                <a:gd name="connsiteX37" fmla="*/ 250723 w 2024702"/>
                <a:gd name="connsiteY37" fmla="*/ 532979 h 1337440"/>
                <a:gd name="connsiteX38" fmla="*/ 265471 w 2024702"/>
                <a:gd name="connsiteY38" fmla="*/ 488734 h 1337440"/>
                <a:gd name="connsiteX39" fmla="*/ 221226 w 2024702"/>
                <a:gd name="connsiteY39" fmla="*/ 459238 h 1337440"/>
                <a:gd name="connsiteX40" fmla="*/ 58994 w 2024702"/>
                <a:gd name="connsiteY40" fmla="*/ 444489 h 1337440"/>
                <a:gd name="connsiteX41" fmla="*/ 0 w 2024702"/>
                <a:gd name="connsiteY41" fmla="*/ 355999 h 1337440"/>
                <a:gd name="connsiteX42" fmla="*/ 14749 w 2024702"/>
                <a:gd name="connsiteY42" fmla="*/ 311754 h 1337440"/>
                <a:gd name="connsiteX43" fmla="*/ 58994 w 2024702"/>
                <a:gd name="connsiteY43" fmla="*/ 297005 h 1337440"/>
                <a:gd name="connsiteX44" fmla="*/ 250723 w 2024702"/>
                <a:gd name="connsiteY44" fmla="*/ 282257 h 1337440"/>
                <a:gd name="connsiteX45" fmla="*/ 383458 w 2024702"/>
                <a:gd name="connsiteY45" fmla="*/ 238012 h 1337440"/>
                <a:gd name="connsiteX46" fmla="*/ 471949 w 2024702"/>
                <a:gd name="connsiteY46" fmla="*/ 179018 h 1337440"/>
                <a:gd name="connsiteX47" fmla="*/ 648929 w 2024702"/>
                <a:gd name="connsiteY47" fmla="*/ 75779 h 1337440"/>
                <a:gd name="connsiteX48" fmla="*/ 737420 w 2024702"/>
                <a:gd name="connsiteY48" fmla="*/ 16786 h 1337440"/>
                <a:gd name="connsiteX49" fmla="*/ 1179871 w 2024702"/>
                <a:gd name="connsiteY49" fmla="*/ 31534 h 1337440"/>
                <a:gd name="connsiteX50" fmla="*/ 1209368 w 2024702"/>
                <a:gd name="connsiteY50" fmla="*/ 120025 h 1337440"/>
                <a:gd name="connsiteX51" fmla="*/ 1194620 w 2024702"/>
                <a:gd name="connsiteY51" fmla="*/ 208515 h 1337440"/>
                <a:gd name="connsiteX52" fmla="*/ 1106129 w 2024702"/>
                <a:gd name="connsiteY52" fmla="*/ 267509 h 1337440"/>
                <a:gd name="connsiteX53" fmla="*/ 1106129 w 2024702"/>
                <a:gd name="connsiteY53" fmla="*/ 429741 h 1337440"/>
                <a:gd name="connsiteX54" fmla="*/ 1150375 w 2024702"/>
                <a:gd name="connsiteY54" fmla="*/ 444489 h 1337440"/>
                <a:gd name="connsiteX55" fmla="*/ 1194620 w 2024702"/>
                <a:gd name="connsiteY55" fmla="*/ 473986 h 1337440"/>
                <a:gd name="connsiteX56" fmla="*/ 1224116 w 2024702"/>
                <a:gd name="connsiteY56" fmla="*/ 518231 h 1337440"/>
                <a:gd name="connsiteX57" fmla="*/ 1268362 w 2024702"/>
                <a:gd name="connsiteY57" fmla="*/ 532979 h 1337440"/>
                <a:gd name="connsiteX58" fmla="*/ 1297858 w 2024702"/>
                <a:gd name="connsiteY58" fmla="*/ 577225 h 1337440"/>
                <a:gd name="connsiteX59" fmla="*/ 1415846 w 2024702"/>
                <a:gd name="connsiteY59" fmla="*/ 606721 h 1337440"/>
                <a:gd name="connsiteX60" fmla="*/ 1460091 w 2024702"/>
                <a:gd name="connsiteY60" fmla="*/ 636218 h 1337440"/>
                <a:gd name="connsiteX61" fmla="*/ 1607575 w 2024702"/>
                <a:gd name="connsiteY61" fmla="*/ 680463 h 1337440"/>
                <a:gd name="connsiteX62" fmla="*/ 1651820 w 2024702"/>
                <a:gd name="connsiteY62" fmla="*/ 724709 h 1337440"/>
                <a:gd name="connsiteX63" fmla="*/ 1696065 w 2024702"/>
                <a:gd name="connsiteY63" fmla="*/ 739457 h 1337440"/>
                <a:gd name="connsiteX64" fmla="*/ 1740310 w 2024702"/>
                <a:gd name="connsiteY64" fmla="*/ 842696 h 1337440"/>
                <a:gd name="connsiteX65" fmla="*/ 1843549 w 2024702"/>
                <a:gd name="connsiteY65" fmla="*/ 945934 h 1337440"/>
                <a:gd name="connsiteX66" fmla="*/ 1961536 w 2024702"/>
                <a:gd name="connsiteY66" fmla="*/ 960683 h 1337440"/>
                <a:gd name="connsiteX67" fmla="*/ 1976284 w 2024702"/>
                <a:gd name="connsiteY67" fmla="*/ 1122915 h 1337440"/>
                <a:gd name="connsiteX68" fmla="*/ 2005781 w 2024702"/>
                <a:gd name="connsiteY68" fmla="*/ 1167160 h 1337440"/>
                <a:gd name="connsiteX69" fmla="*/ 1991033 w 2024702"/>
                <a:gd name="connsiteY69" fmla="*/ 1226154 h 133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024702" h="1337440">
                  <a:moveTo>
                    <a:pt x="1991033" y="1226154"/>
                  </a:moveTo>
                  <a:cubicBezTo>
                    <a:pt x="1973827" y="1228612"/>
                    <a:pt x="1931130" y="1210497"/>
                    <a:pt x="1902542" y="1181909"/>
                  </a:cubicBezTo>
                  <a:cubicBezTo>
                    <a:pt x="1835831" y="1115197"/>
                    <a:pt x="1914938" y="1151627"/>
                    <a:pt x="1828800" y="1122915"/>
                  </a:cubicBezTo>
                  <a:cubicBezTo>
                    <a:pt x="1819591" y="1095288"/>
                    <a:pt x="1814281" y="1049173"/>
                    <a:pt x="1769807" y="1049173"/>
                  </a:cubicBezTo>
                  <a:cubicBezTo>
                    <a:pt x="1752082" y="1049173"/>
                    <a:pt x="1740310" y="1068838"/>
                    <a:pt x="1725562" y="1078670"/>
                  </a:cubicBezTo>
                  <a:cubicBezTo>
                    <a:pt x="1720646" y="1063922"/>
                    <a:pt x="1714185" y="1049601"/>
                    <a:pt x="1710813" y="1034425"/>
                  </a:cubicBezTo>
                  <a:cubicBezTo>
                    <a:pt x="1700699" y="988911"/>
                    <a:pt x="1708179" y="934977"/>
                    <a:pt x="1666568" y="901689"/>
                  </a:cubicBezTo>
                  <a:cubicBezTo>
                    <a:pt x="1654429" y="891978"/>
                    <a:pt x="1637071" y="891857"/>
                    <a:pt x="1622323" y="886941"/>
                  </a:cubicBezTo>
                  <a:cubicBezTo>
                    <a:pt x="1617407" y="872193"/>
                    <a:pt x="1618568" y="853689"/>
                    <a:pt x="1607575" y="842696"/>
                  </a:cubicBezTo>
                  <a:cubicBezTo>
                    <a:pt x="1596582" y="831703"/>
                    <a:pt x="1577234" y="834900"/>
                    <a:pt x="1563329" y="827947"/>
                  </a:cubicBezTo>
                  <a:cubicBezTo>
                    <a:pt x="1547475" y="820020"/>
                    <a:pt x="1532701" y="809798"/>
                    <a:pt x="1519084" y="798450"/>
                  </a:cubicBezTo>
                  <a:cubicBezTo>
                    <a:pt x="1503061" y="785097"/>
                    <a:pt x="1490862" y="767557"/>
                    <a:pt x="1474839" y="754205"/>
                  </a:cubicBezTo>
                  <a:cubicBezTo>
                    <a:pt x="1411555" y="701469"/>
                    <a:pt x="1445109" y="750975"/>
                    <a:pt x="1386349" y="680463"/>
                  </a:cubicBezTo>
                  <a:cubicBezTo>
                    <a:pt x="1324899" y="606722"/>
                    <a:pt x="1393721" y="660798"/>
                    <a:pt x="1312607" y="606721"/>
                  </a:cubicBezTo>
                  <a:cubicBezTo>
                    <a:pt x="1284529" y="564605"/>
                    <a:pt x="1275514" y="532979"/>
                    <a:pt x="1209368" y="532979"/>
                  </a:cubicBezTo>
                  <a:cubicBezTo>
                    <a:pt x="1191643" y="532979"/>
                    <a:pt x="1180977" y="554549"/>
                    <a:pt x="1165123" y="562476"/>
                  </a:cubicBezTo>
                  <a:cubicBezTo>
                    <a:pt x="1151218" y="569429"/>
                    <a:pt x="1135626" y="572309"/>
                    <a:pt x="1120878" y="577225"/>
                  </a:cubicBezTo>
                  <a:lnTo>
                    <a:pt x="1091381" y="665715"/>
                  </a:lnTo>
                  <a:lnTo>
                    <a:pt x="1076633" y="709960"/>
                  </a:lnTo>
                  <a:cubicBezTo>
                    <a:pt x="1071717" y="744373"/>
                    <a:pt x="1093447" y="798632"/>
                    <a:pt x="1061884" y="813199"/>
                  </a:cubicBezTo>
                  <a:cubicBezTo>
                    <a:pt x="1001352" y="841137"/>
                    <a:pt x="906414" y="805620"/>
                    <a:pt x="840658" y="783702"/>
                  </a:cubicBezTo>
                  <a:cubicBezTo>
                    <a:pt x="830826" y="768954"/>
                    <a:pt x="828709" y="741964"/>
                    <a:pt x="811162" y="739457"/>
                  </a:cubicBezTo>
                  <a:cubicBezTo>
                    <a:pt x="752559" y="731085"/>
                    <a:pt x="689815" y="733975"/>
                    <a:pt x="634181" y="754205"/>
                  </a:cubicBezTo>
                  <a:cubicBezTo>
                    <a:pt x="619571" y="759518"/>
                    <a:pt x="635994" y="789827"/>
                    <a:pt x="648929" y="798450"/>
                  </a:cubicBezTo>
                  <a:cubicBezTo>
                    <a:pt x="669786" y="812355"/>
                    <a:pt x="698090" y="808283"/>
                    <a:pt x="722671" y="813199"/>
                  </a:cubicBezTo>
                  <a:cubicBezTo>
                    <a:pt x="727587" y="842696"/>
                    <a:pt x="727964" y="873320"/>
                    <a:pt x="737420" y="901689"/>
                  </a:cubicBezTo>
                  <a:cubicBezTo>
                    <a:pt x="743025" y="918505"/>
                    <a:pt x="770392" y="928553"/>
                    <a:pt x="766916" y="945934"/>
                  </a:cubicBezTo>
                  <a:cubicBezTo>
                    <a:pt x="762831" y="966356"/>
                    <a:pt x="692919" y="985348"/>
                    <a:pt x="678426" y="990179"/>
                  </a:cubicBezTo>
                  <a:cubicBezTo>
                    <a:pt x="647732" y="1112960"/>
                    <a:pt x="693508" y="1008510"/>
                    <a:pt x="516194" y="1063921"/>
                  </a:cubicBezTo>
                  <a:cubicBezTo>
                    <a:pt x="482357" y="1074495"/>
                    <a:pt x="427704" y="1122915"/>
                    <a:pt x="427704" y="1122915"/>
                  </a:cubicBezTo>
                  <a:cubicBezTo>
                    <a:pt x="394490" y="923641"/>
                    <a:pt x="438760" y="1114611"/>
                    <a:pt x="383458" y="990179"/>
                  </a:cubicBezTo>
                  <a:cubicBezTo>
                    <a:pt x="370830" y="961767"/>
                    <a:pt x="363794" y="931186"/>
                    <a:pt x="353962" y="901689"/>
                  </a:cubicBezTo>
                  <a:lnTo>
                    <a:pt x="339213" y="857444"/>
                  </a:lnTo>
                  <a:cubicBezTo>
                    <a:pt x="327217" y="821457"/>
                    <a:pt x="323560" y="797546"/>
                    <a:pt x="294968" y="768954"/>
                  </a:cubicBezTo>
                  <a:cubicBezTo>
                    <a:pt x="282434" y="756420"/>
                    <a:pt x="265471" y="749289"/>
                    <a:pt x="250723" y="739457"/>
                  </a:cubicBezTo>
                  <a:cubicBezTo>
                    <a:pt x="183105" y="638032"/>
                    <a:pt x="202939" y="684599"/>
                    <a:pt x="176981" y="606721"/>
                  </a:cubicBezTo>
                  <a:cubicBezTo>
                    <a:pt x="186813" y="591973"/>
                    <a:pt x="193944" y="575010"/>
                    <a:pt x="206478" y="562476"/>
                  </a:cubicBezTo>
                  <a:cubicBezTo>
                    <a:pt x="219012" y="549942"/>
                    <a:pt x="239650" y="546820"/>
                    <a:pt x="250723" y="532979"/>
                  </a:cubicBezTo>
                  <a:cubicBezTo>
                    <a:pt x="260434" y="520840"/>
                    <a:pt x="260555" y="503482"/>
                    <a:pt x="265471" y="488734"/>
                  </a:cubicBezTo>
                  <a:cubicBezTo>
                    <a:pt x="250723" y="478902"/>
                    <a:pt x="238558" y="462952"/>
                    <a:pt x="221226" y="459238"/>
                  </a:cubicBezTo>
                  <a:cubicBezTo>
                    <a:pt x="168131" y="447861"/>
                    <a:pt x="108200" y="467452"/>
                    <a:pt x="58994" y="444489"/>
                  </a:cubicBezTo>
                  <a:cubicBezTo>
                    <a:pt x="26869" y="429497"/>
                    <a:pt x="0" y="355999"/>
                    <a:pt x="0" y="355999"/>
                  </a:cubicBezTo>
                  <a:cubicBezTo>
                    <a:pt x="4916" y="341251"/>
                    <a:pt x="3756" y="322747"/>
                    <a:pt x="14749" y="311754"/>
                  </a:cubicBezTo>
                  <a:cubicBezTo>
                    <a:pt x="25742" y="300761"/>
                    <a:pt x="43568" y="298933"/>
                    <a:pt x="58994" y="297005"/>
                  </a:cubicBezTo>
                  <a:cubicBezTo>
                    <a:pt x="122597" y="289054"/>
                    <a:pt x="186813" y="287173"/>
                    <a:pt x="250723" y="282257"/>
                  </a:cubicBezTo>
                  <a:cubicBezTo>
                    <a:pt x="382664" y="194295"/>
                    <a:pt x="171512" y="326323"/>
                    <a:pt x="383458" y="238012"/>
                  </a:cubicBezTo>
                  <a:cubicBezTo>
                    <a:pt x="416182" y="224377"/>
                    <a:pt x="471949" y="179018"/>
                    <a:pt x="471949" y="179018"/>
                  </a:cubicBezTo>
                  <a:cubicBezTo>
                    <a:pt x="499389" y="14372"/>
                    <a:pt x="450078" y="134264"/>
                    <a:pt x="648929" y="75779"/>
                  </a:cubicBezTo>
                  <a:cubicBezTo>
                    <a:pt x="682939" y="65776"/>
                    <a:pt x="737420" y="16786"/>
                    <a:pt x="737420" y="16786"/>
                  </a:cubicBezTo>
                  <a:cubicBezTo>
                    <a:pt x="884904" y="21702"/>
                    <a:pt x="1035714" y="0"/>
                    <a:pt x="1179871" y="31534"/>
                  </a:cubicBezTo>
                  <a:cubicBezTo>
                    <a:pt x="1210245" y="38178"/>
                    <a:pt x="1209368" y="120025"/>
                    <a:pt x="1209368" y="120025"/>
                  </a:cubicBezTo>
                  <a:cubicBezTo>
                    <a:pt x="1204452" y="149522"/>
                    <a:pt x="1211769" y="184017"/>
                    <a:pt x="1194620" y="208515"/>
                  </a:cubicBezTo>
                  <a:cubicBezTo>
                    <a:pt x="1174290" y="237558"/>
                    <a:pt x="1106129" y="267509"/>
                    <a:pt x="1106129" y="267509"/>
                  </a:cubicBezTo>
                  <a:cubicBezTo>
                    <a:pt x="1086012" y="327862"/>
                    <a:pt x="1071188" y="351124"/>
                    <a:pt x="1106129" y="429741"/>
                  </a:cubicBezTo>
                  <a:cubicBezTo>
                    <a:pt x="1112443" y="443947"/>
                    <a:pt x="1135626" y="439573"/>
                    <a:pt x="1150375" y="444489"/>
                  </a:cubicBezTo>
                  <a:cubicBezTo>
                    <a:pt x="1165123" y="454321"/>
                    <a:pt x="1182086" y="461452"/>
                    <a:pt x="1194620" y="473986"/>
                  </a:cubicBezTo>
                  <a:cubicBezTo>
                    <a:pt x="1207154" y="486520"/>
                    <a:pt x="1210275" y="507158"/>
                    <a:pt x="1224116" y="518231"/>
                  </a:cubicBezTo>
                  <a:cubicBezTo>
                    <a:pt x="1236256" y="527943"/>
                    <a:pt x="1253613" y="528063"/>
                    <a:pt x="1268362" y="532979"/>
                  </a:cubicBezTo>
                  <a:cubicBezTo>
                    <a:pt x="1278194" y="547728"/>
                    <a:pt x="1284017" y="566152"/>
                    <a:pt x="1297858" y="577225"/>
                  </a:cubicBezTo>
                  <a:cubicBezTo>
                    <a:pt x="1312974" y="589318"/>
                    <a:pt x="1412175" y="605987"/>
                    <a:pt x="1415846" y="606721"/>
                  </a:cubicBezTo>
                  <a:cubicBezTo>
                    <a:pt x="1430594" y="616553"/>
                    <a:pt x="1443893" y="629019"/>
                    <a:pt x="1460091" y="636218"/>
                  </a:cubicBezTo>
                  <a:cubicBezTo>
                    <a:pt x="1506260" y="656738"/>
                    <a:pt x="1558543" y="668206"/>
                    <a:pt x="1607575" y="680463"/>
                  </a:cubicBezTo>
                  <a:cubicBezTo>
                    <a:pt x="1622323" y="695212"/>
                    <a:pt x="1634466" y="713139"/>
                    <a:pt x="1651820" y="724709"/>
                  </a:cubicBezTo>
                  <a:cubicBezTo>
                    <a:pt x="1664755" y="733332"/>
                    <a:pt x="1685072" y="728464"/>
                    <a:pt x="1696065" y="739457"/>
                  </a:cubicBezTo>
                  <a:cubicBezTo>
                    <a:pt x="1732990" y="776382"/>
                    <a:pt x="1718273" y="803030"/>
                    <a:pt x="1740310" y="842696"/>
                  </a:cubicBezTo>
                  <a:cubicBezTo>
                    <a:pt x="1778764" y="911913"/>
                    <a:pt x="1778461" y="934100"/>
                    <a:pt x="1843549" y="945934"/>
                  </a:cubicBezTo>
                  <a:cubicBezTo>
                    <a:pt x="1882545" y="953024"/>
                    <a:pt x="1922207" y="955767"/>
                    <a:pt x="1961536" y="960683"/>
                  </a:cubicBezTo>
                  <a:cubicBezTo>
                    <a:pt x="1966452" y="1014760"/>
                    <a:pt x="1964907" y="1069820"/>
                    <a:pt x="1976284" y="1122915"/>
                  </a:cubicBezTo>
                  <a:cubicBezTo>
                    <a:pt x="1979998" y="1140247"/>
                    <a:pt x="2003823" y="1149543"/>
                    <a:pt x="2005781" y="1167160"/>
                  </a:cubicBezTo>
                  <a:cubicBezTo>
                    <a:pt x="2024702" y="1337440"/>
                    <a:pt x="2008240" y="1223696"/>
                    <a:pt x="1991033" y="1226154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34" name="33 Rectángulo"/>
            <p:cNvSpPr/>
            <p:nvPr/>
          </p:nvSpPr>
          <p:spPr>
            <a:xfrm rot="3752564">
              <a:off x="4781400" y="3297895"/>
              <a:ext cx="1920718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</a:rPr>
                <a:t>ISLAMICA</a:t>
              </a:r>
            </a:p>
          </p:txBody>
        </p:sp>
      </p:grpSp>
      <p:sp>
        <p:nvSpPr>
          <p:cNvPr id="31757" name="WordArt 31"/>
          <p:cNvSpPr>
            <a:spLocks noChangeArrowheads="1" noChangeShapeType="1" noTextEdit="1"/>
          </p:cNvSpPr>
          <p:nvPr/>
        </p:nvSpPr>
        <p:spPr bwMode="auto">
          <a:xfrm>
            <a:off x="2771775" y="0"/>
            <a:ext cx="4333875" cy="398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BO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ACTUALES TENDENCIAS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BO"/>
          </a:p>
        </p:txBody>
      </p:sp>
      <p:grpSp>
        <p:nvGrpSpPr>
          <p:cNvPr id="2" name="Group 306"/>
          <p:cNvGrpSpPr>
            <a:grpSpLocks/>
          </p:cNvGrpSpPr>
          <p:nvPr/>
        </p:nvGrpSpPr>
        <p:grpSpPr bwMode="auto">
          <a:xfrm>
            <a:off x="6100763" y="1854200"/>
            <a:ext cx="2881312" cy="4275138"/>
            <a:chOff x="3843" y="1168"/>
            <a:chExt cx="1815" cy="2693"/>
          </a:xfrm>
        </p:grpSpPr>
        <p:sp>
          <p:nvSpPr>
            <p:cNvPr id="24" name="Text Box 302"/>
            <p:cNvSpPr txBox="1">
              <a:spLocks noChangeArrowheads="1"/>
            </p:cNvSpPr>
            <p:nvPr/>
          </p:nvSpPr>
          <p:spPr bwMode="auto">
            <a:xfrm>
              <a:off x="3843" y="1177"/>
              <a:ext cx="1815" cy="2540"/>
            </a:xfrm>
            <a:prstGeom prst="rect">
              <a:avLst/>
            </a:prstGeom>
            <a:solidFill>
              <a:srgbClr val="FFFF00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es-ES" sz="1600" b="1"/>
                <a:t>ACORDE A LAS </a:t>
              </a:r>
              <a:r>
                <a:rPr lang="es-ES" sz="1600" b="1">
                  <a:solidFill>
                    <a:srgbClr val="FF0000"/>
                  </a:solidFill>
                </a:rPr>
                <a:t>NECESIDADES INSTITUCIONALES Y A LA REALIDAD NACIONAL, QUE NOS PERMITIRA ORIENTAR EL PENSAMIENTO MILITAR, HACIA EL DESARROLLO DE UNA CIENCIA Y ARTE  MILITAR</a:t>
              </a:r>
              <a:r>
                <a:rPr lang="es-ES" sz="1600" b="1"/>
                <a:t>, CONFORME A LA EVOLUCION DE LA HUMANIDAD, PARA HACER FRENTE A LAS AMENAZAS Y OPORTUNIDADES EMERGENTES DE DICHO PROCESO.</a:t>
              </a:r>
            </a:p>
          </p:txBody>
        </p:sp>
        <p:sp>
          <p:nvSpPr>
            <p:cNvPr id="25" name="Rectangle 303"/>
            <p:cNvSpPr>
              <a:spLocks noChangeArrowheads="1"/>
            </p:cNvSpPr>
            <p:nvPr/>
          </p:nvSpPr>
          <p:spPr bwMode="auto">
            <a:xfrm>
              <a:off x="3843" y="1168"/>
              <a:ext cx="1815" cy="2693"/>
            </a:xfrm>
            <a:prstGeom prst="rect">
              <a:avLst/>
            </a:prstGeom>
            <a:noFill/>
            <a:ln w="76200" cmpd="tri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s-BO"/>
            </a:p>
          </p:txBody>
        </p:sp>
      </p:grpSp>
      <p:sp>
        <p:nvSpPr>
          <p:cNvPr id="26" name="1 Título"/>
          <p:cNvSpPr>
            <a:spLocks/>
          </p:cNvSpPr>
          <p:nvPr/>
        </p:nvSpPr>
        <p:spPr bwMode="auto">
          <a:xfrm>
            <a:off x="1571604" y="357166"/>
            <a:ext cx="5429288" cy="428628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>
              <a:defRPr/>
            </a:pPr>
            <a:r>
              <a:rPr lang="es-ES" sz="2200" b="1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FUNDAMENTOS </a:t>
            </a:r>
            <a:r>
              <a:rPr lang="es-ES" sz="2200" b="1" dirty="0">
                <a:solidFill>
                  <a:schemeClr val="bg1"/>
                </a:solidFill>
                <a:ea typeface="+mj-ea"/>
                <a:cs typeface="Arial" pitchFamily="34" charset="0"/>
              </a:rPr>
              <a:t>DE LA FILOSOFIA MILITAR</a:t>
            </a:r>
            <a:endParaRPr lang="es-ES" sz="5000" b="1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grpSp>
        <p:nvGrpSpPr>
          <p:cNvPr id="3" name="468 Grupo"/>
          <p:cNvGrpSpPr>
            <a:grpSpLocks/>
          </p:cNvGrpSpPr>
          <p:nvPr/>
        </p:nvGrpSpPr>
        <p:grpSpPr bwMode="auto">
          <a:xfrm>
            <a:off x="161925" y="1089025"/>
            <a:ext cx="5600700" cy="4756150"/>
            <a:chOff x="1860550" y="2051050"/>
            <a:chExt cx="5956300" cy="4178300"/>
          </a:xfrm>
        </p:grpSpPr>
        <p:sp>
          <p:nvSpPr>
            <p:cNvPr id="28" name="27 Llamada de nube"/>
            <p:cNvSpPr/>
            <p:nvPr/>
          </p:nvSpPr>
          <p:spPr>
            <a:xfrm>
              <a:off x="5372201" y="5117833"/>
              <a:ext cx="2444649" cy="1066889"/>
            </a:xfrm>
            <a:prstGeom prst="cloudCallout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s-ES"/>
            </a:p>
          </p:txBody>
        </p:sp>
        <p:sp>
          <p:nvSpPr>
            <p:cNvPr id="29" name="28 Llamada de nube"/>
            <p:cNvSpPr/>
            <p:nvPr/>
          </p:nvSpPr>
          <p:spPr>
            <a:xfrm>
              <a:off x="1860550" y="5162461"/>
              <a:ext cx="2444649" cy="1066889"/>
            </a:xfrm>
            <a:prstGeom prst="cloudCallout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s-ES"/>
            </a:p>
          </p:txBody>
        </p:sp>
        <p:sp>
          <p:nvSpPr>
            <p:cNvPr id="30" name="29 Llamada de nube"/>
            <p:cNvSpPr/>
            <p:nvPr/>
          </p:nvSpPr>
          <p:spPr>
            <a:xfrm>
              <a:off x="3771698" y="2051050"/>
              <a:ext cx="2444649" cy="1066889"/>
            </a:xfrm>
            <a:prstGeom prst="cloudCallout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s-E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EJERCITO</a:t>
              </a:r>
            </a:p>
            <a:p>
              <a:pPr algn="ctr" eaLnBrk="0" hangingPunct="0">
                <a:defRPr/>
              </a:pPr>
              <a:r>
                <a:rPr lang="es-E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DE </a:t>
              </a:r>
            </a:p>
            <a:p>
              <a:pPr algn="ctr" eaLnBrk="0" hangingPunct="0">
                <a:defRPr/>
              </a:pPr>
              <a:r>
                <a:rPr lang="es-E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BOLIVIA</a:t>
              </a:r>
            </a:p>
          </p:txBody>
        </p:sp>
        <p:sp>
          <p:nvSpPr>
            <p:cNvPr id="31" name="30 Triángulo isósceles"/>
            <p:cNvSpPr/>
            <p:nvPr/>
          </p:nvSpPr>
          <p:spPr>
            <a:xfrm>
              <a:off x="2437946" y="3162567"/>
              <a:ext cx="5068258" cy="1910638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s-ES"/>
            </a:p>
          </p:txBody>
        </p:sp>
        <p:grpSp>
          <p:nvGrpSpPr>
            <p:cNvPr id="4" name="988 Grupo"/>
            <p:cNvGrpSpPr>
              <a:grpSpLocks/>
            </p:cNvGrpSpPr>
            <p:nvPr/>
          </p:nvGrpSpPr>
          <p:grpSpPr bwMode="auto">
            <a:xfrm>
              <a:off x="2201586" y="4099064"/>
              <a:ext cx="5207436" cy="1755815"/>
              <a:chOff x="2201586" y="4099064"/>
              <a:chExt cx="5207436" cy="1755815"/>
            </a:xfrm>
          </p:grpSpPr>
          <p:sp>
            <p:nvSpPr>
              <p:cNvPr id="33" name="Rectangle 653"/>
              <p:cNvSpPr>
                <a:spLocks noChangeArrowheads="1"/>
              </p:cNvSpPr>
              <p:nvPr/>
            </p:nvSpPr>
            <p:spPr bwMode="auto">
              <a:xfrm>
                <a:off x="2201586" y="5611534"/>
                <a:ext cx="1718419" cy="243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s-ES" b="1">
                    <a:solidFill>
                      <a:srgbClr val="000000"/>
                    </a:solidFill>
                  </a:rPr>
                  <a:t>DESARROLLO</a:t>
                </a:r>
                <a:endParaRPr lang="es-ES"/>
              </a:p>
            </p:txBody>
          </p:sp>
          <p:sp>
            <p:nvSpPr>
              <p:cNvPr id="34" name="Rectangle 815"/>
              <p:cNvSpPr>
                <a:spLocks noChangeArrowheads="1"/>
              </p:cNvSpPr>
              <p:nvPr/>
            </p:nvSpPr>
            <p:spPr bwMode="auto">
              <a:xfrm>
                <a:off x="5936091" y="5517044"/>
                <a:ext cx="1472931" cy="243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s-ES" b="1">
                    <a:solidFill>
                      <a:srgbClr val="000000"/>
                    </a:solidFill>
                  </a:rPr>
                  <a:t>SEGURIDAD</a:t>
                </a:r>
                <a:endParaRPr lang="es-ES"/>
              </a:p>
            </p:txBody>
          </p:sp>
          <p:sp>
            <p:nvSpPr>
              <p:cNvPr id="35" name="Rectangle 1023"/>
              <p:cNvSpPr>
                <a:spLocks noChangeArrowheads="1"/>
              </p:cNvSpPr>
              <p:nvPr/>
            </p:nvSpPr>
            <p:spPr bwMode="auto">
              <a:xfrm>
                <a:off x="3875086" y="4743705"/>
                <a:ext cx="2057211" cy="4771"/>
              </a:xfrm>
              <a:prstGeom prst="rect">
                <a:avLst/>
              </a:prstGeom>
              <a:solidFill>
                <a:srgbClr val="FF492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s-BO"/>
              </a:p>
            </p:txBody>
          </p:sp>
          <p:sp>
            <p:nvSpPr>
              <p:cNvPr id="36" name="Rectangle 1025"/>
              <p:cNvSpPr>
                <a:spLocks noChangeArrowheads="1"/>
              </p:cNvSpPr>
              <p:nvPr/>
            </p:nvSpPr>
            <p:spPr bwMode="auto">
              <a:xfrm>
                <a:off x="3875086" y="4755633"/>
                <a:ext cx="2057211" cy="5964"/>
              </a:xfrm>
              <a:prstGeom prst="rect">
                <a:avLst/>
              </a:prstGeom>
              <a:solidFill>
                <a:srgbClr val="FF451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s-BO"/>
              </a:p>
            </p:txBody>
          </p:sp>
          <p:sp>
            <p:nvSpPr>
              <p:cNvPr id="37" name="Rectangle 1028"/>
              <p:cNvSpPr>
                <a:spLocks noChangeArrowheads="1"/>
              </p:cNvSpPr>
              <p:nvPr/>
            </p:nvSpPr>
            <p:spPr bwMode="auto">
              <a:xfrm>
                <a:off x="3875086" y="4773525"/>
                <a:ext cx="2057211" cy="5964"/>
              </a:xfrm>
              <a:prstGeom prst="rect">
                <a:avLst/>
              </a:prstGeom>
              <a:solidFill>
                <a:srgbClr val="FF3F1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s-BO"/>
              </a:p>
            </p:txBody>
          </p:sp>
          <p:sp>
            <p:nvSpPr>
              <p:cNvPr id="38" name="Rectangle 1029"/>
              <p:cNvSpPr>
                <a:spLocks noChangeArrowheads="1"/>
              </p:cNvSpPr>
              <p:nvPr/>
            </p:nvSpPr>
            <p:spPr bwMode="auto">
              <a:xfrm>
                <a:off x="3875086" y="4779489"/>
                <a:ext cx="2057211" cy="4771"/>
              </a:xfrm>
              <a:prstGeom prst="rect">
                <a:avLst/>
              </a:prstGeom>
              <a:solidFill>
                <a:srgbClr val="FF3E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s-BO"/>
              </a:p>
            </p:txBody>
          </p:sp>
          <p:sp>
            <p:nvSpPr>
              <p:cNvPr id="39" name="Rectangle 1033"/>
              <p:cNvSpPr>
                <a:spLocks noChangeArrowheads="1"/>
              </p:cNvSpPr>
              <p:nvPr/>
            </p:nvSpPr>
            <p:spPr bwMode="auto">
              <a:xfrm>
                <a:off x="3875086" y="4799766"/>
                <a:ext cx="2057211" cy="2386"/>
              </a:xfrm>
              <a:prstGeom prst="rect">
                <a:avLst/>
              </a:prstGeom>
              <a:solidFill>
                <a:srgbClr val="FF381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s-BO"/>
              </a:p>
            </p:txBody>
          </p:sp>
          <p:sp>
            <p:nvSpPr>
              <p:cNvPr id="40" name="Rectangle 1034"/>
              <p:cNvSpPr>
                <a:spLocks noChangeArrowheads="1"/>
              </p:cNvSpPr>
              <p:nvPr/>
            </p:nvSpPr>
            <p:spPr bwMode="auto">
              <a:xfrm>
                <a:off x="3875086" y="4802151"/>
                <a:ext cx="2057211" cy="3578"/>
              </a:xfrm>
              <a:prstGeom prst="rect">
                <a:avLst/>
              </a:prstGeom>
              <a:solidFill>
                <a:srgbClr val="FF370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s-BO"/>
              </a:p>
            </p:txBody>
          </p:sp>
          <p:sp>
            <p:nvSpPr>
              <p:cNvPr id="41" name="Rectangle 1036"/>
              <p:cNvSpPr>
                <a:spLocks noChangeArrowheads="1"/>
              </p:cNvSpPr>
              <p:nvPr/>
            </p:nvSpPr>
            <p:spPr bwMode="auto">
              <a:xfrm>
                <a:off x="3875086" y="4812887"/>
                <a:ext cx="2057211" cy="1193"/>
              </a:xfrm>
              <a:prstGeom prst="rect">
                <a:avLst/>
              </a:prstGeom>
              <a:solidFill>
                <a:srgbClr val="FF340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s-BO"/>
              </a:p>
            </p:txBody>
          </p:sp>
          <p:sp>
            <p:nvSpPr>
              <p:cNvPr id="42" name="Rectangle 1037"/>
              <p:cNvSpPr>
                <a:spLocks noChangeArrowheads="1"/>
              </p:cNvSpPr>
              <p:nvPr/>
            </p:nvSpPr>
            <p:spPr bwMode="auto">
              <a:xfrm>
                <a:off x="3875086" y="4814079"/>
                <a:ext cx="2057211" cy="2386"/>
              </a:xfrm>
              <a:prstGeom prst="rect">
                <a:avLst/>
              </a:prstGeom>
              <a:solidFill>
                <a:srgbClr val="FF340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s-BO"/>
              </a:p>
            </p:txBody>
          </p:sp>
          <p:sp>
            <p:nvSpPr>
              <p:cNvPr id="43" name="Rectangle 1039"/>
              <p:cNvSpPr>
                <a:spLocks noChangeArrowheads="1"/>
              </p:cNvSpPr>
              <p:nvPr/>
            </p:nvSpPr>
            <p:spPr bwMode="auto">
              <a:xfrm>
                <a:off x="3875086" y="4817658"/>
                <a:ext cx="2057211" cy="3578"/>
              </a:xfrm>
              <a:prstGeom prst="rect">
                <a:avLst/>
              </a:prstGeom>
              <a:solidFill>
                <a:srgbClr val="FF330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s-BO"/>
              </a:p>
            </p:txBody>
          </p:sp>
          <p:sp>
            <p:nvSpPr>
              <p:cNvPr id="44" name="43 Rectángulo"/>
              <p:cNvSpPr/>
              <p:nvPr/>
            </p:nvSpPr>
            <p:spPr>
              <a:xfrm>
                <a:off x="2798572" y="4099064"/>
                <a:ext cx="4291224" cy="70788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s-ES" b="1" spc="300" dirty="0">
                    <a:ln w="11430" cmpd="sng">
                      <a:solidFill>
                        <a:schemeClr val="accent1">
                          <a:tint val="10000"/>
                        </a:schemeClr>
                      </a:solidFill>
                      <a:prstDash val="solid"/>
                      <a:miter lim="800000"/>
                    </a:ln>
                    <a:effectLst>
                      <a:glow rad="45500">
                        <a:schemeClr val="accent1">
                          <a:satMod val="220000"/>
                          <a:alpha val="35000"/>
                        </a:schemeClr>
                      </a:glow>
                    </a:effectLst>
                    <a:latin typeface="Arial" charset="0"/>
                  </a:rPr>
                  <a:t>FILOSOFÍA</a:t>
                </a:r>
              </a:p>
              <a:p>
                <a:pPr algn="ctr" eaLnBrk="0" hangingPunct="0">
                  <a:defRPr/>
                </a:pPr>
                <a:r>
                  <a:rPr lang="es-ES_tradnl" b="1" spc="300" dirty="0">
                    <a:ln w="11430" cmpd="sng">
                      <a:solidFill>
                        <a:schemeClr val="accent1">
                          <a:tint val="10000"/>
                        </a:schemeClr>
                      </a:solidFill>
                      <a:prstDash val="solid"/>
                      <a:miter lim="800000"/>
                    </a:ln>
                    <a:effectLst>
                      <a:glow rad="45500">
                        <a:schemeClr val="accent1">
                          <a:satMod val="220000"/>
                          <a:alpha val="35000"/>
                        </a:schemeClr>
                      </a:glow>
                    </a:effectLst>
                    <a:latin typeface="Arial" charset="0"/>
                  </a:rPr>
                  <a:t>MILITAR</a:t>
                </a:r>
                <a:endParaRPr lang="es-ES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effectLst>
                    <a:glow rad="45500">
                      <a:schemeClr val="accent1">
                        <a:satMod val="220000"/>
                        <a:alpha val="35000"/>
                      </a:schemeClr>
                    </a:glow>
                  </a:effectLst>
                  <a:latin typeface="Arial" charset="0"/>
                </a:endParaRPr>
              </a:p>
            </p:txBody>
          </p:sp>
        </p:grpSp>
      </p:grp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38138" y="5994400"/>
            <a:ext cx="5226050" cy="830263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1600" b="1" i="1">
                <a:solidFill>
                  <a:schemeClr val="bg1"/>
                </a:solidFill>
              </a:rPr>
              <a:t>Triada de relación entre el Ejercito, </a:t>
            </a:r>
          </a:p>
          <a:p>
            <a:pPr algn="ctr"/>
            <a:r>
              <a:rPr lang="es-ES" sz="1600" b="1" i="1">
                <a:solidFill>
                  <a:schemeClr val="bg1"/>
                </a:solidFill>
              </a:rPr>
              <a:t>el Desarrollo y la Seguridad</a:t>
            </a:r>
          </a:p>
          <a:p>
            <a:pPr algn="ctr"/>
            <a:r>
              <a:rPr lang="es-ES" sz="1600" b="1" i="1">
                <a:solidFill>
                  <a:schemeClr val="bg1"/>
                </a:solidFill>
              </a:rPr>
              <a:t>La primera relación dialéctica de la Filosofía Militar </a:t>
            </a:r>
          </a:p>
        </p:txBody>
      </p:sp>
      <p:sp>
        <p:nvSpPr>
          <p:cNvPr id="46" name="AutoShape 301"/>
          <p:cNvSpPr>
            <a:spLocks/>
          </p:cNvSpPr>
          <p:nvPr/>
        </p:nvSpPr>
        <p:spPr bwMode="auto">
          <a:xfrm>
            <a:off x="5607050" y="1133475"/>
            <a:ext cx="449263" cy="5724525"/>
          </a:xfrm>
          <a:prstGeom prst="rightBrace">
            <a:avLst>
              <a:gd name="adj1" fmla="val 106184"/>
              <a:gd name="adj2" fmla="val 50194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s-B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428728" y="306370"/>
            <a:ext cx="5357850" cy="622300"/>
          </a:xfrm>
          <a:prstGeom prst="rect">
            <a:avLst/>
          </a:prstGeom>
          <a:solidFill>
            <a:srgbClr val="003366"/>
          </a:solidFill>
        </p:spPr>
        <p:txBody>
          <a:bodyPr/>
          <a:lstStyle/>
          <a:p>
            <a:pPr eaLnBrk="0" hangingPunct="0">
              <a:defRPr/>
            </a:pPr>
            <a:r>
              <a:rPr lang="es-ES" sz="2400" b="1" cap="all" dirty="0">
                <a:solidFill>
                  <a:schemeClr val="bg1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Bases fundamentales del ejército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714348" y="2571744"/>
            <a:ext cx="7572428" cy="255454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BO" sz="2000" b="1" dirty="0" smtClean="0">
                <a:solidFill>
                  <a:schemeClr val="bg1"/>
                </a:solidFill>
              </a:rPr>
              <a:t>PROPORCIONAR LOS CONCEPTOS BÁSICOS DE LA UE. </a:t>
            </a:r>
            <a:r>
              <a:rPr lang="es-BO" sz="2000" b="1" dirty="0" smtClean="0">
                <a:solidFill>
                  <a:schemeClr val="bg1"/>
                </a:solidFill>
              </a:rPr>
              <a:t>BASES </a:t>
            </a:r>
            <a:r>
              <a:rPr lang="es-BO" sz="2000" b="1" dirty="0" smtClean="0">
                <a:solidFill>
                  <a:schemeClr val="bg1"/>
                </a:solidFill>
              </a:rPr>
              <a:t>FUNDAMENTALES DEL </a:t>
            </a:r>
            <a:r>
              <a:rPr lang="es-BO" sz="2000" b="1" dirty="0" smtClean="0">
                <a:solidFill>
                  <a:schemeClr val="bg1"/>
                </a:solidFill>
              </a:rPr>
              <a:t>EJERCITO, </a:t>
            </a:r>
            <a:r>
              <a:rPr lang="es-BO" sz="2000" b="1" dirty="0" smtClean="0">
                <a:solidFill>
                  <a:schemeClr val="bg1"/>
                </a:solidFill>
              </a:rPr>
              <a:t>A LOS ESTUDIANTES DE TERCER SEMESTRE DE LA EMI., A FIN DE AFIANZAR SUS CONOCIMIENTOS DENTRO DEL ARTE DE LA GUERRA Y LA FILOSOFÍA MILITAR EN NUESTRO EJERCITO ADQUIRIR LOS CONOCIMIENTO  TEÓRICOS DOCTRINARIOS SOBRE LOS FUNDAMENTOS DE LA FILOSOFÍA MILITAR, RAMAS DE LA FILOSOFÍA MILITAR, RELACIÓN CON OTRAS CIENCIAS, ESTRATEGIA MILITAR Y DOCTRINA DE NUESTRO EJERCITO   </a:t>
            </a:r>
            <a:endParaRPr lang="es-BO" sz="2000" b="1" dirty="0">
              <a:solidFill>
                <a:schemeClr val="bg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643174" y="1285860"/>
            <a:ext cx="4286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200" b="1" dirty="0" smtClean="0">
                <a:solidFill>
                  <a:srgbClr val="002060"/>
                </a:solidFill>
              </a:rPr>
              <a:t>OBJETIVO</a:t>
            </a:r>
            <a:endParaRPr lang="es-BO" sz="3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BO"/>
          </a:p>
        </p:txBody>
      </p:sp>
      <p:grpSp>
        <p:nvGrpSpPr>
          <p:cNvPr id="2" name="3 Grupo"/>
          <p:cNvGrpSpPr>
            <a:grpSpLocks/>
          </p:cNvGrpSpPr>
          <p:nvPr/>
        </p:nvGrpSpPr>
        <p:grpSpPr bwMode="auto">
          <a:xfrm>
            <a:off x="476250" y="1570038"/>
            <a:ext cx="8416925" cy="4573587"/>
            <a:chOff x="1916111" y="1570057"/>
            <a:chExt cx="6442075" cy="4573587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305062" y="3784600"/>
              <a:ext cx="1269247" cy="738361"/>
              <a:chOff x="5955" y="8270"/>
              <a:chExt cx="1011" cy="496"/>
            </a:xfrm>
          </p:grpSpPr>
          <p:sp>
            <p:nvSpPr>
              <p:cNvPr id="130" name="Freeform 4"/>
              <p:cNvSpPr>
                <a:spLocks/>
              </p:cNvSpPr>
              <p:nvPr/>
            </p:nvSpPr>
            <p:spPr bwMode="auto">
              <a:xfrm>
                <a:off x="5955" y="8270"/>
                <a:ext cx="195" cy="195"/>
              </a:xfrm>
              <a:custGeom>
                <a:avLst/>
                <a:gdLst>
                  <a:gd name="T0" fmla="*/ 124 w 195"/>
                  <a:gd name="T1" fmla="*/ 71 h 195"/>
                  <a:gd name="T2" fmla="*/ 0 w 195"/>
                  <a:gd name="T3" fmla="*/ 195 h 195"/>
                  <a:gd name="T4" fmla="*/ 71 w 195"/>
                  <a:gd name="T5" fmla="*/ 124 h 195"/>
                  <a:gd name="T6" fmla="*/ 195 w 195"/>
                  <a:gd name="T7" fmla="*/ 0 h 195"/>
                  <a:gd name="T8" fmla="*/ 124 w 195"/>
                  <a:gd name="T9" fmla="*/ 71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5"/>
                  <a:gd name="T16" fmla="*/ 0 h 195"/>
                  <a:gd name="T17" fmla="*/ 195 w 195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5" h="195">
                    <a:moveTo>
                      <a:pt x="124" y="71"/>
                    </a:moveTo>
                    <a:lnTo>
                      <a:pt x="0" y="195"/>
                    </a:lnTo>
                    <a:lnTo>
                      <a:pt x="71" y="124"/>
                    </a:lnTo>
                    <a:lnTo>
                      <a:pt x="195" y="0"/>
                    </a:lnTo>
                    <a:lnTo>
                      <a:pt x="124" y="71"/>
                    </a:lnTo>
                    <a:close/>
                  </a:path>
                </a:pathLst>
              </a:custGeom>
              <a:solidFill>
                <a:srgbClr val="CBCB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31" name="Line 5"/>
              <p:cNvSpPr>
                <a:spLocks noChangeShapeType="1"/>
              </p:cNvSpPr>
              <p:nvPr/>
            </p:nvSpPr>
            <p:spPr bwMode="auto">
              <a:xfrm flipV="1">
                <a:off x="6079" y="8270"/>
                <a:ext cx="75" cy="71"/>
              </a:xfrm>
              <a:prstGeom prst="line">
                <a:avLst/>
              </a:prstGeom>
              <a:noFill/>
              <a:ln w="3175">
                <a:solidFill>
                  <a:srgbClr val="CBCB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32" name="Freeform 6"/>
              <p:cNvSpPr>
                <a:spLocks/>
              </p:cNvSpPr>
              <p:nvPr/>
            </p:nvSpPr>
            <p:spPr bwMode="auto">
              <a:xfrm>
                <a:off x="6895" y="8394"/>
                <a:ext cx="71" cy="247"/>
              </a:xfrm>
              <a:custGeom>
                <a:avLst/>
                <a:gdLst>
                  <a:gd name="T0" fmla="*/ 0 w 71"/>
                  <a:gd name="T1" fmla="*/ 247 h 247"/>
                  <a:gd name="T2" fmla="*/ 0 w 71"/>
                  <a:gd name="T3" fmla="*/ 71 h 247"/>
                  <a:gd name="T4" fmla="*/ 71 w 71"/>
                  <a:gd name="T5" fmla="*/ 0 h 247"/>
                  <a:gd name="T6" fmla="*/ 71 w 71"/>
                  <a:gd name="T7" fmla="*/ 176 h 247"/>
                  <a:gd name="T8" fmla="*/ 0 w 71"/>
                  <a:gd name="T9" fmla="*/ 247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247"/>
                  <a:gd name="T17" fmla="*/ 71 w 71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247">
                    <a:moveTo>
                      <a:pt x="0" y="247"/>
                    </a:moveTo>
                    <a:lnTo>
                      <a:pt x="0" y="71"/>
                    </a:lnTo>
                    <a:lnTo>
                      <a:pt x="71" y="0"/>
                    </a:lnTo>
                    <a:lnTo>
                      <a:pt x="71" y="176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E1E1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33" name="Line 7"/>
              <p:cNvSpPr>
                <a:spLocks noChangeShapeType="1"/>
              </p:cNvSpPr>
              <p:nvPr/>
            </p:nvSpPr>
            <p:spPr bwMode="auto">
              <a:xfrm flipV="1">
                <a:off x="6895" y="8570"/>
                <a:ext cx="71" cy="71"/>
              </a:xfrm>
              <a:prstGeom prst="line">
                <a:avLst/>
              </a:prstGeom>
              <a:noFill/>
              <a:ln w="3175">
                <a:solidFill>
                  <a:srgbClr val="E1E1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34" name="Freeform 8"/>
              <p:cNvSpPr>
                <a:spLocks/>
              </p:cNvSpPr>
              <p:nvPr/>
            </p:nvSpPr>
            <p:spPr bwMode="auto">
              <a:xfrm>
                <a:off x="6766" y="8270"/>
                <a:ext cx="195" cy="195"/>
              </a:xfrm>
              <a:custGeom>
                <a:avLst/>
                <a:gdLst>
                  <a:gd name="T0" fmla="*/ 123 w 194"/>
                  <a:gd name="T1" fmla="*/ 195 h 195"/>
                  <a:gd name="T2" fmla="*/ 0 w 194"/>
                  <a:gd name="T3" fmla="*/ 71 h 195"/>
                  <a:gd name="T4" fmla="*/ 70 w 194"/>
                  <a:gd name="T5" fmla="*/ 0 h 195"/>
                  <a:gd name="T6" fmla="*/ 194 w 194"/>
                  <a:gd name="T7" fmla="*/ 124 h 195"/>
                  <a:gd name="T8" fmla="*/ 123 w 194"/>
                  <a:gd name="T9" fmla="*/ 19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95"/>
                  <a:gd name="T17" fmla="*/ 194 w 194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95">
                    <a:moveTo>
                      <a:pt x="123" y="195"/>
                    </a:moveTo>
                    <a:lnTo>
                      <a:pt x="0" y="71"/>
                    </a:lnTo>
                    <a:lnTo>
                      <a:pt x="70" y="0"/>
                    </a:lnTo>
                    <a:lnTo>
                      <a:pt x="194" y="124"/>
                    </a:lnTo>
                    <a:lnTo>
                      <a:pt x="123" y="195"/>
                    </a:lnTo>
                    <a:close/>
                  </a:path>
                </a:pathLst>
              </a:custGeom>
              <a:solidFill>
                <a:srgbClr val="CBCB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35" name="Line 9"/>
              <p:cNvSpPr>
                <a:spLocks noChangeShapeType="1"/>
              </p:cNvSpPr>
              <p:nvPr/>
            </p:nvSpPr>
            <p:spPr bwMode="auto">
              <a:xfrm flipV="1">
                <a:off x="6895" y="8394"/>
                <a:ext cx="71" cy="71"/>
              </a:xfrm>
              <a:prstGeom prst="line">
                <a:avLst/>
              </a:prstGeom>
              <a:noFill/>
              <a:ln w="3175">
                <a:solidFill>
                  <a:srgbClr val="CBCB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36" name="Freeform 10"/>
              <p:cNvSpPr>
                <a:spLocks/>
              </p:cNvSpPr>
              <p:nvPr/>
            </p:nvSpPr>
            <p:spPr bwMode="auto">
              <a:xfrm>
                <a:off x="6079" y="8270"/>
                <a:ext cx="763" cy="71"/>
              </a:xfrm>
              <a:custGeom>
                <a:avLst/>
                <a:gdLst>
                  <a:gd name="T0" fmla="*/ 686 w 756"/>
                  <a:gd name="T1" fmla="*/ 71 h 71"/>
                  <a:gd name="T2" fmla="*/ 0 w 756"/>
                  <a:gd name="T3" fmla="*/ 71 h 71"/>
                  <a:gd name="T4" fmla="*/ 71 w 756"/>
                  <a:gd name="T5" fmla="*/ 0 h 71"/>
                  <a:gd name="T6" fmla="*/ 756 w 756"/>
                  <a:gd name="T7" fmla="*/ 0 h 71"/>
                  <a:gd name="T8" fmla="*/ 686 w 756"/>
                  <a:gd name="T9" fmla="*/ 71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71"/>
                  <a:gd name="T17" fmla="*/ 756 w 756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71">
                    <a:moveTo>
                      <a:pt x="686" y="71"/>
                    </a:moveTo>
                    <a:lnTo>
                      <a:pt x="0" y="71"/>
                    </a:lnTo>
                    <a:lnTo>
                      <a:pt x="71" y="0"/>
                    </a:lnTo>
                    <a:lnTo>
                      <a:pt x="756" y="0"/>
                    </a:lnTo>
                    <a:lnTo>
                      <a:pt x="686" y="71"/>
                    </a:lnTo>
                    <a:close/>
                  </a:path>
                </a:pathLst>
              </a:custGeom>
              <a:solidFill>
                <a:srgbClr val="9898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37" name="Line 11"/>
              <p:cNvSpPr>
                <a:spLocks noChangeShapeType="1"/>
              </p:cNvSpPr>
              <p:nvPr/>
            </p:nvSpPr>
            <p:spPr bwMode="auto">
              <a:xfrm flipV="1">
                <a:off x="6766" y="8270"/>
                <a:ext cx="75" cy="71"/>
              </a:xfrm>
              <a:prstGeom prst="line">
                <a:avLst/>
              </a:prstGeom>
              <a:noFill/>
              <a:ln w="3175">
                <a:solidFill>
                  <a:srgbClr val="9898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38" name="Freeform 12"/>
              <p:cNvSpPr>
                <a:spLocks/>
              </p:cNvSpPr>
              <p:nvPr/>
            </p:nvSpPr>
            <p:spPr bwMode="auto">
              <a:xfrm>
                <a:off x="5955" y="8341"/>
                <a:ext cx="940" cy="417"/>
              </a:xfrm>
              <a:custGeom>
                <a:avLst/>
                <a:gdLst>
                  <a:gd name="T0" fmla="*/ 124 w 933"/>
                  <a:gd name="T1" fmla="*/ 0 h 424"/>
                  <a:gd name="T2" fmla="*/ 0 w 933"/>
                  <a:gd name="T3" fmla="*/ 124 h 424"/>
                  <a:gd name="T4" fmla="*/ 0 w 933"/>
                  <a:gd name="T5" fmla="*/ 300 h 424"/>
                  <a:gd name="T6" fmla="*/ 124 w 933"/>
                  <a:gd name="T7" fmla="*/ 424 h 424"/>
                  <a:gd name="T8" fmla="*/ 810 w 933"/>
                  <a:gd name="T9" fmla="*/ 424 h 424"/>
                  <a:gd name="T10" fmla="*/ 933 w 933"/>
                  <a:gd name="T11" fmla="*/ 300 h 424"/>
                  <a:gd name="T12" fmla="*/ 933 w 933"/>
                  <a:gd name="T13" fmla="*/ 124 h 424"/>
                  <a:gd name="T14" fmla="*/ 810 w 933"/>
                  <a:gd name="T15" fmla="*/ 0 h 424"/>
                  <a:gd name="T16" fmla="*/ 124 w 933"/>
                  <a:gd name="T17" fmla="*/ 0 h 4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33"/>
                  <a:gd name="T28" fmla="*/ 0 h 424"/>
                  <a:gd name="T29" fmla="*/ 933 w 933"/>
                  <a:gd name="T30" fmla="*/ 424 h 4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33" h="424">
                    <a:moveTo>
                      <a:pt x="124" y="0"/>
                    </a:moveTo>
                    <a:lnTo>
                      <a:pt x="0" y="124"/>
                    </a:lnTo>
                    <a:lnTo>
                      <a:pt x="0" y="300"/>
                    </a:lnTo>
                    <a:lnTo>
                      <a:pt x="124" y="424"/>
                    </a:lnTo>
                    <a:lnTo>
                      <a:pt x="810" y="424"/>
                    </a:lnTo>
                    <a:lnTo>
                      <a:pt x="933" y="300"/>
                    </a:lnTo>
                    <a:lnTo>
                      <a:pt x="933" y="124"/>
                    </a:lnTo>
                    <a:lnTo>
                      <a:pt x="810" y="0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C4C4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39" name="Line 13"/>
              <p:cNvSpPr>
                <a:spLocks noChangeShapeType="1"/>
              </p:cNvSpPr>
              <p:nvPr/>
            </p:nvSpPr>
            <p:spPr bwMode="auto">
              <a:xfrm flipH="1">
                <a:off x="5955" y="8341"/>
                <a:ext cx="124" cy="124"/>
              </a:xfrm>
              <a:prstGeom prst="line">
                <a:avLst/>
              </a:prstGeom>
              <a:noFill/>
              <a:ln w="6350">
                <a:solidFill>
                  <a:srgbClr val="C7C7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40" name="Line 14"/>
              <p:cNvSpPr>
                <a:spLocks noChangeShapeType="1"/>
              </p:cNvSpPr>
              <p:nvPr/>
            </p:nvSpPr>
            <p:spPr bwMode="auto">
              <a:xfrm>
                <a:off x="5955" y="8465"/>
                <a:ext cx="1" cy="176"/>
              </a:xfrm>
              <a:prstGeom prst="line">
                <a:avLst/>
              </a:prstGeom>
              <a:noFill/>
              <a:ln w="6350">
                <a:solidFill>
                  <a:srgbClr val="D6D6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41" name="Line 15"/>
              <p:cNvSpPr>
                <a:spLocks noChangeShapeType="1"/>
              </p:cNvSpPr>
              <p:nvPr/>
            </p:nvSpPr>
            <p:spPr bwMode="auto">
              <a:xfrm>
                <a:off x="5955" y="8641"/>
                <a:ext cx="124" cy="124"/>
              </a:xfrm>
              <a:prstGeom prst="line">
                <a:avLst/>
              </a:prstGeom>
              <a:noFill/>
              <a:ln w="6350">
                <a:solidFill>
                  <a:srgbClr val="C7C7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42" name="Line 16"/>
              <p:cNvSpPr>
                <a:spLocks noChangeShapeType="1"/>
              </p:cNvSpPr>
              <p:nvPr/>
            </p:nvSpPr>
            <p:spPr bwMode="auto">
              <a:xfrm>
                <a:off x="6079" y="8765"/>
                <a:ext cx="687" cy="1"/>
              </a:xfrm>
              <a:prstGeom prst="line">
                <a:avLst/>
              </a:prstGeom>
              <a:noFill/>
              <a:ln w="6350">
                <a:solidFill>
                  <a:srgbClr val="B7B7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43" name="Line 17"/>
              <p:cNvSpPr>
                <a:spLocks noChangeShapeType="1"/>
              </p:cNvSpPr>
              <p:nvPr/>
            </p:nvSpPr>
            <p:spPr bwMode="auto">
              <a:xfrm flipV="1">
                <a:off x="6766" y="8641"/>
                <a:ext cx="131" cy="124"/>
              </a:xfrm>
              <a:prstGeom prst="line">
                <a:avLst/>
              </a:prstGeom>
              <a:noFill/>
              <a:ln w="6350">
                <a:solidFill>
                  <a:srgbClr val="DBDB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44" name="Line 18"/>
              <p:cNvSpPr>
                <a:spLocks noChangeShapeType="1"/>
              </p:cNvSpPr>
              <p:nvPr/>
            </p:nvSpPr>
            <p:spPr bwMode="auto">
              <a:xfrm flipV="1">
                <a:off x="6895" y="8465"/>
                <a:ext cx="1" cy="176"/>
              </a:xfrm>
              <a:prstGeom prst="line">
                <a:avLst/>
              </a:prstGeom>
              <a:noFill/>
              <a:ln w="6350">
                <a:solidFill>
                  <a:srgbClr val="EAEA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45" name="Line 19"/>
              <p:cNvSpPr>
                <a:spLocks noChangeShapeType="1"/>
              </p:cNvSpPr>
              <p:nvPr/>
            </p:nvSpPr>
            <p:spPr bwMode="auto">
              <a:xfrm flipH="1" flipV="1">
                <a:off x="6766" y="8341"/>
                <a:ext cx="131" cy="124"/>
              </a:xfrm>
              <a:prstGeom prst="line">
                <a:avLst/>
              </a:prstGeom>
              <a:noFill/>
              <a:ln w="6350">
                <a:solidFill>
                  <a:srgbClr val="DBDB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46" name="Line 20"/>
              <p:cNvSpPr>
                <a:spLocks noChangeShapeType="1"/>
              </p:cNvSpPr>
              <p:nvPr/>
            </p:nvSpPr>
            <p:spPr bwMode="auto">
              <a:xfrm flipH="1">
                <a:off x="6079" y="8341"/>
                <a:ext cx="687" cy="1"/>
              </a:xfrm>
              <a:prstGeom prst="line">
                <a:avLst/>
              </a:prstGeom>
              <a:noFill/>
              <a:ln w="6350">
                <a:solidFill>
                  <a:srgbClr val="B7B7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2319888" y="4577414"/>
              <a:ext cx="1265477" cy="751758"/>
              <a:chOff x="5955" y="8270"/>
              <a:chExt cx="1008" cy="505"/>
            </a:xfrm>
          </p:grpSpPr>
          <p:sp>
            <p:nvSpPr>
              <p:cNvPr id="113" name="Freeform 4"/>
              <p:cNvSpPr>
                <a:spLocks/>
              </p:cNvSpPr>
              <p:nvPr/>
            </p:nvSpPr>
            <p:spPr bwMode="auto">
              <a:xfrm>
                <a:off x="5955" y="8270"/>
                <a:ext cx="195" cy="195"/>
              </a:xfrm>
              <a:custGeom>
                <a:avLst/>
                <a:gdLst>
                  <a:gd name="T0" fmla="*/ 124 w 195"/>
                  <a:gd name="T1" fmla="*/ 71 h 195"/>
                  <a:gd name="T2" fmla="*/ 0 w 195"/>
                  <a:gd name="T3" fmla="*/ 195 h 195"/>
                  <a:gd name="T4" fmla="*/ 71 w 195"/>
                  <a:gd name="T5" fmla="*/ 124 h 195"/>
                  <a:gd name="T6" fmla="*/ 195 w 195"/>
                  <a:gd name="T7" fmla="*/ 0 h 195"/>
                  <a:gd name="T8" fmla="*/ 124 w 195"/>
                  <a:gd name="T9" fmla="*/ 71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5"/>
                  <a:gd name="T16" fmla="*/ 0 h 195"/>
                  <a:gd name="T17" fmla="*/ 195 w 195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5" h="195">
                    <a:moveTo>
                      <a:pt x="124" y="71"/>
                    </a:moveTo>
                    <a:lnTo>
                      <a:pt x="0" y="195"/>
                    </a:lnTo>
                    <a:lnTo>
                      <a:pt x="71" y="124"/>
                    </a:lnTo>
                    <a:lnTo>
                      <a:pt x="195" y="0"/>
                    </a:lnTo>
                    <a:lnTo>
                      <a:pt x="124" y="71"/>
                    </a:lnTo>
                    <a:close/>
                  </a:path>
                </a:pathLst>
              </a:custGeom>
              <a:solidFill>
                <a:srgbClr val="CBCB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14" name="Line 5"/>
              <p:cNvSpPr>
                <a:spLocks noChangeShapeType="1"/>
              </p:cNvSpPr>
              <p:nvPr/>
            </p:nvSpPr>
            <p:spPr bwMode="auto">
              <a:xfrm flipV="1">
                <a:off x="6076" y="8270"/>
                <a:ext cx="75" cy="71"/>
              </a:xfrm>
              <a:prstGeom prst="line">
                <a:avLst/>
              </a:prstGeom>
              <a:noFill/>
              <a:ln w="3175">
                <a:solidFill>
                  <a:srgbClr val="CBCB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15" name="Freeform 6"/>
              <p:cNvSpPr>
                <a:spLocks/>
              </p:cNvSpPr>
              <p:nvPr/>
            </p:nvSpPr>
            <p:spPr bwMode="auto">
              <a:xfrm>
                <a:off x="6892" y="8394"/>
                <a:ext cx="71" cy="247"/>
              </a:xfrm>
              <a:custGeom>
                <a:avLst/>
                <a:gdLst>
                  <a:gd name="T0" fmla="*/ 0 w 71"/>
                  <a:gd name="T1" fmla="*/ 247 h 247"/>
                  <a:gd name="T2" fmla="*/ 0 w 71"/>
                  <a:gd name="T3" fmla="*/ 71 h 247"/>
                  <a:gd name="T4" fmla="*/ 71 w 71"/>
                  <a:gd name="T5" fmla="*/ 0 h 247"/>
                  <a:gd name="T6" fmla="*/ 71 w 71"/>
                  <a:gd name="T7" fmla="*/ 176 h 247"/>
                  <a:gd name="T8" fmla="*/ 0 w 71"/>
                  <a:gd name="T9" fmla="*/ 247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247"/>
                  <a:gd name="T17" fmla="*/ 71 w 71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247">
                    <a:moveTo>
                      <a:pt x="0" y="247"/>
                    </a:moveTo>
                    <a:lnTo>
                      <a:pt x="0" y="71"/>
                    </a:lnTo>
                    <a:lnTo>
                      <a:pt x="71" y="0"/>
                    </a:lnTo>
                    <a:lnTo>
                      <a:pt x="71" y="176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E1E1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16" name="Line 7"/>
              <p:cNvSpPr>
                <a:spLocks noChangeShapeType="1"/>
              </p:cNvSpPr>
              <p:nvPr/>
            </p:nvSpPr>
            <p:spPr bwMode="auto">
              <a:xfrm flipV="1">
                <a:off x="6892" y="8570"/>
                <a:ext cx="71" cy="71"/>
              </a:xfrm>
              <a:prstGeom prst="line">
                <a:avLst/>
              </a:prstGeom>
              <a:noFill/>
              <a:ln w="3175">
                <a:solidFill>
                  <a:srgbClr val="E1E1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17" name="Freeform 8"/>
              <p:cNvSpPr>
                <a:spLocks/>
              </p:cNvSpPr>
              <p:nvPr/>
            </p:nvSpPr>
            <p:spPr bwMode="auto">
              <a:xfrm>
                <a:off x="6765" y="8270"/>
                <a:ext cx="195" cy="195"/>
              </a:xfrm>
              <a:custGeom>
                <a:avLst/>
                <a:gdLst>
                  <a:gd name="T0" fmla="*/ 123 w 194"/>
                  <a:gd name="T1" fmla="*/ 195 h 195"/>
                  <a:gd name="T2" fmla="*/ 0 w 194"/>
                  <a:gd name="T3" fmla="*/ 71 h 195"/>
                  <a:gd name="T4" fmla="*/ 70 w 194"/>
                  <a:gd name="T5" fmla="*/ 0 h 195"/>
                  <a:gd name="T6" fmla="*/ 194 w 194"/>
                  <a:gd name="T7" fmla="*/ 124 h 195"/>
                  <a:gd name="T8" fmla="*/ 123 w 194"/>
                  <a:gd name="T9" fmla="*/ 19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95"/>
                  <a:gd name="T17" fmla="*/ 194 w 194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95">
                    <a:moveTo>
                      <a:pt x="123" y="195"/>
                    </a:moveTo>
                    <a:lnTo>
                      <a:pt x="0" y="71"/>
                    </a:lnTo>
                    <a:lnTo>
                      <a:pt x="70" y="0"/>
                    </a:lnTo>
                    <a:lnTo>
                      <a:pt x="194" y="124"/>
                    </a:lnTo>
                    <a:lnTo>
                      <a:pt x="123" y="195"/>
                    </a:lnTo>
                    <a:close/>
                  </a:path>
                </a:pathLst>
              </a:custGeom>
              <a:solidFill>
                <a:srgbClr val="CBCB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18" name="Line 9"/>
              <p:cNvSpPr>
                <a:spLocks noChangeShapeType="1"/>
              </p:cNvSpPr>
              <p:nvPr/>
            </p:nvSpPr>
            <p:spPr bwMode="auto">
              <a:xfrm flipV="1">
                <a:off x="6892" y="8394"/>
                <a:ext cx="71" cy="66"/>
              </a:xfrm>
              <a:prstGeom prst="line">
                <a:avLst/>
              </a:prstGeom>
              <a:noFill/>
              <a:ln w="3175">
                <a:solidFill>
                  <a:srgbClr val="CBCB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19" name="Freeform 10"/>
              <p:cNvSpPr>
                <a:spLocks/>
              </p:cNvSpPr>
              <p:nvPr/>
            </p:nvSpPr>
            <p:spPr bwMode="auto">
              <a:xfrm>
                <a:off x="6076" y="8270"/>
                <a:ext cx="763" cy="71"/>
              </a:xfrm>
              <a:custGeom>
                <a:avLst/>
                <a:gdLst>
                  <a:gd name="T0" fmla="*/ 686 w 756"/>
                  <a:gd name="T1" fmla="*/ 71 h 71"/>
                  <a:gd name="T2" fmla="*/ 0 w 756"/>
                  <a:gd name="T3" fmla="*/ 71 h 71"/>
                  <a:gd name="T4" fmla="*/ 71 w 756"/>
                  <a:gd name="T5" fmla="*/ 0 h 71"/>
                  <a:gd name="T6" fmla="*/ 756 w 756"/>
                  <a:gd name="T7" fmla="*/ 0 h 71"/>
                  <a:gd name="T8" fmla="*/ 686 w 756"/>
                  <a:gd name="T9" fmla="*/ 71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71"/>
                  <a:gd name="T17" fmla="*/ 756 w 756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71">
                    <a:moveTo>
                      <a:pt x="686" y="71"/>
                    </a:moveTo>
                    <a:lnTo>
                      <a:pt x="0" y="71"/>
                    </a:lnTo>
                    <a:lnTo>
                      <a:pt x="71" y="0"/>
                    </a:lnTo>
                    <a:lnTo>
                      <a:pt x="756" y="0"/>
                    </a:lnTo>
                    <a:lnTo>
                      <a:pt x="686" y="71"/>
                    </a:lnTo>
                    <a:close/>
                  </a:path>
                </a:pathLst>
              </a:custGeom>
              <a:solidFill>
                <a:srgbClr val="9898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0" name="Line 11"/>
              <p:cNvSpPr>
                <a:spLocks noChangeShapeType="1"/>
              </p:cNvSpPr>
              <p:nvPr/>
            </p:nvSpPr>
            <p:spPr bwMode="auto">
              <a:xfrm flipV="1">
                <a:off x="6765" y="8270"/>
                <a:ext cx="75" cy="71"/>
              </a:xfrm>
              <a:prstGeom prst="line">
                <a:avLst/>
              </a:prstGeom>
              <a:noFill/>
              <a:ln w="3175">
                <a:solidFill>
                  <a:srgbClr val="9898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1" name="Freeform 12"/>
              <p:cNvSpPr>
                <a:spLocks/>
              </p:cNvSpPr>
              <p:nvPr/>
            </p:nvSpPr>
            <p:spPr bwMode="auto">
              <a:xfrm>
                <a:off x="5955" y="8341"/>
                <a:ext cx="940" cy="424"/>
              </a:xfrm>
              <a:custGeom>
                <a:avLst/>
                <a:gdLst>
                  <a:gd name="T0" fmla="*/ 124 w 933"/>
                  <a:gd name="T1" fmla="*/ 0 h 424"/>
                  <a:gd name="T2" fmla="*/ 0 w 933"/>
                  <a:gd name="T3" fmla="*/ 124 h 424"/>
                  <a:gd name="T4" fmla="*/ 0 w 933"/>
                  <a:gd name="T5" fmla="*/ 300 h 424"/>
                  <a:gd name="T6" fmla="*/ 124 w 933"/>
                  <a:gd name="T7" fmla="*/ 424 h 424"/>
                  <a:gd name="T8" fmla="*/ 810 w 933"/>
                  <a:gd name="T9" fmla="*/ 424 h 424"/>
                  <a:gd name="T10" fmla="*/ 933 w 933"/>
                  <a:gd name="T11" fmla="*/ 300 h 424"/>
                  <a:gd name="T12" fmla="*/ 933 w 933"/>
                  <a:gd name="T13" fmla="*/ 124 h 424"/>
                  <a:gd name="T14" fmla="*/ 810 w 933"/>
                  <a:gd name="T15" fmla="*/ 0 h 424"/>
                  <a:gd name="T16" fmla="*/ 124 w 933"/>
                  <a:gd name="T17" fmla="*/ 0 h 4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33"/>
                  <a:gd name="T28" fmla="*/ 0 h 424"/>
                  <a:gd name="T29" fmla="*/ 933 w 933"/>
                  <a:gd name="T30" fmla="*/ 424 h 4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33" h="424">
                    <a:moveTo>
                      <a:pt x="124" y="0"/>
                    </a:moveTo>
                    <a:lnTo>
                      <a:pt x="0" y="124"/>
                    </a:lnTo>
                    <a:lnTo>
                      <a:pt x="0" y="300"/>
                    </a:lnTo>
                    <a:lnTo>
                      <a:pt x="124" y="424"/>
                    </a:lnTo>
                    <a:lnTo>
                      <a:pt x="810" y="424"/>
                    </a:lnTo>
                    <a:lnTo>
                      <a:pt x="933" y="300"/>
                    </a:lnTo>
                    <a:lnTo>
                      <a:pt x="933" y="124"/>
                    </a:lnTo>
                    <a:lnTo>
                      <a:pt x="810" y="0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C4C4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2" name="Line 13"/>
              <p:cNvSpPr>
                <a:spLocks noChangeShapeType="1"/>
              </p:cNvSpPr>
              <p:nvPr/>
            </p:nvSpPr>
            <p:spPr bwMode="auto">
              <a:xfrm flipH="1">
                <a:off x="5955" y="8341"/>
                <a:ext cx="124" cy="124"/>
              </a:xfrm>
              <a:prstGeom prst="line">
                <a:avLst/>
              </a:prstGeom>
              <a:noFill/>
              <a:ln w="6350">
                <a:solidFill>
                  <a:srgbClr val="C7C7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3" name="Line 14"/>
              <p:cNvSpPr>
                <a:spLocks noChangeShapeType="1"/>
              </p:cNvSpPr>
              <p:nvPr/>
            </p:nvSpPr>
            <p:spPr bwMode="auto">
              <a:xfrm>
                <a:off x="5955" y="8465"/>
                <a:ext cx="1" cy="178"/>
              </a:xfrm>
              <a:prstGeom prst="line">
                <a:avLst/>
              </a:prstGeom>
              <a:noFill/>
              <a:ln w="6350">
                <a:solidFill>
                  <a:srgbClr val="D6D6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4" name="Line 15"/>
              <p:cNvSpPr>
                <a:spLocks noChangeShapeType="1"/>
              </p:cNvSpPr>
              <p:nvPr/>
            </p:nvSpPr>
            <p:spPr bwMode="auto">
              <a:xfrm>
                <a:off x="5955" y="8643"/>
                <a:ext cx="124" cy="132"/>
              </a:xfrm>
              <a:prstGeom prst="line">
                <a:avLst/>
              </a:prstGeom>
              <a:noFill/>
              <a:ln w="6350">
                <a:solidFill>
                  <a:srgbClr val="C7C7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5" name="Line 16"/>
              <p:cNvSpPr>
                <a:spLocks noChangeShapeType="1"/>
              </p:cNvSpPr>
              <p:nvPr/>
            </p:nvSpPr>
            <p:spPr bwMode="auto">
              <a:xfrm>
                <a:off x="6076" y="8765"/>
                <a:ext cx="689" cy="1"/>
              </a:xfrm>
              <a:prstGeom prst="line">
                <a:avLst/>
              </a:prstGeom>
              <a:noFill/>
              <a:ln w="6350">
                <a:solidFill>
                  <a:srgbClr val="B7B7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6" name="Line 17"/>
              <p:cNvSpPr>
                <a:spLocks noChangeShapeType="1"/>
              </p:cNvSpPr>
              <p:nvPr/>
            </p:nvSpPr>
            <p:spPr bwMode="auto">
              <a:xfrm flipV="1">
                <a:off x="6765" y="8643"/>
                <a:ext cx="130" cy="132"/>
              </a:xfrm>
              <a:prstGeom prst="line">
                <a:avLst/>
              </a:prstGeom>
              <a:noFill/>
              <a:ln w="6350">
                <a:solidFill>
                  <a:srgbClr val="DBDB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7" name="Line 18"/>
              <p:cNvSpPr>
                <a:spLocks noChangeShapeType="1"/>
              </p:cNvSpPr>
              <p:nvPr/>
            </p:nvSpPr>
            <p:spPr bwMode="auto">
              <a:xfrm flipV="1">
                <a:off x="6892" y="8465"/>
                <a:ext cx="1" cy="178"/>
              </a:xfrm>
              <a:prstGeom prst="line">
                <a:avLst/>
              </a:prstGeom>
              <a:noFill/>
              <a:ln w="6350">
                <a:solidFill>
                  <a:srgbClr val="EAEA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8" name="Line 19"/>
              <p:cNvSpPr>
                <a:spLocks noChangeShapeType="1"/>
              </p:cNvSpPr>
              <p:nvPr/>
            </p:nvSpPr>
            <p:spPr bwMode="auto">
              <a:xfrm flipH="1" flipV="1">
                <a:off x="6765" y="8341"/>
                <a:ext cx="130" cy="124"/>
              </a:xfrm>
              <a:prstGeom prst="line">
                <a:avLst/>
              </a:prstGeom>
              <a:noFill/>
              <a:ln w="6350">
                <a:solidFill>
                  <a:srgbClr val="DBDB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9" name="Line 20"/>
              <p:cNvSpPr>
                <a:spLocks noChangeShapeType="1"/>
              </p:cNvSpPr>
              <p:nvPr/>
            </p:nvSpPr>
            <p:spPr bwMode="auto">
              <a:xfrm flipH="1">
                <a:off x="6076" y="8341"/>
                <a:ext cx="689" cy="1"/>
              </a:xfrm>
              <a:prstGeom prst="line">
                <a:avLst/>
              </a:prstGeom>
              <a:noFill/>
              <a:ln w="6350">
                <a:solidFill>
                  <a:srgbClr val="B7B7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7" name="Rectangle 21"/>
            <p:cNvSpPr>
              <a:spLocks noChangeArrowheads="1"/>
            </p:cNvSpPr>
            <p:nvPr/>
          </p:nvSpPr>
          <p:spPr bwMode="auto">
            <a:xfrm>
              <a:off x="2562506" y="4808557"/>
              <a:ext cx="924636" cy="477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Arial" charset="0"/>
                </a:rPr>
                <a:t>DOCTRINA </a:t>
              </a:r>
              <a:endParaRPr lang="es-BO" sz="36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8" name="Rectangle 22"/>
            <p:cNvSpPr>
              <a:spLocks noChangeArrowheads="1"/>
            </p:cNvSpPr>
            <p:nvPr/>
          </p:nvSpPr>
          <p:spPr bwMode="auto">
            <a:xfrm>
              <a:off x="2630547" y="4954607"/>
              <a:ext cx="710791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Arial" charset="0"/>
                </a:rPr>
                <a:t>MILITAR</a:t>
              </a:r>
              <a:endParaRPr lang="es-BO" sz="36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2250935" y="5360539"/>
              <a:ext cx="1367067" cy="738361"/>
              <a:chOff x="5898" y="8837"/>
              <a:chExt cx="1091" cy="496"/>
            </a:xfrm>
          </p:grpSpPr>
          <p:sp>
            <p:nvSpPr>
              <p:cNvPr id="96" name="Freeform 24"/>
              <p:cNvSpPr>
                <a:spLocks/>
              </p:cNvSpPr>
              <p:nvPr/>
            </p:nvSpPr>
            <p:spPr bwMode="auto">
              <a:xfrm>
                <a:off x="5898" y="8837"/>
                <a:ext cx="195" cy="195"/>
              </a:xfrm>
              <a:custGeom>
                <a:avLst/>
                <a:gdLst>
                  <a:gd name="T0" fmla="*/ 125 w 195"/>
                  <a:gd name="T1" fmla="*/ 71 h 195"/>
                  <a:gd name="T2" fmla="*/ 0 w 195"/>
                  <a:gd name="T3" fmla="*/ 195 h 195"/>
                  <a:gd name="T4" fmla="*/ 71 w 195"/>
                  <a:gd name="T5" fmla="*/ 125 h 195"/>
                  <a:gd name="T6" fmla="*/ 195 w 195"/>
                  <a:gd name="T7" fmla="*/ 0 h 195"/>
                  <a:gd name="T8" fmla="*/ 125 w 195"/>
                  <a:gd name="T9" fmla="*/ 71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5"/>
                  <a:gd name="T16" fmla="*/ 0 h 195"/>
                  <a:gd name="T17" fmla="*/ 195 w 195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5" h="195">
                    <a:moveTo>
                      <a:pt x="125" y="71"/>
                    </a:moveTo>
                    <a:lnTo>
                      <a:pt x="0" y="195"/>
                    </a:lnTo>
                    <a:lnTo>
                      <a:pt x="71" y="125"/>
                    </a:lnTo>
                    <a:lnTo>
                      <a:pt x="195" y="0"/>
                    </a:lnTo>
                    <a:lnTo>
                      <a:pt x="125" y="71"/>
                    </a:lnTo>
                    <a:close/>
                  </a:path>
                </a:pathLst>
              </a:custGeom>
              <a:solidFill>
                <a:srgbClr val="CBCB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6024" y="8837"/>
                <a:ext cx="71" cy="71"/>
              </a:xfrm>
              <a:prstGeom prst="line">
                <a:avLst/>
              </a:prstGeom>
              <a:noFill/>
              <a:ln w="3175">
                <a:solidFill>
                  <a:srgbClr val="CBCB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98" name="Freeform 26"/>
              <p:cNvSpPr>
                <a:spLocks/>
              </p:cNvSpPr>
              <p:nvPr/>
            </p:nvSpPr>
            <p:spPr bwMode="auto">
              <a:xfrm>
                <a:off x="6918" y="8962"/>
                <a:ext cx="71" cy="246"/>
              </a:xfrm>
              <a:custGeom>
                <a:avLst/>
                <a:gdLst>
                  <a:gd name="T0" fmla="*/ 0 w 71"/>
                  <a:gd name="T1" fmla="*/ 246 h 246"/>
                  <a:gd name="T2" fmla="*/ 0 w 71"/>
                  <a:gd name="T3" fmla="*/ 70 h 246"/>
                  <a:gd name="T4" fmla="*/ 71 w 71"/>
                  <a:gd name="T5" fmla="*/ 0 h 246"/>
                  <a:gd name="T6" fmla="*/ 71 w 71"/>
                  <a:gd name="T7" fmla="*/ 175 h 246"/>
                  <a:gd name="T8" fmla="*/ 0 w 71"/>
                  <a:gd name="T9" fmla="*/ 246 h 2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246"/>
                  <a:gd name="T17" fmla="*/ 71 w 71"/>
                  <a:gd name="T18" fmla="*/ 246 h 2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246">
                    <a:moveTo>
                      <a:pt x="0" y="246"/>
                    </a:moveTo>
                    <a:lnTo>
                      <a:pt x="0" y="70"/>
                    </a:lnTo>
                    <a:lnTo>
                      <a:pt x="71" y="0"/>
                    </a:lnTo>
                    <a:lnTo>
                      <a:pt x="71" y="175"/>
                    </a:lnTo>
                    <a:lnTo>
                      <a:pt x="0" y="246"/>
                    </a:lnTo>
                    <a:close/>
                  </a:path>
                </a:pathLst>
              </a:custGeom>
              <a:solidFill>
                <a:srgbClr val="E1E1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 flipV="1">
                <a:off x="6918" y="9137"/>
                <a:ext cx="71" cy="71"/>
              </a:xfrm>
              <a:prstGeom prst="line">
                <a:avLst/>
              </a:prstGeom>
              <a:noFill/>
              <a:ln w="3175">
                <a:solidFill>
                  <a:srgbClr val="E1E1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0" name="Freeform 28"/>
              <p:cNvSpPr>
                <a:spLocks/>
              </p:cNvSpPr>
              <p:nvPr/>
            </p:nvSpPr>
            <p:spPr bwMode="auto">
              <a:xfrm>
                <a:off x="6795" y="8837"/>
                <a:ext cx="194" cy="195"/>
              </a:xfrm>
              <a:custGeom>
                <a:avLst/>
                <a:gdLst>
                  <a:gd name="T0" fmla="*/ 123 w 194"/>
                  <a:gd name="T1" fmla="*/ 195 h 195"/>
                  <a:gd name="T2" fmla="*/ 0 w 194"/>
                  <a:gd name="T3" fmla="*/ 71 h 195"/>
                  <a:gd name="T4" fmla="*/ 70 w 194"/>
                  <a:gd name="T5" fmla="*/ 0 h 195"/>
                  <a:gd name="T6" fmla="*/ 194 w 194"/>
                  <a:gd name="T7" fmla="*/ 125 h 195"/>
                  <a:gd name="T8" fmla="*/ 123 w 194"/>
                  <a:gd name="T9" fmla="*/ 19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95"/>
                  <a:gd name="T17" fmla="*/ 194 w 194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95">
                    <a:moveTo>
                      <a:pt x="123" y="195"/>
                    </a:moveTo>
                    <a:lnTo>
                      <a:pt x="0" y="71"/>
                    </a:lnTo>
                    <a:lnTo>
                      <a:pt x="70" y="0"/>
                    </a:lnTo>
                    <a:lnTo>
                      <a:pt x="194" y="125"/>
                    </a:lnTo>
                    <a:lnTo>
                      <a:pt x="123" y="195"/>
                    </a:lnTo>
                    <a:close/>
                  </a:path>
                </a:pathLst>
              </a:custGeom>
              <a:solidFill>
                <a:srgbClr val="CBCB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1" name="Line 29"/>
              <p:cNvSpPr>
                <a:spLocks noChangeShapeType="1"/>
              </p:cNvSpPr>
              <p:nvPr/>
            </p:nvSpPr>
            <p:spPr bwMode="auto">
              <a:xfrm flipV="1">
                <a:off x="6918" y="8962"/>
                <a:ext cx="71" cy="70"/>
              </a:xfrm>
              <a:prstGeom prst="line">
                <a:avLst/>
              </a:prstGeom>
              <a:noFill/>
              <a:ln w="3175">
                <a:solidFill>
                  <a:srgbClr val="CBCB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2" name="Freeform 30"/>
              <p:cNvSpPr>
                <a:spLocks/>
              </p:cNvSpPr>
              <p:nvPr/>
            </p:nvSpPr>
            <p:spPr bwMode="auto">
              <a:xfrm>
                <a:off x="6024" y="8837"/>
                <a:ext cx="841" cy="71"/>
              </a:xfrm>
              <a:custGeom>
                <a:avLst/>
                <a:gdLst>
                  <a:gd name="T0" fmla="*/ 772 w 842"/>
                  <a:gd name="T1" fmla="*/ 71 h 71"/>
                  <a:gd name="T2" fmla="*/ 0 w 842"/>
                  <a:gd name="T3" fmla="*/ 71 h 71"/>
                  <a:gd name="T4" fmla="*/ 70 w 842"/>
                  <a:gd name="T5" fmla="*/ 0 h 71"/>
                  <a:gd name="T6" fmla="*/ 842 w 842"/>
                  <a:gd name="T7" fmla="*/ 0 h 71"/>
                  <a:gd name="T8" fmla="*/ 772 w 842"/>
                  <a:gd name="T9" fmla="*/ 71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2"/>
                  <a:gd name="T16" fmla="*/ 0 h 71"/>
                  <a:gd name="T17" fmla="*/ 842 w 842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2" h="71">
                    <a:moveTo>
                      <a:pt x="772" y="71"/>
                    </a:moveTo>
                    <a:lnTo>
                      <a:pt x="0" y="71"/>
                    </a:lnTo>
                    <a:lnTo>
                      <a:pt x="70" y="0"/>
                    </a:lnTo>
                    <a:lnTo>
                      <a:pt x="842" y="0"/>
                    </a:lnTo>
                    <a:lnTo>
                      <a:pt x="772" y="71"/>
                    </a:lnTo>
                    <a:close/>
                  </a:path>
                </a:pathLst>
              </a:custGeom>
              <a:solidFill>
                <a:srgbClr val="9898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3" name="Line 31"/>
              <p:cNvSpPr>
                <a:spLocks noChangeShapeType="1"/>
              </p:cNvSpPr>
              <p:nvPr/>
            </p:nvSpPr>
            <p:spPr bwMode="auto">
              <a:xfrm flipV="1">
                <a:off x="6795" y="8837"/>
                <a:ext cx="70" cy="71"/>
              </a:xfrm>
              <a:prstGeom prst="line">
                <a:avLst/>
              </a:prstGeom>
              <a:noFill/>
              <a:ln w="3175">
                <a:solidFill>
                  <a:srgbClr val="9898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4" name="Freeform 32"/>
              <p:cNvSpPr>
                <a:spLocks/>
              </p:cNvSpPr>
              <p:nvPr/>
            </p:nvSpPr>
            <p:spPr bwMode="auto">
              <a:xfrm>
                <a:off x="5898" y="8910"/>
                <a:ext cx="1020" cy="422"/>
              </a:xfrm>
              <a:custGeom>
                <a:avLst/>
                <a:gdLst>
                  <a:gd name="T0" fmla="*/ 125 w 1020"/>
                  <a:gd name="T1" fmla="*/ 0 h 424"/>
                  <a:gd name="T2" fmla="*/ 0 w 1020"/>
                  <a:gd name="T3" fmla="*/ 124 h 424"/>
                  <a:gd name="T4" fmla="*/ 0 w 1020"/>
                  <a:gd name="T5" fmla="*/ 300 h 424"/>
                  <a:gd name="T6" fmla="*/ 125 w 1020"/>
                  <a:gd name="T7" fmla="*/ 424 h 424"/>
                  <a:gd name="T8" fmla="*/ 897 w 1020"/>
                  <a:gd name="T9" fmla="*/ 424 h 424"/>
                  <a:gd name="T10" fmla="*/ 1020 w 1020"/>
                  <a:gd name="T11" fmla="*/ 300 h 424"/>
                  <a:gd name="T12" fmla="*/ 1020 w 1020"/>
                  <a:gd name="T13" fmla="*/ 124 h 424"/>
                  <a:gd name="T14" fmla="*/ 897 w 1020"/>
                  <a:gd name="T15" fmla="*/ 0 h 424"/>
                  <a:gd name="T16" fmla="*/ 125 w 1020"/>
                  <a:gd name="T17" fmla="*/ 0 h 4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20"/>
                  <a:gd name="T28" fmla="*/ 0 h 424"/>
                  <a:gd name="T29" fmla="*/ 1020 w 1020"/>
                  <a:gd name="T30" fmla="*/ 424 h 4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20" h="424">
                    <a:moveTo>
                      <a:pt x="125" y="0"/>
                    </a:moveTo>
                    <a:lnTo>
                      <a:pt x="0" y="124"/>
                    </a:lnTo>
                    <a:lnTo>
                      <a:pt x="0" y="300"/>
                    </a:lnTo>
                    <a:lnTo>
                      <a:pt x="125" y="424"/>
                    </a:lnTo>
                    <a:lnTo>
                      <a:pt x="897" y="424"/>
                    </a:lnTo>
                    <a:lnTo>
                      <a:pt x="1020" y="300"/>
                    </a:lnTo>
                    <a:lnTo>
                      <a:pt x="1020" y="124"/>
                    </a:lnTo>
                    <a:lnTo>
                      <a:pt x="897" y="0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C4C4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5" name="Line 33"/>
              <p:cNvSpPr>
                <a:spLocks noChangeShapeType="1"/>
              </p:cNvSpPr>
              <p:nvPr/>
            </p:nvSpPr>
            <p:spPr bwMode="auto">
              <a:xfrm flipH="1">
                <a:off x="5898" y="8910"/>
                <a:ext cx="125" cy="128"/>
              </a:xfrm>
              <a:prstGeom prst="line">
                <a:avLst/>
              </a:prstGeom>
              <a:noFill/>
              <a:ln w="6350">
                <a:solidFill>
                  <a:srgbClr val="C7C7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6" name="Line 34"/>
              <p:cNvSpPr>
                <a:spLocks noChangeShapeType="1"/>
              </p:cNvSpPr>
              <p:nvPr/>
            </p:nvSpPr>
            <p:spPr bwMode="auto">
              <a:xfrm>
                <a:off x="5898" y="9032"/>
                <a:ext cx="1" cy="176"/>
              </a:xfrm>
              <a:prstGeom prst="line">
                <a:avLst/>
              </a:prstGeom>
              <a:noFill/>
              <a:ln w="6350">
                <a:solidFill>
                  <a:srgbClr val="D6D6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7" name="Line 35"/>
              <p:cNvSpPr>
                <a:spLocks noChangeShapeType="1"/>
              </p:cNvSpPr>
              <p:nvPr/>
            </p:nvSpPr>
            <p:spPr bwMode="auto">
              <a:xfrm>
                <a:off x="5898" y="9208"/>
                <a:ext cx="125" cy="124"/>
              </a:xfrm>
              <a:prstGeom prst="line">
                <a:avLst/>
              </a:prstGeom>
              <a:noFill/>
              <a:ln w="6350">
                <a:solidFill>
                  <a:srgbClr val="C7C7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8" name="Line 36"/>
              <p:cNvSpPr>
                <a:spLocks noChangeShapeType="1"/>
              </p:cNvSpPr>
              <p:nvPr/>
            </p:nvSpPr>
            <p:spPr bwMode="auto">
              <a:xfrm>
                <a:off x="6024" y="9332"/>
                <a:ext cx="773" cy="1"/>
              </a:xfrm>
              <a:prstGeom prst="line">
                <a:avLst/>
              </a:prstGeom>
              <a:noFill/>
              <a:ln w="6350">
                <a:solidFill>
                  <a:srgbClr val="B7B7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9" name="Line 37"/>
              <p:cNvSpPr>
                <a:spLocks noChangeShapeType="1"/>
              </p:cNvSpPr>
              <p:nvPr/>
            </p:nvSpPr>
            <p:spPr bwMode="auto">
              <a:xfrm flipV="1">
                <a:off x="6795" y="9208"/>
                <a:ext cx="123" cy="124"/>
              </a:xfrm>
              <a:prstGeom prst="line">
                <a:avLst/>
              </a:prstGeom>
              <a:noFill/>
              <a:ln w="6350">
                <a:solidFill>
                  <a:srgbClr val="DBDB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10" name="Line 38"/>
              <p:cNvSpPr>
                <a:spLocks noChangeShapeType="1"/>
              </p:cNvSpPr>
              <p:nvPr/>
            </p:nvSpPr>
            <p:spPr bwMode="auto">
              <a:xfrm flipV="1">
                <a:off x="6918" y="9032"/>
                <a:ext cx="1" cy="176"/>
              </a:xfrm>
              <a:prstGeom prst="line">
                <a:avLst/>
              </a:prstGeom>
              <a:noFill/>
              <a:ln w="6350">
                <a:solidFill>
                  <a:srgbClr val="EAEA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11" name="Line 39"/>
              <p:cNvSpPr>
                <a:spLocks noChangeShapeType="1"/>
              </p:cNvSpPr>
              <p:nvPr/>
            </p:nvSpPr>
            <p:spPr bwMode="auto">
              <a:xfrm flipH="1" flipV="1">
                <a:off x="6788" y="8910"/>
                <a:ext cx="116" cy="128"/>
              </a:xfrm>
              <a:prstGeom prst="line">
                <a:avLst/>
              </a:prstGeom>
              <a:noFill/>
              <a:ln w="6350">
                <a:solidFill>
                  <a:srgbClr val="DBDB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12" name="Line 40"/>
              <p:cNvSpPr>
                <a:spLocks noChangeShapeType="1"/>
              </p:cNvSpPr>
              <p:nvPr/>
            </p:nvSpPr>
            <p:spPr bwMode="auto">
              <a:xfrm flipH="1">
                <a:off x="6024" y="8910"/>
                <a:ext cx="773" cy="0"/>
              </a:xfrm>
              <a:prstGeom prst="line">
                <a:avLst/>
              </a:prstGeom>
              <a:noFill/>
              <a:ln w="6350">
                <a:solidFill>
                  <a:srgbClr val="B7B7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10" name="Rectangle 41"/>
            <p:cNvSpPr>
              <a:spLocks noChangeArrowheads="1"/>
            </p:cNvSpPr>
            <p:nvPr/>
          </p:nvSpPr>
          <p:spPr bwMode="auto">
            <a:xfrm>
              <a:off x="2642697" y="5500707"/>
              <a:ext cx="473861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Arial" charset="0"/>
                </a:rPr>
                <a:t>TEORÍA</a:t>
              </a:r>
              <a:endParaRPr lang="es-BO" sz="36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11" name="Rectangle 42"/>
            <p:cNvSpPr>
              <a:spLocks noChangeArrowheads="1"/>
            </p:cNvSpPr>
            <p:nvPr/>
          </p:nvSpPr>
          <p:spPr bwMode="auto">
            <a:xfrm>
              <a:off x="2500540" y="5637232"/>
              <a:ext cx="783692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Arial" charset="0"/>
                </a:rPr>
                <a:t>APLICACIÓN </a:t>
              </a:r>
              <a:endParaRPr lang="es-BO" sz="36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12" name="Rectangle 43"/>
            <p:cNvSpPr>
              <a:spLocks noChangeArrowheads="1"/>
            </p:cNvSpPr>
            <p:nvPr/>
          </p:nvSpPr>
          <p:spPr bwMode="auto">
            <a:xfrm>
              <a:off x="2668213" y="5800744"/>
              <a:ext cx="507881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Arial" charset="0"/>
                </a:rPr>
                <a:t>MILITAR</a:t>
              </a:r>
              <a:endParaRPr lang="es-BO" sz="36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13" name="Rectangle 49"/>
            <p:cNvSpPr>
              <a:spLocks noChangeArrowheads="1"/>
            </p:cNvSpPr>
            <p:nvPr/>
          </p:nvSpPr>
          <p:spPr bwMode="auto">
            <a:xfrm>
              <a:off x="1916111" y="3071832"/>
              <a:ext cx="1849272" cy="633412"/>
            </a:xfrm>
            <a:prstGeom prst="rect">
              <a:avLst/>
            </a:prstGeom>
            <a:solidFill>
              <a:srgbClr val="75C42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36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14" name="Rectangle 54"/>
            <p:cNvSpPr>
              <a:spLocks noChangeArrowheads="1"/>
            </p:cNvSpPr>
            <p:nvPr/>
          </p:nvSpPr>
          <p:spPr bwMode="auto">
            <a:xfrm>
              <a:off x="2199213" y="3214707"/>
              <a:ext cx="1287929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latin typeface="Arial" charset="0"/>
                </a:rPr>
                <a:t>PENSAMIENTO</a:t>
              </a:r>
              <a:r>
                <a:rPr lang="en-US" sz="1200" b="1" kern="0" dirty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s-BO" sz="40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15" name="Rectangle 55"/>
            <p:cNvSpPr>
              <a:spLocks noChangeArrowheads="1"/>
            </p:cNvSpPr>
            <p:nvPr/>
          </p:nvSpPr>
          <p:spPr bwMode="auto">
            <a:xfrm>
              <a:off x="2567366" y="3459182"/>
              <a:ext cx="712006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latin typeface="Arial" charset="0"/>
                </a:rPr>
                <a:t>MILITAR</a:t>
              </a:r>
              <a:endParaRPr lang="es-BO" sz="36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grpSp>
          <p:nvGrpSpPr>
            <p:cNvPr id="6" name="Group 56"/>
            <p:cNvGrpSpPr>
              <a:grpSpLocks/>
            </p:cNvGrpSpPr>
            <p:nvPr/>
          </p:nvGrpSpPr>
          <p:grpSpPr bwMode="auto">
            <a:xfrm>
              <a:off x="4487910" y="5143674"/>
              <a:ext cx="1567735" cy="570553"/>
              <a:chOff x="5855" y="7392"/>
              <a:chExt cx="1251" cy="383"/>
            </a:xfrm>
          </p:grpSpPr>
          <p:sp>
            <p:nvSpPr>
              <p:cNvPr id="93" name="Rectangle 57"/>
              <p:cNvSpPr>
                <a:spLocks noChangeArrowheads="1"/>
              </p:cNvSpPr>
              <p:nvPr/>
            </p:nvSpPr>
            <p:spPr bwMode="auto">
              <a:xfrm>
                <a:off x="5855" y="7392"/>
                <a:ext cx="1249" cy="38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pic>
            <p:nvPicPr>
              <p:cNvPr id="94" name="Picture 5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859" y="7396"/>
                <a:ext cx="1247" cy="3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5" name="Rectangle 59"/>
              <p:cNvSpPr>
                <a:spLocks noChangeArrowheads="1"/>
              </p:cNvSpPr>
              <p:nvPr/>
            </p:nvSpPr>
            <p:spPr bwMode="auto">
              <a:xfrm>
                <a:off x="5855" y="7392"/>
                <a:ext cx="1249" cy="38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17" name="Rectangle 60"/>
            <p:cNvSpPr>
              <a:spLocks noChangeArrowheads="1"/>
            </p:cNvSpPr>
            <p:nvPr/>
          </p:nvSpPr>
          <p:spPr bwMode="auto">
            <a:xfrm>
              <a:off x="4702169" y="5253057"/>
              <a:ext cx="1212597" cy="890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2400" b="1" kern="0" dirty="0">
                  <a:solidFill>
                    <a:sysClr val="window" lastClr="FFFFFF"/>
                  </a:solidFill>
                  <a:latin typeface="Arial" charset="0"/>
                </a:rPr>
                <a:t>PATRIA</a:t>
              </a:r>
              <a:endParaRPr lang="es-BO" sz="3600" kern="0" dirty="0">
                <a:solidFill>
                  <a:sysClr val="window" lastClr="FFFFFF"/>
                </a:solidFill>
                <a:latin typeface="Arial" charset="0"/>
              </a:endParaRPr>
            </a:p>
          </p:txBody>
        </p:sp>
        <p:sp>
          <p:nvSpPr>
            <p:cNvPr id="18" name="Rectangle 61"/>
            <p:cNvSpPr>
              <a:spLocks noChangeArrowheads="1"/>
            </p:cNvSpPr>
            <p:nvPr/>
          </p:nvSpPr>
          <p:spPr bwMode="auto">
            <a:xfrm>
              <a:off x="4857693" y="1570057"/>
              <a:ext cx="1143340" cy="357187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2400" b="1" kern="0" dirty="0">
                  <a:solidFill>
                    <a:sysClr val="window" lastClr="FFFFFF"/>
                  </a:solidFill>
                </a:rPr>
                <a:t>DIOS</a:t>
              </a:r>
              <a:endParaRPr lang="es-BO" sz="3600" kern="0" dirty="0">
                <a:solidFill>
                  <a:sysClr val="window" lastClr="FFFFFF"/>
                </a:solidFill>
              </a:endParaRPr>
            </a:p>
          </p:txBody>
        </p:sp>
        <p:grpSp>
          <p:nvGrpSpPr>
            <p:cNvPr id="9" name="Group 62"/>
            <p:cNvGrpSpPr>
              <a:grpSpLocks/>
            </p:cNvGrpSpPr>
            <p:nvPr/>
          </p:nvGrpSpPr>
          <p:grpSpPr bwMode="auto">
            <a:xfrm>
              <a:off x="3999870" y="2011791"/>
              <a:ext cx="2888392" cy="2972081"/>
              <a:chOff x="5405" y="5340"/>
              <a:chExt cx="2302" cy="1992"/>
            </a:xfrm>
          </p:grpSpPr>
          <p:sp>
            <p:nvSpPr>
              <p:cNvPr id="28" name="Rectangle 63"/>
              <p:cNvSpPr>
                <a:spLocks noChangeArrowheads="1"/>
              </p:cNvSpPr>
              <p:nvPr/>
            </p:nvSpPr>
            <p:spPr bwMode="auto">
              <a:xfrm>
                <a:off x="6443" y="6623"/>
                <a:ext cx="20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1000"/>
                  </a:spcAft>
                  <a:defRPr/>
                </a:pPr>
                <a:r>
                  <a:rPr lang="en-US" sz="1000" b="1" kern="0" dirty="0">
                    <a:solidFill>
                      <a:srgbClr val="000000"/>
                    </a:solidFill>
                    <a:latin typeface="Arial" charset="0"/>
                  </a:rPr>
                  <a:t>SER</a:t>
                </a:r>
                <a:endParaRPr lang="es-BO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grpSp>
            <p:nvGrpSpPr>
              <p:cNvPr id="16" name="Group 64"/>
              <p:cNvGrpSpPr>
                <a:grpSpLocks/>
              </p:cNvGrpSpPr>
              <p:nvPr/>
            </p:nvGrpSpPr>
            <p:grpSpPr bwMode="auto">
              <a:xfrm>
                <a:off x="5405" y="5340"/>
                <a:ext cx="2302" cy="1992"/>
                <a:chOff x="5405" y="5340"/>
                <a:chExt cx="2302" cy="1992"/>
              </a:xfrm>
            </p:grpSpPr>
            <p:sp>
              <p:nvSpPr>
                <p:cNvPr id="44" name="Freeform 65"/>
                <p:cNvSpPr>
                  <a:spLocks/>
                </p:cNvSpPr>
                <p:nvPr/>
              </p:nvSpPr>
              <p:spPr bwMode="auto">
                <a:xfrm>
                  <a:off x="5847" y="6477"/>
                  <a:ext cx="90" cy="282"/>
                </a:xfrm>
                <a:custGeom>
                  <a:avLst/>
                  <a:gdLst>
                    <a:gd name="T0" fmla="*/ 0 w 88"/>
                    <a:gd name="T1" fmla="*/ 279 h 279"/>
                    <a:gd name="T2" fmla="*/ 0 w 88"/>
                    <a:gd name="T3" fmla="*/ 89 h 279"/>
                    <a:gd name="T4" fmla="*/ 88 w 88"/>
                    <a:gd name="T5" fmla="*/ 0 h 279"/>
                    <a:gd name="T6" fmla="*/ 88 w 88"/>
                    <a:gd name="T7" fmla="*/ 191 h 279"/>
                    <a:gd name="T8" fmla="*/ 0 w 88"/>
                    <a:gd name="T9" fmla="*/ 279 h 2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8"/>
                    <a:gd name="T16" fmla="*/ 0 h 279"/>
                    <a:gd name="T17" fmla="*/ 88 w 88"/>
                    <a:gd name="T18" fmla="*/ 279 h 2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8" h="279">
                      <a:moveTo>
                        <a:pt x="0" y="279"/>
                      </a:moveTo>
                      <a:lnTo>
                        <a:pt x="0" y="89"/>
                      </a:lnTo>
                      <a:lnTo>
                        <a:pt x="88" y="0"/>
                      </a:lnTo>
                      <a:lnTo>
                        <a:pt x="88" y="191"/>
                      </a:lnTo>
                      <a:lnTo>
                        <a:pt x="0" y="279"/>
                      </a:lnTo>
                      <a:close/>
                    </a:path>
                  </a:pathLst>
                </a:custGeom>
                <a:solidFill>
                  <a:srgbClr val="E1E1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45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5847" y="6673"/>
                  <a:ext cx="90" cy="86"/>
                </a:xfrm>
                <a:prstGeom prst="line">
                  <a:avLst/>
                </a:prstGeom>
                <a:noFill/>
                <a:ln w="3175">
                  <a:solidFill>
                    <a:srgbClr val="E1E1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46" name="Freeform 67"/>
                <p:cNvSpPr>
                  <a:spLocks/>
                </p:cNvSpPr>
                <p:nvPr/>
              </p:nvSpPr>
              <p:spPr bwMode="auto">
                <a:xfrm>
                  <a:off x="5847" y="6102"/>
                  <a:ext cx="536" cy="88"/>
                </a:xfrm>
                <a:custGeom>
                  <a:avLst/>
                  <a:gdLst>
                    <a:gd name="T0" fmla="*/ 442 w 531"/>
                    <a:gd name="T1" fmla="*/ 88 h 88"/>
                    <a:gd name="T2" fmla="*/ 0 w 531"/>
                    <a:gd name="T3" fmla="*/ 88 h 88"/>
                    <a:gd name="T4" fmla="*/ 88 w 531"/>
                    <a:gd name="T5" fmla="*/ 0 h 88"/>
                    <a:gd name="T6" fmla="*/ 531 w 531"/>
                    <a:gd name="T7" fmla="*/ 0 h 88"/>
                    <a:gd name="T8" fmla="*/ 442 w 531"/>
                    <a:gd name="T9" fmla="*/ 88 h 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1"/>
                    <a:gd name="T16" fmla="*/ 0 h 88"/>
                    <a:gd name="T17" fmla="*/ 531 w 531"/>
                    <a:gd name="T18" fmla="*/ 88 h 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1" h="88">
                      <a:moveTo>
                        <a:pt x="442" y="88"/>
                      </a:moveTo>
                      <a:lnTo>
                        <a:pt x="0" y="88"/>
                      </a:lnTo>
                      <a:lnTo>
                        <a:pt x="88" y="0"/>
                      </a:lnTo>
                      <a:lnTo>
                        <a:pt x="531" y="0"/>
                      </a:lnTo>
                      <a:lnTo>
                        <a:pt x="442" y="88"/>
                      </a:lnTo>
                      <a:close/>
                    </a:path>
                  </a:pathLst>
                </a:custGeom>
                <a:solidFill>
                  <a:srgbClr val="9898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47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6290" y="6102"/>
                  <a:ext cx="91" cy="88"/>
                </a:xfrm>
                <a:prstGeom prst="line">
                  <a:avLst/>
                </a:prstGeom>
                <a:noFill/>
                <a:ln w="3175">
                  <a:solidFill>
                    <a:srgbClr val="9898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48" name="Freeform 69"/>
                <p:cNvSpPr>
                  <a:spLocks/>
                </p:cNvSpPr>
                <p:nvPr/>
              </p:nvSpPr>
              <p:spPr bwMode="auto">
                <a:xfrm>
                  <a:off x="5847" y="5911"/>
                  <a:ext cx="90" cy="279"/>
                </a:xfrm>
                <a:custGeom>
                  <a:avLst/>
                  <a:gdLst>
                    <a:gd name="T0" fmla="*/ 0 w 88"/>
                    <a:gd name="T1" fmla="*/ 279 h 279"/>
                    <a:gd name="T2" fmla="*/ 0 w 88"/>
                    <a:gd name="T3" fmla="*/ 89 h 279"/>
                    <a:gd name="T4" fmla="*/ 88 w 88"/>
                    <a:gd name="T5" fmla="*/ 0 h 279"/>
                    <a:gd name="T6" fmla="*/ 88 w 88"/>
                    <a:gd name="T7" fmla="*/ 191 h 279"/>
                    <a:gd name="T8" fmla="*/ 0 w 88"/>
                    <a:gd name="T9" fmla="*/ 279 h 2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8"/>
                    <a:gd name="T16" fmla="*/ 0 h 279"/>
                    <a:gd name="T17" fmla="*/ 88 w 88"/>
                    <a:gd name="T18" fmla="*/ 279 h 2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8" h="279">
                      <a:moveTo>
                        <a:pt x="0" y="279"/>
                      </a:moveTo>
                      <a:lnTo>
                        <a:pt x="0" y="89"/>
                      </a:lnTo>
                      <a:lnTo>
                        <a:pt x="88" y="0"/>
                      </a:lnTo>
                      <a:lnTo>
                        <a:pt x="88" y="191"/>
                      </a:lnTo>
                      <a:lnTo>
                        <a:pt x="0" y="279"/>
                      </a:lnTo>
                      <a:close/>
                    </a:path>
                  </a:pathLst>
                </a:custGeom>
                <a:solidFill>
                  <a:srgbClr val="E1E1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49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5847" y="6102"/>
                  <a:ext cx="90" cy="88"/>
                </a:xfrm>
                <a:prstGeom prst="line">
                  <a:avLst/>
                </a:prstGeom>
                <a:noFill/>
                <a:ln w="3175">
                  <a:solidFill>
                    <a:srgbClr val="E1E1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50" name="Freeform 71"/>
                <p:cNvSpPr>
                  <a:spLocks/>
                </p:cNvSpPr>
                <p:nvPr/>
              </p:nvSpPr>
              <p:spPr bwMode="auto">
                <a:xfrm>
                  <a:off x="5405" y="5911"/>
                  <a:ext cx="530" cy="466"/>
                </a:xfrm>
                <a:custGeom>
                  <a:avLst/>
                  <a:gdLst>
                    <a:gd name="T0" fmla="*/ 442 w 530"/>
                    <a:gd name="T1" fmla="*/ 89 h 469"/>
                    <a:gd name="T2" fmla="*/ 0 w 530"/>
                    <a:gd name="T3" fmla="*/ 469 h 469"/>
                    <a:gd name="T4" fmla="*/ 88 w 530"/>
                    <a:gd name="T5" fmla="*/ 381 h 469"/>
                    <a:gd name="T6" fmla="*/ 530 w 530"/>
                    <a:gd name="T7" fmla="*/ 0 h 469"/>
                    <a:gd name="T8" fmla="*/ 442 w 530"/>
                    <a:gd name="T9" fmla="*/ 89 h 4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0"/>
                    <a:gd name="T16" fmla="*/ 0 h 469"/>
                    <a:gd name="T17" fmla="*/ 530 w 530"/>
                    <a:gd name="T18" fmla="*/ 469 h 4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0" h="469">
                      <a:moveTo>
                        <a:pt x="442" y="89"/>
                      </a:moveTo>
                      <a:lnTo>
                        <a:pt x="0" y="469"/>
                      </a:lnTo>
                      <a:lnTo>
                        <a:pt x="88" y="381"/>
                      </a:lnTo>
                      <a:lnTo>
                        <a:pt x="530" y="0"/>
                      </a:lnTo>
                      <a:lnTo>
                        <a:pt x="442" y="89"/>
                      </a:lnTo>
                      <a:close/>
                    </a:path>
                  </a:pathLst>
                </a:custGeom>
                <a:solidFill>
                  <a:srgbClr val="C7C7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51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5847" y="5911"/>
                  <a:ext cx="90" cy="84"/>
                </a:xfrm>
                <a:prstGeom prst="line">
                  <a:avLst/>
                </a:prstGeom>
                <a:noFill/>
                <a:ln w="3175">
                  <a:solidFill>
                    <a:srgbClr val="C7C7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52" name="Freeform 73"/>
                <p:cNvSpPr>
                  <a:spLocks/>
                </p:cNvSpPr>
                <p:nvPr/>
              </p:nvSpPr>
              <p:spPr bwMode="auto">
                <a:xfrm>
                  <a:off x="6068" y="5340"/>
                  <a:ext cx="531" cy="469"/>
                </a:xfrm>
                <a:custGeom>
                  <a:avLst/>
                  <a:gdLst>
                    <a:gd name="T0" fmla="*/ 442 w 531"/>
                    <a:gd name="T1" fmla="*/ 89 h 469"/>
                    <a:gd name="T2" fmla="*/ 0 w 531"/>
                    <a:gd name="T3" fmla="*/ 469 h 469"/>
                    <a:gd name="T4" fmla="*/ 89 w 531"/>
                    <a:gd name="T5" fmla="*/ 381 h 469"/>
                    <a:gd name="T6" fmla="*/ 531 w 531"/>
                    <a:gd name="T7" fmla="*/ 0 h 469"/>
                    <a:gd name="T8" fmla="*/ 442 w 531"/>
                    <a:gd name="T9" fmla="*/ 89 h 4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1"/>
                    <a:gd name="T16" fmla="*/ 0 h 469"/>
                    <a:gd name="T17" fmla="*/ 531 w 531"/>
                    <a:gd name="T18" fmla="*/ 469 h 4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1" h="469">
                      <a:moveTo>
                        <a:pt x="442" y="89"/>
                      </a:moveTo>
                      <a:lnTo>
                        <a:pt x="0" y="469"/>
                      </a:lnTo>
                      <a:lnTo>
                        <a:pt x="89" y="381"/>
                      </a:lnTo>
                      <a:lnTo>
                        <a:pt x="531" y="0"/>
                      </a:lnTo>
                      <a:lnTo>
                        <a:pt x="442" y="89"/>
                      </a:lnTo>
                      <a:close/>
                    </a:path>
                  </a:pathLst>
                </a:custGeom>
                <a:solidFill>
                  <a:srgbClr val="C7C7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53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6510" y="5340"/>
                  <a:ext cx="90" cy="89"/>
                </a:xfrm>
                <a:prstGeom prst="line">
                  <a:avLst/>
                </a:prstGeom>
                <a:noFill/>
                <a:ln w="3175">
                  <a:solidFill>
                    <a:srgbClr val="C7C7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54" name="Freeform 75"/>
                <p:cNvSpPr>
                  <a:spLocks/>
                </p:cNvSpPr>
                <p:nvPr/>
              </p:nvSpPr>
              <p:spPr bwMode="auto">
                <a:xfrm>
                  <a:off x="6068" y="6858"/>
                  <a:ext cx="310" cy="83"/>
                </a:xfrm>
                <a:custGeom>
                  <a:avLst/>
                  <a:gdLst>
                    <a:gd name="T0" fmla="*/ 221 w 310"/>
                    <a:gd name="T1" fmla="*/ 88 h 88"/>
                    <a:gd name="T2" fmla="*/ 0 w 310"/>
                    <a:gd name="T3" fmla="*/ 88 h 88"/>
                    <a:gd name="T4" fmla="*/ 89 w 310"/>
                    <a:gd name="T5" fmla="*/ 0 h 88"/>
                    <a:gd name="T6" fmla="*/ 310 w 310"/>
                    <a:gd name="T7" fmla="*/ 0 h 88"/>
                    <a:gd name="T8" fmla="*/ 221 w 310"/>
                    <a:gd name="T9" fmla="*/ 88 h 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0"/>
                    <a:gd name="T16" fmla="*/ 0 h 88"/>
                    <a:gd name="T17" fmla="*/ 310 w 310"/>
                    <a:gd name="T18" fmla="*/ 88 h 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0" h="88">
                      <a:moveTo>
                        <a:pt x="221" y="88"/>
                      </a:moveTo>
                      <a:lnTo>
                        <a:pt x="0" y="88"/>
                      </a:lnTo>
                      <a:lnTo>
                        <a:pt x="89" y="0"/>
                      </a:lnTo>
                      <a:lnTo>
                        <a:pt x="310" y="0"/>
                      </a:lnTo>
                      <a:lnTo>
                        <a:pt x="221" y="88"/>
                      </a:lnTo>
                      <a:close/>
                    </a:path>
                  </a:pathLst>
                </a:custGeom>
                <a:solidFill>
                  <a:srgbClr val="9898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55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6290" y="6858"/>
                  <a:ext cx="91" cy="83"/>
                </a:xfrm>
                <a:prstGeom prst="line">
                  <a:avLst/>
                </a:prstGeom>
                <a:noFill/>
                <a:ln w="3175">
                  <a:solidFill>
                    <a:srgbClr val="9898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56" name="Freeform 77"/>
                <p:cNvSpPr>
                  <a:spLocks/>
                </p:cNvSpPr>
                <p:nvPr/>
              </p:nvSpPr>
              <p:spPr bwMode="auto">
                <a:xfrm>
                  <a:off x="6734" y="6858"/>
                  <a:ext cx="310" cy="83"/>
                </a:xfrm>
                <a:custGeom>
                  <a:avLst/>
                  <a:gdLst>
                    <a:gd name="T0" fmla="*/ 221 w 309"/>
                    <a:gd name="T1" fmla="*/ 88 h 88"/>
                    <a:gd name="T2" fmla="*/ 0 w 309"/>
                    <a:gd name="T3" fmla="*/ 88 h 88"/>
                    <a:gd name="T4" fmla="*/ 88 w 309"/>
                    <a:gd name="T5" fmla="*/ 0 h 88"/>
                    <a:gd name="T6" fmla="*/ 309 w 309"/>
                    <a:gd name="T7" fmla="*/ 0 h 88"/>
                    <a:gd name="T8" fmla="*/ 221 w 309"/>
                    <a:gd name="T9" fmla="*/ 88 h 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9"/>
                    <a:gd name="T16" fmla="*/ 0 h 88"/>
                    <a:gd name="T17" fmla="*/ 309 w 309"/>
                    <a:gd name="T18" fmla="*/ 88 h 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9" h="88">
                      <a:moveTo>
                        <a:pt x="221" y="88"/>
                      </a:moveTo>
                      <a:lnTo>
                        <a:pt x="0" y="88"/>
                      </a:lnTo>
                      <a:lnTo>
                        <a:pt x="88" y="0"/>
                      </a:lnTo>
                      <a:lnTo>
                        <a:pt x="309" y="0"/>
                      </a:lnTo>
                      <a:lnTo>
                        <a:pt x="221" y="88"/>
                      </a:lnTo>
                      <a:close/>
                    </a:path>
                  </a:pathLst>
                </a:custGeom>
                <a:solidFill>
                  <a:srgbClr val="9898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57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6953" y="6858"/>
                  <a:ext cx="84" cy="83"/>
                </a:xfrm>
                <a:prstGeom prst="line">
                  <a:avLst/>
                </a:prstGeom>
                <a:noFill/>
                <a:ln w="3175">
                  <a:solidFill>
                    <a:srgbClr val="9898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58" name="Freeform 79"/>
                <p:cNvSpPr>
                  <a:spLocks/>
                </p:cNvSpPr>
                <p:nvPr/>
              </p:nvSpPr>
              <p:spPr bwMode="auto">
                <a:xfrm>
                  <a:off x="6734" y="6477"/>
                  <a:ext cx="86" cy="464"/>
                </a:xfrm>
                <a:custGeom>
                  <a:avLst/>
                  <a:gdLst>
                    <a:gd name="T0" fmla="*/ 0 w 88"/>
                    <a:gd name="T1" fmla="*/ 469 h 469"/>
                    <a:gd name="T2" fmla="*/ 0 w 88"/>
                    <a:gd name="T3" fmla="*/ 89 h 469"/>
                    <a:gd name="T4" fmla="*/ 88 w 88"/>
                    <a:gd name="T5" fmla="*/ 0 h 469"/>
                    <a:gd name="T6" fmla="*/ 88 w 88"/>
                    <a:gd name="T7" fmla="*/ 381 h 469"/>
                    <a:gd name="T8" fmla="*/ 0 w 88"/>
                    <a:gd name="T9" fmla="*/ 469 h 4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8"/>
                    <a:gd name="T16" fmla="*/ 0 h 469"/>
                    <a:gd name="T17" fmla="*/ 88 w 88"/>
                    <a:gd name="T18" fmla="*/ 469 h 4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8" h="469">
                      <a:moveTo>
                        <a:pt x="0" y="469"/>
                      </a:moveTo>
                      <a:lnTo>
                        <a:pt x="0" y="89"/>
                      </a:lnTo>
                      <a:lnTo>
                        <a:pt x="88" y="0"/>
                      </a:lnTo>
                      <a:lnTo>
                        <a:pt x="88" y="381"/>
                      </a:lnTo>
                      <a:lnTo>
                        <a:pt x="0" y="469"/>
                      </a:lnTo>
                      <a:close/>
                    </a:path>
                  </a:pathLst>
                </a:custGeom>
                <a:solidFill>
                  <a:srgbClr val="E1E1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59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6734" y="6858"/>
                  <a:ext cx="86" cy="83"/>
                </a:xfrm>
                <a:prstGeom prst="line">
                  <a:avLst/>
                </a:prstGeom>
                <a:noFill/>
                <a:ln w="3175">
                  <a:solidFill>
                    <a:srgbClr val="E1E1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0" name="Freeform 81"/>
                <p:cNvSpPr>
                  <a:spLocks/>
                </p:cNvSpPr>
                <p:nvPr/>
              </p:nvSpPr>
              <p:spPr bwMode="auto">
                <a:xfrm>
                  <a:off x="6734" y="6102"/>
                  <a:ext cx="536" cy="88"/>
                </a:xfrm>
                <a:custGeom>
                  <a:avLst/>
                  <a:gdLst>
                    <a:gd name="T0" fmla="*/ 442 w 530"/>
                    <a:gd name="T1" fmla="*/ 88 h 88"/>
                    <a:gd name="T2" fmla="*/ 0 w 530"/>
                    <a:gd name="T3" fmla="*/ 88 h 88"/>
                    <a:gd name="T4" fmla="*/ 88 w 530"/>
                    <a:gd name="T5" fmla="*/ 0 h 88"/>
                    <a:gd name="T6" fmla="*/ 530 w 530"/>
                    <a:gd name="T7" fmla="*/ 0 h 88"/>
                    <a:gd name="T8" fmla="*/ 442 w 530"/>
                    <a:gd name="T9" fmla="*/ 88 h 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0"/>
                    <a:gd name="T16" fmla="*/ 0 h 88"/>
                    <a:gd name="T17" fmla="*/ 530 w 530"/>
                    <a:gd name="T18" fmla="*/ 88 h 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0" h="88">
                      <a:moveTo>
                        <a:pt x="442" y="88"/>
                      </a:moveTo>
                      <a:lnTo>
                        <a:pt x="0" y="88"/>
                      </a:lnTo>
                      <a:lnTo>
                        <a:pt x="88" y="0"/>
                      </a:lnTo>
                      <a:lnTo>
                        <a:pt x="530" y="0"/>
                      </a:lnTo>
                      <a:lnTo>
                        <a:pt x="442" y="88"/>
                      </a:lnTo>
                      <a:close/>
                    </a:path>
                  </a:pathLst>
                </a:custGeom>
                <a:solidFill>
                  <a:srgbClr val="9898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1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7174" y="6102"/>
                  <a:ext cx="89" cy="88"/>
                </a:xfrm>
                <a:prstGeom prst="line">
                  <a:avLst/>
                </a:prstGeom>
                <a:noFill/>
                <a:ln w="3175">
                  <a:solidFill>
                    <a:srgbClr val="9898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2" name="Freeform 83"/>
                <p:cNvSpPr>
                  <a:spLocks/>
                </p:cNvSpPr>
                <p:nvPr/>
              </p:nvSpPr>
              <p:spPr bwMode="auto">
                <a:xfrm>
                  <a:off x="6734" y="5721"/>
                  <a:ext cx="86" cy="469"/>
                </a:xfrm>
                <a:custGeom>
                  <a:avLst/>
                  <a:gdLst>
                    <a:gd name="T0" fmla="*/ 0 w 88"/>
                    <a:gd name="T1" fmla="*/ 469 h 469"/>
                    <a:gd name="T2" fmla="*/ 0 w 88"/>
                    <a:gd name="T3" fmla="*/ 88 h 469"/>
                    <a:gd name="T4" fmla="*/ 88 w 88"/>
                    <a:gd name="T5" fmla="*/ 0 h 469"/>
                    <a:gd name="T6" fmla="*/ 88 w 88"/>
                    <a:gd name="T7" fmla="*/ 381 h 469"/>
                    <a:gd name="T8" fmla="*/ 0 w 88"/>
                    <a:gd name="T9" fmla="*/ 469 h 4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8"/>
                    <a:gd name="T16" fmla="*/ 0 h 469"/>
                    <a:gd name="T17" fmla="*/ 88 w 88"/>
                    <a:gd name="T18" fmla="*/ 469 h 4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8" h="469">
                      <a:moveTo>
                        <a:pt x="0" y="469"/>
                      </a:moveTo>
                      <a:lnTo>
                        <a:pt x="0" y="88"/>
                      </a:lnTo>
                      <a:lnTo>
                        <a:pt x="88" y="0"/>
                      </a:lnTo>
                      <a:lnTo>
                        <a:pt x="88" y="381"/>
                      </a:lnTo>
                      <a:lnTo>
                        <a:pt x="0" y="469"/>
                      </a:lnTo>
                      <a:close/>
                    </a:path>
                  </a:pathLst>
                </a:custGeom>
                <a:solidFill>
                  <a:srgbClr val="E1E1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3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6734" y="6102"/>
                  <a:ext cx="86" cy="88"/>
                </a:xfrm>
                <a:prstGeom prst="line">
                  <a:avLst/>
                </a:prstGeom>
                <a:noFill/>
                <a:ln w="3175">
                  <a:solidFill>
                    <a:srgbClr val="E1E1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4" name="Freeform 85"/>
                <p:cNvSpPr>
                  <a:spLocks/>
                </p:cNvSpPr>
                <p:nvPr/>
              </p:nvSpPr>
              <p:spPr bwMode="auto">
                <a:xfrm>
                  <a:off x="7174" y="5911"/>
                  <a:ext cx="530" cy="466"/>
                </a:xfrm>
                <a:custGeom>
                  <a:avLst/>
                  <a:gdLst>
                    <a:gd name="T0" fmla="*/ 442 w 530"/>
                    <a:gd name="T1" fmla="*/ 469 h 469"/>
                    <a:gd name="T2" fmla="*/ 0 w 530"/>
                    <a:gd name="T3" fmla="*/ 89 h 469"/>
                    <a:gd name="T4" fmla="*/ 88 w 530"/>
                    <a:gd name="T5" fmla="*/ 0 h 469"/>
                    <a:gd name="T6" fmla="*/ 530 w 530"/>
                    <a:gd name="T7" fmla="*/ 381 h 469"/>
                    <a:gd name="T8" fmla="*/ 442 w 530"/>
                    <a:gd name="T9" fmla="*/ 469 h 4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0"/>
                    <a:gd name="T16" fmla="*/ 0 h 469"/>
                    <a:gd name="T17" fmla="*/ 530 w 530"/>
                    <a:gd name="T18" fmla="*/ 469 h 4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0" h="469">
                      <a:moveTo>
                        <a:pt x="442" y="469"/>
                      </a:moveTo>
                      <a:lnTo>
                        <a:pt x="0" y="89"/>
                      </a:lnTo>
                      <a:lnTo>
                        <a:pt x="88" y="0"/>
                      </a:lnTo>
                      <a:lnTo>
                        <a:pt x="530" y="381"/>
                      </a:lnTo>
                      <a:lnTo>
                        <a:pt x="442" y="469"/>
                      </a:lnTo>
                      <a:close/>
                    </a:path>
                  </a:pathLst>
                </a:custGeom>
                <a:solidFill>
                  <a:srgbClr val="C7C7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5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7616" y="6292"/>
                  <a:ext cx="91" cy="85"/>
                </a:xfrm>
                <a:prstGeom prst="line">
                  <a:avLst/>
                </a:prstGeom>
                <a:noFill/>
                <a:ln w="3175">
                  <a:solidFill>
                    <a:srgbClr val="C7C7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6" name="Freeform 87"/>
                <p:cNvSpPr>
                  <a:spLocks/>
                </p:cNvSpPr>
                <p:nvPr/>
              </p:nvSpPr>
              <p:spPr bwMode="auto">
                <a:xfrm>
                  <a:off x="6510" y="5340"/>
                  <a:ext cx="531" cy="469"/>
                </a:xfrm>
                <a:custGeom>
                  <a:avLst/>
                  <a:gdLst>
                    <a:gd name="T0" fmla="*/ 443 w 531"/>
                    <a:gd name="T1" fmla="*/ 469 h 469"/>
                    <a:gd name="T2" fmla="*/ 0 w 531"/>
                    <a:gd name="T3" fmla="*/ 89 h 469"/>
                    <a:gd name="T4" fmla="*/ 89 w 531"/>
                    <a:gd name="T5" fmla="*/ 0 h 469"/>
                    <a:gd name="T6" fmla="*/ 531 w 531"/>
                    <a:gd name="T7" fmla="*/ 381 h 469"/>
                    <a:gd name="T8" fmla="*/ 443 w 531"/>
                    <a:gd name="T9" fmla="*/ 469 h 4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1"/>
                    <a:gd name="T16" fmla="*/ 0 h 469"/>
                    <a:gd name="T17" fmla="*/ 531 w 531"/>
                    <a:gd name="T18" fmla="*/ 469 h 4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1" h="469">
                      <a:moveTo>
                        <a:pt x="443" y="469"/>
                      </a:moveTo>
                      <a:lnTo>
                        <a:pt x="0" y="89"/>
                      </a:lnTo>
                      <a:lnTo>
                        <a:pt x="89" y="0"/>
                      </a:lnTo>
                      <a:lnTo>
                        <a:pt x="531" y="381"/>
                      </a:lnTo>
                      <a:lnTo>
                        <a:pt x="443" y="469"/>
                      </a:lnTo>
                      <a:close/>
                    </a:path>
                  </a:pathLst>
                </a:custGeom>
                <a:solidFill>
                  <a:srgbClr val="C7C7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7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6953" y="5721"/>
                  <a:ext cx="84" cy="88"/>
                </a:xfrm>
                <a:prstGeom prst="line">
                  <a:avLst/>
                </a:prstGeom>
                <a:noFill/>
                <a:ln w="3175">
                  <a:solidFill>
                    <a:srgbClr val="C7C7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8" name="Freeform 89"/>
                <p:cNvSpPr>
                  <a:spLocks/>
                </p:cNvSpPr>
                <p:nvPr/>
              </p:nvSpPr>
              <p:spPr bwMode="auto">
                <a:xfrm>
                  <a:off x="5405" y="5429"/>
                  <a:ext cx="2210" cy="1894"/>
                </a:xfrm>
                <a:custGeom>
                  <a:avLst/>
                  <a:gdLst>
                    <a:gd name="T0" fmla="*/ 1105 w 2211"/>
                    <a:gd name="T1" fmla="*/ 0 h 1903"/>
                    <a:gd name="T2" fmla="*/ 663 w 2211"/>
                    <a:gd name="T3" fmla="*/ 380 h 1903"/>
                    <a:gd name="T4" fmla="*/ 884 w 2211"/>
                    <a:gd name="T5" fmla="*/ 380 h 1903"/>
                    <a:gd name="T6" fmla="*/ 884 w 2211"/>
                    <a:gd name="T7" fmla="*/ 761 h 1903"/>
                    <a:gd name="T8" fmla="*/ 442 w 2211"/>
                    <a:gd name="T9" fmla="*/ 761 h 1903"/>
                    <a:gd name="T10" fmla="*/ 442 w 2211"/>
                    <a:gd name="T11" fmla="*/ 571 h 1903"/>
                    <a:gd name="T12" fmla="*/ 0 w 2211"/>
                    <a:gd name="T13" fmla="*/ 951 h 1903"/>
                    <a:gd name="T14" fmla="*/ 442 w 2211"/>
                    <a:gd name="T15" fmla="*/ 1332 h 1903"/>
                    <a:gd name="T16" fmla="*/ 442 w 2211"/>
                    <a:gd name="T17" fmla="*/ 1142 h 1903"/>
                    <a:gd name="T18" fmla="*/ 884 w 2211"/>
                    <a:gd name="T19" fmla="*/ 1142 h 1903"/>
                    <a:gd name="T20" fmla="*/ 884 w 2211"/>
                    <a:gd name="T21" fmla="*/ 1522 h 1903"/>
                    <a:gd name="T22" fmla="*/ 663 w 2211"/>
                    <a:gd name="T23" fmla="*/ 1522 h 1903"/>
                    <a:gd name="T24" fmla="*/ 1105 w 2211"/>
                    <a:gd name="T25" fmla="*/ 1903 h 1903"/>
                    <a:gd name="T26" fmla="*/ 1548 w 2211"/>
                    <a:gd name="T27" fmla="*/ 1522 h 1903"/>
                    <a:gd name="T28" fmla="*/ 1327 w 2211"/>
                    <a:gd name="T29" fmla="*/ 1522 h 1903"/>
                    <a:gd name="T30" fmla="*/ 1327 w 2211"/>
                    <a:gd name="T31" fmla="*/ 1142 h 1903"/>
                    <a:gd name="T32" fmla="*/ 1769 w 2211"/>
                    <a:gd name="T33" fmla="*/ 1142 h 1903"/>
                    <a:gd name="T34" fmla="*/ 1769 w 2211"/>
                    <a:gd name="T35" fmla="*/ 1332 h 1903"/>
                    <a:gd name="T36" fmla="*/ 2211 w 2211"/>
                    <a:gd name="T37" fmla="*/ 951 h 1903"/>
                    <a:gd name="T38" fmla="*/ 1769 w 2211"/>
                    <a:gd name="T39" fmla="*/ 571 h 1903"/>
                    <a:gd name="T40" fmla="*/ 1769 w 2211"/>
                    <a:gd name="T41" fmla="*/ 761 h 1903"/>
                    <a:gd name="T42" fmla="*/ 1327 w 2211"/>
                    <a:gd name="T43" fmla="*/ 761 h 1903"/>
                    <a:gd name="T44" fmla="*/ 1327 w 2211"/>
                    <a:gd name="T45" fmla="*/ 380 h 1903"/>
                    <a:gd name="T46" fmla="*/ 1548 w 2211"/>
                    <a:gd name="T47" fmla="*/ 380 h 1903"/>
                    <a:gd name="T48" fmla="*/ 1105 w 2211"/>
                    <a:gd name="T49" fmla="*/ 0 h 190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11"/>
                    <a:gd name="T76" fmla="*/ 0 h 1903"/>
                    <a:gd name="T77" fmla="*/ 2211 w 2211"/>
                    <a:gd name="T78" fmla="*/ 1903 h 1903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11" h="1903">
                      <a:moveTo>
                        <a:pt x="1105" y="0"/>
                      </a:moveTo>
                      <a:lnTo>
                        <a:pt x="663" y="380"/>
                      </a:lnTo>
                      <a:lnTo>
                        <a:pt x="884" y="380"/>
                      </a:lnTo>
                      <a:lnTo>
                        <a:pt x="884" y="761"/>
                      </a:lnTo>
                      <a:lnTo>
                        <a:pt x="442" y="761"/>
                      </a:lnTo>
                      <a:lnTo>
                        <a:pt x="442" y="571"/>
                      </a:lnTo>
                      <a:lnTo>
                        <a:pt x="0" y="951"/>
                      </a:lnTo>
                      <a:lnTo>
                        <a:pt x="442" y="1332"/>
                      </a:lnTo>
                      <a:lnTo>
                        <a:pt x="442" y="1142"/>
                      </a:lnTo>
                      <a:lnTo>
                        <a:pt x="884" y="1142"/>
                      </a:lnTo>
                      <a:lnTo>
                        <a:pt x="884" y="1522"/>
                      </a:lnTo>
                      <a:lnTo>
                        <a:pt x="663" y="1522"/>
                      </a:lnTo>
                      <a:lnTo>
                        <a:pt x="1105" y="1903"/>
                      </a:lnTo>
                      <a:lnTo>
                        <a:pt x="1548" y="1522"/>
                      </a:lnTo>
                      <a:lnTo>
                        <a:pt x="1327" y="1522"/>
                      </a:lnTo>
                      <a:lnTo>
                        <a:pt x="1327" y="1142"/>
                      </a:lnTo>
                      <a:lnTo>
                        <a:pt x="1769" y="1142"/>
                      </a:lnTo>
                      <a:lnTo>
                        <a:pt x="1769" y="1332"/>
                      </a:lnTo>
                      <a:lnTo>
                        <a:pt x="2211" y="951"/>
                      </a:lnTo>
                      <a:lnTo>
                        <a:pt x="1769" y="571"/>
                      </a:lnTo>
                      <a:lnTo>
                        <a:pt x="1769" y="761"/>
                      </a:lnTo>
                      <a:lnTo>
                        <a:pt x="1327" y="761"/>
                      </a:lnTo>
                      <a:lnTo>
                        <a:pt x="1327" y="380"/>
                      </a:lnTo>
                      <a:lnTo>
                        <a:pt x="1548" y="380"/>
                      </a:lnTo>
                      <a:lnTo>
                        <a:pt x="1105" y="0"/>
                      </a:lnTo>
                      <a:close/>
                    </a:path>
                  </a:pathLst>
                </a:custGeom>
                <a:solidFill>
                  <a:srgbClr val="C4C4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9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6068" y="5429"/>
                  <a:ext cx="442" cy="380"/>
                </a:xfrm>
                <a:prstGeom prst="line">
                  <a:avLst/>
                </a:prstGeom>
                <a:noFill/>
                <a:ln w="6350">
                  <a:solidFill>
                    <a:srgbClr val="C4C4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0" name="Line 91"/>
                <p:cNvSpPr>
                  <a:spLocks noChangeShapeType="1"/>
                </p:cNvSpPr>
                <p:nvPr/>
              </p:nvSpPr>
              <p:spPr bwMode="auto">
                <a:xfrm>
                  <a:off x="6068" y="5809"/>
                  <a:ext cx="221" cy="1"/>
                </a:xfrm>
                <a:prstGeom prst="line">
                  <a:avLst/>
                </a:prstGeom>
                <a:noFill/>
                <a:ln w="6350">
                  <a:solidFill>
                    <a:srgbClr val="B7B7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1" name="Line 92"/>
                <p:cNvSpPr>
                  <a:spLocks noChangeShapeType="1"/>
                </p:cNvSpPr>
                <p:nvPr/>
              </p:nvSpPr>
              <p:spPr bwMode="auto">
                <a:xfrm>
                  <a:off x="6290" y="5809"/>
                  <a:ext cx="0" cy="381"/>
                </a:xfrm>
                <a:prstGeom prst="line">
                  <a:avLst/>
                </a:prstGeom>
                <a:noFill/>
                <a:ln w="6350">
                  <a:solidFill>
                    <a:srgbClr val="D6D6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847" y="6190"/>
                  <a:ext cx="444" cy="1"/>
                </a:xfrm>
                <a:prstGeom prst="line">
                  <a:avLst/>
                </a:prstGeom>
                <a:noFill/>
                <a:ln w="6350">
                  <a:solidFill>
                    <a:srgbClr val="B7B7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3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5847" y="5995"/>
                  <a:ext cx="1" cy="183"/>
                </a:xfrm>
                <a:prstGeom prst="line">
                  <a:avLst/>
                </a:prstGeom>
                <a:noFill/>
                <a:ln w="6350">
                  <a:solidFill>
                    <a:srgbClr val="EAEA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4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5405" y="5995"/>
                  <a:ext cx="442" cy="382"/>
                </a:xfrm>
                <a:prstGeom prst="line">
                  <a:avLst/>
                </a:prstGeom>
                <a:noFill/>
                <a:ln w="6350">
                  <a:solidFill>
                    <a:srgbClr val="C4C4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5" name="Line 96"/>
                <p:cNvSpPr>
                  <a:spLocks noChangeShapeType="1"/>
                </p:cNvSpPr>
                <p:nvPr/>
              </p:nvSpPr>
              <p:spPr bwMode="auto">
                <a:xfrm>
                  <a:off x="5405" y="6377"/>
                  <a:ext cx="442" cy="382"/>
                </a:xfrm>
                <a:prstGeom prst="line">
                  <a:avLst/>
                </a:prstGeom>
                <a:noFill/>
                <a:ln w="6350">
                  <a:solidFill>
                    <a:srgbClr val="C4C4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6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5847" y="6571"/>
                  <a:ext cx="1" cy="188"/>
                </a:xfrm>
                <a:prstGeom prst="line">
                  <a:avLst/>
                </a:prstGeom>
                <a:noFill/>
                <a:ln w="6350">
                  <a:solidFill>
                    <a:srgbClr val="EAEA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7" name="Line 98"/>
                <p:cNvSpPr>
                  <a:spLocks noChangeShapeType="1"/>
                </p:cNvSpPr>
                <p:nvPr/>
              </p:nvSpPr>
              <p:spPr bwMode="auto">
                <a:xfrm>
                  <a:off x="5847" y="6571"/>
                  <a:ext cx="444" cy="1"/>
                </a:xfrm>
                <a:prstGeom prst="line">
                  <a:avLst/>
                </a:prstGeom>
                <a:noFill/>
                <a:ln w="6350">
                  <a:solidFill>
                    <a:srgbClr val="B7B7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8" name="Line 99"/>
                <p:cNvSpPr>
                  <a:spLocks noChangeShapeType="1"/>
                </p:cNvSpPr>
                <p:nvPr/>
              </p:nvSpPr>
              <p:spPr bwMode="auto">
                <a:xfrm>
                  <a:off x="6290" y="6571"/>
                  <a:ext cx="0" cy="380"/>
                </a:xfrm>
                <a:prstGeom prst="line">
                  <a:avLst/>
                </a:prstGeom>
                <a:noFill/>
                <a:ln w="6350">
                  <a:solidFill>
                    <a:srgbClr val="D6D6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9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6068" y="6951"/>
                  <a:ext cx="221" cy="1"/>
                </a:xfrm>
                <a:prstGeom prst="line">
                  <a:avLst/>
                </a:prstGeom>
                <a:noFill/>
                <a:ln w="6350">
                  <a:solidFill>
                    <a:srgbClr val="B7B7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80" name="Line 101"/>
                <p:cNvSpPr>
                  <a:spLocks noChangeShapeType="1"/>
                </p:cNvSpPr>
                <p:nvPr/>
              </p:nvSpPr>
              <p:spPr bwMode="auto">
                <a:xfrm>
                  <a:off x="6068" y="6951"/>
                  <a:ext cx="442" cy="381"/>
                </a:xfrm>
                <a:prstGeom prst="line">
                  <a:avLst/>
                </a:prstGeom>
                <a:noFill/>
                <a:ln w="6350">
                  <a:solidFill>
                    <a:srgbClr val="C4C4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81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6510" y="6951"/>
                  <a:ext cx="444" cy="381"/>
                </a:xfrm>
                <a:prstGeom prst="line">
                  <a:avLst/>
                </a:prstGeom>
                <a:noFill/>
                <a:ln w="6350">
                  <a:solidFill>
                    <a:srgbClr val="D8D8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82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6734" y="6951"/>
                  <a:ext cx="226" cy="1"/>
                </a:xfrm>
                <a:prstGeom prst="line">
                  <a:avLst/>
                </a:prstGeom>
                <a:noFill/>
                <a:ln w="6350">
                  <a:solidFill>
                    <a:srgbClr val="B7B7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83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6734" y="6571"/>
                  <a:ext cx="0" cy="380"/>
                </a:xfrm>
                <a:prstGeom prst="line">
                  <a:avLst/>
                </a:prstGeom>
                <a:noFill/>
                <a:ln w="6350">
                  <a:solidFill>
                    <a:srgbClr val="EAEA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84" name="Line 105"/>
                <p:cNvSpPr>
                  <a:spLocks noChangeShapeType="1"/>
                </p:cNvSpPr>
                <p:nvPr/>
              </p:nvSpPr>
              <p:spPr bwMode="auto">
                <a:xfrm>
                  <a:off x="6734" y="6571"/>
                  <a:ext cx="444" cy="1"/>
                </a:xfrm>
                <a:prstGeom prst="line">
                  <a:avLst/>
                </a:prstGeom>
                <a:noFill/>
                <a:ln w="6350">
                  <a:solidFill>
                    <a:srgbClr val="B7B7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85" name="Line 106"/>
                <p:cNvSpPr>
                  <a:spLocks noChangeShapeType="1"/>
                </p:cNvSpPr>
                <p:nvPr/>
              </p:nvSpPr>
              <p:spPr bwMode="auto">
                <a:xfrm>
                  <a:off x="7174" y="6571"/>
                  <a:ext cx="1" cy="188"/>
                </a:xfrm>
                <a:prstGeom prst="line">
                  <a:avLst/>
                </a:prstGeom>
                <a:noFill/>
                <a:ln w="6350">
                  <a:solidFill>
                    <a:srgbClr val="D6D6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86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7174" y="6377"/>
                  <a:ext cx="442" cy="382"/>
                </a:xfrm>
                <a:prstGeom prst="line">
                  <a:avLst/>
                </a:prstGeom>
                <a:noFill/>
                <a:ln w="6350">
                  <a:solidFill>
                    <a:srgbClr val="D8D8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87" name="Line 108"/>
                <p:cNvSpPr>
                  <a:spLocks noChangeShapeType="1"/>
                </p:cNvSpPr>
                <p:nvPr/>
              </p:nvSpPr>
              <p:spPr bwMode="auto">
                <a:xfrm flipH="1" flipV="1">
                  <a:off x="7174" y="5995"/>
                  <a:ext cx="442" cy="382"/>
                </a:xfrm>
                <a:prstGeom prst="line">
                  <a:avLst/>
                </a:prstGeom>
                <a:noFill/>
                <a:ln w="6350">
                  <a:solidFill>
                    <a:srgbClr val="D8D8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88" name="Line 109"/>
                <p:cNvSpPr>
                  <a:spLocks noChangeShapeType="1"/>
                </p:cNvSpPr>
                <p:nvPr/>
              </p:nvSpPr>
              <p:spPr bwMode="auto">
                <a:xfrm>
                  <a:off x="7174" y="5995"/>
                  <a:ext cx="1" cy="183"/>
                </a:xfrm>
                <a:prstGeom prst="line">
                  <a:avLst/>
                </a:prstGeom>
                <a:noFill/>
                <a:ln w="6350">
                  <a:solidFill>
                    <a:srgbClr val="D6D6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89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6734" y="6190"/>
                  <a:ext cx="444" cy="1"/>
                </a:xfrm>
                <a:prstGeom prst="line">
                  <a:avLst/>
                </a:prstGeom>
                <a:noFill/>
                <a:ln w="6350">
                  <a:solidFill>
                    <a:srgbClr val="B7B7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90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6734" y="5809"/>
                  <a:ext cx="0" cy="381"/>
                </a:xfrm>
                <a:prstGeom prst="line">
                  <a:avLst/>
                </a:prstGeom>
                <a:noFill/>
                <a:ln w="6350">
                  <a:solidFill>
                    <a:srgbClr val="EAEA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91" name="Line 112"/>
                <p:cNvSpPr>
                  <a:spLocks noChangeShapeType="1"/>
                </p:cNvSpPr>
                <p:nvPr/>
              </p:nvSpPr>
              <p:spPr bwMode="auto">
                <a:xfrm>
                  <a:off x="6734" y="5809"/>
                  <a:ext cx="226" cy="1"/>
                </a:xfrm>
                <a:prstGeom prst="line">
                  <a:avLst/>
                </a:prstGeom>
                <a:noFill/>
                <a:ln w="6350">
                  <a:solidFill>
                    <a:srgbClr val="B7B7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92" name="Line 113"/>
                <p:cNvSpPr>
                  <a:spLocks noChangeShapeType="1"/>
                </p:cNvSpPr>
                <p:nvPr/>
              </p:nvSpPr>
              <p:spPr bwMode="auto">
                <a:xfrm flipH="1" flipV="1">
                  <a:off x="6510" y="5429"/>
                  <a:ext cx="444" cy="380"/>
                </a:xfrm>
                <a:prstGeom prst="line">
                  <a:avLst/>
                </a:prstGeom>
                <a:noFill/>
                <a:ln w="6350">
                  <a:solidFill>
                    <a:srgbClr val="D8D8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19" name="Group 114"/>
              <p:cNvGrpSpPr>
                <a:grpSpLocks/>
              </p:cNvGrpSpPr>
              <p:nvPr/>
            </p:nvGrpSpPr>
            <p:grpSpPr bwMode="auto">
              <a:xfrm>
                <a:off x="5435" y="6326"/>
                <a:ext cx="2180" cy="97"/>
                <a:chOff x="5435" y="6326"/>
                <a:chExt cx="2180" cy="97"/>
              </a:xfrm>
            </p:grpSpPr>
            <p:sp>
              <p:nvSpPr>
                <p:cNvPr id="42" name="Freeform 115"/>
                <p:cNvSpPr>
                  <a:spLocks/>
                </p:cNvSpPr>
                <p:nvPr/>
              </p:nvSpPr>
              <p:spPr bwMode="auto">
                <a:xfrm>
                  <a:off x="5435" y="6326"/>
                  <a:ext cx="2180" cy="97"/>
                </a:xfrm>
                <a:custGeom>
                  <a:avLst/>
                  <a:gdLst>
                    <a:gd name="T0" fmla="*/ 0 w 2180"/>
                    <a:gd name="T1" fmla="*/ 53 h 105"/>
                    <a:gd name="T2" fmla="*/ 436 w 2180"/>
                    <a:gd name="T3" fmla="*/ 105 h 105"/>
                    <a:gd name="T4" fmla="*/ 436 w 2180"/>
                    <a:gd name="T5" fmla="*/ 79 h 105"/>
                    <a:gd name="T6" fmla="*/ 1744 w 2180"/>
                    <a:gd name="T7" fmla="*/ 79 h 105"/>
                    <a:gd name="T8" fmla="*/ 1744 w 2180"/>
                    <a:gd name="T9" fmla="*/ 105 h 105"/>
                    <a:gd name="T10" fmla="*/ 2180 w 2180"/>
                    <a:gd name="T11" fmla="*/ 53 h 105"/>
                    <a:gd name="T12" fmla="*/ 1744 w 2180"/>
                    <a:gd name="T13" fmla="*/ 0 h 105"/>
                    <a:gd name="T14" fmla="*/ 1744 w 2180"/>
                    <a:gd name="T15" fmla="*/ 26 h 105"/>
                    <a:gd name="T16" fmla="*/ 436 w 2180"/>
                    <a:gd name="T17" fmla="*/ 26 h 105"/>
                    <a:gd name="T18" fmla="*/ 436 w 2180"/>
                    <a:gd name="T19" fmla="*/ 0 h 105"/>
                    <a:gd name="T20" fmla="*/ 0 w 2180"/>
                    <a:gd name="T21" fmla="*/ 53 h 10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180"/>
                    <a:gd name="T34" fmla="*/ 0 h 105"/>
                    <a:gd name="T35" fmla="*/ 2180 w 2180"/>
                    <a:gd name="T36" fmla="*/ 105 h 105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180" h="105">
                      <a:moveTo>
                        <a:pt x="0" y="53"/>
                      </a:moveTo>
                      <a:lnTo>
                        <a:pt x="436" y="105"/>
                      </a:lnTo>
                      <a:lnTo>
                        <a:pt x="436" y="79"/>
                      </a:lnTo>
                      <a:lnTo>
                        <a:pt x="1744" y="79"/>
                      </a:lnTo>
                      <a:lnTo>
                        <a:pt x="1744" y="105"/>
                      </a:lnTo>
                      <a:lnTo>
                        <a:pt x="2180" y="53"/>
                      </a:lnTo>
                      <a:lnTo>
                        <a:pt x="1744" y="0"/>
                      </a:lnTo>
                      <a:lnTo>
                        <a:pt x="1744" y="26"/>
                      </a:lnTo>
                      <a:lnTo>
                        <a:pt x="436" y="26"/>
                      </a:lnTo>
                      <a:lnTo>
                        <a:pt x="436" y="0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43" name="Freeform 116"/>
                <p:cNvSpPr>
                  <a:spLocks/>
                </p:cNvSpPr>
                <p:nvPr/>
              </p:nvSpPr>
              <p:spPr bwMode="auto">
                <a:xfrm>
                  <a:off x="5435" y="6326"/>
                  <a:ext cx="2180" cy="97"/>
                </a:xfrm>
                <a:custGeom>
                  <a:avLst/>
                  <a:gdLst>
                    <a:gd name="T0" fmla="*/ 0 w 2180"/>
                    <a:gd name="T1" fmla="*/ 53 h 105"/>
                    <a:gd name="T2" fmla="*/ 436 w 2180"/>
                    <a:gd name="T3" fmla="*/ 105 h 105"/>
                    <a:gd name="T4" fmla="*/ 436 w 2180"/>
                    <a:gd name="T5" fmla="*/ 79 h 105"/>
                    <a:gd name="T6" fmla="*/ 1744 w 2180"/>
                    <a:gd name="T7" fmla="*/ 79 h 105"/>
                    <a:gd name="T8" fmla="*/ 1744 w 2180"/>
                    <a:gd name="T9" fmla="*/ 105 h 105"/>
                    <a:gd name="T10" fmla="*/ 2180 w 2180"/>
                    <a:gd name="T11" fmla="*/ 53 h 105"/>
                    <a:gd name="T12" fmla="*/ 1744 w 2180"/>
                    <a:gd name="T13" fmla="*/ 0 h 105"/>
                    <a:gd name="T14" fmla="*/ 1744 w 2180"/>
                    <a:gd name="T15" fmla="*/ 26 h 105"/>
                    <a:gd name="T16" fmla="*/ 436 w 2180"/>
                    <a:gd name="T17" fmla="*/ 26 h 105"/>
                    <a:gd name="T18" fmla="*/ 436 w 2180"/>
                    <a:gd name="T19" fmla="*/ 0 h 105"/>
                    <a:gd name="T20" fmla="*/ 0 w 2180"/>
                    <a:gd name="T21" fmla="*/ 53 h 10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180"/>
                    <a:gd name="T34" fmla="*/ 0 h 105"/>
                    <a:gd name="T35" fmla="*/ 2180 w 2180"/>
                    <a:gd name="T36" fmla="*/ 105 h 105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180" h="105">
                      <a:moveTo>
                        <a:pt x="0" y="53"/>
                      </a:moveTo>
                      <a:lnTo>
                        <a:pt x="436" y="105"/>
                      </a:lnTo>
                      <a:lnTo>
                        <a:pt x="436" y="79"/>
                      </a:lnTo>
                      <a:lnTo>
                        <a:pt x="1744" y="79"/>
                      </a:lnTo>
                      <a:lnTo>
                        <a:pt x="1744" y="105"/>
                      </a:lnTo>
                      <a:lnTo>
                        <a:pt x="2180" y="53"/>
                      </a:lnTo>
                      <a:lnTo>
                        <a:pt x="1744" y="0"/>
                      </a:lnTo>
                      <a:lnTo>
                        <a:pt x="1744" y="26"/>
                      </a:lnTo>
                      <a:lnTo>
                        <a:pt x="436" y="26"/>
                      </a:lnTo>
                      <a:lnTo>
                        <a:pt x="436" y="0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noFill/>
                <a:ln w="444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29" name="Group 117"/>
              <p:cNvGrpSpPr>
                <a:grpSpLocks/>
              </p:cNvGrpSpPr>
              <p:nvPr/>
            </p:nvGrpSpPr>
            <p:grpSpPr bwMode="auto">
              <a:xfrm>
                <a:off x="6449" y="5456"/>
                <a:ext cx="129" cy="1844"/>
                <a:chOff x="6449" y="5456"/>
                <a:chExt cx="129" cy="1844"/>
              </a:xfrm>
            </p:grpSpPr>
            <p:sp>
              <p:nvSpPr>
                <p:cNvPr id="40" name="Freeform 118"/>
                <p:cNvSpPr>
                  <a:spLocks/>
                </p:cNvSpPr>
                <p:nvPr/>
              </p:nvSpPr>
              <p:spPr bwMode="auto">
                <a:xfrm>
                  <a:off x="6449" y="5456"/>
                  <a:ext cx="129" cy="1844"/>
                </a:xfrm>
                <a:custGeom>
                  <a:avLst/>
                  <a:gdLst>
                    <a:gd name="T0" fmla="*/ 63 w 126"/>
                    <a:gd name="T1" fmla="*/ 0 h 1844"/>
                    <a:gd name="T2" fmla="*/ 126 w 126"/>
                    <a:gd name="T3" fmla="*/ 369 h 1844"/>
                    <a:gd name="T4" fmla="*/ 94 w 126"/>
                    <a:gd name="T5" fmla="*/ 369 h 1844"/>
                    <a:gd name="T6" fmla="*/ 94 w 126"/>
                    <a:gd name="T7" fmla="*/ 1475 h 1844"/>
                    <a:gd name="T8" fmla="*/ 126 w 126"/>
                    <a:gd name="T9" fmla="*/ 1475 h 1844"/>
                    <a:gd name="T10" fmla="*/ 63 w 126"/>
                    <a:gd name="T11" fmla="*/ 1844 h 1844"/>
                    <a:gd name="T12" fmla="*/ 0 w 126"/>
                    <a:gd name="T13" fmla="*/ 1475 h 1844"/>
                    <a:gd name="T14" fmla="*/ 31 w 126"/>
                    <a:gd name="T15" fmla="*/ 1475 h 1844"/>
                    <a:gd name="T16" fmla="*/ 31 w 126"/>
                    <a:gd name="T17" fmla="*/ 369 h 1844"/>
                    <a:gd name="T18" fmla="*/ 0 w 126"/>
                    <a:gd name="T19" fmla="*/ 369 h 1844"/>
                    <a:gd name="T20" fmla="*/ 63 w 126"/>
                    <a:gd name="T21" fmla="*/ 0 h 18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6"/>
                    <a:gd name="T34" fmla="*/ 0 h 1844"/>
                    <a:gd name="T35" fmla="*/ 126 w 126"/>
                    <a:gd name="T36" fmla="*/ 1844 h 184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6" h="1844">
                      <a:moveTo>
                        <a:pt x="63" y="0"/>
                      </a:moveTo>
                      <a:lnTo>
                        <a:pt x="126" y="369"/>
                      </a:lnTo>
                      <a:lnTo>
                        <a:pt x="94" y="369"/>
                      </a:lnTo>
                      <a:lnTo>
                        <a:pt x="94" y="1475"/>
                      </a:lnTo>
                      <a:lnTo>
                        <a:pt x="126" y="1475"/>
                      </a:lnTo>
                      <a:lnTo>
                        <a:pt x="63" y="1844"/>
                      </a:lnTo>
                      <a:lnTo>
                        <a:pt x="0" y="1475"/>
                      </a:lnTo>
                      <a:lnTo>
                        <a:pt x="31" y="1475"/>
                      </a:lnTo>
                      <a:lnTo>
                        <a:pt x="31" y="369"/>
                      </a:lnTo>
                      <a:lnTo>
                        <a:pt x="0" y="369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41" name="Freeform 119"/>
                <p:cNvSpPr>
                  <a:spLocks/>
                </p:cNvSpPr>
                <p:nvPr/>
              </p:nvSpPr>
              <p:spPr bwMode="auto">
                <a:xfrm>
                  <a:off x="6449" y="5456"/>
                  <a:ext cx="129" cy="1844"/>
                </a:xfrm>
                <a:custGeom>
                  <a:avLst/>
                  <a:gdLst>
                    <a:gd name="T0" fmla="*/ 63 w 126"/>
                    <a:gd name="T1" fmla="*/ 0 h 1844"/>
                    <a:gd name="T2" fmla="*/ 126 w 126"/>
                    <a:gd name="T3" fmla="*/ 369 h 1844"/>
                    <a:gd name="T4" fmla="*/ 94 w 126"/>
                    <a:gd name="T5" fmla="*/ 369 h 1844"/>
                    <a:gd name="T6" fmla="*/ 94 w 126"/>
                    <a:gd name="T7" fmla="*/ 1475 h 1844"/>
                    <a:gd name="T8" fmla="*/ 126 w 126"/>
                    <a:gd name="T9" fmla="*/ 1475 h 1844"/>
                    <a:gd name="T10" fmla="*/ 63 w 126"/>
                    <a:gd name="T11" fmla="*/ 1844 h 1844"/>
                    <a:gd name="T12" fmla="*/ 0 w 126"/>
                    <a:gd name="T13" fmla="*/ 1475 h 1844"/>
                    <a:gd name="T14" fmla="*/ 31 w 126"/>
                    <a:gd name="T15" fmla="*/ 1475 h 1844"/>
                    <a:gd name="T16" fmla="*/ 31 w 126"/>
                    <a:gd name="T17" fmla="*/ 369 h 1844"/>
                    <a:gd name="T18" fmla="*/ 0 w 126"/>
                    <a:gd name="T19" fmla="*/ 369 h 1844"/>
                    <a:gd name="T20" fmla="*/ 63 w 126"/>
                    <a:gd name="T21" fmla="*/ 0 h 18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6"/>
                    <a:gd name="T34" fmla="*/ 0 h 1844"/>
                    <a:gd name="T35" fmla="*/ 126 w 126"/>
                    <a:gd name="T36" fmla="*/ 1844 h 184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6" h="1844">
                      <a:moveTo>
                        <a:pt x="63" y="0"/>
                      </a:moveTo>
                      <a:lnTo>
                        <a:pt x="126" y="369"/>
                      </a:lnTo>
                      <a:lnTo>
                        <a:pt x="94" y="369"/>
                      </a:lnTo>
                      <a:lnTo>
                        <a:pt x="94" y="1475"/>
                      </a:lnTo>
                      <a:lnTo>
                        <a:pt x="126" y="1475"/>
                      </a:lnTo>
                      <a:lnTo>
                        <a:pt x="63" y="1844"/>
                      </a:lnTo>
                      <a:lnTo>
                        <a:pt x="0" y="1475"/>
                      </a:lnTo>
                      <a:lnTo>
                        <a:pt x="31" y="1475"/>
                      </a:lnTo>
                      <a:lnTo>
                        <a:pt x="31" y="369"/>
                      </a:lnTo>
                      <a:lnTo>
                        <a:pt x="0" y="369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noFill/>
                <a:ln w="444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30" name="Group 120"/>
              <p:cNvGrpSpPr>
                <a:grpSpLocks/>
              </p:cNvGrpSpPr>
              <p:nvPr/>
            </p:nvGrpSpPr>
            <p:grpSpPr bwMode="auto">
              <a:xfrm>
                <a:off x="6186" y="6118"/>
                <a:ext cx="662" cy="542"/>
                <a:chOff x="6186" y="6118"/>
                <a:chExt cx="662" cy="542"/>
              </a:xfrm>
            </p:grpSpPr>
            <p:sp>
              <p:nvSpPr>
                <p:cNvPr id="38" name="Oval 121"/>
                <p:cNvSpPr>
                  <a:spLocks noChangeArrowheads="1"/>
                </p:cNvSpPr>
                <p:nvPr/>
              </p:nvSpPr>
              <p:spPr bwMode="auto">
                <a:xfrm>
                  <a:off x="6186" y="6118"/>
                  <a:ext cx="662" cy="542"/>
                </a:xfrm>
                <a:prstGeom prst="ellipse">
                  <a:avLst/>
                </a:prstGeom>
                <a:solidFill>
                  <a:srgbClr val="FFFF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39" name="Oval 122"/>
                <p:cNvSpPr>
                  <a:spLocks noChangeArrowheads="1"/>
                </p:cNvSpPr>
                <p:nvPr/>
              </p:nvSpPr>
              <p:spPr bwMode="auto">
                <a:xfrm>
                  <a:off x="6186" y="6118"/>
                  <a:ext cx="662" cy="542"/>
                </a:xfrm>
                <a:prstGeom prst="ellipse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600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31" name="Group 123"/>
              <p:cNvGrpSpPr>
                <a:grpSpLocks/>
              </p:cNvGrpSpPr>
              <p:nvPr/>
            </p:nvGrpSpPr>
            <p:grpSpPr bwMode="auto">
              <a:xfrm>
                <a:off x="6273" y="6215"/>
                <a:ext cx="437" cy="346"/>
                <a:chOff x="6273" y="6215"/>
                <a:chExt cx="437" cy="346"/>
              </a:xfrm>
            </p:grpSpPr>
            <p:pic>
              <p:nvPicPr>
                <p:cNvPr id="36" name="Picture 124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273" y="6215"/>
                  <a:ext cx="437" cy="3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7" name="Picture 125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273" y="6215"/>
                  <a:ext cx="437" cy="3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4" name="Rectangle 126"/>
              <p:cNvSpPr>
                <a:spLocks noChangeArrowheads="1"/>
              </p:cNvSpPr>
              <p:nvPr/>
            </p:nvSpPr>
            <p:spPr bwMode="auto">
              <a:xfrm>
                <a:off x="6308" y="6526"/>
                <a:ext cx="601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1000"/>
                  </a:spcAft>
                  <a:defRPr/>
                </a:pPr>
                <a:r>
                  <a:rPr lang="en-US" sz="1000" b="1" kern="0" dirty="0">
                    <a:solidFill>
                      <a:srgbClr val="000000"/>
                    </a:solidFill>
                    <a:latin typeface="Arial" charset="0"/>
                  </a:rPr>
                  <a:t>MILITAR</a:t>
                </a:r>
                <a:endParaRPr lang="es-BO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5" name="Rectangle 127"/>
              <p:cNvSpPr>
                <a:spLocks noChangeArrowheads="1"/>
              </p:cNvSpPr>
              <p:nvPr/>
            </p:nvSpPr>
            <p:spPr bwMode="auto">
              <a:xfrm>
                <a:off x="6382" y="6158"/>
                <a:ext cx="361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1000"/>
                  </a:spcAft>
                  <a:defRPr/>
                </a:pPr>
                <a:r>
                  <a:rPr lang="en-US" sz="1000" b="1" kern="0" dirty="0">
                    <a:solidFill>
                      <a:srgbClr val="000000"/>
                    </a:solidFill>
                    <a:latin typeface="Arial" charset="0"/>
                  </a:rPr>
                  <a:t>SER</a:t>
                </a:r>
                <a:endParaRPr lang="es-BO" sz="36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20" name="Rectangle 146"/>
            <p:cNvSpPr>
              <a:spLocks noChangeArrowheads="1"/>
            </p:cNvSpPr>
            <p:nvPr/>
          </p:nvSpPr>
          <p:spPr bwMode="auto">
            <a:xfrm>
              <a:off x="2606247" y="3984644"/>
              <a:ext cx="721726" cy="48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Arial" charset="0"/>
                </a:rPr>
                <a:t>CIENCIA </a:t>
              </a:r>
              <a:endParaRPr lang="es-BO" sz="36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1" name="Rectangle 147"/>
            <p:cNvSpPr>
              <a:spLocks noChangeArrowheads="1"/>
            </p:cNvSpPr>
            <p:nvPr/>
          </p:nvSpPr>
          <p:spPr bwMode="auto">
            <a:xfrm>
              <a:off x="2572226" y="4219594"/>
              <a:ext cx="710791" cy="48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Arial" charset="0"/>
                </a:rPr>
                <a:t>MILITAR</a:t>
              </a:r>
              <a:endParaRPr lang="es-BO" sz="36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2" name="Rectangle 148"/>
            <p:cNvSpPr>
              <a:spLocks noChangeArrowheads="1"/>
            </p:cNvSpPr>
            <p:nvPr/>
          </p:nvSpPr>
          <p:spPr bwMode="auto">
            <a:xfrm>
              <a:off x="6875853" y="1922482"/>
              <a:ext cx="134868" cy="414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36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3" name="Rectangle 149"/>
            <p:cNvSpPr>
              <a:spLocks noChangeArrowheads="1"/>
            </p:cNvSpPr>
            <p:nvPr/>
          </p:nvSpPr>
          <p:spPr bwMode="auto">
            <a:xfrm>
              <a:off x="6942680" y="2411432"/>
              <a:ext cx="137298" cy="41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36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4" name="Rectangle 150"/>
            <p:cNvSpPr>
              <a:spLocks noChangeArrowheads="1"/>
            </p:cNvSpPr>
            <p:nvPr/>
          </p:nvSpPr>
          <p:spPr bwMode="auto">
            <a:xfrm>
              <a:off x="6875853" y="2892444"/>
              <a:ext cx="134868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36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5" name="Rectangle 151"/>
            <p:cNvSpPr>
              <a:spLocks noChangeArrowheads="1"/>
            </p:cNvSpPr>
            <p:nvPr/>
          </p:nvSpPr>
          <p:spPr bwMode="auto">
            <a:xfrm>
              <a:off x="6942680" y="3376632"/>
              <a:ext cx="137298" cy="414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36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6" name="Rectangle 152"/>
            <p:cNvSpPr>
              <a:spLocks noChangeArrowheads="1"/>
            </p:cNvSpPr>
            <p:nvPr/>
          </p:nvSpPr>
          <p:spPr bwMode="auto">
            <a:xfrm>
              <a:off x="6875853" y="3857644"/>
              <a:ext cx="134868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36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7" name="Rectangle 153"/>
            <p:cNvSpPr>
              <a:spLocks noChangeArrowheads="1"/>
            </p:cNvSpPr>
            <p:nvPr/>
          </p:nvSpPr>
          <p:spPr bwMode="auto">
            <a:xfrm>
              <a:off x="7004646" y="3249632"/>
              <a:ext cx="1353540" cy="536575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s-BO" sz="2400" b="1" kern="0" dirty="0">
                  <a:solidFill>
                    <a:sysClr val="window" lastClr="FFFFFF"/>
                  </a:solidFill>
                  <a:latin typeface="Arial" charset="0"/>
                </a:rPr>
                <a:t> VISIÓN</a:t>
              </a:r>
              <a:endParaRPr lang="es-BO" sz="3600" kern="0" dirty="0">
                <a:solidFill>
                  <a:sysClr val="window" lastClr="FFFFFF"/>
                </a:solidFill>
                <a:latin typeface="Arial" charset="0"/>
              </a:endParaRPr>
            </a:p>
          </p:txBody>
        </p:sp>
      </p:grpSp>
      <p:sp>
        <p:nvSpPr>
          <p:cNvPr id="147" name="Text Box 8"/>
          <p:cNvSpPr txBox="1">
            <a:spLocks noChangeArrowheads="1"/>
          </p:cNvSpPr>
          <p:nvPr/>
        </p:nvSpPr>
        <p:spPr bwMode="auto">
          <a:xfrm>
            <a:off x="44450" y="6219825"/>
            <a:ext cx="8623300" cy="584200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1600" b="1" i="1">
                <a:solidFill>
                  <a:schemeClr val="bg1"/>
                </a:solidFill>
              </a:rPr>
              <a:t>Abarca el </a:t>
            </a:r>
            <a:r>
              <a:rPr lang="es-ES" sz="1600" b="1" i="1">
                <a:solidFill>
                  <a:srgbClr val="FF0000"/>
                </a:solidFill>
              </a:rPr>
              <a:t>espacio entre lo material y lo espiritual  </a:t>
            </a:r>
            <a:r>
              <a:rPr lang="es-ES" sz="1600" b="1" i="1">
                <a:solidFill>
                  <a:schemeClr val="bg1"/>
                </a:solidFill>
              </a:rPr>
              <a:t>y se constituye en la estructura  que</a:t>
            </a:r>
          </a:p>
          <a:p>
            <a:pPr algn="ctr"/>
            <a:r>
              <a:rPr lang="es-ES" sz="1600" b="1" i="1">
                <a:solidFill>
                  <a:schemeClr val="bg1"/>
                </a:solidFill>
              </a:rPr>
              <a:t>a través del pensamiento militar dará lugar al desarrollo : </a:t>
            </a:r>
          </a:p>
        </p:txBody>
      </p:sp>
      <p:sp>
        <p:nvSpPr>
          <p:cNvPr id="148" name="Text Box 416"/>
          <p:cNvSpPr txBox="1">
            <a:spLocks noChangeArrowheads="1"/>
          </p:cNvSpPr>
          <p:nvPr/>
        </p:nvSpPr>
        <p:spPr bwMode="auto">
          <a:xfrm>
            <a:off x="2290779" y="1123936"/>
            <a:ext cx="4638675" cy="376238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" b="1" i="1"/>
              <a:t>TETRALOGIA DE LA FILOSOFIA MILTAR</a:t>
            </a:r>
          </a:p>
        </p:txBody>
      </p:sp>
      <p:sp>
        <p:nvSpPr>
          <p:cNvPr id="149" name="1 Título"/>
          <p:cNvSpPr>
            <a:spLocks/>
          </p:cNvSpPr>
          <p:nvPr/>
        </p:nvSpPr>
        <p:spPr bwMode="auto">
          <a:xfrm>
            <a:off x="1500166" y="428604"/>
            <a:ext cx="5429289" cy="35719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 fontAlgn="auto">
              <a:spcAft>
                <a:spcPts val="0"/>
              </a:spcAft>
              <a:defRPr/>
            </a:pPr>
            <a:r>
              <a:rPr lang="es-ES" sz="5000" b="1" dirty="0">
                <a:solidFill>
                  <a:schemeClr val="bg1"/>
                </a:solidFill>
                <a:ea typeface="+mj-ea"/>
                <a:cs typeface="Arial" pitchFamily="34" charset="0"/>
              </a:rPr>
              <a:t> </a:t>
            </a:r>
            <a:br>
              <a:rPr lang="es-ES" sz="5000" b="1" dirty="0">
                <a:solidFill>
                  <a:schemeClr val="bg1"/>
                </a:solidFill>
                <a:ea typeface="+mj-ea"/>
                <a:cs typeface="Arial" pitchFamily="34" charset="0"/>
              </a:rPr>
            </a:br>
            <a:r>
              <a:rPr lang="es-ES" sz="2200" b="1" dirty="0">
                <a:solidFill>
                  <a:schemeClr val="bg1"/>
                </a:solidFill>
                <a:ea typeface="+mj-ea"/>
                <a:cs typeface="Arial" pitchFamily="34" charset="0"/>
              </a:rPr>
              <a:t>FUNDAMENTOS DE LA FILOSOFIA MILITAR</a:t>
            </a:r>
            <a:endParaRPr lang="es-ES" sz="5000" b="1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6" name="5 CuadroTexto"/>
          <p:cNvSpPr txBox="1"/>
          <p:nvPr/>
        </p:nvSpPr>
        <p:spPr>
          <a:xfrm>
            <a:off x="1785918" y="357166"/>
            <a:ext cx="4857784" cy="58477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BO" sz="3200" b="1" dirty="0" smtClean="0">
                <a:solidFill>
                  <a:schemeClr val="bg1"/>
                </a:solidFill>
              </a:rPr>
              <a:t>FILOSOFÍA DEL EJERCITO </a:t>
            </a:r>
            <a:endParaRPr lang="es-BO" sz="3200" b="1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14348" y="1428736"/>
            <a:ext cx="764386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b="1" dirty="0" smtClean="0">
                <a:solidFill>
                  <a:srgbClr val="C00000"/>
                </a:solidFill>
              </a:rPr>
              <a:t>¿QUÉ ES LA FILOSOFÍA MILITAR?</a:t>
            </a:r>
          </a:p>
          <a:p>
            <a:pPr algn="just"/>
            <a:endParaRPr lang="es-BO" b="1" dirty="0" smtClean="0"/>
          </a:p>
          <a:p>
            <a:pPr algn="just"/>
            <a:r>
              <a:rPr lang="es-BO" sz="2000" dirty="0" smtClean="0"/>
              <a:t>LA ÉTICA </a:t>
            </a:r>
            <a:r>
              <a:rPr lang="es-BO" sz="2000" b="1" dirty="0" smtClean="0"/>
              <a:t>MILITAR</a:t>
            </a:r>
            <a:r>
              <a:rPr lang="es-BO" sz="2000" dirty="0" smtClean="0"/>
              <a:t> ES UN CONJUNTO DE PRÁCTICAS Y DISCURSOS </a:t>
            </a:r>
            <a:r>
              <a:rPr lang="es-BO" sz="2000" b="1" dirty="0" smtClean="0"/>
              <a:t>QUE</a:t>
            </a:r>
            <a:r>
              <a:rPr lang="es-BO" sz="2000" dirty="0" smtClean="0"/>
              <a:t> SIRVEN PARA ORIENTAR A LAS FUERZAS ARMADAS Y A SUS INTEGRANTES PARA </a:t>
            </a:r>
            <a:r>
              <a:rPr lang="es-BO" sz="2000" b="1" dirty="0" smtClean="0"/>
              <a:t>QUE</a:t>
            </a:r>
            <a:r>
              <a:rPr lang="es-BO" sz="2000" dirty="0" smtClean="0"/>
              <a:t> ACTÚEN CONFORME A UNOS VALORES Y UNAS NORMAS DETERMINADAS, Y PARA MOSTRAR AL CONJUNTO DE LA CIUDADANÍA ESOS VALORES DE REFERENCIA.</a:t>
            </a:r>
          </a:p>
          <a:p>
            <a:pPr algn="just"/>
            <a:endParaRPr lang="es-BO" dirty="0"/>
          </a:p>
        </p:txBody>
      </p:sp>
      <p:sp>
        <p:nvSpPr>
          <p:cNvPr id="8" name="7 CuadroTexto"/>
          <p:cNvSpPr txBox="1"/>
          <p:nvPr/>
        </p:nvSpPr>
        <p:spPr>
          <a:xfrm>
            <a:off x="785786" y="3857628"/>
            <a:ext cx="7858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b="1" dirty="0" smtClean="0">
                <a:solidFill>
                  <a:srgbClr val="C00000"/>
                </a:solidFill>
              </a:rPr>
              <a:t>¿QUÉ ES LA FILOSOFÍA CASTRENSE?</a:t>
            </a:r>
          </a:p>
          <a:p>
            <a:pPr algn="just"/>
            <a:endParaRPr lang="es-BO" b="1" dirty="0" smtClean="0">
              <a:solidFill>
                <a:srgbClr val="C00000"/>
              </a:solidFill>
            </a:endParaRPr>
          </a:p>
          <a:p>
            <a:pPr algn="just"/>
            <a:r>
              <a:rPr lang="es-BO" dirty="0" smtClean="0"/>
              <a:t>LA FORMACIÓN ÉTICA BASADA EN EL CONOCIMIENTO Y EL CULTIVO DE PRINCIPIOS, VALORES, VIRTUDES Y DEBERES, REALIZA LA ESENCIA FILOSÓFICA DE LA EDUCACIÓN </a:t>
            </a:r>
            <a:r>
              <a:rPr lang="es-BO" b="1" dirty="0" smtClean="0"/>
              <a:t>CASTRENSE</a:t>
            </a:r>
            <a:r>
              <a:rPr lang="es-BO" dirty="0" smtClean="0"/>
              <a:t> Y CONFIGURA UNA CORAZA MORAL CONTRA LA CORRUPCIÓN REINANTE Y LOS FACTORES DE PERTURBACIÓN QUE TIENDEN A CONTAGIAR LAS INSTITUCIONES ARMADAS DE LAS GRAVES FALLAS ...</a:t>
            </a:r>
          </a:p>
          <a:p>
            <a:pPr algn="just"/>
            <a:endParaRPr lang="es-B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6" name="5 CuadroTexto"/>
          <p:cNvSpPr txBox="1"/>
          <p:nvPr/>
        </p:nvSpPr>
        <p:spPr>
          <a:xfrm>
            <a:off x="1785918" y="357166"/>
            <a:ext cx="4857784" cy="58477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BO" sz="3200" b="1" dirty="0" smtClean="0">
                <a:solidFill>
                  <a:schemeClr val="bg1"/>
                </a:solidFill>
              </a:rPr>
              <a:t>FILOSOFÍA  CASTRENSE  </a:t>
            </a:r>
            <a:endParaRPr lang="es-BO" sz="3200" b="1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000100" y="1500174"/>
            <a:ext cx="7572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b="1" dirty="0" smtClean="0">
                <a:solidFill>
                  <a:srgbClr val="C00000"/>
                </a:solidFill>
              </a:rPr>
              <a:t>¿QUÉ ESTUDIA UN MILITAR?</a:t>
            </a:r>
          </a:p>
          <a:p>
            <a:pPr algn="just"/>
            <a:endParaRPr lang="es-BO" b="1" dirty="0" smtClean="0">
              <a:solidFill>
                <a:srgbClr val="C00000"/>
              </a:solidFill>
            </a:endParaRPr>
          </a:p>
          <a:p>
            <a:pPr algn="just"/>
            <a:r>
              <a:rPr lang="es-BO" dirty="0" smtClean="0"/>
              <a:t>LA CARRERA </a:t>
            </a:r>
            <a:r>
              <a:rPr lang="es-BO" b="1" dirty="0" smtClean="0"/>
              <a:t>QUE</a:t>
            </a:r>
            <a:r>
              <a:rPr lang="es-BO" dirty="0" smtClean="0"/>
              <a:t> SE </a:t>
            </a:r>
            <a:r>
              <a:rPr lang="es-BO" b="1" dirty="0" smtClean="0"/>
              <a:t>ESTUDIA</a:t>
            </a:r>
            <a:r>
              <a:rPr lang="es-BO" dirty="0" smtClean="0"/>
              <a:t> EN EL HEROICO COLEGIO </a:t>
            </a:r>
            <a:r>
              <a:rPr lang="es-BO" b="1" dirty="0" smtClean="0"/>
              <a:t>MILITAR</a:t>
            </a:r>
            <a:r>
              <a:rPr lang="es-BO" dirty="0" smtClean="0"/>
              <a:t> ES LICENCIADO EN ADMINISTRACIÓN </a:t>
            </a:r>
            <a:r>
              <a:rPr lang="es-BO" b="1" dirty="0" smtClean="0"/>
              <a:t>MILITAR</a:t>
            </a:r>
            <a:r>
              <a:rPr lang="es-BO" dirty="0" smtClean="0"/>
              <a:t>. DE ESTA FORMA, EL EGRESADO PODRÁ DESEMPEÑARSE EN UNIDADES, DEPENDENCIAS E INSTALACIONES DEL EJÉRCITO Y DE LA FUERZA AÉREA MEXICANOS.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071538" y="3429000"/>
            <a:ext cx="71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b="1" dirty="0" smtClean="0">
                <a:solidFill>
                  <a:srgbClr val="C00000"/>
                </a:solidFill>
              </a:rPr>
              <a:t>¿QUÉ SIGNIFICA CASTRENSE EN HISTORIA?</a:t>
            </a:r>
          </a:p>
          <a:p>
            <a:pPr algn="just"/>
            <a:endParaRPr lang="es-BO" dirty="0" smtClean="0"/>
          </a:p>
          <a:p>
            <a:pPr algn="just"/>
            <a:r>
              <a:rPr lang="es-BO" dirty="0" smtClean="0"/>
              <a:t>EL ORIGEN LO ENCONTRAMOS EN EL LATÍN 'CASTRENSIS' (CAMPAMENTO MILITAR) Y ÉSTE DERIVA DE 'CASTRUM' USADO PARA DESIGNAR A LAS FORTIFICACIONES O CASTILLOS MILITARES Y DE AHÍ DERIVÓ AL CASTELLANO 'CASTRO' (POBLADO FORTIFICADO)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4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BO"/>
          </a:p>
        </p:txBody>
      </p:sp>
      <p:pic>
        <p:nvPicPr>
          <p:cNvPr id="6" name="Picture 2" descr="Smiling Girl Character Wearing Long Judge Robe Playing Law Vector Illustration - 1524598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2000240"/>
            <a:ext cx="4214842" cy="3511288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1714480" y="357166"/>
            <a:ext cx="4929222" cy="58477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BO" sz="3200" b="1" dirty="0" smtClean="0">
                <a:solidFill>
                  <a:schemeClr val="bg1"/>
                </a:solidFill>
              </a:rPr>
              <a:t>VALORES </a:t>
            </a:r>
            <a:endParaRPr lang="es-BO" sz="3200" b="1" dirty="0">
              <a:solidFill>
                <a:schemeClr val="bg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214414" y="1428736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000" b="1" dirty="0" smtClean="0"/>
              <a:t>MORALES </a:t>
            </a:r>
            <a:endParaRPr lang="es-BO" sz="20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143636" y="1457254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000" b="1" dirty="0" smtClean="0"/>
              <a:t>ÉTICOS </a:t>
            </a:r>
            <a:r>
              <a:rPr lang="es-BO" dirty="0" smtClean="0"/>
              <a:t>  </a:t>
            </a:r>
            <a:endParaRPr lang="es-BO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858016" y="2577108"/>
            <a:ext cx="1857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dirty="0" smtClean="0"/>
              <a:t>DE CUMPLIMIENTO VOLUNTARIO </a:t>
            </a:r>
            <a:endParaRPr lang="es-BO" dirty="0"/>
          </a:p>
        </p:txBody>
      </p:sp>
      <p:pic>
        <p:nvPicPr>
          <p:cNvPr id="32770" name="Picture 2" descr="Qué es Pirámide de Kelsen? » Su Definición y Significado [2022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2" y="2428895"/>
            <a:ext cx="2571736" cy="31432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71450" y="2051050"/>
            <a:ext cx="5822950" cy="3200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70000"/>
              <a:buFont typeface="Wingdings" pitchFamily="2" charset="2"/>
              <a:buChar char="q"/>
              <a:defRPr/>
            </a:pPr>
            <a:r>
              <a:rPr lang="es-ES" sz="3200" b="1" dirty="0">
                <a:solidFill>
                  <a:srgbClr val="040444"/>
                </a:solidFill>
                <a:latin typeface="+mn-lt"/>
              </a:rPr>
              <a:t>FILOSOFIA</a:t>
            </a:r>
            <a:r>
              <a:rPr lang="es-E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sz="3200" dirty="0">
                <a:solidFill>
                  <a:schemeClr val="tx2"/>
                </a:solidFill>
                <a:latin typeface="+mn-lt"/>
              </a:rPr>
              <a:t> (Cuál su filosofía?)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  <a:defRPr/>
            </a:pPr>
            <a:endParaRPr lang="es-ES" sz="2400" dirty="0">
              <a:solidFill>
                <a:schemeClr val="tx2"/>
              </a:solidFill>
              <a:latin typeface="+mn-lt"/>
            </a:endParaRPr>
          </a:p>
          <a:p>
            <a:pPr marL="0" lvl="3" eaLnBrk="0" hangingPunct="0">
              <a:spcBef>
                <a:spcPct val="20000"/>
              </a:spcBef>
              <a:buSzPct val="70000"/>
              <a:buFont typeface="Wingdings" pitchFamily="2" charset="2"/>
              <a:buChar char="q"/>
              <a:defRPr/>
            </a:pPr>
            <a:r>
              <a:rPr lang="es-ES" sz="3200" dirty="0">
                <a:solidFill>
                  <a:srgbClr val="040444"/>
                </a:solidFill>
                <a:latin typeface="+mn-lt"/>
              </a:rPr>
              <a:t> </a:t>
            </a:r>
            <a:r>
              <a:rPr lang="es-ES" sz="3200" b="1" dirty="0">
                <a:solidFill>
                  <a:srgbClr val="040444"/>
                </a:solidFill>
                <a:latin typeface="+mn-lt"/>
              </a:rPr>
              <a:t>DOCTRINA</a:t>
            </a:r>
            <a:r>
              <a:rPr lang="es-ES" sz="3200" dirty="0">
                <a:solidFill>
                  <a:srgbClr val="040444"/>
                </a:solidFill>
                <a:latin typeface="+mn-lt"/>
              </a:rPr>
              <a:t> (Cuál su doctrina?)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  <a:defRPr/>
            </a:pPr>
            <a:r>
              <a:rPr lang="es-ES" sz="3200" dirty="0">
                <a:solidFill>
                  <a:schemeClr val="tx2"/>
                </a:solidFill>
                <a:latin typeface="+mn-lt"/>
              </a:rPr>
              <a:t>			</a:t>
            </a:r>
          </a:p>
          <a:p>
            <a:pPr marL="358775" lvl="4" indent="-358775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s-ES" sz="3200" b="1" dirty="0">
                <a:solidFill>
                  <a:srgbClr val="040444"/>
                </a:solidFill>
                <a:latin typeface="+mn-lt"/>
              </a:rPr>
              <a:t>ESTRATEGIA </a:t>
            </a:r>
            <a:r>
              <a:rPr lang="es-ES" sz="2800" dirty="0">
                <a:solidFill>
                  <a:schemeClr val="tx2"/>
                </a:solidFill>
                <a:latin typeface="+mn-lt"/>
              </a:rPr>
              <a:t>(Cuál su estrategia?)</a:t>
            </a:r>
          </a:p>
          <a:p>
            <a:pPr marL="2057400" lvl="4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None/>
              <a:defRPr/>
            </a:pPr>
            <a:endParaRPr lang="es-ES" sz="28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2293" name="Picture 2" descr="Ejérci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7113" y="2006600"/>
            <a:ext cx="264318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1238250" y="273050"/>
            <a:ext cx="5645150" cy="622300"/>
          </a:xfrm>
          <a:prstGeom prst="rect">
            <a:avLst/>
          </a:prstGeom>
          <a:solidFill>
            <a:srgbClr val="003366"/>
          </a:solidFill>
        </p:spPr>
        <p:txBody>
          <a:bodyPr/>
          <a:lstStyle/>
          <a:p>
            <a:pPr eaLnBrk="0" hangingPunct="0">
              <a:defRPr/>
            </a:pPr>
            <a:r>
              <a:rPr lang="es-ES" sz="2400" cap="all" dirty="0">
                <a:solidFill>
                  <a:schemeClr val="bg1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Bases fundamentales del ejército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460500" y="234950"/>
            <a:ext cx="5422900" cy="793750"/>
          </a:xfrm>
          <a:prstGeom prst="rect">
            <a:avLst/>
          </a:prstGeom>
          <a:solidFill>
            <a:srgbClr val="003366"/>
          </a:solidFill>
        </p:spPr>
        <p:txBody>
          <a:bodyPr>
            <a:normAutofit fontScale="7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ES" sz="3600" b="1" cap="all" dirty="0">
                <a:solidFill>
                  <a:schemeClr val="bg1"/>
                </a:solidFill>
                <a:effectLst>
                  <a:reflection blurRad="12700" stA="48000" endA="300" endPos="55000" dir="5400000" sy="-90000" algn="bl" rotWithShape="0"/>
                </a:effectLst>
                <a:ea typeface="+mj-ea"/>
                <a:cs typeface="Arial" pitchFamily="34" charset="0"/>
              </a:rPr>
              <a:t>TEMARIO Y DESARROLLO</a:t>
            </a:r>
            <a:br>
              <a:rPr lang="es-ES" sz="3600" b="1" cap="all" dirty="0">
                <a:solidFill>
                  <a:schemeClr val="bg1"/>
                </a:solidFill>
                <a:effectLst>
                  <a:reflection blurRad="12700" stA="48000" endA="300" endPos="55000" dir="5400000" sy="-90000" algn="bl" rotWithShape="0"/>
                </a:effectLst>
                <a:ea typeface="+mj-ea"/>
                <a:cs typeface="Arial" pitchFamily="34" charset="0"/>
              </a:rPr>
            </a:br>
            <a:r>
              <a:rPr lang="es-ES" sz="3600" b="1" cap="all" dirty="0">
                <a:solidFill>
                  <a:schemeClr val="bg1"/>
                </a:solidFill>
                <a:effectLst>
                  <a:reflection blurRad="12700" stA="48000" endA="300" endPos="55000" dir="5400000" sy="-90000" algn="bl" rotWithShape="0"/>
                </a:effectLst>
                <a:ea typeface="+mj-ea"/>
                <a:cs typeface="Arial" pitchFamily="34" charset="0"/>
              </a:rPr>
              <a:t>DE LA MATERIA</a:t>
            </a:r>
          </a:p>
        </p:txBody>
      </p:sp>
      <p:sp>
        <p:nvSpPr>
          <p:cNvPr id="13317" name="Rectangle 3"/>
          <p:cNvSpPr txBox="1">
            <a:spLocks/>
          </p:cNvSpPr>
          <p:nvPr/>
        </p:nvSpPr>
        <p:spPr bwMode="auto">
          <a:xfrm>
            <a:off x="746125" y="1392238"/>
            <a:ext cx="7604125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6088" indent="-446088" algn="just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q"/>
            </a:pPr>
            <a:r>
              <a:rPr lang="es-AR" sz="2600" b="1">
                <a:solidFill>
                  <a:srgbClr val="040444"/>
                </a:solidFill>
                <a:cs typeface="Arial" pitchFamily="34" charset="0"/>
              </a:rPr>
              <a:t>FILOSOFIA, DOCTRINA Y ESTRATEGIA  MILITAR DEL EJÉRCITO</a:t>
            </a:r>
          </a:p>
          <a:p>
            <a:pPr marL="446088" indent="-446088" algn="just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q"/>
            </a:pPr>
            <a:r>
              <a:rPr lang="es-AR" sz="2600" b="1">
                <a:solidFill>
                  <a:srgbClr val="040444"/>
                </a:solidFill>
                <a:cs typeface="Arial" pitchFamily="34" charset="0"/>
              </a:rPr>
              <a:t>OBJETIVOS </a:t>
            </a:r>
          </a:p>
          <a:p>
            <a:pPr marL="446088" indent="-446088" algn="just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q"/>
            </a:pPr>
            <a:r>
              <a:rPr lang="es-AR" sz="2600" b="1">
                <a:solidFill>
                  <a:srgbClr val="040444"/>
                </a:solidFill>
                <a:cs typeface="Arial" pitchFamily="34" charset="0"/>
              </a:rPr>
              <a:t>GENERALIDADES </a:t>
            </a:r>
          </a:p>
          <a:p>
            <a:pPr marL="446088" indent="-446088" algn="just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q"/>
            </a:pPr>
            <a:r>
              <a:rPr lang="es-AR" sz="2600" b="1">
                <a:solidFill>
                  <a:srgbClr val="040444"/>
                </a:solidFill>
                <a:cs typeface="Arial" pitchFamily="34" charset="0"/>
              </a:rPr>
              <a:t>CONCEPTUALIZACIONES</a:t>
            </a:r>
          </a:p>
          <a:p>
            <a:pPr marL="446088" indent="-446088" algn="just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q"/>
            </a:pPr>
            <a:r>
              <a:rPr lang="es-AR" sz="2600" b="1">
                <a:solidFill>
                  <a:srgbClr val="040444"/>
                </a:solidFill>
                <a:cs typeface="Arial" pitchFamily="34" charset="0"/>
              </a:rPr>
              <a:t>ANÁLISIS DEL PENSAMIENTO FILOSÓFICO</a:t>
            </a:r>
          </a:p>
          <a:p>
            <a:pPr marL="446088" indent="-446088" algn="just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q"/>
            </a:pPr>
            <a:r>
              <a:rPr lang="es-AR" sz="2600" b="1">
                <a:solidFill>
                  <a:srgbClr val="040444"/>
                </a:solidFill>
                <a:cs typeface="Arial" pitchFamily="34" charset="0"/>
              </a:rPr>
              <a:t>EXPOSICIONES DE LOS DIFERENTES GRUPOS </a:t>
            </a:r>
          </a:p>
          <a:p>
            <a:pPr marL="446088" indent="-446088" algn="just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q"/>
            </a:pPr>
            <a:r>
              <a:rPr lang="es-AR" sz="2600" b="1">
                <a:solidFill>
                  <a:srgbClr val="040444"/>
                </a:solidFill>
                <a:cs typeface="Arial" pitchFamily="34" charset="0"/>
              </a:rPr>
              <a:t>CONCLUSIONES </a:t>
            </a:r>
          </a:p>
          <a:p>
            <a:pPr marL="446088" indent="-446088" algn="just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q"/>
            </a:pPr>
            <a:r>
              <a:rPr lang="es-AR" sz="2600" b="1">
                <a:solidFill>
                  <a:srgbClr val="040444"/>
                </a:solidFill>
                <a:cs typeface="Arial" pitchFamily="34" charset="0"/>
              </a:rPr>
              <a:t>EVALUACIÓN.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549400" y="228600"/>
            <a:ext cx="5200650" cy="793750"/>
          </a:xfrm>
          <a:prstGeom prst="rect">
            <a:avLst/>
          </a:prstGeom>
          <a:solidFill>
            <a:srgbClr val="003366"/>
          </a:solidFill>
        </p:spPr>
        <p:txBody>
          <a:bodyPr>
            <a:normAutofit fontScale="7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ES" sz="3600" b="1" cap="all">
                <a:solidFill>
                  <a:schemeClr val="bg1"/>
                </a:solidFill>
                <a:effectLst>
                  <a:reflection blurRad="12700" stA="48000" endA="300" endPos="55000" dir="5400000" sy="-90000" algn="bl" rotWithShape="0"/>
                </a:effectLst>
                <a:ea typeface="+mj-ea"/>
                <a:cs typeface="Arial" pitchFamily="34" charset="0"/>
              </a:rPr>
              <a:t>OBJETIVOS</a:t>
            </a:r>
            <a:br>
              <a:rPr lang="es-ES" sz="3600" b="1" cap="all">
                <a:solidFill>
                  <a:schemeClr val="bg1"/>
                </a:solidFill>
                <a:effectLst>
                  <a:reflection blurRad="12700" stA="48000" endA="300" endPos="55000" dir="5400000" sy="-90000" algn="bl" rotWithShape="0"/>
                </a:effectLst>
                <a:ea typeface="+mj-ea"/>
                <a:cs typeface="Arial" pitchFamily="34" charset="0"/>
              </a:rPr>
            </a:br>
            <a:r>
              <a:rPr lang="es-ES" sz="3600" b="1" cap="all">
                <a:solidFill>
                  <a:schemeClr val="bg1"/>
                </a:solidFill>
                <a:effectLst>
                  <a:reflection blurRad="12700" stA="48000" endA="300" endPos="55000" dir="5400000" sy="-90000" algn="bl" rotWithShape="0"/>
                </a:effectLst>
                <a:ea typeface="+mj-ea"/>
                <a:cs typeface="Arial" pitchFamily="34" charset="0"/>
              </a:rPr>
              <a:t>DE LA MATERIA</a:t>
            </a:r>
            <a:endParaRPr lang="es-ES" sz="3600" b="1" cap="all" dirty="0">
              <a:solidFill>
                <a:schemeClr val="bg1"/>
              </a:solidFill>
              <a:effectLst>
                <a:reflection blurRad="12700" stA="48000" endA="300" endPos="55000" dir="5400000" sy="-90000" algn="bl" rotWithShape="0"/>
              </a:effectLst>
              <a:ea typeface="+mj-ea"/>
              <a:cs typeface="Arial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428729" y="1660525"/>
            <a:ext cx="6500858" cy="1333500"/>
          </a:xfrm>
          <a:prstGeom prst="round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1638300" y="3651250"/>
            <a:ext cx="6223000" cy="1600200"/>
          </a:xfrm>
          <a:prstGeom prst="round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s-ES"/>
          </a:p>
        </p:txBody>
      </p:sp>
      <p:sp>
        <p:nvSpPr>
          <p:cNvPr id="14347" name="6 Rectángulo"/>
          <p:cNvSpPr>
            <a:spLocks noChangeArrowheads="1"/>
          </p:cNvSpPr>
          <p:nvPr/>
        </p:nvSpPr>
        <p:spPr bwMode="auto">
          <a:xfrm>
            <a:off x="1416050" y="1801813"/>
            <a:ext cx="6489700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s-ES" sz="2800" dirty="0" smtClean="0"/>
              <a:t>DESARROLLAR EL CONOCIMIENTO DE LAS BASES FUNDAMENTALES DEL EJÉRCITO </a:t>
            </a:r>
          </a:p>
          <a:p>
            <a:pPr algn="just" eaLnBrk="0" hangingPunct="0"/>
            <a:endParaRPr lang="es-ES" altLang="ko-KR" sz="1200" b="1" dirty="0">
              <a:ea typeface="Batang" pitchFamily="18" charset="-127"/>
              <a:cs typeface="Arial" pitchFamily="34" charset="0"/>
            </a:endParaRPr>
          </a:p>
        </p:txBody>
      </p:sp>
      <p:sp>
        <p:nvSpPr>
          <p:cNvPr id="14348" name="7 Rectángulo"/>
          <p:cNvSpPr>
            <a:spLocks noChangeArrowheads="1"/>
          </p:cNvSpPr>
          <p:nvPr/>
        </p:nvSpPr>
        <p:spPr bwMode="auto">
          <a:xfrm>
            <a:off x="1214414" y="3429000"/>
            <a:ext cx="643257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tabLst>
                <a:tab pos="588963" algn="l"/>
              </a:tabLst>
            </a:pPr>
            <a:r>
              <a:rPr lang="es-ES" sz="2800" dirty="0" smtClean="0"/>
              <a:t>EXPONER LOS  NUEVOS CRITERIOS FILOSÓFICOS DOCTRINARIOS ACORDES A LAS NECESIDADES REALES DE LA INSTITUCIÓN.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D:\COSSMIL\varios COSSMIL\DIAPOSITIVA E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AutoShape 2" descr="Organigrama de la ONU - Web y Empre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727200" y="234950"/>
            <a:ext cx="4978400" cy="793750"/>
          </a:xfrm>
          <a:prstGeom prst="rect">
            <a:avLst/>
          </a:prstGeom>
          <a:solidFill>
            <a:srgbClr val="003366"/>
          </a:solidFill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ES" sz="3600" b="1" cap="all">
                <a:solidFill>
                  <a:schemeClr val="bg1"/>
                </a:solidFill>
                <a:effectLst>
                  <a:reflection blurRad="12700" stA="48000" endA="300" endPos="55000" dir="5400000" sy="-90000" algn="bl" rotWithShape="0"/>
                </a:effectLst>
                <a:ea typeface="+mj-ea"/>
                <a:cs typeface="Arial" pitchFamily="34" charset="0"/>
              </a:rPr>
              <a:t>Presentación </a:t>
            </a:r>
            <a:endParaRPr lang="es-ES" sz="3600" b="1" cap="all" dirty="0">
              <a:solidFill>
                <a:schemeClr val="bg1"/>
              </a:solidFill>
              <a:effectLst>
                <a:reflection blurRad="12700" stA="48000" endA="300" endPos="55000" dir="5400000" sy="-90000" algn="bl" rotWithShape="0"/>
              </a:effectLst>
              <a:ea typeface="+mj-ea"/>
              <a:cs typeface="Arial" pitchFamily="34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82600" y="1384300"/>
            <a:ext cx="8001000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6088" indent="-446088" algn="just" eaLnBrk="0" hangingPunct="0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ES" sz="2000" b="1"/>
              <a:t>LOS CAMBIOS EXTRAORDINARIOS QUE SE ESTÁN REGISTRANDO, EL ENFRENTAMIENTO A SITUACIONES POCO PREDECIBLES (IMAGINABLES), ASÍ COMO LA EXISTENCIA DE CONDICIONES VARIABLES, HACEN QUE EL ANÁLISIS DE LA EXISTENCIA DEL SER SE HAGA CADA VEZ MAS COMPLEJO E IMPREDECIBLE.</a:t>
            </a:r>
          </a:p>
          <a:p>
            <a:pPr marL="446088" indent="-446088" algn="just" eaLnBrk="0" hangingPunct="0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ES" sz="2000" b="1"/>
              <a:t>EL EJÉRCITO DE BOLIVIA ESTÁ GENERANDO UN PROCESO DE REINGENIERÍA INSTITUCIONAL, A PARTIR DEL 2.006, QUE DENTRO DE LA NUEVA FILOSOFÍA SE BUSCA CONSTITUIRSE EN UN:</a:t>
            </a:r>
            <a:endParaRPr lang="es-ES" sz="2800" b="1"/>
          </a:p>
        </p:txBody>
      </p:sp>
      <p:pic>
        <p:nvPicPr>
          <p:cNvPr id="15366" name="Picture 2" descr="EEUU quiso controlar al Ejército boliviano porque le consideraba un peligro  – Sitio de Al Manar en Españ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0650" y="4140200"/>
            <a:ext cx="3733800" cy="251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86DA29BF4BE494596F77FE3169E708F" ma:contentTypeVersion="4" ma:contentTypeDescription="Crear nuevo documento." ma:contentTypeScope="" ma:versionID="896bb78e0001583985a7b68e3a9be374">
  <xsd:schema xmlns:xsd="http://www.w3.org/2001/XMLSchema" xmlns:xs="http://www.w3.org/2001/XMLSchema" xmlns:p="http://schemas.microsoft.com/office/2006/metadata/properties" xmlns:ns2="3d32fb2e-8db6-4ac6-96fb-e94af7b44446" targetNamespace="http://schemas.microsoft.com/office/2006/metadata/properties" ma:root="true" ma:fieldsID="3a9fa18a895b9d60ab956ff870898975" ns2:_="">
    <xsd:import namespace="3d32fb2e-8db6-4ac6-96fb-e94af7b444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32fb2e-8db6-4ac6-96fb-e94af7b444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57FB97-BE2B-4D4B-9067-873346DBE836}"/>
</file>

<file path=customXml/itemProps2.xml><?xml version="1.0" encoding="utf-8"?>
<ds:datastoreItem xmlns:ds="http://schemas.openxmlformats.org/officeDocument/2006/customXml" ds:itemID="{571826F5-4DA2-484B-9E15-526D1379BDBF}"/>
</file>

<file path=customXml/itemProps3.xml><?xml version="1.0" encoding="utf-8"?>
<ds:datastoreItem xmlns:ds="http://schemas.openxmlformats.org/officeDocument/2006/customXml" ds:itemID="{57CC40A2-1E75-41A2-8086-58A5630FD2F4}"/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1147</Words>
  <Application>Microsoft Office PowerPoint</Application>
  <PresentationFormat>Presentación en pantalla (4:3)</PresentationFormat>
  <Paragraphs>154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</vt:vector>
  </TitlesOfParts>
  <Company>Windows XP Titan Ultimate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David</dc:creator>
  <cp:lastModifiedBy>David</cp:lastModifiedBy>
  <cp:revision>12</cp:revision>
  <dcterms:created xsi:type="dcterms:W3CDTF">2022-02-02T03:21:29Z</dcterms:created>
  <dcterms:modified xsi:type="dcterms:W3CDTF">2022-02-02T15:03:08Z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0x010100F86DA29BF4BE494596F77FE3169E708F</vt:lpwstr>
  </property>
</Properties>
</file>