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541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831C-1DC5-4AC3-A387-A51A3CB7DD95}" type="datetimeFigureOut">
              <a:rPr lang="es-BO" smtClean="0"/>
              <a:t>07/03/2022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16BB-3888-457A-81E5-EE635386CCBD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831C-1DC5-4AC3-A387-A51A3CB7DD95}" type="datetimeFigureOut">
              <a:rPr lang="es-BO" smtClean="0"/>
              <a:t>07/03/2022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16BB-3888-457A-81E5-EE635386CCBD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831C-1DC5-4AC3-A387-A51A3CB7DD95}" type="datetimeFigureOut">
              <a:rPr lang="es-BO" smtClean="0"/>
              <a:t>07/03/2022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16BB-3888-457A-81E5-EE635386CCBD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831C-1DC5-4AC3-A387-A51A3CB7DD95}" type="datetimeFigureOut">
              <a:rPr lang="es-BO" smtClean="0"/>
              <a:t>07/03/2022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16BB-3888-457A-81E5-EE635386CCBD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831C-1DC5-4AC3-A387-A51A3CB7DD95}" type="datetimeFigureOut">
              <a:rPr lang="es-BO" smtClean="0"/>
              <a:t>07/03/2022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16BB-3888-457A-81E5-EE635386CCBD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831C-1DC5-4AC3-A387-A51A3CB7DD95}" type="datetimeFigureOut">
              <a:rPr lang="es-BO" smtClean="0"/>
              <a:t>07/03/2022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16BB-3888-457A-81E5-EE635386CCBD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831C-1DC5-4AC3-A387-A51A3CB7DD95}" type="datetimeFigureOut">
              <a:rPr lang="es-BO" smtClean="0"/>
              <a:t>07/03/2022</a:t>
            </a:fld>
            <a:endParaRPr lang="es-B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16BB-3888-457A-81E5-EE635386CCBD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831C-1DC5-4AC3-A387-A51A3CB7DD95}" type="datetimeFigureOut">
              <a:rPr lang="es-BO" smtClean="0"/>
              <a:t>07/03/2022</a:t>
            </a:fld>
            <a:endParaRPr lang="es-B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16BB-3888-457A-81E5-EE635386CCBD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831C-1DC5-4AC3-A387-A51A3CB7DD95}" type="datetimeFigureOut">
              <a:rPr lang="es-BO" smtClean="0"/>
              <a:t>07/03/2022</a:t>
            </a:fld>
            <a:endParaRPr lang="es-B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16BB-3888-457A-81E5-EE635386CCBD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831C-1DC5-4AC3-A387-A51A3CB7DD95}" type="datetimeFigureOut">
              <a:rPr lang="es-BO" smtClean="0"/>
              <a:t>07/03/2022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16BB-3888-457A-81E5-EE635386CCBD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831C-1DC5-4AC3-A387-A51A3CB7DD95}" type="datetimeFigureOut">
              <a:rPr lang="es-BO" smtClean="0"/>
              <a:t>07/03/2022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16BB-3888-457A-81E5-EE635386CCBD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4831C-1DC5-4AC3-A387-A51A3CB7DD95}" type="datetimeFigureOut">
              <a:rPr lang="es-BO" smtClean="0"/>
              <a:t>07/03/2022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316BB-3888-457A-81E5-EE635386CCBD}" type="slidenum">
              <a:rPr lang="es-BO" smtClean="0"/>
              <a:t>‹Nº›</a:t>
            </a:fld>
            <a:endParaRPr lang="es-B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1433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11268" name="WordArt 629" descr="1"/>
          <p:cNvSpPr>
            <a:spLocks noGrp="1" noChangeArrowheads="1" noChangeShapeType="1" noTextEdit="1"/>
          </p:cNvSpPr>
          <p:nvPr/>
        </p:nvSpPr>
        <p:spPr bwMode="auto">
          <a:xfrm>
            <a:off x="785786" y="1071546"/>
            <a:ext cx="7643866" cy="17922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7801"/>
              </a:avLst>
            </a:prstTxWarp>
          </a:bodyPr>
          <a:lstStyle/>
          <a:p>
            <a:pPr algn="ctr"/>
            <a:r>
              <a:rPr lang="es-BO" sz="41300" b="1" kern="10" dirty="0">
                <a:ln w="9525">
                  <a:noFill/>
                  <a:round/>
                  <a:headEnd/>
                  <a:tailEnd/>
                </a:ln>
                <a:blipFill dpi="0" rotWithShape="1">
                  <a:blip r:embed="rId3"/>
                  <a:srcRect/>
                  <a:stretch>
                    <a:fillRect/>
                  </a:stretch>
                </a:blip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Arial"/>
                <a:cs typeface="Arial"/>
              </a:rPr>
              <a:t>“BASES</a:t>
            </a:r>
          </a:p>
          <a:p>
            <a:pPr algn="ctr"/>
            <a:r>
              <a:rPr lang="es-BO" sz="41300" b="1" kern="10" dirty="0">
                <a:ln w="9525">
                  <a:noFill/>
                  <a:round/>
                  <a:headEnd/>
                  <a:tailEnd/>
                </a:ln>
                <a:blipFill dpi="0" rotWithShape="1">
                  <a:blip r:embed="rId3"/>
                  <a:srcRect/>
                  <a:stretch>
                    <a:fillRect/>
                  </a:stretch>
                </a:blip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Arial"/>
                <a:cs typeface="Arial"/>
              </a:rPr>
              <a:t> FUNDAMENTALES</a:t>
            </a:r>
          </a:p>
          <a:p>
            <a:pPr algn="ctr"/>
            <a:r>
              <a:rPr lang="es-BO" sz="41300" b="1" kern="10" dirty="0">
                <a:ln w="9525">
                  <a:noFill/>
                  <a:round/>
                  <a:headEnd/>
                  <a:tailEnd/>
                </a:ln>
                <a:blipFill dpi="0" rotWithShape="1">
                  <a:blip r:embed="rId3"/>
                  <a:srcRect/>
                  <a:stretch>
                    <a:fillRect/>
                  </a:stretch>
                </a:blip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Arial"/>
                <a:cs typeface="Arial"/>
              </a:rPr>
              <a:t> DEL EJERCITO” 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1670" y="3023440"/>
            <a:ext cx="4857784" cy="347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85750" y="1243035"/>
            <a:ext cx="8601075" cy="5329237"/>
            <a:chOff x="180" y="391"/>
            <a:chExt cx="5418" cy="3357"/>
          </a:xfrm>
        </p:grpSpPr>
        <p:sp>
          <p:nvSpPr>
            <p:cNvPr id="5" name="6 Rectángulo"/>
            <p:cNvSpPr>
              <a:spLocks noChangeArrowheads="1"/>
            </p:cNvSpPr>
            <p:nvPr/>
          </p:nvSpPr>
          <p:spPr bwMode="auto">
            <a:xfrm>
              <a:off x="180" y="2614"/>
              <a:ext cx="5265" cy="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es-ES_tradnl" sz="2800" b="1">
                  <a:cs typeface="Arial" pitchFamily="34" charset="0"/>
                </a:rPr>
                <a:t>PERSONAL DE CUADROS Y TROPA DEBERÁ ESTAR DEBIDAMENTE PREPARADA FÍSICA Y PSÍQUICAMENTE PARA SOPORTAR EL DESGASTE Y LA PRESIÓN </a:t>
              </a:r>
              <a:endParaRPr lang="es-ES" sz="2800" b="1">
                <a:cs typeface="Arial" pitchFamily="34" charset="0"/>
              </a:endParaRPr>
            </a:p>
          </p:txBody>
        </p:sp>
        <p:pic>
          <p:nvPicPr>
            <p:cNvPr id="6" name="Picture 17" descr="Mnth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6" y="890"/>
              <a:ext cx="1992" cy="1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8" descr="Montanha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" y="936"/>
              <a:ext cx="1905" cy="1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1446" y="391"/>
              <a:ext cx="2868" cy="19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s-BO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Arial Black"/>
                </a:rPr>
                <a:t>INFANTERIA  ANDINA</a:t>
              </a:r>
            </a:p>
          </p:txBody>
        </p:sp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2336" y="1389"/>
              <a:ext cx="1172" cy="493"/>
              <a:chOff x="2336" y="1395"/>
              <a:chExt cx="1172" cy="493"/>
            </a:xfrm>
          </p:grpSpPr>
          <p:grpSp>
            <p:nvGrpSpPr>
              <p:cNvPr id="4" name="Group 26"/>
              <p:cNvGrpSpPr>
                <a:grpSpLocks/>
              </p:cNvGrpSpPr>
              <p:nvPr/>
            </p:nvGrpSpPr>
            <p:grpSpPr bwMode="auto">
              <a:xfrm>
                <a:off x="2336" y="1395"/>
                <a:ext cx="1172" cy="493"/>
                <a:chOff x="4084" y="810"/>
                <a:chExt cx="1172" cy="493"/>
              </a:xfrm>
            </p:grpSpPr>
            <p:sp>
              <p:nvSpPr>
                <p:cNvPr id="12" name="Rectangle 27"/>
                <p:cNvSpPr>
                  <a:spLocks noChangeArrowheads="1"/>
                </p:cNvSpPr>
                <p:nvPr/>
              </p:nvSpPr>
              <p:spPr bwMode="auto">
                <a:xfrm>
                  <a:off x="4084" y="814"/>
                  <a:ext cx="1168" cy="488"/>
                </a:xfrm>
                <a:prstGeom prst="rect">
                  <a:avLst/>
                </a:prstGeom>
                <a:noFill/>
                <a:ln w="571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13" name="Line 28"/>
                <p:cNvSpPr>
                  <a:spLocks noChangeShapeType="1"/>
                </p:cNvSpPr>
                <p:nvPr/>
              </p:nvSpPr>
              <p:spPr bwMode="auto">
                <a:xfrm>
                  <a:off x="4084" y="810"/>
                  <a:ext cx="1172" cy="493"/>
                </a:xfrm>
                <a:prstGeom prst="line">
                  <a:avLst/>
                </a:prstGeom>
                <a:noFill/>
                <a:ln w="571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s-BO"/>
                </a:p>
              </p:txBody>
            </p:sp>
            <p:sp>
              <p:nvSpPr>
                <p:cNvPr id="14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4084" y="810"/>
                  <a:ext cx="1168" cy="493"/>
                </a:xfrm>
                <a:prstGeom prst="line">
                  <a:avLst/>
                </a:prstGeom>
                <a:noFill/>
                <a:ln w="571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s-BO"/>
                </a:p>
              </p:txBody>
            </p:sp>
          </p:grpSp>
          <p:sp>
            <p:nvSpPr>
              <p:cNvPr id="11" name="AutoShape 30"/>
              <p:cNvSpPr>
                <a:spLocks noChangeArrowheads="1"/>
              </p:cNvSpPr>
              <p:nvPr/>
            </p:nvSpPr>
            <p:spPr bwMode="auto">
              <a:xfrm>
                <a:off x="2880" y="1706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/>
              </a:p>
            </p:txBody>
          </p:sp>
        </p:grpSp>
      </p:grpSp>
      <p:sp>
        <p:nvSpPr>
          <p:cNvPr id="15" name="14 Estrella de 5 puntas"/>
          <p:cNvSpPr/>
          <p:nvPr/>
        </p:nvSpPr>
        <p:spPr>
          <a:xfrm>
            <a:off x="6643702" y="714356"/>
            <a:ext cx="357190" cy="28575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85750" y="1382738"/>
            <a:ext cx="8643938" cy="5189534"/>
            <a:chOff x="180" y="300"/>
            <a:chExt cx="5445" cy="3584"/>
          </a:xfrm>
        </p:grpSpPr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180" y="2481"/>
              <a:ext cx="5445" cy="14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es-ES_tradnl" sz="2800" b="1" dirty="0">
                  <a:cs typeface="Arial" pitchFamily="34" charset="0"/>
                </a:rPr>
                <a:t>CUENTA ORGÁNICAMENTE CON MEDIOS MECANIZADOS NECESARIOS PARA EL TRANSPORTE HASTA LA PRIMERA LÍNEA DE COMBATE, CON PROTECCIÓN BLINDADA Y POTENCIA DE FUEGO.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249" y="300"/>
              <a:ext cx="5262" cy="1588"/>
              <a:chOff x="249" y="300"/>
              <a:chExt cx="5262" cy="1588"/>
            </a:xfrm>
          </p:grpSpPr>
          <p:pic>
            <p:nvPicPr>
              <p:cNvPr id="13" name="Picture 11" descr="m113a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49" y="708"/>
                <a:ext cx="1814" cy="1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" name="Picture 12" descr="bradley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1" y="714"/>
                <a:ext cx="1860" cy="1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46" y="300"/>
                <a:ext cx="2868" cy="19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s-BO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Arial Black"/>
                  </a:rPr>
                  <a:t>INFANTERIA  BLINDADA</a:t>
                </a:r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245" y="1304"/>
              <a:ext cx="1172" cy="493"/>
              <a:chOff x="2245" y="1304"/>
              <a:chExt cx="1172" cy="493"/>
            </a:xfrm>
          </p:grpSpPr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2245" y="1304"/>
                <a:ext cx="1172" cy="493"/>
                <a:chOff x="4084" y="810"/>
                <a:chExt cx="1172" cy="493"/>
              </a:xfrm>
            </p:grpSpPr>
            <p:sp>
              <p:nvSpPr>
                <p:cNvPr id="10" name="Rectangle 16"/>
                <p:cNvSpPr>
                  <a:spLocks noChangeArrowheads="1"/>
                </p:cNvSpPr>
                <p:nvPr/>
              </p:nvSpPr>
              <p:spPr bwMode="auto">
                <a:xfrm>
                  <a:off x="4084" y="814"/>
                  <a:ext cx="1168" cy="488"/>
                </a:xfrm>
                <a:prstGeom prst="rect">
                  <a:avLst/>
                </a:prstGeom>
                <a:noFill/>
                <a:ln w="571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11" name="Line 17"/>
                <p:cNvSpPr>
                  <a:spLocks noChangeShapeType="1"/>
                </p:cNvSpPr>
                <p:nvPr/>
              </p:nvSpPr>
              <p:spPr bwMode="auto">
                <a:xfrm>
                  <a:off x="4084" y="810"/>
                  <a:ext cx="1172" cy="493"/>
                </a:xfrm>
                <a:prstGeom prst="line">
                  <a:avLst/>
                </a:prstGeom>
                <a:noFill/>
                <a:ln w="571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s-BO"/>
                </a:p>
              </p:txBody>
            </p:sp>
            <p:sp>
              <p:nvSpPr>
                <p:cNvPr id="12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084" y="810"/>
                  <a:ext cx="1168" cy="493"/>
                </a:xfrm>
                <a:prstGeom prst="line">
                  <a:avLst/>
                </a:prstGeom>
                <a:noFill/>
                <a:ln w="571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s-BO"/>
                </a:p>
              </p:txBody>
            </p:sp>
          </p:grpSp>
          <p:sp>
            <p:nvSpPr>
              <p:cNvPr id="9" name="Oval 19"/>
              <p:cNvSpPr>
                <a:spLocks noChangeArrowheads="1"/>
              </p:cNvSpPr>
              <p:nvPr/>
            </p:nvSpPr>
            <p:spPr bwMode="auto">
              <a:xfrm>
                <a:off x="2472" y="1434"/>
                <a:ext cx="726" cy="227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A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06388" y="1365271"/>
            <a:ext cx="8537575" cy="5064125"/>
            <a:chOff x="193" y="300"/>
            <a:chExt cx="5378" cy="319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193" y="2356"/>
              <a:ext cx="5342" cy="11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es-ES_tradnl" sz="2800" b="1">
                  <a:cs typeface="Arial" pitchFamily="34" charset="0"/>
                </a:rPr>
                <a:t>SERÁN EMPLEADAS EN OPERACIONES EN LA RETAGUARDIA DEL ENO. OPERACIONES  ENVOLVENTES (VERTICAL) Y EN OPERACIONES DE CONEXIÓN.</a:t>
              </a:r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204" y="300"/>
              <a:ext cx="5367" cy="1679"/>
              <a:chOff x="204" y="300"/>
              <a:chExt cx="5367" cy="1679"/>
            </a:xfrm>
          </p:grpSpPr>
          <p:pic>
            <p:nvPicPr>
              <p:cNvPr id="15" name="Picture 14" descr="Pqdt - infiltração vertica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51" y="754"/>
                <a:ext cx="1920" cy="1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" name="Picture 15" descr="pqdt9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04" y="708"/>
                <a:ext cx="1951" cy="1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WordArt 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46" y="300"/>
                <a:ext cx="2868" cy="19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s-BO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Arial Black"/>
                  </a:rPr>
                  <a:t>INFANTERIA  AEROTRANSPORTADA</a:t>
                </a:r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2336" y="1395"/>
              <a:ext cx="1172" cy="493"/>
              <a:chOff x="2336" y="1395"/>
              <a:chExt cx="1172" cy="493"/>
            </a:xfrm>
          </p:grpSpPr>
          <p:grpSp>
            <p:nvGrpSpPr>
              <p:cNvPr id="6" name="Group 18"/>
              <p:cNvGrpSpPr>
                <a:grpSpLocks/>
              </p:cNvGrpSpPr>
              <p:nvPr/>
            </p:nvGrpSpPr>
            <p:grpSpPr bwMode="auto">
              <a:xfrm>
                <a:off x="2336" y="1395"/>
                <a:ext cx="1172" cy="493"/>
                <a:chOff x="4084" y="810"/>
                <a:chExt cx="1172" cy="493"/>
              </a:xfrm>
            </p:grpSpPr>
            <p:sp>
              <p:nvSpPr>
                <p:cNvPr id="12" name="Rectangle 19"/>
                <p:cNvSpPr>
                  <a:spLocks noChangeArrowheads="1"/>
                </p:cNvSpPr>
                <p:nvPr/>
              </p:nvSpPr>
              <p:spPr bwMode="auto">
                <a:xfrm>
                  <a:off x="4084" y="814"/>
                  <a:ext cx="1168" cy="488"/>
                </a:xfrm>
                <a:prstGeom prst="rect">
                  <a:avLst/>
                </a:prstGeom>
                <a:noFill/>
                <a:ln w="571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13" name="Line 20"/>
                <p:cNvSpPr>
                  <a:spLocks noChangeShapeType="1"/>
                </p:cNvSpPr>
                <p:nvPr/>
              </p:nvSpPr>
              <p:spPr bwMode="auto">
                <a:xfrm>
                  <a:off x="4084" y="810"/>
                  <a:ext cx="1172" cy="493"/>
                </a:xfrm>
                <a:prstGeom prst="line">
                  <a:avLst/>
                </a:prstGeom>
                <a:noFill/>
                <a:ln w="571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s-BO"/>
                </a:p>
              </p:txBody>
            </p:sp>
            <p:sp>
              <p:nvSpPr>
                <p:cNvPr id="14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4084" y="810"/>
                  <a:ext cx="1168" cy="493"/>
                </a:xfrm>
                <a:prstGeom prst="line">
                  <a:avLst/>
                </a:prstGeom>
                <a:noFill/>
                <a:ln w="571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s-BO"/>
                </a:p>
              </p:txBody>
            </p:sp>
          </p:grpSp>
          <p:grpSp>
            <p:nvGrpSpPr>
              <p:cNvPr id="7" name="Group 22"/>
              <p:cNvGrpSpPr>
                <a:grpSpLocks/>
              </p:cNvGrpSpPr>
              <p:nvPr/>
            </p:nvGrpSpPr>
            <p:grpSpPr bwMode="auto">
              <a:xfrm rot="649300">
                <a:off x="2744" y="1752"/>
                <a:ext cx="339" cy="136"/>
                <a:chOff x="431" y="2115"/>
                <a:chExt cx="521" cy="181"/>
              </a:xfrm>
            </p:grpSpPr>
            <p:sp>
              <p:nvSpPr>
                <p:cNvPr id="10" name="Arc 23"/>
                <p:cNvSpPr>
                  <a:spLocks/>
                </p:cNvSpPr>
                <p:nvPr/>
              </p:nvSpPr>
              <p:spPr bwMode="auto">
                <a:xfrm rot="8908812" flipH="1" flipV="1">
                  <a:off x="431" y="2160"/>
                  <a:ext cx="249" cy="136"/>
                </a:xfrm>
                <a:custGeom>
                  <a:avLst/>
                  <a:gdLst>
                    <a:gd name="T0" fmla="*/ 0 w 29699"/>
                    <a:gd name="T1" fmla="*/ 0 h 21600"/>
                    <a:gd name="T2" fmla="*/ 0 w 29699"/>
                    <a:gd name="T3" fmla="*/ 0 h 21600"/>
                    <a:gd name="T4" fmla="*/ 0 w 2969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9699"/>
                    <a:gd name="T10" fmla="*/ 0 h 21600"/>
                    <a:gd name="T11" fmla="*/ 29699 w 2969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9699" h="21600" fill="none" extrusionOk="0">
                      <a:moveTo>
                        <a:pt x="-1" y="1575"/>
                      </a:moveTo>
                      <a:cubicBezTo>
                        <a:pt x="2573" y="535"/>
                        <a:pt x="5323" y="-1"/>
                        <a:pt x="8099" y="0"/>
                      </a:cubicBezTo>
                      <a:cubicBezTo>
                        <a:pt x="20028" y="0"/>
                        <a:pt x="29699" y="9670"/>
                        <a:pt x="29699" y="21600"/>
                      </a:cubicBezTo>
                    </a:path>
                    <a:path w="29699" h="21600" stroke="0" extrusionOk="0">
                      <a:moveTo>
                        <a:pt x="-1" y="1575"/>
                      </a:moveTo>
                      <a:cubicBezTo>
                        <a:pt x="2573" y="535"/>
                        <a:pt x="5323" y="-1"/>
                        <a:pt x="8099" y="0"/>
                      </a:cubicBezTo>
                      <a:cubicBezTo>
                        <a:pt x="20028" y="0"/>
                        <a:pt x="29699" y="9670"/>
                        <a:pt x="29699" y="21600"/>
                      </a:cubicBezTo>
                      <a:lnTo>
                        <a:pt x="8099" y="21600"/>
                      </a:lnTo>
                      <a:close/>
                    </a:path>
                  </a:pathLst>
                </a:custGeom>
                <a:noFill/>
                <a:ln w="571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11" name="Arc 24"/>
                <p:cNvSpPr>
                  <a:spLocks/>
                </p:cNvSpPr>
                <p:nvPr/>
              </p:nvSpPr>
              <p:spPr bwMode="auto">
                <a:xfrm rot="8908812" flipH="1" flipV="1">
                  <a:off x="703" y="2115"/>
                  <a:ext cx="249" cy="136"/>
                </a:xfrm>
                <a:custGeom>
                  <a:avLst/>
                  <a:gdLst>
                    <a:gd name="T0" fmla="*/ 0 w 29699"/>
                    <a:gd name="T1" fmla="*/ 0 h 21600"/>
                    <a:gd name="T2" fmla="*/ 0 w 29699"/>
                    <a:gd name="T3" fmla="*/ 0 h 21600"/>
                    <a:gd name="T4" fmla="*/ 0 w 2969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9699"/>
                    <a:gd name="T10" fmla="*/ 0 h 21600"/>
                    <a:gd name="T11" fmla="*/ 29699 w 2969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9699" h="21600" fill="none" extrusionOk="0">
                      <a:moveTo>
                        <a:pt x="-1" y="1575"/>
                      </a:moveTo>
                      <a:cubicBezTo>
                        <a:pt x="2573" y="535"/>
                        <a:pt x="5323" y="-1"/>
                        <a:pt x="8099" y="0"/>
                      </a:cubicBezTo>
                      <a:cubicBezTo>
                        <a:pt x="20028" y="0"/>
                        <a:pt x="29699" y="9670"/>
                        <a:pt x="29699" y="21600"/>
                      </a:cubicBezTo>
                    </a:path>
                    <a:path w="29699" h="21600" stroke="0" extrusionOk="0">
                      <a:moveTo>
                        <a:pt x="-1" y="1575"/>
                      </a:moveTo>
                      <a:cubicBezTo>
                        <a:pt x="2573" y="535"/>
                        <a:pt x="5323" y="-1"/>
                        <a:pt x="8099" y="0"/>
                      </a:cubicBezTo>
                      <a:cubicBezTo>
                        <a:pt x="20028" y="0"/>
                        <a:pt x="29699" y="9670"/>
                        <a:pt x="29699" y="21600"/>
                      </a:cubicBezTo>
                      <a:lnTo>
                        <a:pt x="8099" y="21600"/>
                      </a:lnTo>
                      <a:close/>
                    </a:path>
                  </a:pathLst>
                </a:custGeom>
                <a:noFill/>
                <a:ln w="571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</p:pic>
      <p:sp>
        <p:nvSpPr>
          <p:cNvPr id="14338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sp>
        <p:nvSpPr>
          <p:cNvPr id="4" name="Text Box 304"/>
          <p:cNvSpPr txBox="1">
            <a:spLocks noChangeArrowheads="1"/>
          </p:cNvSpPr>
          <p:nvPr/>
        </p:nvSpPr>
        <p:spPr bwMode="auto">
          <a:xfrm>
            <a:off x="1547813" y="274662"/>
            <a:ext cx="5967412" cy="701675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ORGANIZACIÓN DEL BI</a:t>
            </a:r>
            <a:endParaRPr lang="es-BO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5" name="Rectangle 305"/>
          <p:cNvSpPr>
            <a:spLocks noChangeArrowheads="1"/>
          </p:cNvSpPr>
          <p:nvPr/>
        </p:nvSpPr>
        <p:spPr bwMode="auto">
          <a:xfrm>
            <a:off x="4284663" y="1211287"/>
            <a:ext cx="1008062" cy="431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6" name="Rectangle 306"/>
          <p:cNvSpPr>
            <a:spLocks noChangeArrowheads="1"/>
          </p:cNvSpPr>
          <p:nvPr/>
        </p:nvSpPr>
        <p:spPr bwMode="auto">
          <a:xfrm>
            <a:off x="7289800" y="6396062"/>
            <a:ext cx="1008063" cy="4318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7" name="Rectangle 307"/>
          <p:cNvSpPr>
            <a:spLocks noChangeArrowheads="1"/>
          </p:cNvSpPr>
          <p:nvPr/>
        </p:nvSpPr>
        <p:spPr bwMode="auto">
          <a:xfrm>
            <a:off x="7289800" y="5819799"/>
            <a:ext cx="1008063" cy="4318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8" name="Rectangle 308"/>
          <p:cNvSpPr>
            <a:spLocks noChangeArrowheads="1"/>
          </p:cNvSpPr>
          <p:nvPr/>
        </p:nvSpPr>
        <p:spPr bwMode="auto">
          <a:xfrm>
            <a:off x="7289800" y="5172099"/>
            <a:ext cx="1008063" cy="4318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MB</a:t>
            </a:r>
            <a:endParaRPr lang="es-BO"/>
          </a:p>
        </p:txBody>
      </p:sp>
      <p:sp>
        <p:nvSpPr>
          <p:cNvPr id="9" name="Rectangle 309"/>
          <p:cNvSpPr>
            <a:spLocks noChangeArrowheads="1"/>
          </p:cNvSpPr>
          <p:nvPr/>
        </p:nvSpPr>
        <p:spPr bwMode="auto">
          <a:xfrm>
            <a:off x="7289800" y="4595837"/>
            <a:ext cx="1008063" cy="4318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10" name="Rectangle 310"/>
          <p:cNvSpPr>
            <a:spLocks noChangeArrowheads="1"/>
          </p:cNvSpPr>
          <p:nvPr/>
        </p:nvSpPr>
        <p:spPr bwMode="auto">
          <a:xfrm>
            <a:off x="7289800" y="4019574"/>
            <a:ext cx="1008063" cy="4318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dirty="0"/>
              <a:t>CS</a:t>
            </a:r>
            <a:endParaRPr lang="es-BO" dirty="0"/>
          </a:p>
        </p:txBody>
      </p:sp>
      <p:sp>
        <p:nvSpPr>
          <p:cNvPr id="11" name="Rectangle 311"/>
          <p:cNvSpPr>
            <a:spLocks noChangeArrowheads="1"/>
          </p:cNvSpPr>
          <p:nvPr/>
        </p:nvSpPr>
        <p:spPr bwMode="auto">
          <a:xfrm>
            <a:off x="4265613" y="3948137"/>
            <a:ext cx="1008062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AP</a:t>
            </a:r>
            <a:endParaRPr lang="es-BO"/>
          </a:p>
        </p:txBody>
      </p:sp>
      <p:sp>
        <p:nvSpPr>
          <p:cNvPr id="12" name="Rectangle 312"/>
          <p:cNvSpPr>
            <a:spLocks noChangeArrowheads="1"/>
          </p:cNvSpPr>
          <p:nvPr/>
        </p:nvSpPr>
        <p:spPr bwMode="auto">
          <a:xfrm>
            <a:off x="4265613" y="4740299"/>
            <a:ext cx="1008062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13" name="Rectangle 313"/>
          <p:cNvSpPr>
            <a:spLocks noChangeArrowheads="1"/>
          </p:cNvSpPr>
          <p:nvPr/>
        </p:nvSpPr>
        <p:spPr bwMode="auto">
          <a:xfrm>
            <a:off x="1528763" y="3948137"/>
            <a:ext cx="1008062" cy="431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14" name="Rectangle 314"/>
          <p:cNvSpPr>
            <a:spLocks noChangeArrowheads="1"/>
          </p:cNvSpPr>
          <p:nvPr/>
        </p:nvSpPr>
        <p:spPr bwMode="auto">
          <a:xfrm>
            <a:off x="1673225" y="4092599"/>
            <a:ext cx="1008063" cy="431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15" name="Rectangle 315"/>
          <p:cNvSpPr>
            <a:spLocks noChangeArrowheads="1"/>
          </p:cNvSpPr>
          <p:nvPr/>
        </p:nvSpPr>
        <p:spPr bwMode="auto">
          <a:xfrm>
            <a:off x="1817688" y="4235474"/>
            <a:ext cx="1008062" cy="431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16" name="Rectangle 316"/>
          <p:cNvSpPr>
            <a:spLocks noChangeArrowheads="1"/>
          </p:cNvSpPr>
          <p:nvPr/>
        </p:nvSpPr>
        <p:spPr bwMode="auto">
          <a:xfrm>
            <a:off x="1601788" y="5819799"/>
            <a:ext cx="1008062" cy="431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17" name="Rectangle 317"/>
          <p:cNvSpPr>
            <a:spLocks noChangeArrowheads="1"/>
          </p:cNvSpPr>
          <p:nvPr/>
        </p:nvSpPr>
        <p:spPr bwMode="auto">
          <a:xfrm>
            <a:off x="4265613" y="1858987"/>
            <a:ext cx="1008062" cy="431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JPLM</a:t>
            </a:r>
            <a:endParaRPr lang="es-BO"/>
          </a:p>
        </p:txBody>
      </p:sp>
      <p:sp>
        <p:nvSpPr>
          <p:cNvPr id="18" name="Rectangle 318"/>
          <p:cNvSpPr>
            <a:spLocks noChangeArrowheads="1"/>
          </p:cNvSpPr>
          <p:nvPr/>
        </p:nvSpPr>
        <p:spPr bwMode="auto">
          <a:xfrm>
            <a:off x="1457325" y="3011512"/>
            <a:ext cx="1008063" cy="431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P-1</a:t>
            </a:r>
            <a:endParaRPr lang="es-BO"/>
          </a:p>
        </p:txBody>
      </p:sp>
      <p:sp>
        <p:nvSpPr>
          <p:cNvPr id="19" name="Rectangle 319"/>
          <p:cNvSpPr>
            <a:spLocks noChangeArrowheads="1"/>
          </p:cNvSpPr>
          <p:nvPr/>
        </p:nvSpPr>
        <p:spPr bwMode="auto">
          <a:xfrm>
            <a:off x="2897188" y="3011512"/>
            <a:ext cx="1008062" cy="431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P-2</a:t>
            </a:r>
            <a:endParaRPr lang="es-BO"/>
          </a:p>
        </p:txBody>
      </p:sp>
      <p:sp>
        <p:nvSpPr>
          <p:cNvPr id="20" name="Rectangle 320"/>
          <p:cNvSpPr>
            <a:spLocks noChangeArrowheads="1"/>
          </p:cNvSpPr>
          <p:nvPr/>
        </p:nvSpPr>
        <p:spPr bwMode="auto">
          <a:xfrm>
            <a:off x="4265613" y="3011512"/>
            <a:ext cx="1008062" cy="431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P-3</a:t>
            </a:r>
            <a:endParaRPr lang="es-BO"/>
          </a:p>
        </p:txBody>
      </p:sp>
      <p:sp>
        <p:nvSpPr>
          <p:cNvPr id="21" name="Rectangle 321"/>
          <p:cNvSpPr>
            <a:spLocks noChangeArrowheads="1"/>
          </p:cNvSpPr>
          <p:nvPr/>
        </p:nvSpPr>
        <p:spPr bwMode="auto">
          <a:xfrm>
            <a:off x="7218363" y="3011512"/>
            <a:ext cx="1008062" cy="431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P-5</a:t>
            </a:r>
            <a:endParaRPr lang="es-BO"/>
          </a:p>
        </p:txBody>
      </p:sp>
      <p:sp>
        <p:nvSpPr>
          <p:cNvPr id="22" name="Rectangle 322"/>
          <p:cNvSpPr>
            <a:spLocks noChangeArrowheads="1"/>
          </p:cNvSpPr>
          <p:nvPr/>
        </p:nvSpPr>
        <p:spPr bwMode="auto">
          <a:xfrm>
            <a:off x="5776913" y="3011512"/>
            <a:ext cx="1008062" cy="431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P-4</a:t>
            </a:r>
            <a:endParaRPr lang="es-BO"/>
          </a:p>
        </p:txBody>
      </p:sp>
      <p:sp>
        <p:nvSpPr>
          <p:cNvPr id="23" name="Line 323"/>
          <p:cNvSpPr>
            <a:spLocks noChangeShapeType="1"/>
          </p:cNvSpPr>
          <p:nvPr/>
        </p:nvSpPr>
        <p:spPr bwMode="auto">
          <a:xfrm>
            <a:off x="4284663" y="1211287"/>
            <a:ext cx="10080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24" name="Line 324"/>
          <p:cNvSpPr>
            <a:spLocks noChangeShapeType="1"/>
          </p:cNvSpPr>
          <p:nvPr/>
        </p:nvSpPr>
        <p:spPr bwMode="auto">
          <a:xfrm flipH="1">
            <a:off x="4284663" y="1211287"/>
            <a:ext cx="10080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25" name="Line 327"/>
          <p:cNvSpPr>
            <a:spLocks noChangeShapeType="1"/>
          </p:cNvSpPr>
          <p:nvPr/>
        </p:nvSpPr>
        <p:spPr bwMode="auto">
          <a:xfrm>
            <a:off x="1817688" y="4235474"/>
            <a:ext cx="10080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26" name="Line 328"/>
          <p:cNvSpPr>
            <a:spLocks noChangeShapeType="1"/>
          </p:cNvSpPr>
          <p:nvPr/>
        </p:nvSpPr>
        <p:spPr bwMode="auto">
          <a:xfrm flipH="1">
            <a:off x="1817688" y="4235474"/>
            <a:ext cx="10080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27" name="Line 338"/>
          <p:cNvSpPr>
            <a:spLocks noChangeShapeType="1"/>
          </p:cNvSpPr>
          <p:nvPr/>
        </p:nvSpPr>
        <p:spPr bwMode="auto">
          <a:xfrm>
            <a:off x="4265613" y="4740299"/>
            <a:ext cx="50323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28" name="Line 339"/>
          <p:cNvSpPr>
            <a:spLocks noChangeShapeType="1"/>
          </p:cNvSpPr>
          <p:nvPr/>
        </p:nvSpPr>
        <p:spPr bwMode="auto">
          <a:xfrm flipH="1" flipV="1">
            <a:off x="4768850" y="4883174"/>
            <a:ext cx="5048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29" name="Line 340"/>
          <p:cNvSpPr>
            <a:spLocks noChangeShapeType="1"/>
          </p:cNvSpPr>
          <p:nvPr/>
        </p:nvSpPr>
        <p:spPr bwMode="auto">
          <a:xfrm>
            <a:off x="4768850" y="4883174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30" name="Line 341"/>
          <p:cNvSpPr>
            <a:spLocks noChangeShapeType="1"/>
          </p:cNvSpPr>
          <p:nvPr/>
        </p:nvSpPr>
        <p:spPr bwMode="auto">
          <a:xfrm>
            <a:off x="7793038" y="4595837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31" name="Line 342"/>
          <p:cNvSpPr>
            <a:spLocks noChangeShapeType="1"/>
          </p:cNvSpPr>
          <p:nvPr/>
        </p:nvSpPr>
        <p:spPr bwMode="auto">
          <a:xfrm flipH="1">
            <a:off x="7289800" y="4811737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32" name="AutoShape 344"/>
          <p:cNvSpPr>
            <a:spLocks noChangeArrowheads="1"/>
          </p:cNvSpPr>
          <p:nvPr/>
        </p:nvSpPr>
        <p:spPr bwMode="auto">
          <a:xfrm>
            <a:off x="7650163" y="6467499"/>
            <a:ext cx="287337" cy="288925"/>
          </a:xfrm>
          <a:prstGeom prst="flowChar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33" name="Line 345"/>
          <p:cNvSpPr>
            <a:spLocks noChangeShapeType="1"/>
          </p:cNvSpPr>
          <p:nvPr/>
        </p:nvSpPr>
        <p:spPr bwMode="auto">
          <a:xfrm flipH="1">
            <a:off x="7650163" y="6540524"/>
            <a:ext cx="287337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34" name="Line 346"/>
          <p:cNvSpPr>
            <a:spLocks noChangeShapeType="1"/>
          </p:cNvSpPr>
          <p:nvPr/>
        </p:nvSpPr>
        <p:spPr bwMode="auto">
          <a:xfrm>
            <a:off x="7650163" y="6538937"/>
            <a:ext cx="287337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35" name="Line 347"/>
          <p:cNvSpPr>
            <a:spLocks noChangeShapeType="1"/>
          </p:cNvSpPr>
          <p:nvPr/>
        </p:nvSpPr>
        <p:spPr bwMode="auto">
          <a:xfrm flipH="1">
            <a:off x="7505700" y="6035699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36" name="Oval 348"/>
          <p:cNvSpPr>
            <a:spLocks noChangeArrowheads="1"/>
          </p:cNvSpPr>
          <p:nvPr/>
        </p:nvSpPr>
        <p:spPr bwMode="auto">
          <a:xfrm>
            <a:off x="8008938" y="5964262"/>
            <a:ext cx="144462" cy="215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37" name="Line 349"/>
          <p:cNvSpPr>
            <a:spLocks noChangeShapeType="1"/>
          </p:cNvSpPr>
          <p:nvPr/>
        </p:nvSpPr>
        <p:spPr bwMode="auto">
          <a:xfrm>
            <a:off x="7505700" y="6035699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38" name="Line 350"/>
          <p:cNvSpPr>
            <a:spLocks noChangeShapeType="1"/>
          </p:cNvSpPr>
          <p:nvPr/>
        </p:nvSpPr>
        <p:spPr bwMode="auto">
          <a:xfrm>
            <a:off x="7650163" y="6035699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39" name="Line 351"/>
          <p:cNvSpPr>
            <a:spLocks noChangeShapeType="1"/>
          </p:cNvSpPr>
          <p:nvPr/>
        </p:nvSpPr>
        <p:spPr bwMode="auto">
          <a:xfrm>
            <a:off x="7577138" y="6035699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40" name="Line 352"/>
          <p:cNvSpPr>
            <a:spLocks noChangeShapeType="1"/>
          </p:cNvSpPr>
          <p:nvPr/>
        </p:nvSpPr>
        <p:spPr bwMode="auto">
          <a:xfrm>
            <a:off x="2033588" y="3659212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41" name="Line 353"/>
          <p:cNvSpPr>
            <a:spLocks noChangeShapeType="1"/>
          </p:cNvSpPr>
          <p:nvPr/>
        </p:nvSpPr>
        <p:spPr bwMode="auto">
          <a:xfrm>
            <a:off x="1960563" y="2651149"/>
            <a:ext cx="583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42" name="Line 354"/>
          <p:cNvSpPr>
            <a:spLocks noChangeShapeType="1"/>
          </p:cNvSpPr>
          <p:nvPr/>
        </p:nvSpPr>
        <p:spPr bwMode="auto">
          <a:xfrm>
            <a:off x="4768850" y="2651149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43" name="Line 355"/>
          <p:cNvSpPr>
            <a:spLocks noChangeShapeType="1"/>
          </p:cNvSpPr>
          <p:nvPr/>
        </p:nvSpPr>
        <p:spPr bwMode="auto">
          <a:xfrm>
            <a:off x="7793038" y="2651149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44" name="Line 356"/>
          <p:cNvSpPr>
            <a:spLocks noChangeShapeType="1"/>
          </p:cNvSpPr>
          <p:nvPr/>
        </p:nvSpPr>
        <p:spPr bwMode="auto">
          <a:xfrm>
            <a:off x="6281738" y="2651149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45" name="Line 357"/>
          <p:cNvSpPr>
            <a:spLocks noChangeShapeType="1"/>
          </p:cNvSpPr>
          <p:nvPr/>
        </p:nvSpPr>
        <p:spPr bwMode="auto">
          <a:xfrm>
            <a:off x="3400425" y="2651149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46" name="Line 358"/>
          <p:cNvSpPr>
            <a:spLocks noChangeShapeType="1"/>
          </p:cNvSpPr>
          <p:nvPr/>
        </p:nvSpPr>
        <p:spPr bwMode="auto">
          <a:xfrm>
            <a:off x="1960563" y="2651149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47" name="Line 359"/>
          <p:cNvSpPr>
            <a:spLocks noChangeShapeType="1"/>
          </p:cNvSpPr>
          <p:nvPr/>
        </p:nvSpPr>
        <p:spPr bwMode="auto">
          <a:xfrm>
            <a:off x="4768850" y="3659212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48" name="Line 360"/>
          <p:cNvSpPr>
            <a:spLocks noChangeShapeType="1"/>
          </p:cNvSpPr>
          <p:nvPr/>
        </p:nvSpPr>
        <p:spPr bwMode="auto">
          <a:xfrm>
            <a:off x="7793038" y="3659212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49" name="Line 361"/>
          <p:cNvSpPr>
            <a:spLocks noChangeShapeType="1"/>
          </p:cNvSpPr>
          <p:nvPr/>
        </p:nvSpPr>
        <p:spPr bwMode="auto">
          <a:xfrm>
            <a:off x="2033588" y="3659212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50" name="Oval 362"/>
          <p:cNvSpPr>
            <a:spLocks noChangeArrowheads="1"/>
          </p:cNvSpPr>
          <p:nvPr/>
        </p:nvSpPr>
        <p:spPr bwMode="auto">
          <a:xfrm>
            <a:off x="1960563" y="5675337"/>
            <a:ext cx="73025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51" name="Oval 363"/>
          <p:cNvSpPr>
            <a:spLocks noChangeArrowheads="1"/>
          </p:cNvSpPr>
          <p:nvPr/>
        </p:nvSpPr>
        <p:spPr bwMode="auto">
          <a:xfrm>
            <a:off x="2176463" y="5675337"/>
            <a:ext cx="73025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52" name="Oval 364"/>
          <p:cNvSpPr>
            <a:spLocks noChangeArrowheads="1"/>
          </p:cNvSpPr>
          <p:nvPr/>
        </p:nvSpPr>
        <p:spPr bwMode="auto">
          <a:xfrm>
            <a:off x="7648575" y="6323037"/>
            <a:ext cx="73025" cy="73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53" name="Oval 365"/>
          <p:cNvSpPr>
            <a:spLocks noChangeArrowheads="1"/>
          </p:cNvSpPr>
          <p:nvPr/>
        </p:nvSpPr>
        <p:spPr bwMode="auto">
          <a:xfrm>
            <a:off x="7864475" y="6323037"/>
            <a:ext cx="73025" cy="73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54" name="Oval 367"/>
          <p:cNvSpPr>
            <a:spLocks noChangeArrowheads="1"/>
          </p:cNvSpPr>
          <p:nvPr/>
        </p:nvSpPr>
        <p:spPr bwMode="auto">
          <a:xfrm>
            <a:off x="7650163" y="5748362"/>
            <a:ext cx="73025" cy="73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55" name="Oval 368"/>
          <p:cNvSpPr>
            <a:spLocks noChangeArrowheads="1"/>
          </p:cNvSpPr>
          <p:nvPr/>
        </p:nvSpPr>
        <p:spPr bwMode="auto">
          <a:xfrm>
            <a:off x="7866063" y="5748362"/>
            <a:ext cx="73025" cy="73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56" name="Oval 369"/>
          <p:cNvSpPr>
            <a:spLocks noChangeArrowheads="1"/>
          </p:cNvSpPr>
          <p:nvPr/>
        </p:nvSpPr>
        <p:spPr bwMode="auto">
          <a:xfrm>
            <a:off x="7650163" y="5100662"/>
            <a:ext cx="73025" cy="73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57" name="Oval 370"/>
          <p:cNvSpPr>
            <a:spLocks noChangeArrowheads="1"/>
          </p:cNvSpPr>
          <p:nvPr/>
        </p:nvSpPr>
        <p:spPr bwMode="auto">
          <a:xfrm>
            <a:off x="7866063" y="5100662"/>
            <a:ext cx="73025" cy="73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58" name="Oval 371"/>
          <p:cNvSpPr>
            <a:spLocks noChangeArrowheads="1"/>
          </p:cNvSpPr>
          <p:nvPr/>
        </p:nvSpPr>
        <p:spPr bwMode="auto">
          <a:xfrm>
            <a:off x="7650163" y="4524399"/>
            <a:ext cx="73025" cy="73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59" name="Oval 372"/>
          <p:cNvSpPr>
            <a:spLocks noChangeArrowheads="1"/>
          </p:cNvSpPr>
          <p:nvPr/>
        </p:nvSpPr>
        <p:spPr bwMode="auto">
          <a:xfrm>
            <a:off x="7866063" y="4524399"/>
            <a:ext cx="73025" cy="73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60" name="Oval 373"/>
          <p:cNvSpPr>
            <a:spLocks noChangeArrowheads="1"/>
          </p:cNvSpPr>
          <p:nvPr/>
        </p:nvSpPr>
        <p:spPr bwMode="auto">
          <a:xfrm>
            <a:off x="4624388" y="4595837"/>
            <a:ext cx="73025" cy="730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61" name="Oval 374"/>
          <p:cNvSpPr>
            <a:spLocks noChangeArrowheads="1"/>
          </p:cNvSpPr>
          <p:nvPr/>
        </p:nvSpPr>
        <p:spPr bwMode="auto">
          <a:xfrm>
            <a:off x="4840288" y="4595837"/>
            <a:ext cx="73025" cy="730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62" name="AutoShape 375"/>
          <p:cNvSpPr>
            <a:spLocks noChangeArrowheads="1"/>
          </p:cNvSpPr>
          <p:nvPr/>
        </p:nvSpPr>
        <p:spPr bwMode="auto">
          <a:xfrm>
            <a:off x="2033588" y="3803674"/>
            <a:ext cx="71437" cy="144463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63" name="AutoShape 378"/>
          <p:cNvSpPr>
            <a:spLocks noChangeArrowheads="1"/>
          </p:cNvSpPr>
          <p:nvPr/>
        </p:nvSpPr>
        <p:spPr bwMode="auto">
          <a:xfrm>
            <a:off x="4770438" y="3803674"/>
            <a:ext cx="71437" cy="144463"/>
          </a:xfrm>
          <a:prstGeom prst="flowChartTerminator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64" name="AutoShape 379"/>
          <p:cNvSpPr>
            <a:spLocks noChangeArrowheads="1"/>
          </p:cNvSpPr>
          <p:nvPr/>
        </p:nvSpPr>
        <p:spPr bwMode="auto">
          <a:xfrm>
            <a:off x="7794625" y="3875112"/>
            <a:ext cx="71438" cy="144462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65" name="AutoShape 380"/>
          <p:cNvSpPr>
            <a:spLocks noChangeArrowheads="1"/>
          </p:cNvSpPr>
          <p:nvPr/>
        </p:nvSpPr>
        <p:spPr bwMode="auto">
          <a:xfrm>
            <a:off x="4643438" y="1066824"/>
            <a:ext cx="71437" cy="144463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66" name="AutoShape 381"/>
          <p:cNvSpPr>
            <a:spLocks noChangeArrowheads="1"/>
          </p:cNvSpPr>
          <p:nvPr/>
        </p:nvSpPr>
        <p:spPr bwMode="auto">
          <a:xfrm>
            <a:off x="4859338" y="1066824"/>
            <a:ext cx="71437" cy="144463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67" name="Line 382"/>
          <p:cNvSpPr>
            <a:spLocks noChangeShapeType="1"/>
          </p:cNvSpPr>
          <p:nvPr/>
        </p:nvSpPr>
        <p:spPr bwMode="auto">
          <a:xfrm>
            <a:off x="4768850" y="2292374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68" name="Line 383"/>
          <p:cNvSpPr>
            <a:spLocks noChangeShapeType="1"/>
          </p:cNvSpPr>
          <p:nvPr/>
        </p:nvSpPr>
        <p:spPr bwMode="auto">
          <a:xfrm>
            <a:off x="4768850" y="1643087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69" name="AutoShape 384"/>
          <p:cNvSpPr>
            <a:spLocks noChangeArrowheads="1"/>
          </p:cNvSpPr>
          <p:nvPr/>
        </p:nvSpPr>
        <p:spPr bwMode="auto">
          <a:xfrm>
            <a:off x="2033588" y="5892824"/>
            <a:ext cx="71437" cy="358775"/>
          </a:xfrm>
          <a:prstGeom prst="upArrow">
            <a:avLst>
              <a:gd name="adj1" fmla="val 50000"/>
              <a:gd name="adj2" fmla="val 12555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70" name="Line 385"/>
          <p:cNvSpPr>
            <a:spLocks noChangeShapeType="1"/>
          </p:cNvSpPr>
          <p:nvPr/>
        </p:nvSpPr>
        <p:spPr bwMode="auto">
          <a:xfrm flipH="1">
            <a:off x="1601788" y="5819799"/>
            <a:ext cx="10080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71" name="Line 386"/>
          <p:cNvSpPr>
            <a:spLocks noChangeShapeType="1"/>
          </p:cNvSpPr>
          <p:nvPr/>
        </p:nvSpPr>
        <p:spPr bwMode="auto">
          <a:xfrm>
            <a:off x="1601788" y="5819799"/>
            <a:ext cx="10080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72" name="Oval 387"/>
          <p:cNvSpPr>
            <a:spLocks noChangeArrowheads="1"/>
          </p:cNvSpPr>
          <p:nvPr/>
        </p:nvSpPr>
        <p:spPr bwMode="auto">
          <a:xfrm>
            <a:off x="5435600" y="1355749"/>
            <a:ext cx="215900" cy="14446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73" name="Text Box 388"/>
          <p:cNvSpPr txBox="1">
            <a:spLocks noChangeArrowheads="1"/>
          </p:cNvSpPr>
          <p:nvPr/>
        </p:nvSpPr>
        <p:spPr bwMode="auto">
          <a:xfrm>
            <a:off x="5867400" y="1255737"/>
            <a:ext cx="2913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ELEMENTOS DE COMANDO</a:t>
            </a:r>
            <a:endParaRPr lang="es-BO" sz="16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74" name="Oval 389"/>
          <p:cNvSpPr>
            <a:spLocks noChangeArrowheads="1"/>
          </p:cNvSpPr>
          <p:nvPr/>
        </p:nvSpPr>
        <p:spPr bwMode="auto">
          <a:xfrm>
            <a:off x="1241425" y="3803674"/>
            <a:ext cx="142875" cy="1444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s-ES">
              <a:solidFill>
                <a:schemeClr val="accent2"/>
              </a:solidFill>
            </a:endParaRPr>
          </a:p>
        </p:txBody>
      </p:sp>
      <p:sp>
        <p:nvSpPr>
          <p:cNvPr id="75" name="Text Box 390"/>
          <p:cNvSpPr txBox="1">
            <a:spLocks noChangeArrowheads="1"/>
          </p:cNvSpPr>
          <p:nvPr/>
        </p:nvSpPr>
        <p:spPr bwMode="auto">
          <a:xfrm rot="16200000">
            <a:off x="1504549" y="4420349"/>
            <a:ext cx="677108" cy="1560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es-E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ELEMENTOS </a:t>
            </a:r>
            <a:endParaRPr lang="es-ES" sz="16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>
              <a:defRPr/>
            </a:pPr>
            <a:r>
              <a:rPr lang="es-ES" sz="16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 </a:t>
            </a:r>
            <a:r>
              <a:rPr lang="es-E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MANIOBRA</a:t>
            </a:r>
            <a:endParaRPr lang="es-BO" sz="16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76" name="Text Box 392"/>
          <p:cNvSpPr txBox="1">
            <a:spLocks noChangeArrowheads="1"/>
          </p:cNvSpPr>
          <p:nvPr/>
        </p:nvSpPr>
        <p:spPr bwMode="auto">
          <a:xfrm rot="16200000">
            <a:off x="4445916" y="4539952"/>
            <a:ext cx="923330" cy="218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pPr algn="ctr">
              <a:defRPr/>
            </a:pPr>
            <a:r>
              <a:rPr lang="es-ES" sz="16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ELEMENTOS DE</a:t>
            </a:r>
          </a:p>
          <a:p>
            <a:pPr algn="ctr">
              <a:defRPr/>
            </a:pPr>
            <a:r>
              <a:rPr lang="es-ES" sz="16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s-E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APOYO DE COMBATE</a:t>
            </a:r>
            <a:endParaRPr lang="es-BO" sz="1600" b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Oval 393"/>
          <p:cNvSpPr>
            <a:spLocks noChangeArrowheads="1"/>
          </p:cNvSpPr>
          <p:nvPr/>
        </p:nvSpPr>
        <p:spPr bwMode="auto">
          <a:xfrm>
            <a:off x="3760788" y="3732237"/>
            <a:ext cx="144462" cy="1428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78" name="Oval 394"/>
          <p:cNvSpPr>
            <a:spLocks noChangeArrowheads="1"/>
          </p:cNvSpPr>
          <p:nvPr/>
        </p:nvSpPr>
        <p:spPr bwMode="auto">
          <a:xfrm>
            <a:off x="6713538" y="3803674"/>
            <a:ext cx="144462" cy="1444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79" name="Text Box 395"/>
          <p:cNvSpPr txBox="1">
            <a:spLocks noChangeArrowheads="1"/>
          </p:cNvSpPr>
          <p:nvPr/>
        </p:nvSpPr>
        <p:spPr bwMode="auto">
          <a:xfrm rot="16200000">
            <a:off x="7521002" y="2614755"/>
            <a:ext cx="430887" cy="231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>
              <a:defRPr/>
            </a:pPr>
            <a:r>
              <a:rPr lang="es-E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ELEMENTOS DE SPAC</a:t>
            </a:r>
            <a:endParaRPr lang="es-BO" sz="1600" b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sp>
        <p:nvSpPr>
          <p:cNvPr id="4" name="Text Box 308"/>
          <p:cNvSpPr txBox="1">
            <a:spLocks noChangeArrowheads="1"/>
          </p:cNvSpPr>
          <p:nvPr/>
        </p:nvSpPr>
        <p:spPr bwMode="auto">
          <a:xfrm>
            <a:off x="2509838" y="1638310"/>
            <a:ext cx="407828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MISION  DEL BI.</a:t>
            </a:r>
            <a:endParaRPr lang="es-BO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5" name="Text Box 310"/>
          <p:cNvSpPr txBox="1">
            <a:spLocks noChangeArrowheads="1"/>
          </p:cNvSpPr>
          <p:nvPr/>
        </p:nvSpPr>
        <p:spPr bwMode="auto">
          <a:xfrm>
            <a:off x="431800" y="2574935"/>
            <a:ext cx="8243888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ES_tradnl" sz="2400" b="1" dirty="0"/>
              <a:t>APROXIMARSE AL ENEMIGO POR MEDIO DEL FUEGO Y LA MANIOBRA TÁCTICA PARA CAPTURAR, DESORGANIZAR, DESTRUIR, RECHAZAR Y DESGASTAR SU ATAQUE MEDIANTE EL FUEGO, EL COMBATE CUERPO A CUERPO Y LOS CONTRAATAQUES.</a:t>
            </a:r>
            <a:endParaRPr lang="es-E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4" descr="Escuela Militar de Ingeniería - Noticia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71414"/>
            <a:ext cx="8016132" cy="67199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9" name="8 CuadroTexto"/>
          <p:cNvSpPr txBox="1"/>
          <p:nvPr/>
        </p:nvSpPr>
        <p:spPr>
          <a:xfrm>
            <a:off x="928662" y="1928802"/>
            <a:ext cx="7572428" cy="132343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BO" sz="2000" b="1" dirty="0" smtClean="0">
                <a:solidFill>
                  <a:schemeClr val="bg1"/>
                </a:solidFill>
              </a:rPr>
              <a:t>FILOSOFÍA ES UN CONJUNTO DE RAZONAMIENTOS LÓGICOS Y METÓDICOS SOBRE CONCEPTOS ABSTRACTOS QUE TRATAN DE EXPLICAR LAS CAUSAS Y FINES DE LA VERDAD, LA REALIDAD, LAS EXPERIENCIAS Y NUESTRA EXISTENCIA.</a:t>
            </a:r>
            <a:endParaRPr lang="es-BO" sz="2000" b="1" dirty="0">
              <a:solidFill>
                <a:schemeClr val="bg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785918" y="343895"/>
            <a:ext cx="4786346" cy="58477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BO" sz="3200" b="1" dirty="0" smtClean="0">
                <a:solidFill>
                  <a:schemeClr val="bg1"/>
                </a:solidFill>
              </a:rPr>
              <a:t>FILOSOFÍA</a:t>
            </a:r>
            <a:r>
              <a:rPr lang="es-BO" sz="3200" b="1" dirty="0" smtClean="0">
                <a:solidFill>
                  <a:srgbClr val="002060"/>
                </a:solidFill>
              </a:rPr>
              <a:t> </a:t>
            </a:r>
            <a:endParaRPr lang="es-BO" sz="3200" b="1" dirty="0">
              <a:solidFill>
                <a:srgbClr val="00206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928662" y="3786190"/>
            <a:ext cx="7572428" cy="175432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BO" b="1" dirty="0" smtClean="0">
                <a:solidFill>
                  <a:schemeClr val="bg1"/>
                </a:solidFill>
              </a:rPr>
              <a:t>LA PALABRA FILOSOFÍA DERIVA DEL GRIEGO ΦΙΛΟΣΟΦΊΑ Y DEL LATÍN</a:t>
            </a:r>
            <a:r>
              <a:rPr lang="es-BO" b="1" i="1" dirty="0" smtClean="0">
                <a:solidFill>
                  <a:schemeClr val="bg1"/>
                </a:solidFill>
              </a:rPr>
              <a:t> PHILOSOPHIA</a:t>
            </a:r>
            <a:r>
              <a:rPr lang="es-BO" b="1" dirty="0" smtClean="0">
                <a:solidFill>
                  <a:schemeClr val="bg1"/>
                </a:solidFill>
              </a:rPr>
              <a:t>, QUE AL PARECER FUE ACUÑADA POR PITÁGORAS EN LA ANTIGUA GRECIA, Y SIGNIFICA </a:t>
            </a:r>
            <a:r>
              <a:rPr lang="es-BO" b="1" dirty="0" smtClean="0">
                <a:solidFill>
                  <a:srgbClr val="FFFF00"/>
                </a:solidFill>
              </a:rPr>
              <a:t>'AMOR POR LA SABIDURÍA' O 'AMIGO DE LA SABIDURÍA'</a:t>
            </a:r>
            <a:r>
              <a:rPr lang="es-BO" b="1" dirty="0" smtClean="0">
                <a:solidFill>
                  <a:schemeClr val="bg1"/>
                </a:solidFill>
              </a:rPr>
              <a:t>. CON ESTE TÉRMINO TAMBIÉN SE NOMBRAN LAS TEORÍAS Y SISTEMAS DE PENSAMIENTO DESARROLLADOS POR UNO O MÁS AUTORES DENTRO DE ESTE CAMPO.</a:t>
            </a:r>
            <a:endParaRPr lang="es-BO" b="1" dirty="0">
              <a:solidFill>
                <a:schemeClr val="bg1"/>
              </a:solidFill>
            </a:endParaRPr>
          </a:p>
        </p:txBody>
      </p:sp>
      <p:sp>
        <p:nvSpPr>
          <p:cNvPr id="8" name="7 Estrella de 5 puntas"/>
          <p:cNvSpPr/>
          <p:nvPr/>
        </p:nvSpPr>
        <p:spPr>
          <a:xfrm>
            <a:off x="6643702" y="428604"/>
            <a:ext cx="357190" cy="35719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6" name="5 CuadroTexto"/>
          <p:cNvSpPr txBox="1"/>
          <p:nvPr/>
        </p:nvSpPr>
        <p:spPr>
          <a:xfrm>
            <a:off x="1785918" y="357166"/>
            <a:ext cx="4857784" cy="58477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BO" sz="3200" b="1" dirty="0" smtClean="0">
                <a:solidFill>
                  <a:schemeClr val="bg1"/>
                </a:solidFill>
              </a:rPr>
              <a:t>FILOSOFÍA DEL EJERCITO </a:t>
            </a:r>
            <a:endParaRPr lang="es-BO" sz="3200" b="1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14348" y="1717309"/>
            <a:ext cx="764386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sz="2000" b="1" dirty="0" smtClean="0">
                <a:solidFill>
                  <a:srgbClr val="C00000"/>
                </a:solidFill>
              </a:rPr>
              <a:t>	      </a:t>
            </a:r>
            <a:r>
              <a:rPr lang="es-BO" sz="2800" b="1" dirty="0" smtClean="0">
                <a:solidFill>
                  <a:srgbClr val="C00000"/>
                </a:solidFill>
              </a:rPr>
              <a:t>¿QUÉ ES LA FILOSOFÍA MILITAR?</a:t>
            </a:r>
            <a:endParaRPr lang="es-BO" sz="2000" b="1" dirty="0" smtClean="0">
              <a:solidFill>
                <a:srgbClr val="C00000"/>
              </a:solidFill>
            </a:endParaRPr>
          </a:p>
          <a:p>
            <a:pPr algn="just"/>
            <a:endParaRPr lang="es-BO" sz="2000" b="1" dirty="0" smtClean="0"/>
          </a:p>
          <a:p>
            <a:pPr algn="just"/>
            <a:r>
              <a:rPr lang="es-BO" sz="2400" dirty="0" smtClean="0"/>
              <a:t>LA ÉTICA </a:t>
            </a:r>
            <a:r>
              <a:rPr lang="es-BO" sz="2400" b="1" dirty="0" smtClean="0"/>
              <a:t>MILITAR</a:t>
            </a:r>
            <a:r>
              <a:rPr lang="es-BO" sz="2400" dirty="0" smtClean="0"/>
              <a:t> ES UN CONJUNTO DE PRÁCTICAS Y DISCURSOS </a:t>
            </a:r>
            <a:r>
              <a:rPr lang="es-BO" sz="2400" b="1" dirty="0" smtClean="0"/>
              <a:t>QUE</a:t>
            </a:r>
            <a:r>
              <a:rPr lang="es-BO" sz="2400" dirty="0" smtClean="0"/>
              <a:t> SIRVEN PARA ORIENTAR A LAS FUERZAS ARMADAS Y A SUS INTEGRANTES PARA </a:t>
            </a:r>
            <a:r>
              <a:rPr lang="es-BO" sz="2400" b="1" dirty="0" smtClean="0"/>
              <a:t>QUE</a:t>
            </a:r>
            <a:r>
              <a:rPr lang="es-BO" sz="2400" dirty="0" smtClean="0"/>
              <a:t> ACTÚEN CONFORME A UNOS VALORES Y UNAS NORMAS DETERMINADAS, Y PARA MOSTRAR AL CONJUNTO DE LA CIUDADANÍA ESOS VALORES DE REFERENCIA.</a:t>
            </a:r>
          </a:p>
          <a:p>
            <a:pPr algn="just"/>
            <a:endParaRPr lang="es-BO" sz="2000" dirty="0"/>
          </a:p>
        </p:txBody>
      </p:sp>
      <p:sp>
        <p:nvSpPr>
          <p:cNvPr id="8" name="7 Estrella de 5 puntas"/>
          <p:cNvSpPr/>
          <p:nvPr/>
        </p:nvSpPr>
        <p:spPr>
          <a:xfrm>
            <a:off x="6500826" y="571480"/>
            <a:ext cx="428628" cy="28575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500166" y="214290"/>
            <a:ext cx="5286413" cy="79375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CIENCIA Y FILOSOFIA </a:t>
            </a:r>
          </a:p>
        </p:txBody>
      </p:sp>
      <p:graphicFrame>
        <p:nvGraphicFramePr>
          <p:cNvPr id="8" name="Group 386"/>
          <p:cNvGraphicFramePr>
            <a:graphicFrameLocks noGrp="1"/>
          </p:cNvGraphicFramePr>
          <p:nvPr/>
        </p:nvGraphicFramePr>
        <p:xfrm>
          <a:off x="142877" y="1134569"/>
          <a:ext cx="8929717" cy="5676535"/>
        </p:xfrm>
        <a:graphic>
          <a:graphicData uri="http://schemas.openxmlformats.org/drawingml/2006/table">
            <a:tbl>
              <a:tblPr/>
              <a:tblGrid>
                <a:gridCol w="3331591"/>
                <a:gridCol w="2796738"/>
                <a:gridCol w="2801388"/>
              </a:tblGrid>
              <a:tr h="11796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DIFERENCIAS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CIENCIA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FILOSOFIA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1593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es-E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Que es?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ES EL CONOCIMIENTO DE UNA PARTE DE LA REALIDAD DEL SER.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ES EL CONOCIMIENTO DE TODA LA REALIDAD DEL  SER.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9061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Que estudia?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UN OBJETO EN PARTICULAR.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LO ESTUDIA EN SU GENERALIDAD.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123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Método?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PARTICULAR.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INDUCTIVO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GENERAL.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DEDUCTIVO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123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Conocimiento?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CIENTÍFICO.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FORMAL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EMPÍRICO.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EXP. – OBSERVACIÓN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123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Historia?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INTERÉS RELATIVO.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SE BASA EN LA HISTORIA.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5 Estrella de 5 puntas"/>
          <p:cNvSpPr/>
          <p:nvPr/>
        </p:nvSpPr>
        <p:spPr>
          <a:xfrm>
            <a:off x="6643702" y="500042"/>
            <a:ext cx="357190" cy="4286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BO"/>
          </a:p>
        </p:txBody>
      </p:sp>
      <p:grpSp>
        <p:nvGrpSpPr>
          <p:cNvPr id="2" name="Group 306"/>
          <p:cNvGrpSpPr>
            <a:grpSpLocks/>
          </p:cNvGrpSpPr>
          <p:nvPr/>
        </p:nvGrpSpPr>
        <p:grpSpPr bwMode="auto">
          <a:xfrm>
            <a:off x="6100763" y="1854200"/>
            <a:ext cx="2881312" cy="4275138"/>
            <a:chOff x="3843" y="1168"/>
            <a:chExt cx="1815" cy="2693"/>
          </a:xfrm>
        </p:grpSpPr>
        <p:sp>
          <p:nvSpPr>
            <p:cNvPr id="24" name="Text Box 302"/>
            <p:cNvSpPr txBox="1">
              <a:spLocks noChangeArrowheads="1"/>
            </p:cNvSpPr>
            <p:nvPr/>
          </p:nvSpPr>
          <p:spPr bwMode="auto">
            <a:xfrm>
              <a:off x="3843" y="1177"/>
              <a:ext cx="1815" cy="2540"/>
            </a:xfrm>
            <a:prstGeom prst="rect">
              <a:avLst/>
            </a:prstGeom>
            <a:solidFill>
              <a:srgbClr val="FFFF00"/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es-ES" sz="1600" b="1" dirty="0"/>
                <a:t>ACORDE A LAS </a:t>
              </a:r>
              <a:r>
                <a:rPr lang="es-ES" sz="1600" b="1" dirty="0">
                  <a:solidFill>
                    <a:srgbClr val="FF0000"/>
                  </a:solidFill>
                </a:rPr>
                <a:t>NECESIDADES INSTITUCIONALES Y A LA REALIDAD NACIONAL, QUE NOS PERMITIRA ORIENTAR EL PENSAMIENTO MILITAR, HACIA EL DESARROLLO DE UNA CIENCIA Y ARTE  MILITAR</a:t>
              </a:r>
              <a:r>
                <a:rPr lang="es-ES" sz="1600" b="1" dirty="0"/>
                <a:t>, CONFORME A LA EVOLUCION DE LA HUMANIDAD, PARA HACER FRENTE A LAS AMENAZAS Y OPORTUNIDADES EMERGENTES DE DICHO PROCESO.</a:t>
              </a:r>
            </a:p>
          </p:txBody>
        </p:sp>
        <p:sp>
          <p:nvSpPr>
            <p:cNvPr id="25" name="Rectangle 303"/>
            <p:cNvSpPr>
              <a:spLocks noChangeArrowheads="1"/>
            </p:cNvSpPr>
            <p:nvPr/>
          </p:nvSpPr>
          <p:spPr bwMode="auto">
            <a:xfrm>
              <a:off x="3843" y="1168"/>
              <a:ext cx="1815" cy="2693"/>
            </a:xfrm>
            <a:prstGeom prst="rect">
              <a:avLst/>
            </a:prstGeom>
            <a:noFill/>
            <a:ln w="76200" cmpd="tri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s-BO"/>
            </a:p>
          </p:txBody>
        </p:sp>
      </p:grpSp>
      <p:sp>
        <p:nvSpPr>
          <p:cNvPr id="26" name="1 Título"/>
          <p:cNvSpPr>
            <a:spLocks/>
          </p:cNvSpPr>
          <p:nvPr/>
        </p:nvSpPr>
        <p:spPr bwMode="auto">
          <a:xfrm>
            <a:off x="1571604" y="357166"/>
            <a:ext cx="5429288" cy="428628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>
              <a:defRPr/>
            </a:pPr>
            <a:r>
              <a:rPr lang="es-ES" sz="2200" b="1" dirty="0" smtClean="0">
                <a:solidFill>
                  <a:schemeClr val="bg1"/>
                </a:solidFill>
                <a:ea typeface="+mj-ea"/>
                <a:cs typeface="Arial" pitchFamily="34" charset="0"/>
              </a:rPr>
              <a:t>FUNDAMENTOS </a:t>
            </a:r>
            <a:r>
              <a:rPr lang="es-ES" sz="2200" b="1" dirty="0">
                <a:solidFill>
                  <a:schemeClr val="bg1"/>
                </a:solidFill>
                <a:ea typeface="+mj-ea"/>
                <a:cs typeface="Arial" pitchFamily="34" charset="0"/>
              </a:rPr>
              <a:t>DE LA FILOSOFIA MILITAR</a:t>
            </a:r>
            <a:endParaRPr lang="es-ES" sz="5000" b="1" dirty="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grpSp>
        <p:nvGrpSpPr>
          <p:cNvPr id="3" name="468 Grupo"/>
          <p:cNvGrpSpPr>
            <a:grpSpLocks/>
          </p:cNvGrpSpPr>
          <p:nvPr/>
        </p:nvGrpSpPr>
        <p:grpSpPr bwMode="auto">
          <a:xfrm>
            <a:off x="161925" y="1089025"/>
            <a:ext cx="5600700" cy="4756150"/>
            <a:chOff x="1860550" y="2051050"/>
            <a:chExt cx="5956300" cy="4178300"/>
          </a:xfrm>
        </p:grpSpPr>
        <p:sp>
          <p:nvSpPr>
            <p:cNvPr id="28" name="27 Llamada de nube"/>
            <p:cNvSpPr/>
            <p:nvPr/>
          </p:nvSpPr>
          <p:spPr>
            <a:xfrm>
              <a:off x="5372201" y="5117833"/>
              <a:ext cx="2444649" cy="1066889"/>
            </a:xfrm>
            <a:prstGeom prst="cloudCallout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s-ES"/>
            </a:p>
          </p:txBody>
        </p:sp>
        <p:sp>
          <p:nvSpPr>
            <p:cNvPr id="29" name="28 Llamada de nube"/>
            <p:cNvSpPr/>
            <p:nvPr/>
          </p:nvSpPr>
          <p:spPr>
            <a:xfrm>
              <a:off x="1860550" y="5162461"/>
              <a:ext cx="2444649" cy="1066889"/>
            </a:xfrm>
            <a:prstGeom prst="cloudCallout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s-ES"/>
            </a:p>
          </p:txBody>
        </p:sp>
        <p:sp>
          <p:nvSpPr>
            <p:cNvPr id="30" name="29 Llamada de nube"/>
            <p:cNvSpPr/>
            <p:nvPr/>
          </p:nvSpPr>
          <p:spPr>
            <a:xfrm>
              <a:off x="3771698" y="2051050"/>
              <a:ext cx="2444649" cy="1066889"/>
            </a:xfrm>
            <a:prstGeom prst="cloudCallout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s-E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EJERCITO</a:t>
              </a:r>
            </a:p>
            <a:p>
              <a:pPr algn="ctr" eaLnBrk="0" hangingPunct="0">
                <a:defRPr/>
              </a:pPr>
              <a:r>
                <a:rPr lang="es-E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DE </a:t>
              </a:r>
            </a:p>
            <a:p>
              <a:pPr algn="ctr" eaLnBrk="0" hangingPunct="0">
                <a:defRPr/>
              </a:pPr>
              <a:r>
                <a:rPr lang="es-E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BOLIVIA</a:t>
              </a:r>
            </a:p>
          </p:txBody>
        </p:sp>
        <p:sp>
          <p:nvSpPr>
            <p:cNvPr id="31" name="30 Triángulo isósceles"/>
            <p:cNvSpPr/>
            <p:nvPr/>
          </p:nvSpPr>
          <p:spPr>
            <a:xfrm>
              <a:off x="2437946" y="3162567"/>
              <a:ext cx="5068258" cy="1910638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s-ES"/>
            </a:p>
          </p:txBody>
        </p:sp>
        <p:grpSp>
          <p:nvGrpSpPr>
            <p:cNvPr id="4" name="988 Grupo"/>
            <p:cNvGrpSpPr>
              <a:grpSpLocks/>
            </p:cNvGrpSpPr>
            <p:nvPr/>
          </p:nvGrpSpPr>
          <p:grpSpPr bwMode="auto">
            <a:xfrm>
              <a:off x="2201586" y="4099064"/>
              <a:ext cx="5207436" cy="1755815"/>
              <a:chOff x="2201586" y="4099064"/>
              <a:chExt cx="5207436" cy="1755815"/>
            </a:xfrm>
          </p:grpSpPr>
          <p:sp>
            <p:nvSpPr>
              <p:cNvPr id="33" name="Rectangle 653"/>
              <p:cNvSpPr>
                <a:spLocks noChangeArrowheads="1"/>
              </p:cNvSpPr>
              <p:nvPr/>
            </p:nvSpPr>
            <p:spPr bwMode="auto">
              <a:xfrm>
                <a:off x="2201586" y="5611534"/>
                <a:ext cx="1718419" cy="243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s-ES" b="1">
                    <a:solidFill>
                      <a:srgbClr val="000000"/>
                    </a:solidFill>
                  </a:rPr>
                  <a:t>DESARROLLO</a:t>
                </a:r>
                <a:endParaRPr lang="es-ES"/>
              </a:p>
            </p:txBody>
          </p:sp>
          <p:sp>
            <p:nvSpPr>
              <p:cNvPr id="34" name="Rectangle 815"/>
              <p:cNvSpPr>
                <a:spLocks noChangeArrowheads="1"/>
              </p:cNvSpPr>
              <p:nvPr/>
            </p:nvSpPr>
            <p:spPr bwMode="auto">
              <a:xfrm>
                <a:off x="5936091" y="5517044"/>
                <a:ext cx="1472931" cy="243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s-ES" b="1">
                    <a:solidFill>
                      <a:srgbClr val="000000"/>
                    </a:solidFill>
                  </a:rPr>
                  <a:t>SEGURIDAD</a:t>
                </a:r>
                <a:endParaRPr lang="es-ES"/>
              </a:p>
            </p:txBody>
          </p:sp>
          <p:sp>
            <p:nvSpPr>
              <p:cNvPr id="35" name="Rectangle 1023"/>
              <p:cNvSpPr>
                <a:spLocks noChangeArrowheads="1"/>
              </p:cNvSpPr>
              <p:nvPr/>
            </p:nvSpPr>
            <p:spPr bwMode="auto">
              <a:xfrm>
                <a:off x="3875086" y="4743705"/>
                <a:ext cx="2057211" cy="4771"/>
              </a:xfrm>
              <a:prstGeom prst="rect">
                <a:avLst/>
              </a:prstGeom>
              <a:solidFill>
                <a:srgbClr val="FF492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s-BO"/>
              </a:p>
            </p:txBody>
          </p:sp>
          <p:sp>
            <p:nvSpPr>
              <p:cNvPr id="36" name="Rectangle 1025"/>
              <p:cNvSpPr>
                <a:spLocks noChangeArrowheads="1"/>
              </p:cNvSpPr>
              <p:nvPr/>
            </p:nvSpPr>
            <p:spPr bwMode="auto">
              <a:xfrm>
                <a:off x="3875086" y="4755633"/>
                <a:ext cx="2057211" cy="5964"/>
              </a:xfrm>
              <a:prstGeom prst="rect">
                <a:avLst/>
              </a:prstGeom>
              <a:solidFill>
                <a:srgbClr val="FF451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s-BO"/>
              </a:p>
            </p:txBody>
          </p:sp>
          <p:sp>
            <p:nvSpPr>
              <p:cNvPr id="37" name="Rectangle 1028"/>
              <p:cNvSpPr>
                <a:spLocks noChangeArrowheads="1"/>
              </p:cNvSpPr>
              <p:nvPr/>
            </p:nvSpPr>
            <p:spPr bwMode="auto">
              <a:xfrm>
                <a:off x="3875086" y="4773525"/>
                <a:ext cx="2057211" cy="5964"/>
              </a:xfrm>
              <a:prstGeom prst="rect">
                <a:avLst/>
              </a:prstGeom>
              <a:solidFill>
                <a:srgbClr val="FF3F1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s-BO"/>
              </a:p>
            </p:txBody>
          </p:sp>
          <p:sp>
            <p:nvSpPr>
              <p:cNvPr id="38" name="Rectangle 1029"/>
              <p:cNvSpPr>
                <a:spLocks noChangeArrowheads="1"/>
              </p:cNvSpPr>
              <p:nvPr/>
            </p:nvSpPr>
            <p:spPr bwMode="auto">
              <a:xfrm>
                <a:off x="3875086" y="4779489"/>
                <a:ext cx="2057211" cy="4771"/>
              </a:xfrm>
              <a:prstGeom prst="rect">
                <a:avLst/>
              </a:prstGeom>
              <a:solidFill>
                <a:srgbClr val="FF3E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s-BO"/>
              </a:p>
            </p:txBody>
          </p:sp>
          <p:sp>
            <p:nvSpPr>
              <p:cNvPr id="39" name="Rectangle 1033"/>
              <p:cNvSpPr>
                <a:spLocks noChangeArrowheads="1"/>
              </p:cNvSpPr>
              <p:nvPr/>
            </p:nvSpPr>
            <p:spPr bwMode="auto">
              <a:xfrm>
                <a:off x="3875086" y="4799766"/>
                <a:ext cx="2057211" cy="2386"/>
              </a:xfrm>
              <a:prstGeom prst="rect">
                <a:avLst/>
              </a:prstGeom>
              <a:solidFill>
                <a:srgbClr val="FF381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s-BO"/>
              </a:p>
            </p:txBody>
          </p:sp>
          <p:sp>
            <p:nvSpPr>
              <p:cNvPr id="40" name="Rectangle 1034"/>
              <p:cNvSpPr>
                <a:spLocks noChangeArrowheads="1"/>
              </p:cNvSpPr>
              <p:nvPr/>
            </p:nvSpPr>
            <p:spPr bwMode="auto">
              <a:xfrm>
                <a:off x="3875086" y="4802151"/>
                <a:ext cx="2057211" cy="3578"/>
              </a:xfrm>
              <a:prstGeom prst="rect">
                <a:avLst/>
              </a:prstGeom>
              <a:solidFill>
                <a:srgbClr val="FF370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s-BO"/>
              </a:p>
            </p:txBody>
          </p:sp>
          <p:sp>
            <p:nvSpPr>
              <p:cNvPr id="41" name="Rectangle 1036"/>
              <p:cNvSpPr>
                <a:spLocks noChangeArrowheads="1"/>
              </p:cNvSpPr>
              <p:nvPr/>
            </p:nvSpPr>
            <p:spPr bwMode="auto">
              <a:xfrm>
                <a:off x="3875086" y="4812887"/>
                <a:ext cx="2057211" cy="1193"/>
              </a:xfrm>
              <a:prstGeom prst="rect">
                <a:avLst/>
              </a:prstGeom>
              <a:solidFill>
                <a:srgbClr val="FF340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s-BO"/>
              </a:p>
            </p:txBody>
          </p:sp>
          <p:sp>
            <p:nvSpPr>
              <p:cNvPr id="42" name="Rectangle 1037"/>
              <p:cNvSpPr>
                <a:spLocks noChangeArrowheads="1"/>
              </p:cNvSpPr>
              <p:nvPr/>
            </p:nvSpPr>
            <p:spPr bwMode="auto">
              <a:xfrm>
                <a:off x="3875086" y="4814079"/>
                <a:ext cx="2057211" cy="2386"/>
              </a:xfrm>
              <a:prstGeom prst="rect">
                <a:avLst/>
              </a:prstGeom>
              <a:solidFill>
                <a:srgbClr val="FF340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s-BO"/>
              </a:p>
            </p:txBody>
          </p:sp>
          <p:sp>
            <p:nvSpPr>
              <p:cNvPr id="43" name="Rectangle 1039"/>
              <p:cNvSpPr>
                <a:spLocks noChangeArrowheads="1"/>
              </p:cNvSpPr>
              <p:nvPr/>
            </p:nvSpPr>
            <p:spPr bwMode="auto">
              <a:xfrm>
                <a:off x="3875086" y="4817658"/>
                <a:ext cx="2057211" cy="3578"/>
              </a:xfrm>
              <a:prstGeom prst="rect">
                <a:avLst/>
              </a:prstGeom>
              <a:solidFill>
                <a:srgbClr val="FF330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s-BO"/>
              </a:p>
            </p:txBody>
          </p:sp>
          <p:sp>
            <p:nvSpPr>
              <p:cNvPr id="44" name="43 Rectángulo"/>
              <p:cNvSpPr/>
              <p:nvPr/>
            </p:nvSpPr>
            <p:spPr>
              <a:xfrm>
                <a:off x="2798572" y="4099064"/>
                <a:ext cx="4291224" cy="70788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s-ES" b="1" spc="300" dirty="0">
                    <a:ln w="11430" cmpd="sng">
                      <a:solidFill>
                        <a:schemeClr val="accent1">
                          <a:tint val="10000"/>
                        </a:schemeClr>
                      </a:solidFill>
                      <a:prstDash val="solid"/>
                      <a:miter lim="800000"/>
                    </a:ln>
                    <a:effectLst>
                      <a:glow rad="45500">
                        <a:schemeClr val="accent1">
                          <a:satMod val="220000"/>
                          <a:alpha val="35000"/>
                        </a:schemeClr>
                      </a:glow>
                    </a:effectLst>
                    <a:latin typeface="Arial" charset="0"/>
                  </a:rPr>
                  <a:t>FILOSOFÍA</a:t>
                </a:r>
              </a:p>
              <a:p>
                <a:pPr algn="ctr" eaLnBrk="0" hangingPunct="0">
                  <a:defRPr/>
                </a:pPr>
                <a:r>
                  <a:rPr lang="es-ES_tradnl" b="1" spc="300" dirty="0">
                    <a:ln w="11430" cmpd="sng">
                      <a:solidFill>
                        <a:schemeClr val="accent1">
                          <a:tint val="10000"/>
                        </a:schemeClr>
                      </a:solidFill>
                      <a:prstDash val="solid"/>
                      <a:miter lim="800000"/>
                    </a:ln>
                    <a:effectLst>
                      <a:glow rad="45500">
                        <a:schemeClr val="accent1">
                          <a:satMod val="220000"/>
                          <a:alpha val="35000"/>
                        </a:schemeClr>
                      </a:glow>
                    </a:effectLst>
                    <a:latin typeface="Arial" charset="0"/>
                  </a:rPr>
                  <a:t>MILITAR</a:t>
                </a:r>
                <a:endParaRPr lang="es-ES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effectLst>
                    <a:glow rad="45500">
                      <a:schemeClr val="accent1">
                        <a:satMod val="220000"/>
                        <a:alpha val="35000"/>
                      </a:schemeClr>
                    </a:glow>
                  </a:effectLst>
                  <a:latin typeface="Arial" charset="0"/>
                </a:endParaRPr>
              </a:p>
            </p:txBody>
          </p:sp>
        </p:grpSp>
      </p:grp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338138" y="5994400"/>
            <a:ext cx="5226050" cy="830263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00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sz="1600" b="1" i="1">
                <a:solidFill>
                  <a:schemeClr val="bg1"/>
                </a:solidFill>
              </a:rPr>
              <a:t>Triada de relación entre el Ejercito, </a:t>
            </a:r>
          </a:p>
          <a:p>
            <a:pPr algn="ctr"/>
            <a:r>
              <a:rPr lang="es-ES" sz="1600" b="1" i="1">
                <a:solidFill>
                  <a:schemeClr val="bg1"/>
                </a:solidFill>
              </a:rPr>
              <a:t>el Desarrollo y la Seguridad</a:t>
            </a:r>
          </a:p>
          <a:p>
            <a:pPr algn="ctr"/>
            <a:r>
              <a:rPr lang="es-ES" sz="1600" b="1" i="1">
                <a:solidFill>
                  <a:schemeClr val="bg1"/>
                </a:solidFill>
              </a:rPr>
              <a:t>La primera relación dialéctica de la Filosofía Militar </a:t>
            </a:r>
          </a:p>
        </p:txBody>
      </p:sp>
      <p:sp>
        <p:nvSpPr>
          <p:cNvPr id="46" name="AutoShape 301"/>
          <p:cNvSpPr>
            <a:spLocks/>
          </p:cNvSpPr>
          <p:nvPr/>
        </p:nvSpPr>
        <p:spPr bwMode="auto">
          <a:xfrm>
            <a:off x="5607050" y="1133475"/>
            <a:ext cx="449263" cy="5724525"/>
          </a:xfrm>
          <a:prstGeom prst="rightBrace">
            <a:avLst>
              <a:gd name="adj1" fmla="val 106184"/>
              <a:gd name="adj2" fmla="val 50194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s-BO"/>
          </a:p>
        </p:txBody>
      </p:sp>
      <p:sp>
        <p:nvSpPr>
          <p:cNvPr id="32" name="31 Estrella de 5 puntas"/>
          <p:cNvSpPr/>
          <p:nvPr/>
        </p:nvSpPr>
        <p:spPr>
          <a:xfrm>
            <a:off x="6643702" y="642918"/>
            <a:ext cx="357190" cy="21431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BO"/>
          </a:p>
        </p:txBody>
      </p:sp>
      <p:grpSp>
        <p:nvGrpSpPr>
          <p:cNvPr id="2" name="3 Grupo"/>
          <p:cNvGrpSpPr>
            <a:grpSpLocks/>
          </p:cNvGrpSpPr>
          <p:nvPr/>
        </p:nvGrpSpPr>
        <p:grpSpPr bwMode="auto">
          <a:xfrm>
            <a:off x="476250" y="1570038"/>
            <a:ext cx="8416925" cy="4573587"/>
            <a:chOff x="1916111" y="1570057"/>
            <a:chExt cx="6442075" cy="4573587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305062" y="3784600"/>
              <a:ext cx="1269247" cy="738361"/>
              <a:chOff x="5955" y="8270"/>
              <a:chExt cx="1011" cy="496"/>
            </a:xfrm>
          </p:grpSpPr>
          <p:sp>
            <p:nvSpPr>
              <p:cNvPr id="130" name="Freeform 4"/>
              <p:cNvSpPr>
                <a:spLocks/>
              </p:cNvSpPr>
              <p:nvPr/>
            </p:nvSpPr>
            <p:spPr bwMode="auto">
              <a:xfrm>
                <a:off x="5955" y="8270"/>
                <a:ext cx="195" cy="195"/>
              </a:xfrm>
              <a:custGeom>
                <a:avLst/>
                <a:gdLst>
                  <a:gd name="T0" fmla="*/ 124 w 195"/>
                  <a:gd name="T1" fmla="*/ 71 h 195"/>
                  <a:gd name="T2" fmla="*/ 0 w 195"/>
                  <a:gd name="T3" fmla="*/ 195 h 195"/>
                  <a:gd name="T4" fmla="*/ 71 w 195"/>
                  <a:gd name="T5" fmla="*/ 124 h 195"/>
                  <a:gd name="T6" fmla="*/ 195 w 195"/>
                  <a:gd name="T7" fmla="*/ 0 h 195"/>
                  <a:gd name="T8" fmla="*/ 124 w 195"/>
                  <a:gd name="T9" fmla="*/ 71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5"/>
                  <a:gd name="T16" fmla="*/ 0 h 195"/>
                  <a:gd name="T17" fmla="*/ 195 w 195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5" h="195">
                    <a:moveTo>
                      <a:pt x="124" y="71"/>
                    </a:moveTo>
                    <a:lnTo>
                      <a:pt x="0" y="195"/>
                    </a:lnTo>
                    <a:lnTo>
                      <a:pt x="71" y="124"/>
                    </a:lnTo>
                    <a:lnTo>
                      <a:pt x="195" y="0"/>
                    </a:lnTo>
                    <a:lnTo>
                      <a:pt x="124" y="71"/>
                    </a:lnTo>
                    <a:close/>
                  </a:path>
                </a:pathLst>
              </a:custGeom>
              <a:solidFill>
                <a:srgbClr val="CBCB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sz="36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31" name="Line 5"/>
              <p:cNvSpPr>
                <a:spLocks noChangeShapeType="1"/>
              </p:cNvSpPr>
              <p:nvPr/>
            </p:nvSpPr>
            <p:spPr bwMode="auto">
              <a:xfrm flipV="1">
                <a:off x="6079" y="8270"/>
                <a:ext cx="75" cy="71"/>
              </a:xfrm>
              <a:prstGeom prst="line">
                <a:avLst/>
              </a:prstGeom>
              <a:noFill/>
              <a:ln w="3175">
                <a:solidFill>
                  <a:srgbClr val="CBCB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32" name="Freeform 6"/>
              <p:cNvSpPr>
                <a:spLocks/>
              </p:cNvSpPr>
              <p:nvPr/>
            </p:nvSpPr>
            <p:spPr bwMode="auto">
              <a:xfrm>
                <a:off x="6895" y="8394"/>
                <a:ext cx="71" cy="247"/>
              </a:xfrm>
              <a:custGeom>
                <a:avLst/>
                <a:gdLst>
                  <a:gd name="T0" fmla="*/ 0 w 71"/>
                  <a:gd name="T1" fmla="*/ 247 h 247"/>
                  <a:gd name="T2" fmla="*/ 0 w 71"/>
                  <a:gd name="T3" fmla="*/ 71 h 247"/>
                  <a:gd name="T4" fmla="*/ 71 w 71"/>
                  <a:gd name="T5" fmla="*/ 0 h 247"/>
                  <a:gd name="T6" fmla="*/ 71 w 71"/>
                  <a:gd name="T7" fmla="*/ 176 h 247"/>
                  <a:gd name="T8" fmla="*/ 0 w 71"/>
                  <a:gd name="T9" fmla="*/ 247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247"/>
                  <a:gd name="T17" fmla="*/ 71 w 71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247">
                    <a:moveTo>
                      <a:pt x="0" y="247"/>
                    </a:moveTo>
                    <a:lnTo>
                      <a:pt x="0" y="71"/>
                    </a:lnTo>
                    <a:lnTo>
                      <a:pt x="71" y="0"/>
                    </a:lnTo>
                    <a:lnTo>
                      <a:pt x="71" y="176"/>
                    </a:lnTo>
                    <a:lnTo>
                      <a:pt x="0" y="247"/>
                    </a:lnTo>
                    <a:close/>
                  </a:path>
                </a:pathLst>
              </a:custGeom>
              <a:solidFill>
                <a:srgbClr val="E1E1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sz="36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33" name="Line 7"/>
              <p:cNvSpPr>
                <a:spLocks noChangeShapeType="1"/>
              </p:cNvSpPr>
              <p:nvPr/>
            </p:nvSpPr>
            <p:spPr bwMode="auto">
              <a:xfrm flipV="1">
                <a:off x="6895" y="8570"/>
                <a:ext cx="71" cy="71"/>
              </a:xfrm>
              <a:prstGeom prst="line">
                <a:avLst/>
              </a:prstGeom>
              <a:noFill/>
              <a:ln w="3175">
                <a:solidFill>
                  <a:srgbClr val="E1E1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34" name="Freeform 8"/>
              <p:cNvSpPr>
                <a:spLocks/>
              </p:cNvSpPr>
              <p:nvPr/>
            </p:nvSpPr>
            <p:spPr bwMode="auto">
              <a:xfrm>
                <a:off x="6766" y="8270"/>
                <a:ext cx="195" cy="195"/>
              </a:xfrm>
              <a:custGeom>
                <a:avLst/>
                <a:gdLst>
                  <a:gd name="T0" fmla="*/ 123 w 194"/>
                  <a:gd name="T1" fmla="*/ 195 h 195"/>
                  <a:gd name="T2" fmla="*/ 0 w 194"/>
                  <a:gd name="T3" fmla="*/ 71 h 195"/>
                  <a:gd name="T4" fmla="*/ 70 w 194"/>
                  <a:gd name="T5" fmla="*/ 0 h 195"/>
                  <a:gd name="T6" fmla="*/ 194 w 194"/>
                  <a:gd name="T7" fmla="*/ 124 h 195"/>
                  <a:gd name="T8" fmla="*/ 123 w 194"/>
                  <a:gd name="T9" fmla="*/ 19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95"/>
                  <a:gd name="T17" fmla="*/ 194 w 194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95">
                    <a:moveTo>
                      <a:pt x="123" y="195"/>
                    </a:moveTo>
                    <a:lnTo>
                      <a:pt x="0" y="71"/>
                    </a:lnTo>
                    <a:lnTo>
                      <a:pt x="70" y="0"/>
                    </a:lnTo>
                    <a:lnTo>
                      <a:pt x="194" y="124"/>
                    </a:lnTo>
                    <a:lnTo>
                      <a:pt x="123" y="195"/>
                    </a:lnTo>
                    <a:close/>
                  </a:path>
                </a:pathLst>
              </a:custGeom>
              <a:solidFill>
                <a:srgbClr val="CBCB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sz="36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35" name="Line 9"/>
              <p:cNvSpPr>
                <a:spLocks noChangeShapeType="1"/>
              </p:cNvSpPr>
              <p:nvPr/>
            </p:nvSpPr>
            <p:spPr bwMode="auto">
              <a:xfrm flipV="1">
                <a:off x="6895" y="8394"/>
                <a:ext cx="71" cy="71"/>
              </a:xfrm>
              <a:prstGeom prst="line">
                <a:avLst/>
              </a:prstGeom>
              <a:noFill/>
              <a:ln w="3175">
                <a:solidFill>
                  <a:srgbClr val="CBCB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36" name="Freeform 10"/>
              <p:cNvSpPr>
                <a:spLocks/>
              </p:cNvSpPr>
              <p:nvPr/>
            </p:nvSpPr>
            <p:spPr bwMode="auto">
              <a:xfrm>
                <a:off x="6079" y="8270"/>
                <a:ext cx="763" cy="71"/>
              </a:xfrm>
              <a:custGeom>
                <a:avLst/>
                <a:gdLst>
                  <a:gd name="T0" fmla="*/ 686 w 756"/>
                  <a:gd name="T1" fmla="*/ 71 h 71"/>
                  <a:gd name="T2" fmla="*/ 0 w 756"/>
                  <a:gd name="T3" fmla="*/ 71 h 71"/>
                  <a:gd name="T4" fmla="*/ 71 w 756"/>
                  <a:gd name="T5" fmla="*/ 0 h 71"/>
                  <a:gd name="T6" fmla="*/ 756 w 756"/>
                  <a:gd name="T7" fmla="*/ 0 h 71"/>
                  <a:gd name="T8" fmla="*/ 686 w 756"/>
                  <a:gd name="T9" fmla="*/ 71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71"/>
                  <a:gd name="T17" fmla="*/ 756 w 756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71">
                    <a:moveTo>
                      <a:pt x="686" y="71"/>
                    </a:moveTo>
                    <a:lnTo>
                      <a:pt x="0" y="71"/>
                    </a:lnTo>
                    <a:lnTo>
                      <a:pt x="71" y="0"/>
                    </a:lnTo>
                    <a:lnTo>
                      <a:pt x="756" y="0"/>
                    </a:lnTo>
                    <a:lnTo>
                      <a:pt x="686" y="71"/>
                    </a:lnTo>
                    <a:close/>
                  </a:path>
                </a:pathLst>
              </a:custGeom>
              <a:solidFill>
                <a:srgbClr val="9898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sz="36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37" name="Line 11"/>
              <p:cNvSpPr>
                <a:spLocks noChangeShapeType="1"/>
              </p:cNvSpPr>
              <p:nvPr/>
            </p:nvSpPr>
            <p:spPr bwMode="auto">
              <a:xfrm flipV="1">
                <a:off x="6766" y="8270"/>
                <a:ext cx="75" cy="71"/>
              </a:xfrm>
              <a:prstGeom prst="line">
                <a:avLst/>
              </a:prstGeom>
              <a:noFill/>
              <a:ln w="3175">
                <a:solidFill>
                  <a:srgbClr val="9898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38" name="Freeform 12"/>
              <p:cNvSpPr>
                <a:spLocks/>
              </p:cNvSpPr>
              <p:nvPr/>
            </p:nvSpPr>
            <p:spPr bwMode="auto">
              <a:xfrm>
                <a:off x="5955" y="8341"/>
                <a:ext cx="940" cy="417"/>
              </a:xfrm>
              <a:custGeom>
                <a:avLst/>
                <a:gdLst>
                  <a:gd name="T0" fmla="*/ 124 w 933"/>
                  <a:gd name="T1" fmla="*/ 0 h 424"/>
                  <a:gd name="T2" fmla="*/ 0 w 933"/>
                  <a:gd name="T3" fmla="*/ 124 h 424"/>
                  <a:gd name="T4" fmla="*/ 0 w 933"/>
                  <a:gd name="T5" fmla="*/ 300 h 424"/>
                  <a:gd name="T6" fmla="*/ 124 w 933"/>
                  <a:gd name="T7" fmla="*/ 424 h 424"/>
                  <a:gd name="T8" fmla="*/ 810 w 933"/>
                  <a:gd name="T9" fmla="*/ 424 h 424"/>
                  <a:gd name="T10" fmla="*/ 933 w 933"/>
                  <a:gd name="T11" fmla="*/ 300 h 424"/>
                  <a:gd name="T12" fmla="*/ 933 w 933"/>
                  <a:gd name="T13" fmla="*/ 124 h 424"/>
                  <a:gd name="T14" fmla="*/ 810 w 933"/>
                  <a:gd name="T15" fmla="*/ 0 h 424"/>
                  <a:gd name="T16" fmla="*/ 124 w 933"/>
                  <a:gd name="T17" fmla="*/ 0 h 4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33"/>
                  <a:gd name="T28" fmla="*/ 0 h 424"/>
                  <a:gd name="T29" fmla="*/ 933 w 933"/>
                  <a:gd name="T30" fmla="*/ 424 h 42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33" h="424">
                    <a:moveTo>
                      <a:pt x="124" y="0"/>
                    </a:moveTo>
                    <a:lnTo>
                      <a:pt x="0" y="124"/>
                    </a:lnTo>
                    <a:lnTo>
                      <a:pt x="0" y="300"/>
                    </a:lnTo>
                    <a:lnTo>
                      <a:pt x="124" y="424"/>
                    </a:lnTo>
                    <a:lnTo>
                      <a:pt x="810" y="424"/>
                    </a:lnTo>
                    <a:lnTo>
                      <a:pt x="933" y="300"/>
                    </a:lnTo>
                    <a:lnTo>
                      <a:pt x="933" y="124"/>
                    </a:lnTo>
                    <a:lnTo>
                      <a:pt x="810" y="0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C4C4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sz="36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39" name="Line 13"/>
              <p:cNvSpPr>
                <a:spLocks noChangeShapeType="1"/>
              </p:cNvSpPr>
              <p:nvPr/>
            </p:nvSpPr>
            <p:spPr bwMode="auto">
              <a:xfrm flipH="1">
                <a:off x="5955" y="8341"/>
                <a:ext cx="124" cy="124"/>
              </a:xfrm>
              <a:prstGeom prst="line">
                <a:avLst/>
              </a:prstGeom>
              <a:noFill/>
              <a:ln w="6350">
                <a:solidFill>
                  <a:srgbClr val="C7C7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40" name="Line 14"/>
              <p:cNvSpPr>
                <a:spLocks noChangeShapeType="1"/>
              </p:cNvSpPr>
              <p:nvPr/>
            </p:nvSpPr>
            <p:spPr bwMode="auto">
              <a:xfrm>
                <a:off x="5955" y="8465"/>
                <a:ext cx="1" cy="176"/>
              </a:xfrm>
              <a:prstGeom prst="line">
                <a:avLst/>
              </a:prstGeom>
              <a:noFill/>
              <a:ln w="6350">
                <a:solidFill>
                  <a:srgbClr val="D6D6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41" name="Line 15"/>
              <p:cNvSpPr>
                <a:spLocks noChangeShapeType="1"/>
              </p:cNvSpPr>
              <p:nvPr/>
            </p:nvSpPr>
            <p:spPr bwMode="auto">
              <a:xfrm>
                <a:off x="5955" y="8641"/>
                <a:ext cx="124" cy="124"/>
              </a:xfrm>
              <a:prstGeom prst="line">
                <a:avLst/>
              </a:prstGeom>
              <a:noFill/>
              <a:ln w="6350">
                <a:solidFill>
                  <a:srgbClr val="C7C7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42" name="Line 16"/>
              <p:cNvSpPr>
                <a:spLocks noChangeShapeType="1"/>
              </p:cNvSpPr>
              <p:nvPr/>
            </p:nvSpPr>
            <p:spPr bwMode="auto">
              <a:xfrm>
                <a:off x="6079" y="8765"/>
                <a:ext cx="687" cy="1"/>
              </a:xfrm>
              <a:prstGeom prst="line">
                <a:avLst/>
              </a:prstGeom>
              <a:noFill/>
              <a:ln w="6350">
                <a:solidFill>
                  <a:srgbClr val="B7B7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43" name="Line 17"/>
              <p:cNvSpPr>
                <a:spLocks noChangeShapeType="1"/>
              </p:cNvSpPr>
              <p:nvPr/>
            </p:nvSpPr>
            <p:spPr bwMode="auto">
              <a:xfrm flipV="1">
                <a:off x="6766" y="8641"/>
                <a:ext cx="131" cy="124"/>
              </a:xfrm>
              <a:prstGeom prst="line">
                <a:avLst/>
              </a:prstGeom>
              <a:noFill/>
              <a:ln w="6350">
                <a:solidFill>
                  <a:srgbClr val="DBDB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44" name="Line 18"/>
              <p:cNvSpPr>
                <a:spLocks noChangeShapeType="1"/>
              </p:cNvSpPr>
              <p:nvPr/>
            </p:nvSpPr>
            <p:spPr bwMode="auto">
              <a:xfrm flipV="1">
                <a:off x="6895" y="8465"/>
                <a:ext cx="1" cy="176"/>
              </a:xfrm>
              <a:prstGeom prst="line">
                <a:avLst/>
              </a:prstGeom>
              <a:noFill/>
              <a:ln w="6350">
                <a:solidFill>
                  <a:srgbClr val="EAEA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45" name="Line 19"/>
              <p:cNvSpPr>
                <a:spLocks noChangeShapeType="1"/>
              </p:cNvSpPr>
              <p:nvPr/>
            </p:nvSpPr>
            <p:spPr bwMode="auto">
              <a:xfrm flipH="1" flipV="1">
                <a:off x="6766" y="8341"/>
                <a:ext cx="131" cy="124"/>
              </a:xfrm>
              <a:prstGeom prst="line">
                <a:avLst/>
              </a:prstGeom>
              <a:noFill/>
              <a:ln w="6350">
                <a:solidFill>
                  <a:srgbClr val="DBDB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46" name="Line 20"/>
              <p:cNvSpPr>
                <a:spLocks noChangeShapeType="1"/>
              </p:cNvSpPr>
              <p:nvPr/>
            </p:nvSpPr>
            <p:spPr bwMode="auto">
              <a:xfrm flipH="1">
                <a:off x="6079" y="8341"/>
                <a:ext cx="687" cy="1"/>
              </a:xfrm>
              <a:prstGeom prst="line">
                <a:avLst/>
              </a:prstGeom>
              <a:noFill/>
              <a:ln w="6350">
                <a:solidFill>
                  <a:srgbClr val="B7B7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2319888" y="4577414"/>
              <a:ext cx="1265477" cy="751758"/>
              <a:chOff x="5955" y="8270"/>
              <a:chExt cx="1008" cy="505"/>
            </a:xfrm>
          </p:grpSpPr>
          <p:sp>
            <p:nvSpPr>
              <p:cNvPr id="113" name="Freeform 4"/>
              <p:cNvSpPr>
                <a:spLocks/>
              </p:cNvSpPr>
              <p:nvPr/>
            </p:nvSpPr>
            <p:spPr bwMode="auto">
              <a:xfrm>
                <a:off x="5955" y="8270"/>
                <a:ext cx="195" cy="195"/>
              </a:xfrm>
              <a:custGeom>
                <a:avLst/>
                <a:gdLst>
                  <a:gd name="T0" fmla="*/ 124 w 195"/>
                  <a:gd name="T1" fmla="*/ 71 h 195"/>
                  <a:gd name="T2" fmla="*/ 0 w 195"/>
                  <a:gd name="T3" fmla="*/ 195 h 195"/>
                  <a:gd name="T4" fmla="*/ 71 w 195"/>
                  <a:gd name="T5" fmla="*/ 124 h 195"/>
                  <a:gd name="T6" fmla="*/ 195 w 195"/>
                  <a:gd name="T7" fmla="*/ 0 h 195"/>
                  <a:gd name="T8" fmla="*/ 124 w 195"/>
                  <a:gd name="T9" fmla="*/ 71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5"/>
                  <a:gd name="T16" fmla="*/ 0 h 195"/>
                  <a:gd name="T17" fmla="*/ 195 w 195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5" h="195">
                    <a:moveTo>
                      <a:pt x="124" y="71"/>
                    </a:moveTo>
                    <a:lnTo>
                      <a:pt x="0" y="195"/>
                    </a:lnTo>
                    <a:lnTo>
                      <a:pt x="71" y="124"/>
                    </a:lnTo>
                    <a:lnTo>
                      <a:pt x="195" y="0"/>
                    </a:lnTo>
                    <a:lnTo>
                      <a:pt x="124" y="71"/>
                    </a:lnTo>
                    <a:close/>
                  </a:path>
                </a:pathLst>
              </a:custGeom>
              <a:solidFill>
                <a:srgbClr val="CBCB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sz="36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14" name="Line 5"/>
              <p:cNvSpPr>
                <a:spLocks noChangeShapeType="1"/>
              </p:cNvSpPr>
              <p:nvPr/>
            </p:nvSpPr>
            <p:spPr bwMode="auto">
              <a:xfrm flipV="1">
                <a:off x="6076" y="8270"/>
                <a:ext cx="75" cy="71"/>
              </a:xfrm>
              <a:prstGeom prst="line">
                <a:avLst/>
              </a:prstGeom>
              <a:noFill/>
              <a:ln w="3175">
                <a:solidFill>
                  <a:srgbClr val="CBCB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15" name="Freeform 6"/>
              <p:cNvSpPr>
                <a:spLocks/>
              </p:cNvSpPr>
              <p:nvPr/>
            </p:nvSpPr>
            <p:spPr bwMode="auto">
              <a:xfrm>
                <a:off x="6892" y="8394"/>
                <a:ext cx="71" cy="247"/>
              </a:xfrm>
              <a:custGeom>
                <a:avLst/>
                <a:gdLst>
                  <a:gd name="T0" fmla="*/ 0 w 71"/>
                  <a:gd name="T1" fmla="*/ 247 h 247"/>
                  <a:gd name="T2" fmla="*/ 0 w 71"/>
                  <a:gd name="T3" fmla="*/ 71 h 247"/>
                  <a:gd name="T4" fmla="*/ 71 w 71"/>
                  <a:gd name="T5" fmla="*/ 0 h 247"/>
                  <a:gd name="T6" fmla="*/ 71 w 71"/>
                  <a:gd name="T7" fmla="*/ 176 h 247"/>
                  <a:gd name="T8" fmla="*/ 0 w 71"/>
                  <a:gd name="T9" fmla="*/ 247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247"/>
                  <a:gd name="T17" fmla="*/ 71 w 71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247">
                    <a:moveTo>
                      <a:pt x="0" y="247"/>
                    </a:moveTo>
                    <a:lnTo>
                      <a:pt x="0" y="71"/>
                    </a:lnTo>
                    <a:lnTo>
                      <a:pt x="71" y="0"/>
                    </a:lnTo>
                    <a:lnTo>
                      <a:pt x="71" y="176"/>
                    </a:lnTo>
                    <a:lnTo>
                      <a:pt x="0" y="247"/>
                    </a:lnTo>
                    <a:close/>
                  </a:path>
                </a:pathLst>
              </a:custGeom>
              <a:solidFill>
                <a:srgbClr val="E1E1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sz="36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16" name="Line 7"/>
              <p:cNvSpPr>
                <a:spLocks noChangeShapeType="1"/>
              </p:cNvSpPr>
              <p:nvPr/>
            </p:nvSpPr>
            <p:spPr bwMode="auto">
              <a:xfrm flipV="1">
                <a:off x="6892" y="8570"/>
                <a:ext cx="71" cy="71"/>
              </a:xfrm>
              <a:prstGeom prst="line">
                <a:avLst/>
              </a:prstGeom>
              <a:noFill/>
              <a:ln w="3175">
                <a:solidFill>
                  <a:srgbClr val="E1E1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17" name="Freeform 8"/>
              <p:cNvSpPr>
                <a:spLocks/>
              </p:cNvSpPr>
              <p:nvPr/>
            </p:nvSpPr>
            <p:spPr bwMode="auto">
              <a:xfrm>
                <a:off x="6765" y="8270"/>
                <a:ext cx="195" cy="195"/>
              </a:xfrm>
              <a:custGeom>
                <a:avLst/>
                <a:gdLst>
                  <a:gd name="T0" fmla="*/ 123 w 194"/>
                  <a:gd name="T1" fmla="*/ 195 h 195"/>
                  <a:gd name="T2" fmla="*/ 0 w 194"/>
                  <a:gd name="T3" fmla="*/ 71 h 195"/>
                  <a:gd name="T4" fmla="*/ 70 w 194"/>
                  <a:gd name="T5" fmla="*/ 0 h 195"/>
                  <a:gd name="T6" fmla="*/ 194 w 194"/>
                  <a:gd name="T7" fmla="*/ 124 h 195"/>
                  <a:gd name="T8" fmla="*/ 123 w 194"/>
                  <a:gd name="T9" fmla="*/ 19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95"/>
                  <a:gd name="T17" fmla="*/ 194 w 194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95">
                    <a:moveTo>
                      <a:pt x="123" y="195"/>
                    </a:moveTo>
                    <a:lnTo>
                      <a:pt x="0" y="71"/>
                    </a:lnTo>
                    <a:lnTo>
                      <a:pt x="70" y="0"/>
                    </a:lnTo>
                    <a:lnTo>
                      <a:pt x="194" y="124"/>
                    </a:lnTo>
                    <a:lnTo>
                      <a:pt x="123" y="195"/>
                    </a:lnTo>
                    <a:close/>
                  </a:path>
                </a:pathLst>
              </a:custGeom>
              <a:solidFill>
                <a:srgbClr val="CBCB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sz="36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18" name="Line 9"/>
              <p:cNvSpPr>
                <a:spLocks noChangeShapeType="1"/>
              </p:cNvSpPr>
              <p:nvPr/>
            </p:nvSpPr>
            <p:spPr bwMode="auto">
              <a:xfrm flipV="1">
                <a:off x="6892" y="8394"/>
                <a:ext cx="71" cy="66"/>
              </a:xfrm>
              <a:prstGeom prst="line">
                <a:avLst/>
              </a:prstGeom>
              <a:noFill/>
              <a:ln w="3175">
                <a:solidFill>
                  <a:srgbClr val="CBCB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19" name="Freeform 10"/>
              <p:cNvSpPr>
                <a:spLocks/>
              </p:cNvSpPr>
              <p:nvPr/>
            </p:nvSpPr>
            <p:spPr bwMode="auto">
              <a:xfrm>
                <a:off x="6076" y="8270"/>
                <a:ext cx="763" cy="71"/>
              </a:xfrm>
              <a:custGeom>
                <a:avLst/>
                <a:gdLst>
                  <a:gd name="T0" fmla="*/ 686 w 756"/>
                  <a:gd name="T1" fmla="*/ 71 h 71"/>
                  <a:gd name="T2" fmla="*/ 0 w 756"/>
                  <a:gd name="T3" fmla="*/ 71 h 71"/>
                  <a:gd name="T4" fmla="*/ 71 w 756"/>
                  <a:gd name="T5" fmla="*/ 0 h 71"/>
                  <a:gd name="T6" fmla="*/ 756 w 756"/>
                  <a:gd name="T7" fmla="*/ 0 h 71"/>
                  <a:gd name="T8" fmla="*/ 686 w 756"/>
                  <a:gd name="T9" fmla="*/ 71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71"/>
                  <a:gd name="T17" fmla="*/ 756 w 756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71">
                    <a:moveTo>
                      <a:pt x="686" y="71"/>
                    </a:moveTo>
                    <a:lnTo>
                      <a:pt x="0" y="71"/>
                    </a:lnTo>
                    <a:lnTo>
                      <a:pt x="71" y="0"/>
                    </a:lnTo>
                    <a:lnTo>
                      <a:pt x="756" y="0"/>
                    </a:lnTo>
                    <a:lnTo>
                      <a:pt x="686" y="71"/>
                    </a:lnTo>
                    <a:close/>
                  </a:path>
                </a:pathLst>
              </a:custGeom>
              <a:solidFill>
                <a:srgbClr val="9898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sz="36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20" name="Line 11"/>
              <p:cNvSpPr>
                <a:spLocks noChangeShapeType="1"/>
              </p:cNvSpPr>
              <p:nvPr/>
            </p:nvSpPr>
            <p:spPr bwMode="auto">
              <a:xfrm flipV="1">
                <a:off x="6765" y="8270"/>
                <a:ext cx="75" cy="71"/>
              </a:xfrm>
              <a:prstGeom prst="line">
                <a:avLst/>
              </a:prstGeom>
              <a:noFill/>
              <a:ln w="3175">
                <a:solidFill>
                  <a:srgbClr val="9898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21" name="Freeform 12"/>
              <p:cNvSpPr>
                <a:spLocks/>
              </p:cNvSpPr>
              <p:nvPr/>
            </p:nvSpPr>
            <p:spPr bwMode="auto">
              <a:xfrm>
                <a:off x="5955" y="8341"/>
                <a:ext cx="940" cy="424"/>
              </a:xfrm>
              <a:custGeom>
                <a:avLst/>
                <a:gdLst>
                  <a:gd name="T0" fmla="*/ 124 w 933"/>
                  <a:gd name="T1" fmla="*/ 0 h 424"/>
                  <a:gd name="T2" fmla="*/ 0 w 933"/>
                  <a:gd name="T3" fmla="*/ 124 h 424"/>
                  <a:gd name="T4" fmla="*/ 0 w 933"/>
                  <a:gd name="T5" fmla="*/ 300 h 424"/>
                  <a:gd name="T6" fmla="*/ 124 w 933"/>
                  <a:gd name="T7" fmla="*/ 424 h 424"/>
                  <a:gd name="T8" fmla="*/ 810 w 933"/>
                  <a:gd name="T9" fmla="*/ 424 h 424"/>
                  <a:gd name="T10" fmla="*/ 933 w 933"/>
                  <a:gd name="T11" fmla="*/ 300 h 424"/>
                  <a:gd name="T12" fmla="*/ 933 w 933"/>
                  <a:gd name="T13" fmla="*/ 124 h 424"/>
                  <a:gd name="T14" fmla="*/ 810 w 933"/>
                  <a:gd name="T15" fmla="*/ 0 h 424"/>
                  <a:gd name="T16" fmla="*/ 124 w 933"/>
                  <a:gd name="T17" fmla="*/ 0 h 4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33"/>
                  <a:gd name="T28" fmla="*/ 0 h 424"/>
                  <a:gd name="T29" fmla="*/ 933 w 933"/>
                  <a:gd name="T30" fmla="*/ 424 h 42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33" h="424">
                    <a:moveTo>
                      <a:pt x="124" y="0"/>
                    </a:moveTo>
                    <a:lnTo>
                      <a:pt x="0" y="124"/>
                    </a:lnTo>
                    <a:lnTo>
                      <a:pt x="0" y="300"/>
                    </a:lnTo>
                    <a:lnTo>
                      <a:pt x="124" y="424"/>
                    </a:lnTo>
                    <a:lnTo>
                      <a:pt x="810" y="424"/>
                    </a:lnTo>
                    <a:lnTo>
                      <a:pt x="933" y="300"/>
                    </a:lnTo>
                    <a:lnTo>
                      <a:pt x="933" y="124"/>
                    </a:lnTo>
                    <a:lnTo>
                      <a:pt x="810" y="0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C4C4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sz="36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22" name="Line 13"/>
              <p:cNvSpPr>
                <a:spLocks noChangeShapeType="1"/>
              </p:cNvSpPr>
              <p:nvPr/>
            </p:nvSpPr>
            <p:spPr bwMode="auto">
              <a:xfrm flipH="1">
                <a:off x="5955" y="8341"/>
                <a:ext cx="124" cy="124"/>
              </a:xfrm>
              <a:prstGeom prst="line">
                <a:avLst/>
              </a:prstGeom>
              <a:noFill/>
              <a:ln w="6350">
                <a:solidFill>
                  <a:srgbClr val="C7C7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23" name="Line 14"/>
              <p:cNvSpPr>
                <a:spLocks noChangeShapeType="1"/>
              </p:cNvSpPr>
              <p:nvPr/>
            </p:nvSpPr>
            <p:spPr bwMode="auto">
              <a:xfrm>
                <a:off x="5955" y="8465"/>
                <a:ext cx="1" cy="178"/>
              </a:xfrm>
              <a:prstGeom prst="line">
                <a:avLst/>
              </a:prstGeom>
              <a:noFill/>
              <a:ln w="6350">
                <a:solidFill>
                  <a:srgbClr val="D6D6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24" name="Line 15"/>
              <p:cNvSpPr>
                <a:spLocks noChangeShapeType="1"/>
              </p:cNvSpPr>
              <p:nvPr/>
            </p:nvSpPr>
            <p:spPr bwMode="auto">
              <a:xfrm>
                <a:off x="5955" y="8643"/>
                <a:ext cx="124" cy="132"/>
              </a:xfrm>
              <a:prstGeom prst="line">
                <a:avLst/>
              </a:prstGeom>
              <a:noFill/>
              <a:ln w="6350">
                <a:solidFill>
                  <a:srgbClr val="C7C7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25" name="Line 16"/>
              <p:cNvSpPr>
                <a:spLocks noChangeShapeType="1"/>
              </p:cNvSpPr>
              <p:nvPr/>
            </p:nvSpPr>
            <p:spPr bwMode="auto">
              <a:xfrm>
                <a:off x="6076" y="8765"/>
                <a:ext cx="689" cy="1"/>
              </a:xfrm>
              <a:prstGeom prst="line">
                <a:avLst/>
              </a:prstGeom>
              <a:noFill/>
              <a:ln w="6350">
                <a:solidFill>
                  <a:srgbClr val="B7B7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26" name="Line 17"/>
              <p:cNvSpPr>
                <a:spLocks noChangeShapeType="1"/>
              </p:cNvSpPr>
              <p:nvPr/>
            </p:nvSpPr>
            <p:spPr bwMode="auto">
              <a:xfrm flipV="1">
                <a:off x="6765" y="8643"/>
                <a:ext cx="130" cy="132"/>
              </a:xfrm>
              <a:prstGeom prst="line">
                <a:avLst/>
              </a:prstGeom>
              <a:noFill/>
              <a:ln w="6350">
                <a:solidFill>
                  <a:srgbClr val="DBDB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27" name="Line 18"/>
              <p:cNvSpPr>
                <a:spLocks noChangeShapeType="1"/>
              </p:cNvSpPr>
              <p:nvPr/>
            </p:nvSpPr>
            <p:spPr bwMode="auto">
              <a:xfrm flipV="1">
                <a:off x="6892" y="8465"/>
                <a:ext cx="1" cy="178"/>
              </a:xfrm>
              <a:prstGeom prst="line">
                <a:avLst/>
              </a:prstGeom>
              <a:noFill/>
              <a:ln w="6350">
                <a:solidFill>
                  <a:srgbClr val="EAEA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28" name="Line 19"/>
              <p:cNvSpPr>
                <a:spLocks noChangeShapeType="1"/>
              </p:cNvSpPr>
              <p:nvPr/>
            </p:nvSpPr>
            <p:spPr bwMode="auto">
              <a:xfrm flipH="1" flipV="1">
                <a:off x="6765" y="8341"/>
                <a:ext cx="130" cy="124"/>
              </a:xfrm>
              <a:prstGeom prst="line">
                <a:avLst/>
              </a:prstGeom>
              <a:noFill/>
              <a:ln w="6350">
                <a:solidFill>
                  <a:srgbClr val="DBDB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29" name="Line 20"/>
              <p:cNvSpPr>
                <a:spLocks noChangeShapeType="1"/>
              </p:cNvSpPr>
              <p:nvPr/>
            </p:nvSpPr>
            <p:spPr bwMode="auto">
              <a:xfrm flipH="1">
                <a:off x="6076" y="8341"/>
                <a:ext cx="689" cy="1"/>
              </a:xfrm>
              <a:prstGeom prst="line">
                <a:avLst/>
              </a:prstGeom>
              <a:noFill/>
              <a:ln w="6350">
                <a:solidFill>
                  <a:srgbClr val="B7B7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7" name="Rectangle 21"/>
            <p:cNvSpPr>
              <a:spLocks noChangeArrowheads="1"/>
            </p:cNvSpPr>
            <p:nvPr/>
          </p:nvSpPr>
          <p:spPr bwMode="auto">
            <a:xfrm>
              <a:off x="2562506" y="4808557"/>
              <a:ext cx="924636" cy="477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fontAlgn="auto"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1100" b="1" kern="0" dirty="0">
                  <a:solidFill>
                    <a:srgbClr val="000000"/>
                  </a:solidFill>
                  <a:latin typeface="Arial" charset="0"/>
                </a:rPr>
                <a:t>DOCTRINA </a:t>
              </a:r>
              <a:endParaRPr lang="es-BO" sz="3600" kern="0" dirty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8" name="Rectangle 22"/>
            <p:cNvSpPr>
              <a:spLocks noChangeArrowheads="1"/>
            </p:cNvSpPr>
            <p:nvPr/>
          </p:nvSpPr>
          <p:spPr bwMode="auto">
            <a:xfrm>
              <a:off x="2630547" y="4954607"/>
              <a:ext cx="710791" cy="48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fontAlgn="auto"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1100" b="1" kern="0" dirty="0">
                  <a:solidFill>
                    <a:srgbClr val="000000"/>
                  </a:solidFill>
                  <a:latin typeface="Arial" charset="0"/>
                </a:rPr>
                <a:t>MILITAR</a:t>
              </a:r>
              <a:endParaRPr lang="es-BO" sz="3600" kern="0" dirty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2250935" y="5360539"/>
              <a:ext cx="1367067" cy="738361"/>
              <a:chOff x="5898" y="8837"/>
              <a:chExt cx="1091" cy="496"/>
            </a:xfrm>
          </p:grpSpPr>
          <p:sp>
            <p:nvSpPr>
              <p:cNvPr id="96" name="Freeform 24"/>
              <p:cNvSpPr>
                <a:spLocks/>
              </p:cNvSpPr>
              <p:nvPr/>
            </p:nvSpPr>
            <p:spPr bwMode="auto">
              <a:xfrm>
                <a:off x="5898" y="8837"/>
                <a:ext cx="195" cy="195"/>
              </a:xfrm>
              <a:custGeom>
                <a:avLst/>
                <a:gdLst>
                  <a:gd name="T0" fmla="*/ 125 w 195"/>
                  <a:gd name="T1" fmla="*/ 71 h 195"/>
                  <a:gd name="T2" fmla="*/ 0 w 195"/>
                  <a:gd name="T3" fmla="*/ 195 h 195"/>
                  <a:gd name="T4" fmla="*/ 71 w 195"/>
                  <a:gd name="T5" fmla="*/ 125 h 195"/>
                  <a:gd name="T6" fmla="*/ 195 w 195"/>
                  <a:gd name="T7" fmla="*/ 0 h 195"/>
                  <a:gd name="T8" fmla="*/ 125 w 195"/>
                  <a:gd name="T9" fmla="*/ 71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5"/>
                  <a:gd name="T16" fmla="*/ 0 h 195"/>
                  <a:gd name="T17" fmla="*/ 195 w 195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5" h="195">
                    <a:moveTo>
                      <a:pt x="125" y="71"/>
                    </a:moveTo>
                    <a:lnTo>
                      <a:pt x="0" y="195"/>
                    </a:lnTo>
                    <a:lnTo>
                      <a:pt x="71" y="125"/>
                    </a:lnTo>
                    <a:lnTo>
                      <a:pt x="195" y="0"/>
                    </a:lnTo>
                    <a:lnTo>
                      <a:pt x="125" y="71"/>
                    </a:lnTo>
                    <a:close/>
                  </a:path>
                </a:pathLst>
              </a:custGeom>
              <a:solidFill>
                <a:srgbClr val="CBCB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sz="36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97" name="Line 25"/>
              <p:cNvSpPr>
                <a:spLocks noChangeShapeType="1"/>
              </p:cNvSpPr>
              <p:nvPr/>
            </p:nvSpPr>
            <p:spPr bwMode="auto">
              <a:xfrm flipV="1">
                <a:off x="6024" y="8837"/>
                <a:ext cx="71" cy="71"/>
              </a:xfrm>
              <a:prstGeom prst="line">
                <a:avLst/>
              </a:prstGeom>
              <a:noFill/>
              <a:ln w="3175">
                <a:solidFill>
                  <a:srgbClr val="CBCB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98" name="Freeform 26"/>
              <p:cNvSpPr>
                <a:spLocks/>
              </p:cNvSpPr>
              <p:nvPr/>
            </p:nvSpPr>
            <p:spPr bwMode="auto">
              <a:xfrm>
                <a:off x="6918" y="8962"/>
                <a:ext cx="71" cy="246"/>
              </a:xfrm>
              <a:custGeom>
                <a:avLst/>
                <a:gdLst>
                  <a:gd name="T0" fmla="*/ 0 w 71"/>
                  <a:gd name="T1" fmla="*/ 246 h 246"/>
                  <a:gd name="T2" fmla="*/ 0 w 71"/>
                  <a:gd name="T3" fmla="*/ 70 h 246"/>
                  <a:gd name="T4" fmla="*/ 71 w 71"/>
                  <a:gd name="T5" fmla="*/ 0 h 246"/>
                  <a:gd name="T6" fmla="*/ 71 w 71"/>
                  <a:gd name="T7" fmla="*/ 175 h 246"/>
                  <a:gd name="T8" fmla="*/ 0 w 71"/>
                  <a:gd name="T9" fmla="*/ 246 h 2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246"/>
                  <a:gd name="T17" fmla="*/ 71 w 71"/>
                  <a:gd name="T18" fmla="*/ 246 h 2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246">
                    <a:moveTo>
                      <a:pt x="0" y="246"/>
                    </a:moveTo>
                    <a:lnTo>
                      <a:pt x="0" y="70"/>
                    </a:lnTo>
                    <a:lnTo>
                      <a:pt x="71" y="0"/>
                    </a:lnTo>
                    <a:lnTo>
                      <a:pt x="71" y="175"/>
                    </a:lnTo>
                    <a:lnTo>
                      <a:pt x="0" y="246"/>
                    </a:lnTo>
                    <a:close/>
                  </a:path>
                </a:pathLst>
              </a:custGeom>
              <a:solidFill>
                <a:srgbClr val="E1E1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sz="36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 flipV="1">
                <a:off x="6918" y="9137"/>
                <a:ext cx="71" cy="71"/>
              </a:xfrm>
              <a:prstGeom prst="line">
                <a:avLst/>
              </a:prstGeom>
              <a:noFill/>
              <a:ln w="3175">
                <a:solidFill>
                  <a:srgbClr val="E1E1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00" name="Freeform 28"/>
              <p:cNvSpPr>
                <a:spLocks/>
              </p:cNvSpPr>
              <p:nvPr/>
            </p:nvSpPr>
            <p:spPr bwMode="auto">
              <a:xfrm>
                <a:off x="6795" y="8837"/>
                <a:ext cx="194" cy="195"/>
              </a:xfrm>
              <a:custGeom>
                <a:avLst/>
                <a:gdLst>
                  <a:gd name="T0" fmla="*/ 123 w 194"/>
                  <a:gd name="T1" fmla="*/ 195 h 195"/>
                  <a:gd name="T2" fmla="*/ 0 w 194"/>
                  <a:gd name="T3" fmla="*/ 71 h 195"/>
                  <a:gd name="T4" fmla="*/ 70 w 194"/>
                  <a:gd name="T5" fmla="*/ 0 h 195"/>
                  <a:gd name="T6" fmla="*/ 194 w 194"/>
                  <a:gd name="T7" fmla="*/ 125 h 195"/>
                  <a:gd name="T8" fmla="*/ 123 w 194"/>
                  <a:gd name="T9" fmla="*/ 19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95"/>
                  <a:gd name="T17" fmla="*/ 194 w 194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95">
                    <a:moveTo>
                      <a:pt x="123" y="195"/>
                    </a:moveTo>
                    <a:lnTo>
                      <a:pt x="0" y="71"/>
                    </a:lnTo>
                    <a:lnTo>
                      <a:pt x="70" y="0"/>
                    </a:lnTo>
                    <a:lnTo>
                      <a:pt x="194" y="125"/>
                    </a:lnTo>
                    <a:lnTo>
                      <a:pt x="123" y="195"/>
                    </a:lnTo>
                    <a:close/>
                  </a:path>
                </a:pathLst>
              </a:custGeom>
              <a:solidFill>
                <a:srgbClr val="CBCB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sz="36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01" name="Line 29"/>
              <p:cNvSpPr>
                <a:spLocks noChangeShapeType="1"/>
              </p:cNvSpPr>
              <p:nvPr/>
            </p:nvSpPr>
            <p:spPr bwMode="auto">
              <a:xfrm flipV="1">
                <a:off x="6918" y="8962"/>
                <a:ext cx="71" cy="70"/>
              </a:xfrm>
              <a:prstGeom prst="line">
                <a:avLst/>
              </a:prstGeom>
              <a:noFill/>
              <a:ln w="3175">
                <a:solidFill>
                  <a:srgbClr val="CBCB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02" name="Freeform 30"/>
              <p:cNvSpPr>
                <a:spLocks/>
              </p:cNvSpPr>
              <p:nvPr/>
            </p:nvSpPr>
            <p:spPr bwMode="auto">
              <a:xfrm>
                <a:off x="6024" y="8837"/>
                <a:ext cx="841" cy="71"/>
              </a:xfrm>
              <a:custGeom>
                <a:avLst/>
                <a:gdLst>
                  <a:gd name="T0" fmla="*/ 772 w 842"/>
                  <a:gd name="T1" fmla="*/ 71 h 71"/>
                  <a:gd name="T2" fmla="*/ 0 w 842"/>
                  <a:gd name="T3" fmla="*/ 71 h 71"/>
                  <a:gd name="T4" fmla="*/ 70 w 842"/>
                  <a:gd name="T5" fmla="*/ 0 h 71"/>
                  <a:gd name="T6" fmla="*/ 842 w 842"/>
                  <a:gd name="T7" fmla="*/ 0 h 71"/>
                  <a:gd name="T8" fmla="*/ 772 w 842"/>
                  <a:gd name="T9" fmla="*/ 71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2"/>
                  <a:gd name="T16" fmla="*/ 0 h 71"/>
                  <a:gd name="T17" fmla="*/ 842 w 842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2" h="71">
                    <a:moveTo>
                      <a:pt x="772" y="71"/>
                    </a:moveTo>
                    <a:lnTo>
                      <a:pt x="0" y="71"/>
                    </a:lnTo>
                    <a:lnTo>
                      <a:pt x="70" y="0"/>
                    </a:lnTo>
                    <a:lnTo>
                      <a:pt x="842" y="0"/>
                    </a:lnTo>
                    <a:lnTo>
                      <a:pt x="772" y="71"/>
                    </a:lnTo>
                    <a:close/>
                  </a:path>
                </a:pathLst>
              </a:custGeom>
              <a:solidFill>
                <a:srgbClr val="9898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sz="36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03" name="Line 31"/>
              <p:cNvSpPr>
                <a:spLocks noChangeShapeType="1"/>
              </p:cNvSpPr>
              <p:nvPr/>
            </p:nvSpPr>
            <p:spPr bwMode="auto">
              <a:xfrm flipV="1">
                <a:off x="6795" y="8837"/>
                <a:ext cx="70" cy="71"/>
              </a:xfrm>
              <a:prstGeom prst="line">
                <a:avLst/>
              </a:prstGeom>
              <a:noFill/>
              <a:ln w="3175">
                <a:solidFill>
                  <a:srgbClr val="9898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04" name="Freeform 32"/>
              <p:cNvSpPr>
                <a:spLocks/>
              </p:cNvSpPr>
              <p:nvPr/>
            </p:nvSpPr>
            <p:spPr bwMode="auto">
              <a:xfrm>
                <a:off x="5898" y="8910"/>
                <a:ext cx="1020" cy="422"/>
              </a:xfrm>
              <a:custGeom>
                <a:avLst/>
                <a:gdLst>
                  <a:gd name="T0" fmla="*/ 125 w 1020"/>
                  <a:gd name="T1" fmla="*/ 0 h 424"/>
                  <a:gd name="T2" fmla="*/ 0 w 1020"/>
                  <a:gd name="T3" fmla="*/ 124 h 424"/>
                  <a:gd name="T4" fmla="*/ 0 w 1020"/>
                  <a:gd name="T5" fmla="*/ 300 h 424"/>
                  <a:gd name="T6" fmla="*/ 125 w 1020"/>
                  <a:gd name="T7" fmla="*/ 424 h 424"/>
                  <a:gd name="T8" fmla="*/ 897 w 1020"/>
                  <a:gd name="T9" fmla="*/ 424 h 424"/>
                  <a:gd name="T10" fmla="*/ 1020 w 1020"/>
                  <a:gd name="T11" fmla="*/ 300 h 424"/>
                  <a:gd name="T12" fmla="*/ 1020 w 1020"/>
                  <a:gd name="T13" fmla="*/ 124 h 424"/>
                  <a:gd name="T14" fmla="*/ 897 w 1020"/>
                  <a:gd name="T15" fmla="*/ 0 h 424"/>
                  <a:gd name="T16" fmla="*/ 125 w 1020"/>
                  <a:gd name="T17" fmla="*/ 0 h 4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20"/>
                  <a:gd name="T28" fmla="*/ 0 h 424"/>
                  <a:gd name="T29" fmla="*/ 1020 w 1020"/>
                  <a:gd name="T30" fmla="*/ 424 h 42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20" h="424">
                    <a:moveTo>
                      <a:pt x="125" y="0"/>
                    </a:moveTo>
                    <a:lnTo>
                      <a:pt x="0" y="124"/>
                    </a:lnTo>
                    <a:lnTo>
                      <a:pt x="0" y="300"/>
                    </a:lnTo>
                    <a:lnTo>
                      <a:pt x="125" y="424"/>
                    </a:lnTo>
                    <a:lnTo>
                      <a:pt x="897" y="424"/>
                    </a:lnTo>
                    <a:lnTo>
                      <a:pt x="1020" y="300"/>
                    </a:lnTo>
                    <a:lnTo>
                      <a:pt x="1020" y="124"/>
                    </a:lnTo>
                    <a:lnTo>
                      <a:pt x="897" y="0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C4C4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sz="36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05" name="Line 33"/>
              <p:cNvSpPr>
                <a:spLocks noChangeShapeType="1"/>
              </p:cNvSpPr>
              <p:nvPr/>
            </p:nvSpPr>
            <p:spPr bwMode="auto">
              <a:xfrm flipH="1">
                <a:off x="5898" y="8910"/>
                <a:ext cx="125" cy="128"/>
              </a:xfrm>
              <a:prstGeom prst="line">
                <a:avLst/>
              </a:prstGeom>
              <a:noFill/>
              <a:ln w="6350">
                <a:solidFill>
                  <a:srgbClr val="C7C7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06" name="Line 34"/>
              <p:cNvSpPr>
                <a:spLocks noChangeShapeType="1"/>
              </p:cNvSpPr>
              <p:nvPr/>
            </p:nvSpPr>
            <p:spPr bwMode="auto">
              <a:xfrm>
                <a:off x="5898" y="9032"/>
                <a:ext cx="1" cy="176"/>
              </a:xfrm>
              <a:prstGeom prst="line">
                <a:avLst/>
              </a:prstGeom>
              <a:noFill/>
              <a:ln w="6350">
                <a:solidFill>
                  <a:srgbClr val="D6D6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07" name="Line 35"/>
              <p:cNvSpPr>
                <a:spLocks noChangeShapeType="1"/>
              </p:cNvSpPr>
              <p:nvPr/>
            </p:nvSpPr>
            <p:spPr bwMode="auto">
              <a:xfrm>
                <a:off x="5898" y="9208"/>
                <a:ext cx="125" cy="124"/>
              </a:xfrm>
              <a:prstGeom prst="line">
                <a:avLst/>
              </a:prstGeom>
              <a:noFill/>
              <a:ln w="6350">
                <a:solidFill>
                  <a:srgbClr val="C7C7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08" name="Line 36"/>
              <p:cNvSpPr>
                <a:spLocks noChangeShapeType="1"/>
              </p:cNvSpPr>
              <p:nvPr/>
            </p:nvSpPr>
            <p:spPr bwMode="auto">
              <a:xfrm>
                <a:off x="6024" y="9332"/>
                <a:ext cx="773" cy="1"/>
              </a:xfrm>
              <a:prstGeom prst="line">
                <a:avLst/>
              </a:prstGeom>
              <a:noFill/>
              <a:ln w="6350">
                <a:solidFill>
                  <a:srgbClr val="B7B7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09" name="Line 37"/>
              <p:cNvSpPr>
                <a:spLocks noChangeShapeType="1"/>
              </p:cNvSpPr>
              <p:nvPr/>
            </p:nvSpPr>
            <p:spPr bwMode="auto">
              <a:xfrm flipV="1">
                <a:off x="6795" y="9208"/>
                <a:ext cx="123" cy="124"/>
              </a:xfrm>
              <a:prstGeom prst="line">
                <a:avLst/>
              </a:prstGeom>
              <a:noFill/>
              <a:ln w="6350">
                <a:solidFill>
                  <a:srgbClr val="DBDB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10" name="Line 38"/>
              <p:cNvSpPr>
                <a:spLocks noChangeShapeType="1"/>
              </p:cNvSpPr>
              <p:nvPr/>
            </p:nvSpPr>
            <p:spPr bwMode="auto">
              <a:xfrm flipV="1">
                <a:off x="6918" y="9032"/>
                <a:ext cx="1" cy="176"/>
              </a:xfrm>
              <a:prstGeom prst="line">
                <a:avLst/>
              </a:prstGeom>
              <a:noFill/>
              <a:ln w="6350">
                <a:solidFill>
                  <a:srgbClr val="EAEA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11" name="Line 39"/>
              <p:cNvSpPr>
                <a:spLocks noChangeShapeType="1"/>
              </p:cNvSpPr>
              <p:nvPr/>
            </p:nvSpPr>
            <p:spPr bwMode="auto">
              <a:xfrm flipH="1" flipV="1">
                <a:off x="6788" y="8910"/>
                <a:ext cx="116" cy="128"/>
              </a:xfrm>
              <a:prstGeom prst="line">
                <a:avLst/>
              </a:prstGeom>
              <a:noFill/>
              <a:ln w="6350">
                <a:solidFill>
                  <a:srgbClr val="DBDB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12" name="Line 40"/>
              <p:cNvSpPr>
                <a:spLocks noChangeShapeType="1"/>
              </p:cNvSpPr>
              <p:nvPr/>
            </p:nvSpPr>
            <p:spPr bwMode="auto">
              <a:xfrm flipH="1">
                <a:off x="6024" y="8910"/>
                <a:ext cx="773" cy="0"/>
              </a:xfrm>
              <a:prstGeom prst="line">
                <a:avLst/>
              </a:prstGeom>
              <a:noFill/>
              <a:ln w="6350">
                <a:solidFill>
                  <a:srgbClr val="B7B7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10" name="Rectangle 41"/>
            <p:cNvSpPr>
              <a:spLocks noChangeArrowheads="1"/>
            </p:cNvSpPr>
            <p:nvPr/>
          </p:nvSpPr>
          <p:spPr bwMode="auto">
            <a:xfrm>
              <a:off x="2642697" y="5500707"/>
              <a:ext cx="473861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fontAlgn="auto"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1000" b="1" kern="0" dirty="0">
                  <a:solidFill>
                    <a:srgbClr val="000000"/>
                  </a:solidFill>
                  <a:latin typeface="Arial" charset="0"/>
                </a:rPr>
                <a:t>TEORÍA</a:t>
              </a:r>
              <a:endParaRPr lang="es-BO" sz="3600" kern="0" dirty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11" name="Rectangle 42"/>
            <p:cNvSpPr>
              <a:spLocks noChangeArrowheads="1"/>
            </p:cNvSpPr>
            <p:nvPr/>
          </p:nvSpPr>
          <p:spPr bwMode="auto">
            <a:xfrm>
              <a:off x="2500540" y="5637232"/>
              <a:ext cx="783692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fontAlgn="auto"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1000" b="1" kern="0" dirty="0">
                  <a:solidFill>
                    <a:srgbClr val="000000"/>
                  </a:solidFill>
                  <a:latin typeface="Arial" charset="0"/>
                </a:rPr>
                <a:t>APLICACIÓN </a:t>
              </a:r>
              <a:endParaRPr lang="es-BO" sz="3600" kern="0" dirty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12" name="Rectangle 43"/>
            <p:cNvSpPr>
              <a:spLocks noChangeArrowheads="1"/>
            </p:cNvSpPr>
            <p:nvPr/>
          </p:nvSpPr>
          <p:spPr bwMode="auto">
            <a:xfrm>
              <a:off x="2668213" y="5800744"/>
              <a:ext cx="507881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fontAlgn="auto"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1000" b="1" kern="0" dirty="0">
                  <a:solidFill>
                    <a:srgbClr val="000000"/>
                  </a:solidFill>
                  <a:latin typeface="Arial" charset="0"/>
                </a:rPr>
                <a:t>MILITAR</a:t>
              </a:r>
              <a:endParaRPr lang="es-BO" sz="3600" kern="0" dirty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13" name="Rectangle 49"/>
            <p:cNvSpPr>
              <a:spLocks noChangeArrowheads="1"/>
            </p:cNvSpPr>
            <p:nvPr/>
          </p:nvSpPr>
          <p:spPr bwMode="auto">
            <a:xfrm>
              <a:off x="1916111" y="3071832"/>
              <a:ext cx="1849272" cy="633412"/>
            </a:xfrm>
            <a:prstGeom prst="rect">
              <a:avLst/>
            </a:prstGeom>
            <a:solidFill>
              <a:srgbClr val="75C42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3600" kern="0" dirty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14" name="Rectangle 54"/>
            <p:cNvSpPr>
              <a:spLocks noChangeArrowheads="1"/>
            </p:cNvSpPr>
            <p:nvPr/>
          </p:nvSpPr>
          <p:spPr bwMode="auto">
            <a:xfrm>
              <a:off x="2199213" y="3214707"/>
              <a:ext cx="1287929" cy="48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fontAlgn="auto"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latin typeface="Arial" charset="0"/>
                </a:rPr>
                <a:t>PENSAMIENTO</a:t>
              </a:r>
              <a:r>
                <a:rPr lang="en-US" sz="1200" b="1" kern="0" dirty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s-BO" sz="4000" kern="0" dirty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15" name="Rectangle 55"/>
            <p:cNvSpPr>
              <a:spLocks noChangeArrowheads="1"/>
            </p:cNvSpPr>
            <p:nvPr/>
          </p:nvSpPr>
          <p:spPr bwMode="auto">
            <a:xfrm>
              <a:off x="2567366" y="3459182"/>
              <a:ext cx="712006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fontAlgn="auto"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latin typeface="Arial" charset="0"/>
                </a:rPr>
                <a:t>MILITAR</a:t>
              </a:r>
              <a:endParaRPr lang="es-BO" sz="3600" kern="0" dirty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grpSp>
          <p:nvGrpSpPr>
            <p:cNvPr id="6" name="Group 56"/>
            <p:cNvGrpSpPr>
              <a:grpSpLocks/>
            </p:cNvGrpSpPr>
            <p:nvPr/>
          </p:nvGrpSpPr>
          <p:grpSpPr bwMode="auto">
            <a:xfrm>
              <a:off x="4487910" y="5143674"/>
              <a:ext cx="1567735" cy="570553"/>
              <a:chOff x="5855" y="7392"/>
              <a:chExt cx="1251" cy="383"/>
            </a:xfrm>
          </p:grpSpPr>
          <p:sp>
            <p:nvSpPr>
              <p:cNvPr id="93" name="Rectangle 57"/>
              <p:cNvSpPr>
                <a:spLocks noChangeArrowheads="1"/>
              </p:cNvSpPr>
              <p:nvPr/>
            </p:nvSpPr>
            <p:spPr bwMode="auto">
              <a:xfrm>
                <a:off x="5855" y="7392"/>
                <a:ext cx="1249" cy="38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sz="36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pic>
            <p:nvPicPr>
              <p:cNvPr id="94" name="Picture 5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859" y="7396"/>
                <a:ext cx="1247" cy="3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5" name="Rectangle 59"/>
              <p:cNvSpPr>
                <a:spLocks noChangeArrowheads="1"/>
              </p:cNvSpPr>
              <p:nvPr/>
            </p:nvSpPr>
            <p:spPr bwMode="auto">
              <a:xfrm>
                <a:off x="5855" y="7392"/>
                <a:ext cx="1249" cy="38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sz="36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17" name="Rectangle 60"/>
            <p:cNvSpPr>
              <a:spLocks noChangeArrowheads="1"/>
            </p:cNvSpPr>
            <p:nvPr/>
          </p:nvSpPr>
          <p:spPr bwMode="auto">
            <a:xfrm>
              <a:off x="4702169" y="5253057"/>
              <a:ext cx="1212597" cy="890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2400" b="1" kern="0" dirty="0">
                  <a:solidFill>
                    <a:sysClr val="window" lastClr="FFFFFF"/>
                  </a:solidFill>
                  <a:latin typeface="Arial" charset="0"/>
                </a:rPr>
                <a:t>PATRIA</a:t>
              </a:r>
              <a:endParaRPr lang="es-BO" sz="3600" kern="0" dirty="0">
                <a:solidFill>
                  <a:sysClr val="window" lastClr="FFFFFF"/>
                </a:solidFill>
                <a:latin typeface="Arial" charset="0"/>
              </a:endParaRPr>
            </a:p>
          </p:txBody>
        </p:sp>
        <p:sp>
          <p:nvSpPr>
            <p:cNvPr id="18" name="Rectangle 61"/>
            <p:cNvSpPr>
              <a:spLocks noChangeArrowheads="1"/>
            </p:cNvSpPr>
            <p:nvPr/>
          </p:nvSpPr>
          <p:spPr bwMode="auto">
            <a:xfrm>
              <a:off x="4857693" y="1570057"/>
              <a:ext cx="1143340" cy="357187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 fontAlgn="auto"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2400" b="1" kern="0" dirty="0">
                  <a:solidFill>
                    <a:sysClr val="window" lastClr="FFFFFF"/>
                  </a:solidFill>
                </a:rPr>
                <a:t>DIOS</a:t>
              </a:r>
              <a:endParaRPr lang="es-BO" sz="3600" kern="0" dirty="0">
                <a:solidFill>
                  <a:sysClr val="window" lastClr="FFFFFF"/>
                </a:solidFill>
              </a:endParaRPr>
            </a:p>
          </p:txBody>
        </p:sp>
        <p:grpSp>
          <p:nvGrpSpPr>
            <p:cNvPr id="9" name="Group 62"/>
            <p:cNvGrpSpPr>
              <a:grpSpLocks/>
            </p:cNvGrpSpPr>
            <p:nvPr/>
          </p:nvGrpSpPr>
          <p:grpSpPr bwMode="auto">
            <a:xfrm>
              <a:off x="3999870" y="2011791"/>
              <a:ext cx="2888392" cy="2972081"/>
              <a:chOff x="5405" y="5340"/>
              <a:chExt cx="2302" cy="1992"/>
            </a:xfrm>
          </p:grpSpPr>
          <p:sp>
            <p:nvSpPr>
              <p:cNvPr id="28" name="Rectangle 63"/>
              <p:cNvSpPr>
                <a:spLocks noChangeArrowheads="1"/>
              </p:cNvSpPr>
              <p:nvPr/>
            </p:nvSpPr>
            <p:spPr bwMode="auto">
              <a:xfrm>
                <a:off x="6443" y="6623"/>
                <a:ext cx="20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1000"/>
                  </a:spcAft>
                  <a:defRPr/>
                </a:pPr>
                <a:r>
                  <a:rPr lang="en-US" sz="1000" b="1" kern="0" dirty="0">
                    <a:solidFill>
                      <a:srgbClr val="000000"/>
                    </a:solidFill>
                    <a:latin typeface="Arial" charset="0"/>
                  </a:rPr>
                  <a:t>SER</a:t>
                </a:r>
                <a:endParaRPr lang="es-BO" sz="36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grpSp>
            <p:nvGrpSpPr>
              <p:cNvPr id="16" name="Group 64"/>
              <p:cNvGrpSpPr>
                <a:grpSpLocks/>
              </p:cNvGrpSpPr>
              <p:nvPr/>
            </p:nvGrpSpPr>
            <p:grpSpPr bwMode="auto">
              <a:xfrm>
                <a:off x="5405" y="5340"/>
                <a:ext cx="2302" cy="1992"/>
                <a:chOff x="5405" y="5340"/>
                <a:chExt cx="2302" cy="1992"/>
              </a:xfrm>
            </p:grpSpPr>
            <p:sp>
              <p:nvSpPr>
                <p:cNvPr id="44" name="Freeform 65"/>
                <p:cNvSpPr>
                  <a:spLocks/>
                </p:cNvSpPr>
                <p:nvPr/>
              </p:nvSpPr>
              <p:spPr bwMode="auto">
                <a:xfrm>
                  <a:off x="5847" y="6477"/>
                  <a:ext cx="90" cy="282"/>
                </a:xfrm>
                <a:custGeom>
                  <a:avLst/>
                  <a:gdLst>
                    <a:gd name="T0" fmla="*/ 0 w 88"/>
                    <a:gd name="T1" fmla="*/ 279 h 279"/>
                    <a:gd name="T2" fmla="*/ 0 w 88"/>
                    <a:gd name="T3" fmla="*/ 89 h 279"/>
                    <a:gd name="T4" fmla="*/ 88 w 88"/>
                    <a:gd name="T5" fmla="*/ 0 h 279"/>
                    <a:gd name="T6" fmla="*/ 88 w 88"/>
                    <a:gd name="T7" fmla="*/ 191 h 279"/>
                    <a:gd name="T8" fmla="*/ 0 w 88"/>
                    <a:gd name="T9" fmla="*/ 279 h 27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8"/>
                    <a:gd name="T16" fmla="*/ 0 h 279"/>
                    <a:gd name="T17" fmla="*/ 88 w 88"/>
                    <a:gd name="T18" fmla="*/ 279 h 27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8" h="279">
                      <a:moveTo>
                        <a:pt x="0" y="279"/>
                      </a:moveTo>
                      <a:lnTo>
                        <a:pt x="0" y="89"/>
                      </a:lnTo>
                      <a:lnTo>
                        <a:pt x="88" y="0"/>
                      </a:lnTo>
                      <a:lnTo>
                        <a:pt x="88" y="191"/>
                      </a:lnTo>
                      <a:lnTo>
                        <a:pt x="0" y="279"/>
                      </a:lnTo>
                      <a:close/>
                    </a:path>
                  </a:pathLst>
                </a:custGeom>
                <a:solidFill>
                  <a:srgbClr val="E1E1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sz="3600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45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5847" y="6673"/>
                  <a:ext cx="90" cy="86"/>
                </a:xfrm>
                <a:prstGeom prst="line">
                  <a:avLst/>
                </a:prstGeom>
                <a:noFill/>
                <a:ln w="3175">
                  <a:solidFill>
                    <a:srgbClr val="E1E1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46" name="Freeform 67"/>
                <p:cNvSpPr>
                  <a:spLocks/>
                </p:cNvSpPr>
                <p:nvPr/>
              </p:nvSpPr>
              <p:spPr bwMode="auto">
                <a:xfrm>
                  <a:off x="5847" y="6102"/>
                  <a:ext cx="536" cy="88"/>
                </a:xfrm>
                <a:custGeom>
                  <a:avLst/>
                  <a:gdLst>
                    <a:gd name="T0" fmla="*/ 442 w 531"/>
                    <a:gd name="T1" fmla="*/ 88 h 88"/>
                    <a:gd name="T2" fmla="*/ 0 w 531"/>
                    <a:gd name="T3" fmla="*/ 88 h 88"/>
                    <a:gd name="T4" fmla="*/ 88 w 531"/>
                    <a:gd name="T5" fmla="*/ 0 h 88"/>
                    <a:gd name="T6" fmla="*/ 531 w 531"/>
                    <a:gd name="T7" fmla="*/ 0 h 88"/>
                    <a:gd name="T8" fmla="*/ 442 w 531"/>
                    <a:gd name="T9" fmla="*/ 88 h 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1"/>
                    <a:gd name="T16" fmla="*/ 0 h 88"/>
                    <a:gd name="T17" fmla="*/ 531 w 531"/>
                    <a:gd name="T18" fmla="*/ 88 h 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1" h="88">
                      <a:moveTo>
                        <a:pt x="442" y="88"/>
                      </a:moveTo>
                      <a:lnTo>
                        <a:pt x="0" y="88"/>
                      </a:lnTo>
                      <a:lnTo>
                        <a:pt x="88" y="0"/>
                      </a:lnTo>
                      <a:lnTo>
                        <a:pt x="531" y="0"/>
                      </a:lnTo>
                      <a:lnTo>
                        <a:pt x="442" y="88"/>
                      </a:lnTo>
                      <a:close/>
                    </a:path>
                  </a:pathLst>
                </a:custGeom>
                <a:solidFill>
                  <a:srgbClr val="9898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sz="3600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47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6290" y="6102"/>
                  <a:ext cx="91" cy="88"/>
                </a:xfrm>
                <a:prstGeom prst="line">
                  <a:avLst/>
                </a:prstGeom>
                <a:noFill/>
                <a:ln w="3175">
                  <a:solidFill>
                    <a:srgbClr val="9898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48" name="Freeform 69"/>
                <p:cNvSpPr>
                  <a:spLocks/>
                </p:cNvSpPr>
                <p:nvPr/>
              </p:nvSpPr>
              <p:spPr bwMode="auto">
                <a:xfrm>
                  <a:off x="5847" y="5911"/>
                  <a:ext cx="90" cy="279"/>
                </a:xfrm>
                <a:custGeom>
                  <a:avLst/>
                  <a:gdLst>
                    <a:gd name="T0" fmla="*/ 0 w 88"/>
                    <a:gd name="T1" fmla="*/ 279 h 279"/>
                    <a:gd name="T2" fmla="*/ 0 w 88"/>
                    <a:gd name="T3" fmla="*/ 89 h 279"/>
                    <a:gd name="T4" fmla="*/ 88 w 88"/>
                    <a:gd name="T5" fmla="*/ 0 h 279"/>
                    <a:gd name="T6" fmla="*/ 88 w 88"/>
                    <a:gd name="T7" fmla="*/ 191 h 279"/>
                    <a:gd name="T8" fmla="*/ 0 w 88"/>
                    <a:gd name="T9" fmla="*/ 279 h 27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8"/>
                    <a:gd name="T16" fmla="*/ 0 h 279"/>
                    <a:gd name="T17" fmla="*/ 88 w 88"/>
                    <a:gd name="T18" fmla="*/ 279 h 27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8" h="279">
                      <a:moveTo>
                        <a:pt x="0" y="279"/>
                      </a:moveTo>
                      <a:lnTo>
                        <a:pt x="0" y="89"/>
                      </a:lnTo>
                      <a:lnTo>
                        <a:pt x="88" y="0"/>
                      </a:lnTo>
                      <a:lnTo>
                        <a:pt x="88" y="191"/>
                      </a:lnTo>
                      <a:lnTo>
                        <a:pt x="0" y="279"/>
                      </a:lnTo>
                      <a:close/>
                    </a:path>
                  </a:pathLst>
                </a:custGeom>
                <a:solidFill>
                  <a:srgbClr val="E1E1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sz="3600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49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5847" y="6102"/>
                  <a:ext cx="90" cy="88"/>
                </a:xfrm>
                <a:prstGeom prst="line">
                  <a:avLst/>
                </a:prstGeom>
                <a:noFill/>
                <a:ln w="3175">
                  <a:solidFill>
                    <a:srgbClr val="E1E1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50" name="Freeform 71"/>
                <p:cNvSpPr>
                  <a:spLocks/>
                </p:cNvSpPr>
                <p:nvPr/>
              </p:nvSpPr>
              <p:spPr bwMode="auto">
                <a:xfrm>
                  <a:off x="5405" y="5911"/>
                  <a:ext cx="530" cy="466"/>
                </a:xfrm>
                <a:custGeom>
                  <a:avLst/>
                  <a:gdLst>
                    <a:gd name="T0" fmla="*/ 442 w 530"/>
                    <a:gd name="T1" fmla="*/ 89 h 469"/>
                    <a:gd name="T2" fmla="*/ 0 w 530"/>
                    <a:gd name="T3" fmla="*/ 469 h 469"/>
                    <a:gd name="T4" fmla="*/ 88 w 530"/>
                    <a:gd name="T5" fmla="*/ 381 h 469"/>
                    <a:gd name="T6" fmla="*/ 530 w 530"/>
                    <a:gd name="T7" fmla="*/ 0 h 469"/>
                    <a:gd name="T8" fmla="*/ 442 w 530"/>
                    <a:gd name="T9" fmla="*/ 89 h 4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0"/>
                    <a:gd name="T16" fmla="*/ 0 h 469"/>
                    <a:gd name="T17" fmla="*/ 530 w 530"/>
                    <a:gd name="T18" fmla="*/ 469 h 4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0" h="469">
                      <a:moveTo>
                        <a:pt x="442" y="89"/>
                      </a:moveTo>
                      <a:lnTo>
                        <a:pt x="0" y="469"/>
                      </a:lnTo>
                      <a:lnTo>
                        <a:pt x="88" y="381"/>
                      </a:lnTo>
                      <a:lnTo>
                        <a:pt x="530" y="0"/>
                      </a:lnTo>
                      <a:lnTo>
                        <a:pt x="442" y="89"/>
                      </a:lnTo>
                      <a:close/>
                    </a:path>
                  </a:pathLst>
                </a:custGeom>
                <a:solidFill>
                  <a:srgbClr val="C7C7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sz="3600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51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5847" y="5911"/>
                  <a:ext cx="90" cy="84"/>
                </a:xfrm>
                <a:prstGeom prst="line">
                  <a:avLst/>
                </a:prstGeom>
                <a:noFill/>
                <a:ln w="3175">
                  <a:solidFill>
                    <a:srgbClr val="C7C7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52" name="Freeform 73"/>
                <p:cNvSpPr>
                  <a:spLocks/>
                </p:cNvSpPr>
                <p:nvPr/>
              </p:nvSpPr>
              <p:spPr bwMode="auto">
                <a:xfrm>
                  <a:off x="6068" y="5340"/>
                  <a:ext cx="531" cy="469"/>
                </a:xfrm>
                <a:custGeom>
                  <a:avLst/>
                  <a:gdLst>
                    <a:gd name="T0" fmla="*/ 442 w 531"/>
                    <a:gd name="T1" fmla="*/ 89 h 469"/>
                    <a:gd name="T2" fmla="*/ 0 w 531"/>
                    <a:gd name="T3" fmla="*/ 469 h 469"/>
                    <a:gd name="T4" fmla="*/ 89 w 531"/>
                    <a:gd name="T5" fmla="*/ 381 h 469"/>
                    <a:gd name="T6" fmla="*/ 531 w 531"/>
                    <a:gd name="T7" fmla="*/ 0 h 469"/>
                    <a:gd name="T8" fmla="*/ 442 w 531"/>
                    <a:gd name="T9" fmla="*/ 89 h 4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1"/>
                    <a:gd name="T16" fmla="*/ 0 h 469"/>
                    <a:gd name="T17" fmla="*/ 531 w 531"/>
                    <a:gd name="T18" fmla="*/ 469 h 4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1" h="469">
                      <a:moveTo>
                        <a:pt x="442" y="89"/>
                      </a:moveTo>
                      <a:lnTo>
                        <a:pt x="0" y="469"/>
                      </a:lnTo>
                      <a:lnTo>
                        <a:pt x="89" y="381"/>
                      </a:lnTo>
                      <a:lnTo>
                        <a:pt x="531" y="0"/>
                      </a:lnTo>
                      <a:lnTo>
                        <a:pt x="442" y="89"/>
                      </a:lnTo>
                      <a:close/>
                    </a:path>
                  </a:pathLst>
                </a:custGeom>
                <a:solidFill>
                  <a:srgbClr val="C7C7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sz="3600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53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6510" y="5340"/>
                  <a:ext cx="90" cy="89"/>
                </a:xfrm>
                <a:prstGeom prst="line">
                  <a:avLst/>
                </a:prstGeom>
                <a:noFill/>
                <a:ln w="3175">
                  <a:solidFill>
                    <a:srgbClr val="C7C7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54" name="Freeform 75"/>
                <p:cNvSpPr>
                  <a:spLocks/>
                </p:cNvSpPr>
                <p:nvPr/>
              </p:nvSpPr>
              <p:spPr bwMode="auto">
                <a:xfrm>
                  <a:off x="6068" y="6858"/>
                  <a:ext cx="310" cy="83"/>
                </a:xfrm>
                <a:custGeom>
                  <a:avLst/>
                  <a:gdLst>
                    <a:gd name="T0" fmla="*/ 221 w 310"/>
                    <a:gd name="T1" fmla="*/ 88 h 88"/>
                    <a:gd name="T2" fmla="*/ 0 w 310"/>
                    <a:gd name="T3" fmla="*/ 88 h 88"/>
                    <a:gd name="T4" fmla="*/ 89 w 310"/>
                    <a:gd name="T5" fmla="*/ 0 h 88"/>
                    <a:gd name="T6" fmla="*/ 310 w 310"/>
                    <a:gd name="T7" fmla="*/ 0 h 88"/>
                    <a:gd name="T8" fmla="*/ 221 w 310"/>
                    <a:gd name="T9" fmla="*/ 88 h 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0"/>
                    <a:gd name="T16" fmla="*/ 0 h 88"/>
                    <a:gd name="T17" fmla="*/ 310 w 310"/>
                    <a:gd name="T18" fmla="*/ 88 h 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0" h="88">
                      <a:moveTo>
                        <a:pt x="221" y="88"/>
                      </a:moveTo>
                      <a:lnTo>
                        <a:pt x="0" y="88"/>
                      </a:lnTo>
                      <a:lnTo>
                        <a:pt x="89" y="0"/>
                      </a:lnTo>
                      <a:lnTo>
                        <a:pt x="310" y="0"/>
                      </a:lnTo>
                      <a:lnTo>
                        <a:pt x="221" y="88"/>
                      </a:lnTo>
                      <a:close/>
                    </a:path>
                  </a:pathLst>
                </a:custGeom>
                <a:solidFill>
                  <a:srgbClr val="9898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sz="3600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55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6290" y="6858"/>
                  <a:ext cx="91" cy="83"/>
                </a:xfrm>
                <a:prstGeom prst="line">
                  <a:avLst/>
                </a:prstGeom>
                <a:noFill/>
                <a:ln w="3175">
                  <a:solidFill>
                    <a:srgbClr val="9898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56" name="Freeform 77"/>
                <p:cNvSpPr>
                  <a:spLocks/>
                </p:cNvSpPr>
                <p:nvPr/>
              </p:nvSpPr>
              <p:spPr bwMode="auto">
                <a:xfrm>
                  <a:off x="6734" y="6858"/>
                  <a:ext cx="310" cy="83"/>
                </a:xfrm>
                <a:custGeom>
                  <a:avLst/>
                  <a:gdLst>
                    <a:gd name="T0" fmla="*/ 221 w 309"/>
                    <a:gd name="T1" fmla="*/ 88 h 88"/>
                    <a:gd name="T2" fmla="*/ 0 w 309"/>
                    <a:gd name="T3" fmla="*/ 88 h 88"/>
                    <a:gd name="T4" fmla="*/ 88 w 309"/>
                    <a:gd name="T5" fmla="*/ 0 h 88"/>
                    <a:gd name="T6" fmla="*/ 309 w 309"/>
                    <a:gd name="T7" fmla="*/ 0 h 88"/>
                    <a:gd name="T8" fmla="*/ 221 w 309"/>
                    <a:gd name="T9" fmla="*/ 88 h 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9"/>
                    <a:gd name="T16" fmla="*/ 0 h 88"/>
                    <a:gd name="T17" fmla="*/ 309 w 309"/>
                    <a:gd name="T18" fmla="*/ 88 h 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9" h="88">
                      <a:moveTo>
                        <a:pt x="221" y="88"/>
                      </a:moveTo>
                      <a:lnTo>
                        <a:pt x="0" y="88"/>
                      </a:lnTo>
                      <a:lnTo>
                        <a:pt x="88" y="0"/>
                      </a:lnTo>
                      <a:lnTo>
                        <a:pt x="309" y="0"/>
                      </a:lnTo>
                      <a:lnTo>
                        <a:pt x="221" y="88"/>
                      </a:lnTo>
                      <a:close/>
                    </a:path>
                  </a:pathLst>
                </a:custGeom>
                <a:solidFill>
                  <a:srgbClr val="9898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sz="3600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57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6953" y="6858"/>
                  <a:ext cx="84" cy="83"/>
                </a:xfrm>
                <a:prstGeom prst="line">
                  <a:avLst/>
                </a:prstGeom>
                <a:noFill/>
                <a:ln w="3175">
                  <a:solidFill>
                    <a:srgbClr val="9898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58" name="Freeform 79"/>
                <p:cNvSpPr>
                  <a:spLocks/>
                </p:cNvSpPr>
                <p:nvPr/>
              </p:nvSpPr>
              <p:spPr bwMode="auto">
                <a:xfrm>
                  <a:off x="6734" y="6477"/>
                  <a:ext cx="86" cy="464"/>
                </a:xfrm>
                <a:custGeom>
                  <a:avLst/>
                  <a:gdLst>
                    <a:gd name="T0" fmla="*/ 0 w 88"/>
                    <a:gd name="T1" fmla="*/ 469 h 469"/>
                    <a:gd name="T2" fmla="*/ 0 w 88"/>
                    <a:gd name="T3" fmla="*/ 89 h 469"/>
                    <a:gd name="T4" fmla="*/ 88 w 88"/>
                    <a:gd name="T5" fmla="*/ 0 h 469"/>
                    <a:gd name="T6" fmla="*/ 88 w 88"/>
                    <a:gd name="T7" fmla="*/ 381 h 469"/>
                    <a:gd name="T8" fmla="*/ 0 w 88"/>
                    <a:gd name="T9" fmla="*/ 469 h 4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8"/>
                    <a:gd name="T16" fmla="*/ 0 h 469"/>
                    <a:gd name="T17" fmla="*/ 88 w 88"/>
                    <a:gd name="T18" fmla="*/ 469 h 4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8" h="469">
                      <a:moveTo>
                        <a:pt x="0" y="469"/>
                      </a:moveTo>
                      <a:lnTo>
                        <a:pt x="0" y="89"/>
                      </a:lnTo>
                      <a:lnTo>
                        <a:pt x="88" y="0"/>
                      </a:lnTo>
                      <a:lnTo>
                        <a:pt x="88" y="381"/>
                      </a:lnTo>
                      <a:lnTo>
                        <a:pt x="0" y="469"/>
                      </a:lnTo>
                      <a:close/>
                    </a:path>
                  </a:pathLst>
                </a:custGeom>
                <a:solidFill>
                  <a:srgbClr val="E1E1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sz="3600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59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6734" y="6858"/>
                  <a:ext cx="86" cy="83"/>
                </a:xfrm>
                <a:prstGeom prst="line">
                  <a:avLst/>
                </a:prstGeom>
                <a:noFill/>
                <a:ln w="3175">
                  <a:solidFill>
                    <a:srgbClr val="E1E1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0" name="Freeform 81"/>
                <p:cNvSpPr>
                  <a:spLocks/>
                </p:cNvSpPr>
                <p:nvPr/>
              </p:nvSpPr>
              <p:spPr bwMode="auto">
                <a:xfrm>
                  <a:off x="6734" y="6102"/>
                  <a:ext cx="536" cy="88"/>
                </a:xfrm>
                <a:custGeom>
                  <a:avLst/>
                  <a:gdLst>
                    <a:gd name="T0" fmla="*/ 442 w 530"/>
                    <a:gd name="T1" fmla="*/ 88 h 88"/>
                    <a:gd name="T2" fmla="*/ 0 w 530"/>
                    <a:gd name="T3" fmla="*/ 88 h 88"/>
                    <a:gd name="T4" fmla="*/ 88 w 530"/>
                    <a:gd name="T5" fmla="*/ 0 h 88"/>
                    <a:gd name="T6" fmla="*/ 530 w 530"/>
                    <a:gd name="T7" fmla="*/ 0 h 88"/>
                    <a:gd name="T8" fmla="*/ 442 w 530"/>
                    <a:gd name="T9" fmla="*/ 88 h 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0"/>
                    <a:gd name="T16" fmla="*/ 0 h 88"/>
                    <a:gd name="T17" fmla="*/ 530 w 530"/>
                    <a:gd name="T18" fmla="*/ 88 h 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0" h="88">
                      <a:moveTo>
                        <a:pt x="442" y="88"/>
                      </a:moveTo>
                      <a:lnTo>
                        <a:pt x="0" y="88"/>
                      </a:lnTo>
                      <a:lnTo>
                        <a:pt x="88" y="0"/>
                      </a:lnTo>
                      <a:lnTo>
                        <a:pt x="530" y="0"/>
                      </a:lnTo>
                      <a:lnTo>
                        <a:pt x="442" y="88"/>
                      </a:lnTo>
                      <a:close/>
                    </a:path>
                  </a:pathLst>
                </a:custGeom>
                <a:solidFill>
                  <a:srgbClr val="9898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sz="3600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1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7174" y="6102"/>
                  <a:ext cx="89" cy="88"/>
                </a:xfrm>
                <a:prstGeom prst="line">
                  <a:avLst/>
                </a:prstGeom>
                <a:noFill/>
                <a:ln w="3175">
                  <a:solidFill>
                    <a:srgbClr val="9898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2" name="Freeform 83"/>
                <p:cNvSpPr>
                  <a:spLocks/>
                </p:cNvSpPr>
                <p:nvPr/>
              </p:nvSpPr>
              <p:spPr bwMode="auto">
                <a:xfrm>
                  <a:off x="6734" y="5721"/>
                  <a:ext cx="86" cy="469"/>
                </a:xfrm>
                <a:custGeom>
                  <a:avLst/>
                  <a:gdLst>
                    <a:gd name="T0" fmla="*/ 0 w 88"/>
                    <a:gd name="T1" fmla="*/ 469 h 469"/>
                    <a:gd name="T2" fmla="*/ 0 w 88"/>
                    <a:gd name="T3" fmla="*/ 88 h 469"/>
                    <a:gd name="T4" fmla="*/ 88 w 88"/>
                    <a:gd name="T5" fmla="*/ 0 h 469"/>
                    <a:gd name="T6" fmla="*/ 88 w 88"/>
                    <a:gd name="T7" fmla="*/ 381 h 469"/>
                    <a:gd name="T8" fmla="*/ 0 w 88"/>
                    <a:gd name="T9" fmla="*/ 469 h 4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8"/>
                    <a:gd name="T16" fmla="*/ 0 h 469"/>
                    <a:gd name="T17" fmla="*/ 88 w 88"/>
                    <a:gd name="T18" fmla="*/ 469 h 4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8" h="469">
                      <a:moveTo>
                        <a:pt x="0" y="469"/>
                      </a:moveTo>
                      <a:lnTo>
                        <a:pt x="0" y="88"/>
                      </a:lnTo>
                      <a:lnTo>
                        <a:pt x="88" y="0"/>
                      </a:lnTo>
                      <a:lnTo>
                        <a:pt x="88" y="381"/>
                      </a:lnTo>
                      <a:lnTo>
                        <a:pt x="0" y="469"/>
                      </a:lnTo>
                      <a:close/>
                    </a:path>
                  </a:pathLst>
                </a:custGeom>
                <a:solidFill>
                  <a:srgbClr val="E1E1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sz="3600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3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6734" y="6102"/>
                  <a:ext cx="86" cy="88"/>
                </a:xfrm>
                <a:prstGeom prst="line">
                  <a:avLst/>
                </a:prstGeom>
                <a:noFill/>
                <a:ln w="3175">
                  <a:solidFill>
                    <a:srgbClr val="E1E1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4" name="Freeform 85"/>
                <p:cNvSpPr>
                  <a:spLocks/>
                </p:cNvSpPr>
                <p:nvPr/>
              </p:nvSpPr>
              <p:spPr bwMode="auto">
                <a:xfrm>
                  <a:off x="7174" y="5911"/>
                  <a:ext cx="530" cy="466"/>
                </a:xfrm>
                <a:custGeom>
                  <a:avLst/>
                  <a:gdLst>
                    <a:gd name="T0" fmla="*/ 442 w 530"/>
                    <a:gd name="T1" fmla="*/ 469 h 469"/>
                    <a:gd name="T2" fmla="*/ 0 w 530"/>
                    <a:gd name="T3" fmla="*/ 89 h 469"/>
                    <a:gd name="T4" fmla="*/ 88 w 530"/>
                    <a:gd name="T5" fmla="*/ 0 h 469"/>
                    <a:gd name="T6" fmla="*/ 530 w 530"/>
                    <a:gd name="T7" fmla="*/ 381 h 469"/>
                    <a:gd name="T8" fmla="*/ 442 w 530"/>
                    <a:gd name="T9" fmla="*/ 469 h 4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0"/>
                    <a:gd name="T16" fmla="*/ 0 h 469"/>
                    <a:gd name="T17" fmla="*/ 530 w 530"/>
                    <a:gd name="T18" fmla="*/ 469 h 4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0" h="469">
                      <a:moveTo>
                        <a:pt x="442" y="469"/>
                      </a:moveTo>
                      <a:lnTo>
                        <a:pt x="0" y="89"/>
                      </a:lnTo>
                      <a:lnTo>
                        <a:pt x="88" y="0"/>
                      </a:lnTo>
                      <a:lnTo>
                        <a:pt x="530" y="381"/>
                      </a:lnTo>
                      <a:lnTo>
                        <a:pt x="442" y="469"/>
                      </a:lnTo>
                      <a:close/>
                    </a:path>
                  </a:pathLst>
                </a:custGeom>
                <a:solidFill>
                  <a:srgbClr val="C7C7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sz="3600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5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7616" y="6292"/>
                  <a:ext cx="91" cy="85"/>
                </a:xfrm>
                <a:prstGeom prst="line">
                  <a:avLst/>
                </a:prstGeom>
                <a:noFill/>
                <a:ln w="3175">
                  <a:solidFill>
                    <a:srgbClr val="C7C7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6" name="Freeform 87"/>
                <p:cNvSpPr>
                  <a:spLocks/>
                </p:cNvSpPr>
                <p:nvPr/>
              </p:nvSpPr>
              <p:spPr bwMode="auto">
                <a:xfrm>
                  <a:off x="6510" y="5340"/>
                  <a:ext cx="531" cy="469"/>
                </a:xfrm>
                <a:custGeom>
                  <a:avLst/>
                  <a:gdLst>
                    <a:gd name="T0" fmla="*/ 443 w 531"/>
                    <a:gd name="T1" fmla="*/ 469 h 469"/>
                    <a:gd name="T2" fmla="*/ 0 w 531"/>
                    <a:gd name="T3" fmla="*/ 89 h 469"/>
                    <a:gd name="T4" fmla="*/ 89 w 531"/>
                    <a:gd name="T5" fmla="*/ 0 h 469"/>
                    <a:gd name="T6" fmla="*/ 531 w 531"/>
                    <a:gd name="T7" fmla="*/ 381 h 469"/>
                    <a:gd name="T8" fmla="*/ 443 w 531"/>
                    <a:gd name="T9" fmla="*/ 469 h 4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1"/>
                    <a:gd name="T16" fmla="*/ 0 h 469"/>
                    <a:gd name="T17" fmla="*/ 531 w 531"/>
                    <a:gd name="T18" fmla="*/ 469 h 4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1" h="469">
                      <a:moveTo>
                        <a:pt x="443" y="469"/>
                      </a:moveTo>
                      <a:lnTo>
                        <a:pt x="0" y="89"/>
                      </a:lnTo>
                      <a:lnTo>
                        <a:pt x="89" y="0"/>
                      </a:lnTo>
                      <a:lnTo>
                        <a:pt x="531" y="381"/>
                      </a:lnTo>
                      <a:lnTo>
                        <a:pt x="443" y="469"/>
                      </a:lnTo>
                      <a:close/>
                    </a:path>
                  </a:pathLst>
                </a:custGeom>
                <a:solidFill>
                  <a:srgbClr val="C7C7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sz="3600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7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6953" y="5721"/>
                  <a:ext cx="84" cy="88"/>
                </a:xfrm>
                <a:prstGeom prst="line">
                  <a:avLst/>
                </a:prstGeom>
                <a:noFill/>
                <a:ln w="3175">
                  <a:solidFill>
                    <a:srgbClr val="C7C7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8" name="Freeform 89"/>
                <p:cNvSpPr>
                  <a:spLocks/>
                </p:cNvSpPr>
                <p:nvPr/>
              </p:nvSpPr>
              <p:spPr bwMode="auto">
                <a:xfrm>
                  <a:off x="5405" y="5429"/>
                  <a:ext cx="2210" cy="1894"/>
                </a:xfrm>
                <a:custGeom>
                  <a:avLst/>
                  <a:gdLst>
                    <a:gd name="T0" fmla="*/ 1105 w 2211"/>
                    <a:gd name="T1" fmla="*/ 0 h 1903"/>
                    <a:gd name="T2" fmla="*/ 663 w 2211"/>
                    <a:gd name="T3" fmla="*/ 380 h 1903"/>
                    <a:gd name="T4" fmla="*/ 884 w 2211"/>
                    <a:gd name="T5" fmla="*/ 380 h 1903"/>
                    <a:gd name="T6" fmla="*/ 884 w 2211"/>
                    <a:gd name="T7" fmla="*/ 761 h 1903"/>
                    <a:gd name="T8" fmla="*/ 442 w 2211"/>
                    <a:gd name="T9" fmla="*/ 761 h 1903"/>
                    <a:gd name="T10" fmla="*/ 442 w 2211"/>
                    <a:gd name="T11" fmla="*/ 571 h 1903"/>
                    <a:gd name="T12" fmla="*/ 0 w 2211"/>
                    <a:gd name="T13" fmla="*/ 951 h 1903"/>
                    <a:gd name="T14" fmla="*/ 442 w 2211"/>
                    <a:gd name="T15" fmla="*/ 1332 h 1903"/>
                    <a:gd name="T16" fmla="*/ 442 w 2211"/>
                    <a:gd name="T17" fmla="*/ 1142 h 1903"/>
                    <a:gd name="T18" fmla="*/ 884 w 2211"/>
                    <a:gd name="T19" fmla="*/ 1142 h 1903"/>
                    <a:gd name="T20" fmla="*/ 884 w 2211"/>
                    <a:gd name="T21" fmla="*/ 1522 h 1903"/>
                    <a:gd name="T22" fmla="*/ 663 w 2211"/>
                    <a:gd name="T23" fmla="*/ 1522 h 1903"/>
                    <a:gd name="T24" fmla="*/ 1105 w 2211"/>
                    <a:gd name="T25" fmla="*/ 1903 h 1903"/>
                    <a:gd name="T26" fmla="*/ 1548 w 2211"/>
                    <a:gd name="T27" fmla="*/ 1522 h 1903"/>
                    <a:gd name="T28" fmla="*/ 1327 w 2211"/>
                    <a:gd name="T29" fmla="*/ 1522 h 1903"/>
                    <a:gd name="T30" fmla="*/ 1327 w 2211"/>
                    <a:gd name="T31" fmla="*/ 1142 h 1903"/>
                    <a:gd name="T32" fmla="*/ 1769 w 2211"/>
                    <a:gd name="T33" fmla="*/ 1142 h 1903"/>
                    <a:gd name="T34" fmla="*/ 1769 w 2211"/>
                    <a:gd name="T35" fmla="*/ 1332 h 1903"/>
                    <a:gd name="T36" fmla="*/ 2211 w 2211"/>
                    <a:gd name="T37" fmla="*/ 951 h 1903"/>
                    <a:gd name="T38" fmla="*/ 1769 w 2211"/>
                    <a:gd name="T39" fmla="*/ 571 h 1903"/>
                    <a:gd name="T40" fmla="*/ 1769 w 2211"/>
                    <a:gd name="T41" fmla="*/ 761 h 1903"/>
                    <a:gd name="T42" fmla="*/ 1327 w 2211"/>
                    <a:gd name="T43" fmla="*/ 761 h 1903"/>
                    <a:gd name="T44" fmla="*/ 1327 w 2211"/>
                    <a:gd name="T45" fmla="*/ 380 h 1903"/>
                    <a:gd name="T46" fmla="*/ 1548 w 2211"/>
                    <a:gd name="T47" fmla="*/ 380 h 1903"/>
                    <a:gd name="T48" fmla="*/ 1105 w 2211"/>
                    <a:gd name="T49" fmla="*/ 0 h 1903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211"/>
                    <a:gd name="T76" fmla="*/ 0 h 1903"/>
                    <a:gd name="T77" fmla="*/ 2211 w 2211"/>
                    <a:gd name="T78" fmla="*/ 1903 h 1903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211" h="1903">
                      <a:moveTo>
                        <a:pt x="1105" y="0"/>
                      </a:moveTo>
                      <a:lnTo>
                        <a:pt x="663" y="380"/>
                      </a:lnTo>
                      <a:lnTo>
                        <a:pt x="884" y="380"/>
                      </a:lnTo>
                      <a:lnTo>
                        <a:pt x="884" y="761"/>
                      </a:lnTo>
                      <a:lnTo>
                        <a:pt x="442" y="761"/>
                      </a:lnTo>
                      <a:lnTo>
                        <a:pt x="442" y="571"/>
                      </a:lnTo>
                      <a:lnTo>
                        <a:pt x="0" y="951"/>
                      </a:lnTo>
                      <a:lnTo>
                        <a:pt x="442" y="1332"/>
                      </a:lnTo>
                      <a:lnTo>
                        <a:pt x="442" y="1142"/>
                      </a:lnTo>
                      <a:lnTo>
                        <a:pt x="884" y="1142"/>
                      </a:lnTo>
                      <a:lnTo>
                        <a:pt x="884" y="1522"/>
                      </a:lnTo>
                      <a:lnTo>
                        <a:pt x="663" y="1522"/>
                      </a:lnTo>
                      <a:lnTo>
                        <a:pt x="1105" y="1903"/>
                      </a:lnTo>
                      <a:lnTo>
                        <a:pt x="1548" y="1522"/>
                      </a:lnTo>
                      <a:lnTo>
                        <a:pt x="1327" y="1522"/>
                      </a:lnTo>
                      <a:lnTo>
                        <a:pt x="1327" y="1142"/>
                      </a:lnTo>
                      <a:lnTo>
                        <a:pt x="1769" y="1142"/>
                      </a:lnTo>
                      <a:lnTo>
                        <a:pt x="1769" y="1332"/>
                      </a:lnTo>
                      <a:lnTo>
                        <a:pt x="2211" y="951"/>
                      </a:lnTo>
                      <a:lnTo>
                        <a:pt x="1769" y="571"/>
                      </a:lnTo>
                      <a:lnTo>
                        <a:pt x="1769" y="761"/>
                      </a:lnTo>
                      <a:lnTo>
                        <a:pt x="1327" y="761"/>
                      </a:lnTo>
                      <a:lnTo>
                        <a:pt x="1327" y="380"/>
                      </a:lnTo>
                      <a:lnTo>
                        <a:pt x="1548" y="380"/>
                      </a:lnTo>
                      <a:lnTo>
                        <a:pt x="1105" y="0"/>
                      </a:lnTo>
                      <a:close/>
                    </a:path>
                  </a:pathLst>
                </a:custGeom>
                <a:solidFill>
                  <a:srgbClr val="C4C4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sz="3600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9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6068" y="5429"/>
                  <a:ext cx="442" cy="380"/>
                </a:xfrm>
                <a:prstGeom prst="line">
                  <a:avLst/>
                </a:prstGeom>
                <a:noFill/>
                <a:ln w="6350">
                  <a:solidFill>
                    <a:srgbClr val="C4C4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70" name="Line 91"/>
                <p:cNvSpPr>
                  <a:spLocks noChangeShapeType="1"/>
                </p:cNvSpPr>
                <p:nvPr/>
              </p:nvSpPr>
              <p:spPr bwMode="auto">
                <a:xfrm>
                  <a:off x="6068" y="5809"/>
                  <a:ext cx="221" cy="1"/>
                </a:xfrm>
                <a:prstGeom prst="line">
                  <a:avLst/>
                </a:prstGeom>
                <a:noFill/>
                <a:ln w="6350">
                  <a:solidFill>
                    <a:srgbClr val="B7B7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71" name="Line 92"/>
                <p:cNvSpPr>
                  <a:spLocks noChangeShapeType="1"/>
                </p:cNvSpPr>
                <p:nvPr/>
              </p:nvSpPr>
              <p:spPr bwMode="auto">
                <a:xfrm>
                  <a:off x="6290" y="5809"/>
                  <a:ext cx="0" cy="381"/>
                </a:xfrm>
                <a:prstGeom prst="line">
                  <a:avLst/>
                </a:prstGeom>
                <a:noFill/>
                <a:ln w="6350">
                  <a:solidFill>
                    <a:srgbClr val="D6D6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72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847" y="6190"/>
                  <a:ext cx="444" cy="1"/>
                </a:xfrm>
                <a:prstGeom prst="line">
                  <a:avLst/>
                </a:prstGeom>
                <a:noFill/>
                <a:ln w="6350">
                  <a:solidFill>
                    <a:srgbClr val="B7B7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73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5847" y="5995"/>
                  <a:ext cx="1" cy="183"/>
                </a:xfrm>
                <a:prstGeom prst="line">
                  <a:avLst/>
                </a:prstGeom>
                <a:noFill/>
                <a:ln w="6350">
                  <a:solidFill>
                    <a:srgbClr val="EAEA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74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5405" y="5995"/>
                  <a:ext cx="442" cy="382"/>
                </a:xfrm>
                <a:prstGeom prst="line">
                  <a:avLst/>
                </a:prstGeom>
                <a:noFill/>
                <a:ln w="6350">
                  <a:solidFill>
                    <a:srgbClr val="C4C4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75" name="Line 96"/>
                <p:cNvSpPr>
                  <a:spLocks noChangeShapeType="1"/>
                </p:cNvSpPr>
                <p:nvPr/>
              </p:nvSpPr>
              <p:spPr bwMode="auto">
                <a:xfrm>
                  <a:off x="5405" y="6377"/>
                  <a:ext cx="442" cy="382"/>
                </a:xfrm>
                <a:prstGeom prst="line">
                  <a:avLst/>
                </a:prstGeom>
                <a:noFill/>
                <a:ln w="6350">
                  <a:solidFill>
                    <a:srgbClr val="C4C4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76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5847" y="6571"/>
                  <a:ext cx="1" cy="188"/>
                </a:xfrm>
                <a:prstGeom prst="line">
                  <a:avLst/>
                </a:prstGeom>
                <a:noFill/>
                <a:ln w="6350">
                  <a:solidFill>
                    <a:srgbClr val="EAEA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77" name="Line 98"/>
                <p:cNvSpPr>
                  <a:spLocks noChangeShapeType="1"/>
                </p:cNvSpPr>
                <p:nvPr/>
              </p:nvSpPr>
              <p:spPr bwMode="auto">
                <a:xfrm>
                  <a:off x="5847" y="6571"/>
                  <a:ext cx="444" cy="1"/>
                </a:xfrm>
                <a:prstGeom prst="line">
                  <a:avLst/>
                </a:prstGeom>
                <a:noFill/>
                <a:ln w="6350">
                  <a:solidFill>
                    <a:srgbClr val="B7B7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78" name="Line 99"/>
                <p:cNvSpPr>
                  <a:spLocks noChangeShapeType="1"/>
                </p:cNvSpPr>
                <p:nvPr/>
              </p:nvSpPr>
              <p:spPr bwMode="auto">
                <a:xfrm>
                  <a:off x="6290" y="6571"/>
                  <a:ext cx="0" cy="380"/>
                </a:xfrm>
                <a:prstGeom prst="line">
                  <a:avLst/>
                </a:prstGeom>
                <a:noFill/>
                <a:ln w="6350">
                  <a:solidFill>
                    <a:srgbClr val="D6D6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79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6068" y="6951"/>
                  <a:ext cx="221" cy="1"/>
                </a:xfrm>
                <a:prstGeom prst="line">
                  <a:avLst/>
                </a:prstGeom>
                <a:noFill/>
                <a:ln w="6350">
                  <a:solidFill>
                    <a:srgbClr val="B7B7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80" name="Line 101"/>
                <p:cNvSpPr>
                  <a:spLocks noChangeShapeType="1"/>
                </p:cNvSpPr>
                <p:nvPr/>
              </p:nvSpPr>
              <p:spPr bwMode="auto">
                <a:xfrm>
                  <a:off x="6068" y="6951"/>
                  <a:ext cx="442" cy="381"/>
                </a:xfrm>
                <a:prstGeom prst="line">
                  <a:avLst/>
                </a:prstGeom>
                <a:noFill/>
                <a:ln w="6350">
                  <a:solidFill>
                    <a:srgbClr val="C4C4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81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6510" y="6951"/>
                  <a:ext cx="444" cy="381"/>
                </a:xfrm>
                <a:prstGeom prst="line">
                  <a:avLst/>
                </a:prstGeom>
                <a:noFill/>
                <a:ln w="6350">
                  <a:solidFill>
                    <a:srgbClr val="D8D8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82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6734" y="6951"/>
                  <a:ext cx="226" cy="1"/>
                </a:xfrm>
                <a:prstGeom prst="line">
                  <a:avLst/>
                </a:prstGeom>
                <a:noFill/>
                <a:ln w="6350">
                  <a:solidFill>
                    <a:srgbClr val="B7B7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83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6734" y="6571"/>
                  <a:ext cx="0" cy="380"/>
                </a:xfrm>
                <a:prstGeom prst="line">
                  <a:avLst/>
                </a:prstGeom>
                <a:noFill/>
                <a:ln w="6350">
                  <a:solidFill>
                    <a:srgbClr val="EAEA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84" name="Line 105"/>
                <p:cNvSpPr>
                  <a:spLocks noChangeShapeType="1"/>
                </p:cNvSpPr>
                <p:nvPr/>
              </p:nvSpPr>
              <p:spPr bwMode="auto">
                <a:xfrm>
                  <a:off x="6734" y="6571"/>
                  <a:ext cx="444" cy="1"/>
                </a:xfrm>
                <a:prstGeom prst="line">
                  <a:avLst/>
                </a:prstGeom>
                <a:noFill/>
                <a:ln w="6350">
                  <a:solidFill>
                    <a:srgbClr val="B7B7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85" name="Line 106"/>
                <p:cNvSpPr>
                  <a:spLocks noChangeShapeType="1"/>
                </p:cNvSpPr>
                <p:nvPr/>
              </p:nvSpPr>
              <p:spPr bwMode="auto">
                <a:xfrm>
                  <a:off x="7174" y="6571"/>
                  <a:ext cx="1" cy="188"/>
                </a:xfrm>
                <a:prstGeom prst="line">
                  <a:avLst/>
                </a:prstGeom>
                <a:noFill/>
                <a:ln w="6350">
                  <a:solidFill>
                    <a:srgbClr val="D6D6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86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7174" y="6377"/>
                  <a:ext cx="442" cy="382"/>
                </a:xfrm>
                <a:prstGeom prst="line">
                  <a:avLst/>
                </a:prstGeom>
                <a:noFill/>
                <a:ln w="6350">
                  <a:solidFill>
                    <a:srgbClr val="D8D8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87" name="Line 108"/>
                <p:cNvSpPr>
                  <a:spLocks noChangeShapeType="1"/>
                </p:cNvSpPr>
                <p:nvPr/>
              </p:nvSpPr>
              <p:spPr bwMode="auto">
                <a:xfrm flipH="1" flipV="1">
                  <a:off x="7174" y="5995"/>
                  <a:ext cx="442" cy="382"/>
                </a:xfrm>
                <a:prstGeom prst="line">
                  <a:avLst/>
                </a:prstGeom>
                <a:noFill/>
                <a:ln w="6350">
                  <a:solidFill>
                    <a:srgbClr val="D8D8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88" name="Line 109"/>
                <p:cNvSpPr>
                  <a:spLocks noChangeShapeType="1"/>
                </p:cNvSpPr>
                <p:nvPr/>
              </p:nvSpPr>
              <p:spPr bwMode="auto">
                <a:xfrm>
                  <a:off x="7174" y="5995"/>
                  <a:ext cx="1" cy="183"/>
                </a:xfrm>
                <a:prstGeom prst="line">
                  <a:avLst/>
                </a:prstGeom>
                <a:noFill/>
                <a:ln w="6350">
                  <a:solidFill>
                    <a:srgbClr val="D6D6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89" name="Line 110"/>
                <p:cNvSpPr>
                  <a:spLocks noChangeShapeType="1"/>
                </p:cNvSpPr>
                <p:nvPr/>
              </p:nvSpPr>
              <p:spPr bwMode="auto">
                <a:xfrm flipH="1">
                  <a:off x="6734" y="6190"/>
                  <a:ext cx="444" cy="1"/>
                </a:xfrm>
                <a:prstGeom prst="line">
                  <a:avLst/>
                </a:prstGeom>
                <a:noFill/>
                <a:ln w="6350">
                  <a:solidFill>
                    <a:srgbClr val="B7B7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90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6734" y="5809"/>
                  <a:ext cx="0" cy="381"/>
                </a:xfrm>
                <a:prstGeom prst="line">
                  <a:avLst/>
                </a:prstGeom>
                <a:noFill/>
                <a:ln w="6350">
                  <a:solidFill>
                    <a:srgbClr val="EAEA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91" name="Line 112"/>
                <p:cNvSpPr>
                  <a:spLocks noChangeShapeType="1"/>
                </p:cNvSpPr>
                <p:nvPr/>
              </p:nvSpPr>
              <p:spPr bwMode="auto">
                <a:xfrm>
                  <a:off x="6734" y="5809"/>
                  <a:ext cx="226" cy="1"/>
                </a:xfrm>
                <a:prstGeom prst="line">
                  <a:avLst/>
                </a:prstGeom>
                <a:noFill/>
                <a:ln w="6350">
                  <a:solidFill>
                    <a:srgbClr val="B7B7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92" name="Line 113"/>
                <p:cNvSpPr>
                  <a:spLocks noChangeShapeType="1"/>
                </p:cNvSpPr>
                <p:nvPr/>
              </p:nvSpPr>
              <p:spPr bwMode="auto">
                <a:xfrm flipH="1" flipV="1">
                  <a:off x="6510" y="5429"/>
                  <a:ext cx="444" cy="380"/>
                </a:xfrm>
                <a:prstGeom prst="line">
                  <a:avLst/>
                </a:prstGeom>
                <a:noFill/>
                <a:ln w="6350">
                  <a:solidFill>
                    <a:srgbClr val="D8D8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19" name="Group 114"/>
              <p:cNvGrpSpPr>
                <a:grpSpLocks/>
              </p:cNvGrpSpPr>
              <p:nvPr/>
            </p:nvGrpSpPr>
            <p:grpSpPr bwMode="auto">
              <a:xfrm>
                <a:off x="5435" y="6326"/>
                <a:ext cx="2180" cy="97"/>
                <a:chOff x="5435" y="6326"/>
                <a:chExt cx="2180" cy="97"/>
              </a:xfrm>
            </p:grpSpPr>
            <p:sp>
              <p:nvSpPr>
                <p:cNvPr id="42" name="Freeform 115"/>
                <p:cNvSpPr>
                  <a:spLocks/>
                </p:cNvSpPr>
                <p:nvPr/>
              </p:nvSpPr>
              <p:spPr bwMode="auto">
                <a:xfrm>
                  <a:off x="5435" y="6326"/>
                  <a:ext cx="2180" cy="97"/>
                </a:xfrm>
                <a:custGeom>
                  <a:avLst/>
                  <a:gdLst>
                    <a:gd name="T0" fmla="*/ 0 w 2180"/>
                    <a:gd name="T1" fmla="*/ 53 h 105"/>
                    <a:gd name="T2" fmla="*/ 436 w 2180"/>
                    <a:gd name="T3" fmla="*/ 105 h 105"/>
                    <a:gd name="T4" fmla="*/ 436 w 2180"/>
                    <a:gd name="T5" fmla="*/ 79 h 105"/>
                    <a:gd name="T6" fmla="*/ 1744 w 2180"/>
                    <a:gd name="T7" fmla="*/ 79 h 105"/>
                    <a:gd name="T8" fmla="*/ 1744 w 2180"/>
                    <a:gd name="T9" fmla="*/ 105 h 105"/>
                    <a:gd name="T10" fmla="*/ 2180 w 2180"/>
                    <a:gd name="T11" fmla="*/ 53 h 105"/>
                    <a:gd name="T12" fmla="*/ 1744 w 2180"/>
                    <a:gd name="T13" fmla="*/ 0 h 105"/>
                    <a:gd name="T14" fmla="*/ 1744 w 2180"/>
                    <a:gd name="T15" fmla="*/ 26 h 105"/>
                    <a:gd name="T16" fmla="*/ 436 w 2180"/>
                    <a:gd name="T17" fmla="*/ 26 h 105"/>
                    <a:gd name="T18" fmla="*/ 436 w 2180"/>
                    <a:gd name="T19" fmla="*/ 0 h 105"/>
                    <a:gd name="T20" fmla="*/ 0 w 2180"/>
                    <a:gd name="T21" fmla="*/ 53 h 10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180"/>
                    <a:gd name="T34" fmla="*/ 0 h 105"/>
                    <a:gd name="T35" fmla="*/ 2180 w 2180"/>
                    <a:gd name="T36" fmla="*/ 105 h 105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180" h="105">
                      <a:moveTo>
                        <a:pt x="0" y="53"/>
                      </a:moveTo>
                      <a:lnTo>
                        <a:pt x="436" y="105"/>
                      </a:lnTo>
                      <a:lnTo>
                        <a:pt x="436" y="79"/>
                      </a:lnTo>
                      <a:lnTo>
                        <a:pt x="1744" y="79"/>
                      </a:lnTo>
                      <a:lnTo>
                        <a:pt x="1744" y="105"/>
                      </a:lnTo>
                      <a:lnTo>
                        <a:pt x="2180" y="53"/>
                      </a:lnTo>
                      <a:lnTo>
                        <a:pt x="1744" y="0"/>
                      </a:lnTo>
                      <a:lnTo>
                        <a:pt x="1744" y="26"/>
                      </a:lnTo>
                      <a:lnTo>
                        <a:pt x="436" y="26"/>
                      </a:lnTo>
                      <a:lnTo>
                        <a:pt x="436" y="0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sz="3600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43" name="Freeform 116"/>
                <p:cNvSpPr>
                  <a:spLocks/>
                </p:cNvSpPr>
                <p:nvPr/>
              </p:nvSpPr>
              <p:spPr bwMode="auto">
                <a:xfrm>
                  <a:off x="5435" y="6326"/>
                  <a:ext cx="2180" cy="97"/>
                </a:xfrm>
                <a:custGeom>
                  <a:avLst/>
                  <a:gdLst>
                    <a:gd name="T0" fmla="*/ 0 w 2180"/>
                    <a:gd name="T1" fmla="*/ 53 h 105"/>
                    <a:gd name="T2" fmla="*/ 436 w 2180"/>
                    <a:gd name="T3" fmla="*/ 105 h 105"/>
                    <a:gd name="T4" fmla="*/ 436 w 2180"/>
                    <a:gd name="T5" fmla="*/ 79 h 105"/>
                    <a:gd name="T6" fmla="*/ 1744 w 2180"/>
                    <a:gd name="T7" fmla="*/ 79 h 105"/>
                    <a:gd name="T8" fmla="*/ 1744 w 2180"/>
                    <a:gd name="T9" fmla="*/ 105 h 105"/>
                    <a:gd name="T10" fmla="*/ 2180 w 2180"/>
                    <a:gd name="T11" fmla="*/ 53 h 105"/>
                    <a:gd name="T12" fmla="*/ 1744 w 2180"/>
                    <a:gd name="T13" fmla="*/ 0 h 105"/>
                    <a:gd name="T14" fmla="*/ 1744 w 2180"/>
                    <a:gd name="T15" fmla="*/ 26 h 105"/>
                    <a:gd name="T16" fmla="*/ 436 w 2180"/>
                    <a:gd name="T17" fmla="*/ 26 h 105"/>
                    <a:gd name="T18" fmla="*/ 436 w 2180"/>
                    <a:gd name="T19" fmla="*/ 0 h 105"/>
                    <a:gd name="T20" fmla="*/ 0 w 2180"/>
                    <a:gd name="T21" fmla="*/ 53 h 10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180"/>
                    <a:gd name="T34" fmla="*/ 0 h 105"/>
                    <a:gd name="T35" fmla="*/ 2180 w 2180"/>
                    <a:gd name="T36" fmla="*/ 105 h 105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180" h="105">
                      <a:moveTo>
                        <a:pt x="0" y="53"/>
                      </a:moveTo>
                      <a:lnTo>
                        <a:pt x="436" y="105"/>
                      </a:lnTo>
                      <a:lnTo>
                        <a:pt x="436" y="79"/>
                      </a:lnTo>
                      <a:lnTo>
                        <a:pt x="1744" y="79"/>
                      </a:lnTo>
                      <a:lnTo>
                        <a:pt x="1744" y="105"/>
                      </a:lnTo>
                      <a:lnTo>
                        <a:pt x="2180" y="53"/>
                      </a:lnTo>
                      <a:lnTo>
                        <a:pt x="1744" y="0"/>
                      </a:lnTo>
                      <a:lnTo>
                        <a:pt x="1744" y="26"/>
                      </a:lnTo>
                      <a:lnTo>
                        <a:pt x="436" y="26"/>
                      </a:lnTo>
                      <a:lnTo>
                        <a:pt x="436" y="0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noFill/>
                <a:ln w="444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sz="3600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29" name="Group 117"/>
              <p:cNvGrpSpPr>
                <a:grpSpLocks/>
              </p:cNvGrpSpPr>
              <p:nvPr/>
            </p:nvGrpSpPr>
            <p:grpSpPr bwMode="auto">
              <a:xfrm>
                <a:off x="6449" y="5456"/>
                <a:ext cx="129" cy="1844"/>
                <a:chOff x="6449" y="5456"/>
                <a:chExt cx="129" cy="1844"/>
              </a:xfrm>
            </p:grpSpPr>
            <p:sp>
              <p:nvSpPr>
                <p:cNvPr id="40" name="Freeform 118"/>
                <p:cNvSpPr>
                  <a:spLocks/>
                </p:cNvSpPr>
                <p:nvPr/>
              </p:nvSpPr>
              <p:spPr bwMode="auto">
                <a:xfrm>
                  <a:off x="6449" y="5456"/>
                  <a:ext cx="129" cy="1844"/>
                </a:xfrm>
                <a:custGeom>
                  <a:avLst/>
                  <a:gdLst>
                    <a:gd name="T0" fmla="*/ 63 w 126"/>
                    <a:gd name="T1" fmla="*/ 0 h 1844"/>
                    <a:gd name="T2" fmla="*/ 126 w 126"/>
                    <a:gd name="T3" fmla="*/ 369 h 1844"/>
                    <a:gd name="T4" fmla="*/ 94 w 126"/>
                    <a:gd name="T5" fmla="*/ 369 h 1844"/>
                    <a:gd name="T6" fmla="*/ 94 w 126"/>
                    <a:gd name="T7" fmla="*/ 1475 h 1844"/>
                    <a:gd name="T8" fmla="*/ 126 w 126"/>
                    <a:gd name="T9" fmla="*/ 1475 h 1844"/>
                    <a:gd name="T10" fmla="*/ 63 w 126"/>
                    <a:gd name="T11" fmla="*/ 1844 h 1844"/>
                    <a:gd name="T12" fmla="*/ 0 w 126"/>
                    <a:gd name="T13" fmla="*/ 1475 h 1844"/>
                    <a:gd name="T14" fmla="*/ 31 w 126"/>
                    <a:gd name="T15" fmla="*/ 1475 h 1844"/>
                    <a:gd name="T16" fmla="*/ 31 w 126"/>
                    <a:gd name="T17" fmla="*/ 369 h 1844"/>
                    <a:gd name="T18" fmla="*/ 0 w 126"/>
                    <a:gd name="T19" fmla="*/ 369 h 1844"/>
                    <a:gd name="T20" fmla="*/ 63 w 126"/>
                    <a:gd name="T21" fmla="*/ 0 h 18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6"/>
                    <a:gd name="T34" fmla="*/ 0 h 1844"/>
                    <a:gd name="T35" fmla="*/ 126 w 126"/>
                    <a:gd name="T36" fmla="*/ 1844 h 184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6" h="1844">
                      <a:moveTo>
                        <a:pt x="63" y="0"/>
                      </a:moveTo>
                      <a:lnTo>
                        <a:pt x="126" y="369"/>
                      </a:lnTo>
                      <a:lnTo>
                        <a:pt x="94" y="369"/>
                      </a:lnTo>
                      <a:lnTo>
                        <a:pt x="94" y="1475"/>
                      </a:lnTo>
                      <a:lnTo>
                        <a:pt x="126" y="1475"/>
                      </a:lnTo>
                      <a:lnTo>
                        <a:pt x="63" y="1844"/>
                      </a:lnTo>
                      <a:lnTo>
                        <a:pt x="0" y="1475"/>
                      </a:lnTo>
                      <a:lnTo>
                        <a:pt x="31" y="1475"/>
                      </a:lnTo>
                      <a:lnTo>
                        <a:pt x="31" y="369"/>
                      </a:lnTo>
                      <a:lnTo>
                        <a:pt x="0" y="369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sz="3600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41" name="Freeform 119"/>
                <p:cNvSpPr>
                  <a:spLocks/>
                </p:cNvSpPr>
                <p:nvPr/>
              </p:nvSpPr>
              <p:spPr bwMode="auto">
                <a:xfrm>
                  <a:off x="6449" y="5456"/>
                  <a:ext cx="129" cy="1844"/>
                </a:xfrm>
                <a:custGeom>
                  <a:avLst/>
                  <a:gdLst>
                    <a:gd name="T0" fmla="*/ 63 w 126"/>
                    <a:gd name="T1" fmla="*/ 0 h 1844"/>
                    <a:gd name="T2" fmla="*/ 126 w 126"/>
                    <a:gd name="T3" fmla="*/ 369 h 1844"/>
                    <a:gd name="T4" fmla="*/ 94 w 126"/>
                    <a:gd name="T5" fmla="*/ 369 h 1844"/>
                    <a:gd name="T6" fmla="*/ 94 w 126"/>
                    <a:gd name="T7" fmla="*/ 1475 h 1844"/>
                    <a:gd name="T8" fmla="*/ 126 w 126"/>
                    <a:gd name="T9" fmla="*/ 1475 h 1844"/>
                    <a:gd name="T10" fmla="*/ 63 w 126"/>
                    <a:gd name="T11" fmla="*/ 1844 h 1844"/>
                    <a:gd name="T12" fmla="*/ 0 w 126"/>
                    <a:gd name="T13" fmla="*/ 1475 h 1844"/>
                    <a:gd name="T14" fmla="*/ 31 w 126"/>
                    <a:gd name="T15" fmla="*/ 1475 h 1844"/>
                    <a:gd name="T16" fmla="*/ 31 w 126"/>
                    <a:gd name="T17" fmla="*/ 369 h 1844"/>
                    <a:gd name="T18" fmla="*/ 0 w 126"/>
                    <a:gd name="T19" fmla="*/ 369 h 1844"/>
                    <a:gd name="T20" fmla="*/ 63 w 126"/>
                    <a:gd name="T21" fmla="*/ 0 h 18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6"/>
                    <a:gd name="T34" fmla="*/ 0 h 1844"/>
                    <a:gd name="T35" fmla="*/ 126 w 126"/>
                    <a:gd name="T36" fmla="*/ 1844 h 184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6" h="1844">
                      <a:moveTo>
                        <a:pt x="63" y="0"/>
                      </a:moveTo>
                      <a:lnTo>
                        <a:pt x="126" y="369"/>
                      </a:lnTo>
                      <a:lnTo>
                        <a:pt x="94" y="369"/>
                      </a:lnTo>
                      <a:lnTo>
                        <a:pt x="94" y="1475"/>
                      </a:lnTo>
                      <a:lnTo>
                        <a:pt x="126" y="1475"/>
                      </a:lnTo>
                      <a:lnTo>
                        <a:pt x="63" y="1844"/>
                      </a:lnTo>
                      <a:lnTo>
                        <a:pt x="0" y="1475"/>
                      </a:lnTo>
                      <a:lnTo>
                        <a:pt x="31" y="1475"/>
                      </a:lnTo>
                      <a:lnTo>
                        <a:pt x="31" y="369"/>
                      </a:lnTo>
                      <a:lnTo>
                        <a:pt x="0" y="369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noFill/>
                <a:ln w="444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sz="3600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30" name="Group 120"/>
              <p:cNvGrpSpPr>
                <a:grpSpLocks/>
              </p:cNvGrpSpPr>
              <p:nvPr/>
            </p:nvGrpSpPr>
            <p:grpSpPr bwMode="auto">
              <a:xfrm>
                <a:off x="6186" y="6118"/>
                <a:ext cx="662" cy="542"/>
                <a:chOff x="6186" y="6118"/>
                <a:chExt cx="662" cy="542"/>
              </a:xfrm>
            </p:grpSpPr>
            <p:sp>
              <p:nvSpPr>
                <p:cNvPr id="38" name="Oval 121"/>
                <p:cNvSpPr>
                  <a:spLocks noChangeArrowheads="1"/>
                </p:cNvSpPr>
                <p:nvPr/>
              </p:nvSpPr>
              <p:spPr bwMode="auto">
                <a:xfrm>
                  <a:off x="6186" y="6118"/>
                  <a:ext cx="662" cy="542"/>
                </a:xfrm>
                <a:prstGeom prst="ellipse">
                  <a:avLst/>
                </a:prstGeom>
                <a:solidFill>
                  <a:srgbClr val="FFFF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sz="3600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39" name="Oval 122"/>
                <p:cNvSpPr>
                  <a:spLocks noChangeArrowheads="1"/>
                </p:cNvSpPr>
                <p:nvPr/>
              </p:nvSpPr>
              <p:spPr bwMode="auto">
                <a:xfrm>
                  <a:off x="6186" y="6118"/>
                  <a:ext cx="662" cy="542"/>
                </a:xfrm>
                <a:prstGeom prst="ellipse">
                  <a:avLst/>
                </a:prstGeom>
                <a:noFill/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sz="3600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31" name="Group 123"/>
              <p:cNvGrpSpPr>
                <a:grpSpLocks/>
              </p:cNvGrpSpPr>
              <p:nvPr/>
            </p:nvGrpSpPr>
            <p:grpSpPr bwMode="auto">
              <a:xfrm>
                <a:off x="6273" y="6215"/>
                <a:ext cx="437" cy="346"/>
                <a:chOff x="6273" y="6215"/>
                <a:chExt cx="437" cy="346"/>
              </a:xfrm>
            </p:grpSpPr>
            <p:pic>
              <p:nvPicPr>
                <p:cNvPr id="36" name="Picture 124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273" y="6215"/>
                  <a:ext cx="437" cy="3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7" name="Picture 125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6273" y="6215"/>
                  <a:ext cx="437" cy="3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4" name="Rectangle 126"/>
              <p:cNvSpPr>
                <a:spLocks noChangeArrowheads="1"/>
              </p:cNvSpPr>
              <p:nvPr/>
            </p:nvSpPr>
            <p:spPr bwMode="auto">
              <a:xfrm>
                <a:off x="6308" y="6526"/>
                <a:ext cx="601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1000"/>
                  </a:spcAft>
                  <a:defRPr/>
                </a:pPr>
                <a:r>
                  <a:rPr lang="en-US" sz="1000" b="1" kern="0" dirty="0">
                    <a:solidFill>
                      <a:srgbClr val="000000"/>
                    </a:solidFill>
                    <a:latin typeface="Arial" charset="0"/>
                  </a:rPr>
                  <a:t>MILITAR</a:t>
                </a:r>
                <a:endParaRPr lang="es-BO" sz="36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5" name="Rectangle 127"/>
              <p:cNvSpPr>
                <a:spLocks noChangeArrowheads="1"/>
              </p:cNvSpPr>
              <p:nvPr/>
            </p:nvSpPr>
            <p:spPr bwMode="auto">
              <a:xfrm>
                <a:off x="6382" y="6158"/>
                <a:ext cx="361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1000"/>
                  </a:spcAft>
                  <a:defRPr/>
                </a:pPr>
                <a:r>
                  <a:rPr lang="en-US" sz="1000" b="1" kern="0" dirty="0">
                    <a:solidFill>
                      <a:srgbClr val="000000"/>
                    </a:solidFill>
                    <a:latin typeface="Arial" charset="0"/>
                  </a:rPr>
                  <a:t>SER</a:t>
                </a:r>
                <a:endParaRPr lang="es-BO" sz="36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20" name="Rectangle 146"/>
            <p:cNvSpPr>
              <a:spLocks noChangeArrowheads="1"/>
            </p:cNvSpPr>
            <p:nvPr/>
          </p:nvSpPr>
          <p:spPr bwMode="auto">
            <a:xfrm>
              <a:off x="2606247" y="3984644"/>
              <a:ext cx="721726" cy="48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fontAlgn="auto"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1100" b="1" kern="0" dirty="0">
                  <a:solidFill>
                    <a:srgbClr val="000000"/>
                  </a:solidFill>
                  <a:latin typeface="Arial" charset="0"/>
                </a:rPr>
                <a:t>CIENCIA </a:t>
              </a:r>
              <a:endParaRPr lang="es-BO" sz="3600" kern="0" dirty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21" name="Rectangle 147"/>
            <p:cNvSpPr>
              <a:spLocks noChangeArrowheads="1"/>
            </p:cNvSpPr>
            <p:nvPr/>
          </p:nvSpPr>
          <p:spPr bwMode="auto">
            <a:xfrm>
              <a:off x="2572226" y="4219594"/>
              <a:ext cx="710791" cy="48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fontAlgn="auto"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1100" b="1" kern="0" dirty="0">
                  <a:solidFill>
                    <a:srgbClr val="000000"/>
                  </a:solidFill>
                  <a:latin typeface="Arial" charset="0"/>
                </a:rPr>
                <a:t>MILITAR</a:t>
              </a:r>
              <a:endParaRPr lang="es-BO" sz="3600" kern="0" dirty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22" name="Rectangle 148"/>
            <p:cNvSpPr>
              <a:spLocks noChangeArrowheads="1"/>
            </p:cNvSpPr>
            <p:nvPr/>
          </p:nvSpPr>
          <p:spPr bwMode="auto">
            <a:xfrm>
              <a:off x="6875853" y="1922482"/>
              <a:ext cx="134868" cy="414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3600" kern="0" dirty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23" name="Rectangle 149"/>
            <p:cNvSpPr>
              <a:spLocks noChangeArrowheads="1"/>
            </p:cNvSpPr>
            <p:nvPr/>
          </p:nvSpPr>
          <p:spPr bwMode="auto">
            <a:xfrm>
              <a:off x="6942680" y="2411432"/>
              <a:ext cx="137298" cy="41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3600" kern="0" dirty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24" name="Rectangle 150"/>
            <p:cNvSpPr>
              <a:spLocks noChangeArrowheads="1"/>
            </p:cNvSpPr>
            <p:nvPr/>
          </p:nvSpPr>
          <p:spPr bwMode="auto">
            <a:xfrm>
              <a:off x="6875853" y="2892444"/>
              <a:ext cx="134868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3600" kern="0" dirty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25" name="Rectangle 151"/>
            <p:cNvSpPr>
              <a:spLocks noChangeArrowheads="1"/>
            </p:cNvSpPr>
            <p:nvPr/>
          </p:nvSpPr>
          <p:spPr bwMode="auto">
            <a:xfrm>
              <a:off x="6942680" y="3376632"/>
              <a:ext cx="137298" cy="414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3600" kern="0" dirty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26" name="Rectangle 152"/>
            <p:cNvSpPr>
              <a:spLocks noChangeArrowheads="1"/>
            </p:cNvSpPr>
            <p:nvPr/>
          </p:nvSpPr>
          <p:spPr bwMode="auto">
            <a:xfrm>
              <a:off x="6875853" y="3857644"/>
              <a:ext cx="134868" cy="41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3600" kern="0" dirty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27" name="Rectangle 153"/>
            <p:cNvSpPr>
              <a:spLocks noChangeArrowheads="1"/>
            </p:cNvSpPr>
            <p:nvPr/>
          </p:nvSpPr>
          <p:spPr bwMode="auto">
            <a:xfrm>
              <a:off x="7004646" y="3249632"/>
              <a:ext cx="1353540" cy="536575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s-BO" sz="2400" b="1" kern="0" dirty="0">
                  <a:solidFill>
                    <a:sysClr val="window" lastClr="FFFFFF"/>
                  </a:solidFill>
                  <a:latin typeface="Arial" charset="0"/>
                </a:rPr>
                <a:t> VISIÓN</a:t>
              </a:r>
              <a:endParaRPr lang="es-BO" sz="3600" kern="0" dirty="0">
                <a:solidFill>
                  <a:sysClr val="window" lastClr="FFFFFF"/>
                </a:solidFill>
                <a:latin typeface="Arial" charset="0"/>
              </a:endParaRPr>
            </a:p>
          </p:txBody>
        </p:sp>
      </p:grpSp>
      <p:sp>
        <p:nvSpPr>
          <p:cNvPr id="147" name="Text Box 8"/>
          <p:cNvSpPr txBox="1">
            <a:spLocks noChangeArrowheads="1"/>
          </p:cNvSpPr>
          <p:nvPr/>
        </p:nvSpPr>
        <p:spPr bwMode="auto">
          <a:xfrm>
            <a:off x="44450" y="6219825"/>
            <a:ext cx="8623300" cy="584200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00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sz="1600" b="1" i="1">
                <a:solidFill>
                  <a:schemeClr val="bg1"/>
                </a:solidFill>
              </a:rPr>
              <a:t>Abarca el </a:t>
            </a:r>
            <a:r>
              <a:rPr lang="es-ES" sz="1600" b="1" i="1">
                <a:solidFill>
                  <a:srgbClr val="FF0000"/>
                </a:solidFill>
              </a:rPr>
              <a:t>espacio entre lo material y lo espiritual  </a:t>
            </a:r>
            <a:r>
              <a:rPr lang="es-ES" sz="1600" b="1" i="1">
                <a:solidFill>
                  <a:schemeClr val="bg1"/>
                </a:solidFill>
              </a:rPr>
              <a:t>y se constituye en la estructura  que</a:t>
            </a:r>
          </a:p>
          <a:p>
            <a:pPr algn="ctr"/>
            <a:r>
              <a:rPr lang="es-ES" sz="1600" b="1" i="1">
                <a:solidFill>
                  <a:schemeClr val="bg1"/>
                </a:solidFill>
              </a:rPr>
              <a:t>a través del pensamiento militar dará lugar al desarrollo : </a:t>
            </a:r>
          </a:p>
        </p:txBody>
      </p:sp>
      <p:sp>
        <p:nvSpPr>
          <p:cNvPr id="148" name="Text Box 416"/>
          <p:cNvSpPr txBox="1">
            <a:spLocks noChangeArrowheads="1"/>
          </p:cNvSpPr>
          <p:nvPr/>
        </p:nvSpPr>
        <p:spPr bwMode="auto">
          <a:xfrm>
            <a:off x="2290779" y="1123936"/>
            <a:ext cx="4638675" cy="376238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s-ES" b="1" i="1"/>
              <a:t>TETRALOGIA DE LA FILOSOFIA MILTAR</a:t>
            </a:r>
          </a:p>
        </p:txBody>
      </p:sp>
      <p:sp>
        <p:nvSpPr>
          <p:cNvPr id="149" name="1 Título"/>
          <p:cNvSpPr>
            <a:spLocks/>
          </p:cNvSpPr>
          <p:nvPr/>
        </p:nvSpPr>
        <p:spPr bwMode="auto">
          <a:xfrm>
            <a:off x="1500166" y="428604"/>
            <a:ext cx="5429289" cy="35719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 fontAlgn="auto">
              <a:spcAft>
                <a:spcPts val="0"/>
              </a:spcAft>
              <a:defRPr/>
            </a:pPr>
            <a:r>
              <a:rPr lang="es-ES" sz="5000" b="1" dirty="0">
                <a:solidFill>
                  <a:schemeClr val="bg1"/>
                </a:solidFill>
                <a:ea typeface="+mj-ea"/>
                <a:cs typeface="Arial" pitchFamily="34" charset="0"/>
              </a:rPr>
              <a:t> </a:t>
            </a:r>
            <a:br>
              <a:rPr lang="es-ES" sz="5000" b="1" dirty="0">
                <a:solidFill>
                  <a:schemeClr val="bg1"/>
                </a:solidFill>
                <a:ea typeface="+mj-ea"/>
                <a:cs typeface="Arial" pitchFamily="34" charset="0"/>
              </a:rPr>
            </a:br>
            <a:r>
              <a:rPr lang="es-ES" sz="2200" b="1" dirty="0">
                <a:solidFill>
                  <a:schemeClr val="bg1"/>
                </a:solidFill>
                <a:ea typeface="+mj-ea"/>
                <a:cs typeface="Arial" pitchFamily="34" charset="0"/>
              </a:rPr>
              <a:t>FUNDAMENTOS DE LA FILOSOFIA MILITAR</a:t>
            </a:r>
            <a:endParaRPr lang="es-ES" sz="5000" b="1" dirty="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sp>
        <p:nvSpPr>
          <p:cNvPr id="150" name="149 Estrella de 5 puntas"/>
          <p:cNvSpPr/>
          <p:nvPr/>
        </p:nvSpPr>
        <p:spPr>
          <a:xfrm>
            <a:off x="6572264" y="571480"/>
            <a:ext cx="357190" cy="28575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23850" y="1312887"/>
            <a:ext cx="8569325" cy="5187947"/>
            <a:chOff x="204" y="210"/>
            <a:chExt cx="5398" cy="3538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04" y="210"/>
              <a:ext cx="5398" cy="1877"/>
              <a:chOff x="204" y="2143"/>
              <a:chExt cx="5398" cy="1877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204" y="2659"/>
                <a:ext cx="2041" cy="1361"/>
                <a:chOff x="0" y="0"/>
                <a:chExt cx="1488" cy="1392"/>
              </a:xfrm>
            </p:grpSpPr>
            <p:pic>
              <p:nvPicPr>
                <p:cNvPr id="24" name="Picture 8" descr="ZZ May 20, 2001 (4)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488" cy="13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5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88" cy="1392"/>
                </a:xfrm>
                <a:prstGeom prst="rect">
                  <a:avLst/>
                </a:prstGeom>
                <a:noFill/>
                <a:ln w="381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</p:grpSp>
          <p:pic>
            <p:nvPicPr>
              <p:cNvPr id="22" name="Picture 10" descr="ROLAND 05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06" y="2659"/>
                <a:ext cx="1996" cy="1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" name="WordArt 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64" y="2143"/>
                <a:ext cx="2868" cy="19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s-BO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Arial Black"/>
                  </a:rPr>
                  <a:t>INFANTERIA  DE  SELVA</a:t>
                </a:r>
              </a:p>
            </p:txBody>
          </p:sp>
        </p:grpSp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2336" y="1207"/>
              <a:ext cx="1172" cy="493"/>
              <a:chOff x="2336" y="3430"/>
              <a:chExt cx="1172" cy="493"/>
            </a:xfrm>
          </p:grpSpPr>
          <p:grpSp>
            <p:nvGrpSpPr>
              <p:cNvPr id="6" name="Group 21"/>
              <p:cNvGrpSpPr>
                <a:grpSpLocks/>
              </p:cNvGrpSpPr>
              <p:nvPr/>
            </p:nvGrpSpPr>
            <p:grpSpPr bwMode="auto">
              <a:xfrm>
                <a:off x="2336" y="3430"/>
                <a:ext cx="1172" cy="493"/>
                <a:chOff x="4084" y="810"/>
                <a:chExt cx="1172" cy="493"/>
              </a:xfrm>
            </p:grpSpPr>
            <p:sp>
              <p:nvSpPr>
                <p:cNvPr id="18" name="Rectangle 22"/>
                <p:cNvSpPr>
                  <a:spLocks noChangeArrowheads="1"/>
                </p:cNvSpPr>
                <p:nvPr/>
              </p:nvSpPr>
              <p:spPr bwMode="auto">
                <a:xfrm>
                  <a:off x="4084" y="814"/>
                  <a:ext cx="1168" cy="488"/>
                </a:xfrm>
                <a:prstGeom prst="rect">
                  <a:avLst/>
                </a:prstGeom>
                <a:noFill/>
                <a:ln w="571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19" name="Line 23"/>
                <p:cNvSpPr>
                  <a:spLocks noChangeShapeType="1"/>
                </p:cNvSpPr>
                <p:nvPr/>
              </p:nvSpPr>
              <p:spPr bwMode="auto">
                <a:xfrm>
                  <a:off x="4084" y="810"/>
                  <a:ext cx="1172" cy="493"/>
                </a:xfrm>
                <a:prstGeom prst="line">
                  <a:avLst/>
                </a:prstGeom>
                <a:noFill/>
                <a:ln w="571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s-BO"/>
                </a:p>
              </p:txBody>
            </p:sp>
            <p:sp>
              <p:nvSpPr>
                <p:cNvPr id="20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4084" y="810"/>
                  <a:ext cx="1168" cy="493"/>
                </a:xfrm>
                <a:prstGeom prst="line">
                  <a:avLst/>
                </a:prstGeom>
                <a:noFill/>
                <a:ln w="571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s-BO"/>
                </a:p>
              </p:txBody>
            </p:sp>
          </p:grpSp>
          <p:grpSp>
            <p:nvGrpSpPr>
              <p:cNvPr id="7" name="Group 25"/>
              <p:cNvGrpSpPr>
                <a:grpSpLocks/>
              </p:cNvGrpSpPr>
              <p:nvPr/>
            </p:nvGrpSpPr>
            <p:grpSpPr bwMode="auto">
              <a:xfrm>
                <a:off x="2912" y="3774"/>
                <a:ext cx="46" cy="137"/>
                <a:chOff x="2971" y="2750"/>
                <a:chExt cx="91" cy="227"/>
              </a:xfrm>
            </p:grpSpPr>
            <p:sp>
              <p:nvSpPr>
                <p:cNvPr id="15" name="Oval 26"/>
                <p:cNvSpPr>
                  <a:spLocks noChangeArrowheads="1"/>
                </p:cNvSpPr>
                <p:nvPr/>
              </p:nvSpPr>
              <p:spPr bwMode="auto">
                <a:xfrm>
                  <a:off x="2971" y="2750"/>
                  <a:ext cx="90" cy="90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16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3016" y="2840"/>
                  <a:ext cx="0" cy="13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BO"/>
                </a:p>
              </p:txBody>
            </p:sp>
            <p:sp>
              <p:nvSpPr>
                <p:cNvPr id="17" name="Line 28"/>
                <p:cNvSpPr>
                  <a:spLocks noChangeShapeType="1"/>
                </p:cNvSpPr>
                <p:nvPr/>
              </p:nvSpPr>
              <p:spPr bwMode="auto">
                <a:xfrm flipH="1" flipV="1">
                  <a:off x="2971" y="2976"/>
                  <a:ext cx="91" cy="1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BO"/>
                </a:p>
              </p:txBody>
            </p:sp>
          </p:grpSp>
        </p:grpSp>
        <p:sp>
          <p:nvSpPr>
            <p:cNvPr id="12" name="6 Rectángulo"/>
            <p:cNvSpPr>
              <a:spLocks noChangeArrowheads="1"/>
            </p:cNvSpPr>
            <p:nvPr/>
          </p:nvSpPr>
          <p:spPr bwMode="auto">
            <a:xfrm>
              <a:off x="246" y="2614"/>
              <a:ext cx="5265" cy="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es-ES_tradnl" sz="2800" b="1" dirty="0">
                  <a:cs typeface="Arial" pitchFamily="34" charset="0"/>
                </a:rPr>
                <a:t>EL PERSONAL DEBERÁ ESTAR DEBIDAMENTE PREPARADO PARA SOPORTAR EL DESGASTE Y LA PRESIÓN PARA EL COMBATE EN LA SELVA</a:t>
              </a:r>
              <a:endParaRPr lang="es-ES" sz="2800" b="1" dirty="0">
                <a:cs typeface="Arial" pitchFamily="34" charset="0"/>
              </a:endParaRPr>
            </a:p>
          </p:txBody>
        </p:sp>
      </p:grpSp>
      <p:sp>
        <p:nvSpPr>
          <p:cNvPr id="26" name="25 Estrella de 5 puntas"/>
          <p:cNvSpPr/>
          <p:nvPr/>
        </p:nvSpPr>
        <p:spPr>
          <a:xfrm>
            <a:off x="6643702" y="642918"/>
            <a:ext cx="428628" cy="28575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85750" y="1243035"/>
            <a:ext cx="8601075" cy="5329237"/>
            <a:chOff x="180" y="391"/>
            <a:chExt cx="5418" cy="3357"/>
          </a:xfrm>
        </p:grpSpPr>
        <p:sp>
          <p:nvSpPr>
            <p:cNvPr id="5" name="6 Rectángulo"/>
            <p:cNvSpPr>
              <a:spLocks noChangeArrowheads="1"/>
            </p:cNvSpPr>
            <p:nvPr/>
          </p:nvSpPr>
          <p:spPr bwMode="auto">
            <a:xfrm>
              <a:off x="180" y="2614"/>
              <a:ext cx="5265" cy="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es-ES_tradnl" sz="2800" b="1">
                  <a:cs typeface="Arial" pitchFamily="34" charset="0"/>
                </a:rPr>
                <a:t>PERSONAL DE CUADROS Y TROPA DEBERÁ ESTAR DEBIDAMENTE PREPARADA FÍSICA Y PSÍQUICAMENTE PARA SOPORTAR EL DESGASTE Y LA PRESIÓN </a:t>
              </a:r>
              <a:endParaRPr lang="es-ES" sz="2800" b="1">
                <a:cs typeface="Arial" pitchFamily="34" charset="0"/>
              </a:endParaRPr>
            </a:p>
          </p:txBody>
        </p:sp>
        <p:pic>
          <p:nvPicPr>
            <p:cNvPr id="6" name="Picture 17" descr="Mnth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6" y="890"/>
              <a:ext cx="1992" cy="1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8" descr="Montanha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" y="936"/>
              <a:ext cx="1905" cy="1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1446" y="391"/>
              <a:ext cx="2868" cy="19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s-BO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Arial Black"/>
                </a:rPr>
                <a:t>INFANTERIA  ANDINA</a:t>
              </a:r>
            </a:p>
          </p:txBody>
        </p:sp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2336" y="1389"/>
              <a:ext cx="1172" cy="493"/>
              <a:chOff x="2336" y="1395"/>
              <a:chExt cx="1172" cy="493"/>
            </a:xfrm>
          </p:grpSpPr>
          <p:grpSp>
            <p:nvGrpSpPr>
              <p:cNvPr id="4" name="Group 26"/>
              <p:cNvGrpSpPr>
                <a:grpSpLocks/>
              </p:cNvGrpSpPr>
              <p:nvPr/>
            </p:nvGrpSpPr>
            <p:grpSpPr bwMode="auto">
              <a:xfrm>
                <a:off x="2336" y="1395"/>
                <a:ext cx="1172" cy="493"/>
                <a:chOff x="4084" y="810"/>
                <a:chExt cx="1172" cy="493"/>
              </a:xfrm>
            </p:grpSpPr>
            <p:sp>
              <p:nvSpPr>
                <p:cNvPr id="12" name="Rectangle 27"/>
                <p:cNvSpPr>
                  <a:spLocks noChangeArrowheads="1"/>
                </p:cNvSpPr>
                <p:nvPr/>
              </p:nvSpPr>
              <p:spPr bwMode="auto">
                <a:xfrm>
                  <a:off x="4084" y="814"/>
                  <a:ext cx="1168" cy="488"/>
                </a:xfrm>
                <a:prstGeom prst="rect">
                  <a:avLst/>
                </a:prstGeom>
                <a:noFill/>
                <a:ln w="571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13" name="Line 28"/>
                <p:cNvSpPr>
                  <a:spLocks noChangeShapeType="1"/>
                </p:cNvSpPr>
                <p:nvPr/>
              </p:nvSpPr>
              <p:spPr bwMode="auto">
                <a:xfrm>
                  <a:off x="4084" y="810"/>
                  <a:ext cx="1172" cy="493"/>
                </a:xfrm>
                <a:prstGeom prst="line">
                  <a:avLst/>
                </a:prstGeom>
                <a:noFill/>
                <a:ln w="571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s-BO"/>
                </a:p>
              </p:txBody>
            </p:sp>
            <p:sp>
              <p:nvSpPr>
                <p:cNvPr id="14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4084" y="810"/>
                  <a:ext cx="1168" cy="493"/>
                </a:xfrm>
                <a:prstGeom prst="line">
                  <a:avLst/>
                </a:prstGeom>
                <a:noFill/>
                <a:ln w="571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s-BO"/>
                </a:p>
              </p:txBody>
            </p:sp>
          </p:grpSp>
          <p:sp>
            <p:nvSpPr>
              <p:cNvPr id="11" name="AutoShape 30"/>
              <p:cNvSpPr>
                <a:spLocks noChangeArrowheads="1"/>
              </p:cNvSpPr>
              <p:nvPr/>
            </p:nvSpPr>
            <p:spPr bwMode="auto">
              <a:xfrm>
                <a:off x="2880" y="1706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/>
              </a:p>
            </p:txBody>
          </p:sp>
        </p:grpSp>
      </p:grpSp>
      <p:sp>
        <p:nvSpPr>
          <p:cNvPr id="15" name="14 Estrella de 5 puntas"/>
          <p:cNvSpPr/>
          <p:nvPr/>
        </p:nvSpPr>
        <p:spPr>
          <a:xfrm>
            <a:off x="6643702" y="714356"/>
            <a:ext cx="357190" cy="28575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441</Words>
  <Application>Microsoft Office PowerPoint</Application>
  <PresentationFormat>Presentación en pantalla (4:3)</PresentationFormat>
  <Paragraphs>94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</vt:vector>
  </TitlesOfParts>
  <Company>Windows XP Titan Ultimate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David</dc:creator>
  <cp:lastModifiedBy>David</cp:lastModifiedBy>
  <cp:revision>2</cp:revision>
  <dcterms:created xsi:type="dcterms:W3CDTF">2022-03-07T21:02:58Z</dcterms:created>
  <dcterms:modified xsi:type="dcterms:W3CDTF">2022-03-07T21:13:24Z</dcterms:modified>
</cp:coreProperties>
</file>