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3" r:id="rId3"/>
    <p:sldId id="286" r:id="rId4"/>
    <p:sldId id="274" r:id="rId5"/>
    <p:sldId id="277" r:id="rId6"/>
    <p:sldId id="278" r:id="rId7"/>
    <p:sldId id="279" r:id="rId8"/>
    <p:sldId id="282" r:id="rId9"/>
    <p:sldId id="281" r:id="rId10"/>
    <p:sldId id="280" r:id="rId11"/>
    <p:sldId id="272" r:id="rId12"/>
    <p:sldId id="283" r:id="rId13"/>
    <p:sldId id="284" r:id="rId14"/>
    <p:sldId id="285" r:id="rId15"/>
    <p:sldId id="271" r:id="rId16"/>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54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B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BO"/>
          </a:p>
        </p:txBody>
      </p:sp>
      <p:sp>
        <p:nvSpPr>
          <p:cNvPr id="4" name="3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B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5" name="4 Marcador de pie de página"/>
          <p:cNvSpPr>
            <a:spLocks noGrp="1"/>
          </p:cNvSpPr>
          <p:nvPr>
            <p:ph type="ftr" sz="quarter" idx="11"/>
          </p:nvPr>
        </p:nvSpPr>
        <p:spPr/>
        <p:txBody>
          <a:bodyPr/>
          <a:lstStyle/>
          <a:p>
            <a:endParaRPr lang="es-BO"/>
          </a:p>
        </p:txBody>
      </p:sp>
      <p:sp>
        <p:nvSpPr>
          <p:cNvPr id="6" name="5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6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8" name="7 Marcador de pie de página"/>
          <p:cNvSpPr>
            <a:spLocks noGrp="1"/>
          </p:cNvSpPr>
          <p:nvPr>
            <p:ph type="ftr" sz="quarter" idx="11"/>
          </p:nvPr>
        </p:nvSpPr>
        <p:spPr/>
        <p:txBody>
          <a:bodyPr/>
          <a:lstStyle/>
          <a:p>
            <a:endParaRPr lang="es-BO"/>
          </a:p>
        </p:txBody>
      </p:sp>
      <p:sp>
        <p:nvSpPr>
          <p:cNvPr id="9" name="8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BO"/>
          </a:p>
        </p:txBody>
      </p:sp>
      <p:sp>
        <p:nvSpPr>
          <p:cNvPr id="3" name="2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4" name="3 Marcador de pie de página"/>
          <p:cNvSpPr>
            <a:spLocks noGrp="1"/>
          </p:cNvSpPr>
          <p:nvPr>
            <p:ph type="ftr" sz="quarter" idx="11"/>
          </p:nvPr>
        </p:nvSpPr>
        <p:spPr/>
        <p:txBody>
          <a:bodyPr/>
          <a:lstStyle/>
          <a:p>
            <a:endParaRPr lang="es-BO"/>
          </a:p>
        </p:txBody>
      </p:sp>
      <p:sp>
        <p:nvSpPr>
          <p:cNvPr id="5" name="4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3" name="2 Marcador de pie de página"/>
          <p:cNvSpPr>
            <a:spLocks noGrp="1"/>
          </p:cNvSpPr>
          <p:nvPr>
            <p:ph type="ftr" sz="quarter" idx="11"/>
          </p:nvPr>
        </p:nvSpPr>
        <p:spPr/>
        <p:txBody>
          <a:bodyPr/>
          <a:lstStyle/>
          <a:p>
            <a:endParaRPr lang="es-BO"/>
          </a:p>
        </p:txBody>
      </p:sp>
      <p:sp>
        <p:nvSpPr>
          <p:cNvPr id="4" name="3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B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B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3D4121-B122-4661-97A1-2BD2D9FF055B}" type="datetimeFigureOut">
              <a:rPr lang="es-BO" smtClean="0"/>
              <a:pPr/>
              <a:t>01/03/2022</a:t>
            </a:fld>
            <a:endParaRPr lang="es-BO"/>
          </a:p>
        </p:txBody>
      </p:sp>
      <p:sp>
        <p:nvSpPr>
          <p:cNvPr id="6" name="5 Marcador de pie de página"/>
          <p:cNvSpPr>
            <a:spLocks noGrp="1"/>
          </p:cNvSpPr>
          <p:nvPr>
            <p:ph type="ftr" sz="quarter" idx="11"/>
          </p:nvPr>
        </p:nvSpPr>
        <p:spPr/>
        <p:txBody>
          <a:bodyPr/>
          <a:lstStyle/>
          <a:p>
            <a:endParaRPr lang="es-BO"/>
          </a:p>
        </p:txBody>
      </p:sp>
      <p:sp>
        <p:nvSpPr>
          <p:cNvPr id="7" name="6 Marcador de número de diapositiva"/>
          <p:cNvSpPr>
            <a:spLocks noGrp="1"/>
          </p:cNvSpPr>
          <p:nvPr>
            <p:ph type="sldNum" sz="quarter" idx="12"/>
          </p:nvPr>
        </p:nvSpPr>
        <p:spPr/>
        <p:txBody>
          <a:bodyPr/>
          <a:lstStyle/>
          <a:p>
            <a:fld id="{93CD157E-52AB-4B5D-8492-FF6ECF4CA8DA}" type="slidenum">
              <a:rPr lang="es-BO" smtClean="0"/>
              <a:pPr/>
              <a:t>‹Nº›</a:t>
            </a:fld>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D4121-B122-4661-97A1-2BD2D9FF055B}" type="datetimeFigureOut">
              <a:rPr lang="es-BO" smtClean="0"/>
              <a:pPr/>
              <a:t>01/03/2022</a:t>
            </a:fld>
            <a:endParaRPr lang="es-B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D157E-52AB-4B5D-8492-FF6ECF4CA8DA}" type="slidenum">
              <a:rPr lang="es-BO" smtClean="0"/>
              <a:pPr/>
              <a:t>‹Nº›</a:t>
            </a:fld>
            <a:endParaRPr lang="es-B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6.jpeg"/><Relationship Id="rId4" Type="http://schemas.openxmlformats.org/officeDocument/2006/relationships/image" Target="../media/image11.jpeg"/><Relationship Id="rId9" Type="http://schemas.openxmlformats.org/officeDocument/2006/relationships/hyperlink" Target="http://www.google.com.bo/imgres?imgurl=http://www.patriagrande.com.ve/wp-content/uploads/2010/12/globovisionnoinforma.jpg&amp;imgrefurl=http://www.patriagrande.com.ve/temas/venezuela/con-llamados-a-la-desobediencia-al-magnicidio-y-golpe-de-estado-oposicion-reacciona-a-la-recuperacion-de-fundos/&amp;usg=__uZPzcCWuuXnsYFmI5OY1L8E7gno=&amp;h=390&amp;w=520&amp;sz=88&amp;hl=es&amp;start=148&amp;zoom=1&amp;um=1&amp;itbs=1&amp;tbnid=bOgk7KJm3LM30M:&amp;tbnh=98&amp;tbnw=131&amp;prev=/images?q=operaciones+psicologicas&amp;start=140&amp;um=1&amp;hl=es&amp;sa=N&amp;ndsp=20&amp;tbs=isch:1&amp;ei=2ghWTe__I4nGgAfq0o25D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9" name="8 Rectángulo"/>
          <p:cNvSpPr/>
          <p:nvPr/>
        </p:nvSpPr>
        <p:spPr>
          <a:xfrm>
            <a:off x="1643042" y="357166"/>
            <a:ext cx="5214974" cy="523220"/>
          </a:xfrm>
          <a:prstGeom prst="rect">
            <a:avLst/>
          </a:prstGeom>
          <a:solidFill>
            <a:schemeClr val="tx2">
              <a:lumMod val="50000"/>
            </a:schemeClr>
          </a:solidFill>
        </p:spPr>
        <p:txBody>
          <a:bodyPr wrap="square">
            <a:spAutoFit/>
          </a:bodyPr>
          <a:lstStyle/>
          <a:p>
            <a:pPr algn="ctr">
              <a:defRPr/>
            </a:pPr>
            <a:r>
              <a:rPr lang="es-ES" sz="2800" b="1" dirty="0">
                <a:ln w="17780" cmpd="sng">
                  <a:solidFill>
                    <a:srgbClr val="FFFFFF"/>
                  </a:solidFill>
                  <a:prstDash val="solid"/>
                  <a:miter lim="800000"/>
                </a:ln>
                <a:solidFill>
                  <a:schemeClr val="bg1"/>
                </a:solidFill>
                <a:effectLst>
                  <a:outerShdw blurRad="50800" algn="tl" rotWithShape="0">
                    <a:srgbClr val="000000"/>
                  </a:outerShdw>
                </a:effectLst>
              </a:rPr>
              <a:t>ELEMENTOS DE COMBATE</a:t>
            </a:r>
          </a:p>
        </p:txBody>
      </p:sp>
      <p:pic>
        <p:nvPicPr>
          <p:cNvPr id="10" name="Picture 2" descr="http://3.bp.blogspot.com/_1y-AWc-H-08/SxPcZG0p5sI/AAAAAAAACd0/vbCDJy6euCg/s1600/b051003r.jpg"/>
          <p:cNvPicPr>
            <a:picLocks noChangeAspect="1" noChangeArrowheads="1"/>
          </p:cNvPicPr>
          <p:nvPr/>
        </p:nvPicPr>
        <p:blipFill>
          <a:blip r:embed="rId3" cstate="print"/>
          <a:srcRect t="10233"/>
          <a:stretch>
            <a:fillRect/>
          </a:stretch>
        </p:blipFill>
        <p:spPr bwMode="auto">
          <a:xfrm>
            <a:off x="5029200" y="1528782"/>
            <a:ext cx="3700463" cy="2216150"/>
          </a:xfrm>
          <a:prstGeom prst="rect">
            <a:avLst/>
          </a:prstGeom>
          <a:noFill/>
          <a:ln w="9525">
            <a:noFill/>
            <a:miter lim="800000"/>
            <a:headEnd/>
            <a:tailEnd/>
          </a:ln>
        </p:spPr>
      </p:pic>
      <p:pic>
        <p:nvPicPr>
          <p:cNvPr id="11" name="Picture 6" descr="http://c.imagehost.org/0143/carga_de_caballeria.jpg"/>
          <p:cNvPicPr>
            <a:picLocks noChangeAspect="1" noChangeArrowheads="1"/>
          </p:cNvPicPr>
          <p:nvPr/>
        </p:nvPicPr>
        <p:blipFill>
          <a:blip r:embed="rId4" cstate="print"/>
          <a:srcRect/>
          <a:stretch>
            <a:fillRect/>
          </a:stretch>
        </p:blipFill>
        <p:spPr bwMode="auto">
          <a:xfrm>
            <a:off x="381000" y="1452582"/>
            <a:ext cx="4287838" cy="2135188"/>
          </a:xfrm>
          <a:prstGeom prst="rect">
            <a:avLst/>
          </a:prstGeom>
          <a:noFill/>
          <a:ln w="9525">
            <a:noFill/>
            <a:miter lim="800000"/>
            <a:headEnd/>
            <a:tailEnd/>
          </a:ln>
        </p:spPr>
      </p:pic>
      <p:pic>
        <p:nvPicPr>
          <p:cNvPr id="12" name="Picture 8" descr="http://www.noticias24.com/actualidad/wp-content/uploads/2009/11/ap08102808956.jpg"/>
          <p:cNvPicPr>
            <a:picLocks noChangeAspect="1" noChangeArrowheads="1"/>
          </p:cNvPicPr>
          <p:nvPr/>
        </p:nvPicPr>
        <p:blipFill>
          <a:blip r:embed="rId5" cstate="print"/>
          <a:srcRect/>
          <a:stretch>
            <a:fillRect/>
          </a:stretch>
        </p:blipFill>
        <p:spPr bwMode="auto">
          <a:xfrm>
            <a:off x="381000" y="3662382"/>
            <a:ext cx="4033838" cy="2552700"/>
          </a:xfrm>
          <a:prstGeom prst="rect">
            <a:avLst/>
          </a:prstGeom>
          <a:noFill/>
          <a:ln w="9525">
            <a:noFill/>
            <a:miter lim="800000"/>
            <a:headEnd/>
            <a:tailEnd/>
          </a:ln>
        </p:spPr>
      </p:pic>
      <p:pic>
        <p:nvPicPr>
          <p:cNvPr id="13" name="Picture 10" descr="ImageShack, share photos of bell ah-1z viper, helicopteros de ataque, share pictures of bell ah-1z viper, helicopteros de ataque, share video of bell ah-1z viper, helicopteros de ataque, free image hosting, free video hosting, image hosting, video hosting."/>
          <p:cNvPicPr>
            <a:picLocks noChangeAspect="1" noChangeArrowheads="1"/>
          </p:cNvPicPr>
          <p:nvPr/>
        </p:nvPicPr>
        <p:blipFill>
          <a:blip r:embed="rId6" cstate="print"/>
          <a:srcRect t="27769" b="12230"/>
          <a:stretch>
            <a:fillRect/>
          </a:stretch>
        </p:blipFill>
        <p:spPr bwMode="auto">
          <a:xfrm>
            <a:off x="4572000" y="3929066"/>
            <a:ext cx="4398963" cy="20193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5 CuadroTexto"/>
          <p:cNvSpPr txBox="1">
            <a:spLocks noChangeArrowheads="1"/>
          </p:cNvSpPr>
          <p:nvPr/>
        </p:nvSpPr>
        <p:spPr bwMode="auto">
          <a:xfrm>
            <a:off x="304800" y="2557463"/>
            <a:ext cx="8458200" cy="1938337"/>
          </a:xfrm>
          <a:prstGeom prst="rect">
            <a:avLst/>
          </a:prstGeom>
          <a:noFill/>
          <a:ln w="9525">
            <a:noFill/>
            <a:miter lim="800000"/>
            <a:headEnd/>
            <a:tailEnd/>
          </a:ln>
        </p:spPr>
        <p:txBody>
          <a:bodyPr>
            <a:spAutoFit/>
          </a:bodyPr>
          <a:lstStyle/>
          <a:p>
            <a:pPr algn="just"/>
            <a:r>
              <a:rPr lang="es-ES_tradnl" sz="2400" dirty="0"/>
              <a:t>Son ciertas </a:t>
            </a:r>
            <a:r>
              <a:rPr lang="es-ES_tradnl" sz="2400" dirty="0">
                <a:solidFill>
                  <a:srgbClr val="FF0000"/>
                </a:solidFill>
              </a:rPr>
              <a:t>verdades o ideas fundamentales </a:t>
            </a:r>
            <a:r>
              <a:rPr lang="es-ES_tradnl" sz="2400" dirty="0"/>
              <a:t>que arrancan de la filosofía de la guerra, y que la </a:t>
            </a:r>
            <a:r>
              <a:rPr lang="es-ES_tradnl" sz="2400" dirty="0">
                <a:solidFill>
                  <a:srgbClr val="FF0000"/>
                </a:solidFill>
              </a:rPr>
              <a:t>historia comprueba </a:t>
            </a:r>
            <a:r>
              <a:rPr lang="es-ES_tradnl" sz="2400" dirty="0"/>
              <a:t>reiteradamente que </a:t>
            </a:r>
            <a:r>
              <a:rPr lang="es-ES_tradnl" sz="2400" dirty="0">
                <a:solidFill>
                  <a:srgbClr val="FF0000"/>
                </a:solidFill>
              </a:rPr>
              <a:t>vienen rigiendo de manera permanente </a:t>
            </a:r>
            <a:r>
              <a:rPr lang="es-ES_tradnl" sz="2400" dirty="0"/>
              <a:t>e invariable las </a:t>
            </a:r>
            <a:r>
              <a:rPr lang="es-ES_tradnl" sz="2400" dirty="0">
                <a:solidFill>
                  <a:srgbClr val="FF0000"/>
                </a:solidFill>
              </a:rPr>
              <a:t>acciones victoriosas </a:t>
            </a:r>
            <a:r>
              <a:rPr lang="es-ES_tradnl" sz="2400" dirty="0"/>
              <a:t>en la lucha entre pueblos.</a:t>
            </a:r>
          </a:p>
        </p:txBody>
      </p:sp>
      <p:sp>
        <p:nvSpPr>
          <p:cNvPr id="5" name="1 Título"/>
          <p:cNvSpPr txBox="1">
            <a:spLocks/>
          </p:cNvSpPr>
          <p:nvPr/>
        </p:nvSpPr>
        <p:spPr>
          <a:xfrm>
            <a:off x="1523976" y="300038"/>
            <a:ext cx="5405478" cy="628632"/>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smtClean="0">
                <a:ln>
                  <a:noFill/>
                </a:ln>
                <a:solidFill>
                  <a:schemeClr val="bg1"/>
                </a:solidFill>
                <a:effectLst/>
                <a:uLnTx/>
                <a:uFillTx/>
                <a:latin typeface="+mj-lt"/>
                <a:ea typeface="+mj-ea"/>
                <a:cs typeface="+mj-cs"/>
              </a:rPr>
              <a:t>PRINCIPIOS DE LA GUERRA</a:t>
            </a:r>
            <a:endParaRPr kumimoji="0" lang="en-US" sz="32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5" name="1 Título"/>
          <p:cNvSpPr txBox="1">
            <a:spLocks/>
          </p:cNvSpPr>
          <p:nvPr/>
        </p:nvSpPr>
        <p:spPr>
          <a:xfrm>
            <a:off x="1357290" y="357166"/>
            <a:ext cx="5429288" cy="623869"/>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1" i="0" u="none" strike="noStrike" kern="1200" cap="none" spc="0" normalizeH="0" baseline="0" noProof="0" dirty="0" smtClean="0">
                <a:ln>
                  <a:noFill/>
                </a:ln>
                <a:solidFill>
                  <a:schemeClr val="bg1"/>
                </a:solidFill>
                <a:effectLst/>
                <a:uLnTx/>
                <a:uFillTx/>
                <a:latin typeface="+mj-lt"/>
                <a:ea typeface="+mj-ea"/>
                <a:cs typeface="+mj-cs"/>
              </a:rPr>
              <a:t>1. VOLUNTAD  DE VENCER</a:t>
            </a:r>
            <a:endParaRPr kumimoji="0" lang="en-US" sz="36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5 CuadroTexto"/>
          <p:cNvSpPr txBox="1">
            <a:spLocks noChangeArrowheads="1"/>
          </p:cNvSpPr>
          <p:nvPr/>
        </p:nvSpPr>
        <p:spPr bwMode="auto">
          <a:xfrm>
            <a:off x="304800" y="1500174"/>
            <a:ext cx="8458200" cy="3785652"/>
          </a:xfrm>
          <a:prstGeom prst="rect">
            <a:avLst/>
          </a:prstGeom>
          <a:noFill/>
          <a:ln w="9525">
            <a:noFill/>
            <a:miter lim="800000"/>
            <a:headEnd/>
            <a:tailEnd/>
          </a:ln>
        </p:spPr>
        <p:txBody>
          <a:bodyPr>
            <a:spAutoFit/>
          </a:bodyPr>
          <a:lstStyle/>
          <a:p>
            <a:pPr algn="just"/>
            <a:r>
              <a:rPr lang="es-ES_tradnl" sz="2000" dirty="0" smtClean="0"/>
              <a:t>ES EL </a:t>
            </a:r>
            <a:r>
              <a:rPr lang="es-ES_tradnl" sz="2000" dirty="0" smtClean="0">
                <a:solidFill>
                  <a:srgbClr val="FF0000"/>
                </a:solidFill>
              </a:rPr>
              <a:t>DESEO PERMANENTE </a:t>
            </a:r>
            <a:r>
              <a:rPr lang="es-ES_tradnl" sz="2000" dirty="0" smtClean="0"/>
              <a:t>(CONSCIENTE Y APASIONADO) DE </a:t>
            </a:r>
            <a:r>
              <a:rPr lang="es-ES_tradnl" sz="2000" dirty="0" smtClean="0">
                <a:solidFill>
                  <a:srgbClr val="FF0000"/>
                </a:solidFill>
              </a:rPr>
              <a:t>BATIRSE E IMPONERSE, DOMINANDO LA VOLUNTAD DEL ENEMIGO POR EL TRIUNFO A CUALQUIER PRECIO</a:t>
            </a:r>
            <a:r>
              <a:rPr lang="es-ES_tradnl" sz="2000" dirty="0" smtClean="0"/>
              <a:t>. ESTE DESEO SE MANIFIESTA EN EL HOMBRE Y EN LA MASA, ES UN PRINCIPIO DE ESENCIA MORAL, ESPIRITUAL Y SENTIMENTAL.</a:t>
            </a:r>
            <a:endParaRPr lang="es-ES" sz="2000" dirty="0" smtClean="0"/>
          </a:p>
          <a:p>
            <a:r>
              <a:rPr lang="es-ES_tradnl" sz="2000" dirty="0" smtClean="0"/>
              <a:t> </a:t>
            </a:r>
            <a:endParaRPr lang="es-ES" sz="2000" dirty="0" smtClean="0"/>
          </a:p>
          <a:p>
            <a:pPr algn="just">
              <a:buFont typeface="Wingdings" pitchFamily="2" charset="2"/>
              <a:buChar char="Ø"/>
            </a:pPr>
            <a:r>
              <a:rPr lang="es-ES_tradnl" sz="2000" dirty="0" smtClean="0"/>
              <a:t>TOMA COMO ORIGEN A CAUSAS DE ORDEN HUMANO, COMO LA PASIÓN QUE CREA EN EL HOMBRE Y EN LA MASA LA VOLUNTAD DE OBRAR, DE BATIRSE E IMPONERSE.</a:t>
            </a:r>
          </a:p>
          <a:p>
            <a:pPr algn="just">
              <a:buFont typeface="Wingdings" pitchFamily="2" charset="2"/>
              <a:buChar char="Ø"/>
            </a:pPr>
            <a:endParaRPr lang="es-ES_tradnl" sz="2000" dirty="0" smtClean="0"/>
          </a:p>
          <a:p>
            <a:pPr algn="just">
              <a:buFont typeface="Wingdings" pitchFamily="2" charset="2"/>
              <a:buChar char="Ø"/>
            </a:pPr>
            <a:r>
              <a:rPr lang="es-ES_tradnl" sz="2000" dirty="0" smtClean="0"/>
              <a:t>TRATA DE ASEGURAR LA SUPERIORIDAD MORAL Y EN LA ACCIÓN, SE TRADUCE EN HECHOS Y ACTIVIDADES DEL CONDUCTOR, EXPLOTANDO CUALIDADES MORALES Y ORIENTANDO LA SUPERIORIDAD AL FIN.</a:t>
            </a:r>
            <a:endParaRPr lang="es-ES_tradnl"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1 Título"/>
          <p:cNvSpPr txBox="1">
            <a:spLocks/>
          </p:cNvSpPr>
          <p:nvPr/>
        </p:nvSpPr>
        <p:spPr>
          <a:xfrm>
            <a:off x="1357290" y="304801"/>
            <a:ext cx="5529274" cy="623870"/>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1" i="0" u="none" strike="noStrike" kern="1200" cap="none" spc="0" normalizeH="0" baseline="0" noProof="0" dirty="0" smtClean="0">
                <a:ln>
                  <a:noFill/>
                </a:ln>
                <a:solidFill>
                  <a:schemeClr val="bg1"/>
                </a:solidFill>
                <a:effectLst/>
                <a:uLnTx/>
                <a:uFillTx/>
                <a:latin typeface="+mj-lt"/>
                <a:ea typeface="+mj-ea"/>
                <a:cs typeface="+mj-cs"/>
              </a:rPr>
              <a:t>2.-ACCION DE CONJUNTO</a:t>
            </a:r>
            <a:endParaRPr kumimoji="0" lang="en-US" sz="36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5" name="5 CuadroTexto"/>
          <p:cNvSpPr txBox="1">
            <a:spLocks noChangeArrowheads="1"/>
          </p:cNvSpPr>
          <p:nvPr/>
        </p:nvSpPr>
        <p:spPr bwMode="auto">
          <a:xfrm>
            <a:off x="304800" y="2503488"/>
            <a:ext cx="8458200" cy="2678112"/>
          </a:xfrm>
          <a:prstGeom prst="rect">
            <a:avLst/>
          </a:prstGeom>
          <a:noFill/>
          <a:ln w="9525">
            <a:noFill/>
            <a:miter lim="800000"/>
            <a:headEnd/>
            <a:tailEnd/>
          </a:ln>
        </p:spPr>
        <p:txBody>
          <a:bodyPr>
            <a:spAutoFit/>
          </a:bodyPr>
          <a:lstStyle/>
          <a:p>
            <a:pPr algn="just"/>
            <a:r>
              <a:rPr lang="es-ES_tradnl" sz="2400"/>
              <a:t>Es la </a:t>
            </a:r>
            <a:r>
              <a:rPr lang="es-ES_tradnl" sz="2400">
                <a:solidFill>
                  <a:srgbClr val="FF0000"/>
                </a:solidFill>
              </a:rPr>
              <a:t>disposición, manejo y aplicación combinada y coordinada de los medios </a:t>
            </a:r>
            <a:r>
              <a:rPr lang="es-ES_tradnl" sz="2400"/>
              <a:t>de acción en condiciones de </a:t>
            </a:r>
            <a:r>
              <a:rPr lang="es-ES_tradnl" sz="2400">
                <a:solidFill>
                  <a:srgbClr val="FF0000"/>
                </a:solidFill>
              </a:rPr>
              <a:t>crear la superioridad sobre el adversario.</a:t>
            </a:r>
            <a:endParaRPr lang="es-ES" sz="2400">
              <a:solidFill>
                <a:srgbClr val="FF0000"/>
              </a:solidFill>
            </a:endParaRPr>
          </a:p>
          <a:p>
            <a:r>
              <a:rPr lang="es-ES_tradnl" sz="2400"/>
              <a:t> </a:t>
            </a:r>
            <a:endParaRPr lang="es-ES" sz="2400"/>
          </a:p>
          <a:p>
            <a:pPr algn="just">
              <a:buFont typeface="Wingdings" pitchFamily="2" charset="2"/>
              <a:buChar char="Ø"/>
            </a:pPr>
            <a:r>
              <a:rPr lang="es-ES_tradnl" sz="2400"/>
              <a:t>La guerra no es solamente la lucha de fuerzas morales, éstas tienen a su servicio medios de acción material, de manera que exista </a:t>
            </a:r>
            <a:r>
              <a:rPr lang="es-ES_tradnl" sz="2400">
                <a:solidFill>
                  <a:srgbClr val="FF0000"/>
                </a:solidFill>
              </a:rPr>
              <a:t>equilibrio de fines y medios.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1 Título"/>
          <p:cNvSpPr txBox="1">
            <a:spLocks/>
          </p:cNvSpPr>
          <p:nvPr/>
        </p:nvSpPr>
        <p:spPr>
          <a:xfrm>
            <a:off x="1714480" y="285728"/>
            <a:ext cx="5143536" cy="642942"/>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1" i="0" u="none" strike="noStrike" kern="1200" cap="none" spc="0" normalizeH="0" baseline="0" noProof="0" smtClean="0">
                <a:ln>
                  <a:noFill/>
                </a:ln>
                <a:solidFill>
                  <a:schemeClr val="bg1"/>
                </a:solidFill>
                <a:effectLst/>
                <a:uLnTx/>
                <a:uFillTx/>
                <a:latin typeface="+mj-lt"/>
                <a:ea typeface="+mj-ea"/>
                <a:cs typeface="+mj-cs"/>
              </a:rPr>
              <a:t>3.- SORPRESA</a:t>
            </a:r>
            <a:endParaRPr kumimoji="0" lang="en-US" sz="3600" b="0" i="0" u="none" strike="noStrike" kern="1200" cap="none" spc="0" normalizeH="0" baseline="0" noProof="0" smtClean="0">
              <a:ln>
                <a:noFill/>
              </a:ln>
              <a:solidFill>
                <a:schemeClr val="bg1"/>
              </a:solidFill>
              <a:effectLst/>
              <a:uLnTx/>
              <a:uFillTx/>
              <a:latin typeface="+mj-lt"/>
              <a:ea typeface="+mj-ea"/>
              <a:cs typeface="+mj-cs"/>
            </a:endParaRPr>
          </a:p>
        </p:txBody>
      </p:sp>
      <p:sp>
        <p:nvSpPr>
          <p:cNvPr id="5" name="5 CuadroTexto"/>
          <p:cNvSpPr txBox="1">
            <a:spLocks noChangeArrowheads="1"/>
          </p:cNvSpPr>
          <p:nvPr/>
        </p:nvSpPr>
        <p:spPr bwMode="auto">
          <a:xfrm>
            <a:off x="304800" y="1676400"/>
            <a:ext cx="8458200" cy="3785652"/>
          </a:xfrm>
          <a:prstGeom prst="rect">
            <a:avLst/>
          </a:prstGeom>
          <a:noFill/>
          <a:ln w="9525">
            <a:noFill/>
            <a:miter lim="800000"/>
            <a:headEnd/>
            <a:tailEnd/>
          </a:ln>
        </p:spPr>
        <p:txBody>
          <a:bodyPr>
            <a:spAutoFit/>
          </a:bodyPr>
          <a:lstStyle/>
          <a:p>
            <a:pPr algn="just"/>
            <a:r>
              <a:rPr lang="es-ES_tradnl" sz="2000" dirty="0" smtClean="0"/>
              <a:t>PRINCIPIO DE LA GUERRA QUE </a:t>
            </a:r>
            <a:r>
              <a:rPr lang="es-ES_tradnl" sz="2000" dirty="0" smtClean="0">
                <a:solidFill>
                  <a:srgbClr val="FF0000"/>
                </a:solidFill>
              </a:rPr>
              <a:t>EXIGE ACTUAR CONTRA EL ENEMIGO EN UN MOMENTO Y EN UN PUNTO INESPERADO </a:t>
            </a:r>
            <a:r>
              <a:rPr lang="es-ES_tradnl" sz="2000" dirty="0" smtClean="0"/>
              <a:t>O EN TAL FORMA QUE NO PUEDA RESISTIR.</a:t>
            </a:r>
          </a:p>
          <a:p>
            <a:pPr algn="just"/>
            <a:endParaRPr lang="es-ES_tradnl" sz="2000" dirty="0" smtClean="0"/>
          </a:p>
          <a:p>
            <a:pPr algn="just">
              <a:buFont typeface="Wingdings" pitchFamily="2" charset="2"/>
              <a:buChar char="Ø"/>
            </a:pPr>
            <a:r>
              <a:rPr lang="es-ES_tradnl" sz="2000" dirty="0" smtClean="0"/>
              <a:t>NO ES ESENCIAL QUE EL ENEMIGO ESTÉ TOTALMENTE DESPREVENIDO, ES SUFICIENTE QUE SEA TARDE PARA QUE REACCIONE EN FORMA EFECTIVA.</a:t>
            </a:r>
          </a:p>
          <a:p>
            <a:pPr algn="just">
              <a:buFont typeface="Wingdings" pitchFamily="2" charset="2"/>
              <a:buChar char="Ø"/>
            </a:pPr>
            <a:endParaRPr lang="es-ES_tradnl" sz="2000" dirty="0" smtClean="0"/>
          </a:p>
          <a:p>
            <a:pPr algn="just">
              <a:buFont typeface="Wingdings" pitchFamily="2" charset="2"/>
              <a:buChar char="Ø"/>
            </a:pPr>
            <a:r>
              <a:rPr lang="es-ES_tradnl" sz="2000" dirty="0" smtClean="0">
                <a:solidFill>
                  <a:srgbClr val="FF0000"/>
                </a:solidFill>
              </a:rPr>
              <a:t>SE LOGRA MEDIANTE LA RAPIDEZ, EL SECRETO, EL ENGAÑO, LA INTELIGENCIA Y LA CONTRAINTELIGENCIA</a:t>
            </a:r>
            <a:r>
              <a:rPr lang="es-ES_tradnl" sz="2000" dirty="0" smtClean="0"/>
              <a:t>, LA VARIACIÓN EN LAS TÁCTICAS Y PROCEDIMIENTOS DE COMBATE, EL EMPLEO DE MEDIOS DESCONOCIDOS O EN FORMA DIFERENTE Y UTILIZANDO EL TERRENO EN CONDICIONES METEOROLÓGICAS APARENTEMENTE INADECUADAS.</a:t>
            </a:r>
            <a:endParaRPr lang="es-ES_tradnl"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1 Título"/>
          <p:cNvSpPr txBox="1">
            <a:spLocks/>
          </p:cNvSpPr>
          <p:nvPr/>
        </p:nvSpPr>
        <p:spPr>
          <a:xfrm>
            <a:off x="1428728" y="304801"/>
            <a:ext cx="5429288" cy="623870"/>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a:noFill/>
                </a:ln>
                <a:solidFill>
                  <a:schemeClr val="bg1"/>
                </a:solidFill>
                <a:effectLst/>
                <a:uLnTx/>
                <a:uFillTx/>
                <a:latin typeface="+mj-lt"/>
                <a:ea typeface="+mj-ea"/>
                <a:cs typeface="+mj-cs"/>
              </a:rPr>
              <a:t>3.- SORPRESA</a:t>
            </a:r>
            <a:endParaRPr kumimoji="0" lang="en-US" sz="40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5" name="5 CuadroTexto"/>
          <p:cNvSpPr txBox="1">
            <a:spLocks noChangeArrowheads="1"/>
          </p:cNvSpPr>
          <p:nvPr/>
        </p:nvSpPr>
        <p:spPr bwMode="auto">
          <a:xfrm>
            <a:off x="304800" y="2773363"/>
            <a:ext cx="8458200" cy="1570037"/>
          </a:xfrm>
          <a:prstGeom prst="rect">
            <a:avLst/>
          </a:prstGeom>
          <a:noFill/>
          <a:ln w="9525">
            <a:noFill/>
            <a:miter lim="800000"/>
            <a:headEnd/>
            <a:tailEnd/>
          </a:ln>
        </p:spPr>
        <p:txBody>
          <a:bodyPr>
            <a:spAutoFit/>
          </a:bodyPr>
          <a:lstStyle/>
          <a:p>
            <a:pPr algn="just">
              <a:buFont typeface="Wingdings" pitchFamily="2" charset="2"/>
              <a:buChar char="Ø"/>
            </a:pPr>
            <a:r>
              <a:rPr lang="es-ES_tradnl" sz="2400" dirty="0" smtClean="0"/>
              <a:t> DEBE TENERSE EN CUENTA QUE LA SORPRESA SOLO DA UNA SUPERIORIDAD ACCIDENTAL O TEMPORAL, CONSECUENTEMENTE HAY APROVECHARLA OPERATIVAMENTE AL MÁXIMO EN TIEMPO Y EN ESPACIO.</a:t>
            </a:r>
            <a:endParaRPr lang="es-ES_tradnl"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graphicFrame>
        <p:nvGraphicFramePr>
          <p:cNvPr id="10" name="Group 3"/>
          <p:cNvGraphicFramePr>
            <a:graphicFrameLocks noGrp="1"/>
          </p:cNvGraphicFramePr>
          <p:nvPr/>
        </p:nvGraphicFramePr>
        <p:xfrm>
          <a:off x="34925" y="2008188"/>
          <a:ext cx="9109075" cy="3944620"/>
        </p:xfrm>
        <a:graphic>
          <a:graphicData uri="http://schemas.openxmlformats.org/drawingml/2006/table">
            <a:tbl>
              <a:tblPr/>
              <a:tblGrid>
                <a:gridCol w="792163"/>
                <a:gridCol w="792162"/>
                <a:gridCol w="720725"/>
                <a:gridCol w="719138"/>
                <a:gridCol w="1008062"/>
                <a:gridCol w="1009650"/>
                <a:gridCol w="1150938"/>
                <a:gridCol w="1008062"/>
                <a:gridCol w="763588"/>
                <a:gridCol w="1144587"/>
              </a:tblGrid>
              <a:tr h="285750">
                <a:tc gridSpan="10">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dirty="0" smtClean="0">
                          <a:ln>
                            <a:noFill/>
                          </a:ln>
                          <a:solidFill>
                            <a:srgbClr val="000000"/>
                          </a:solidFill>
                          <a:effectLst/>
                          <a:latin typeface="Arial" charset="0"/>
                          <a:cs typeface="Times New Roman" pitchFamily="18" charset="0"/>
                        </a:rPr>
                        <a:t>OPERACIONES TACTICAS</a:t>
                      </a:r>
                      <a:endParaRPr kumimoji="0" lang="es-ES" sz="10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285750">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ESTACIONAMIENTO</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lang="es-AR"/>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MOV. DE TROPAS</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hMerge="1">
                  <a:txBody>
                    <a:bodyPr/>
                    <a:lstStyle/>
                    <a:p>
                      <a:endParaRPr lang="es-AR"/>
                    </a:p>
                  </a:txBody>
                  <a:tcPr/>
                </a:tc>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OPERACIONES DE COMBATE</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465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ADMINIS-TRATI-VOS</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TACTI-COS</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dirty="0" smtClean="0">
                          <a:ln>
                            <a:noFill/>
                          </a:ln>
                          <a:solidFill>
                            <a:srgbClr val="000000"/>
                          </a:solidFill>
                          <a:effectLst/>
                          <a:latin typeface="Arial" charset="0"/>
                          <a:cs typeface="Times New Roman" pitchFamily="18" charset="0"/>
                        </a:rPr>
                        <a:t>TRANS-PORTES</a:t>
                      </a:r>
                      <a:endParaRPr kumimoji="0" lang="es-ES" sz="10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MAR-CHAS</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NO CONVEN-CIONALES</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CONVENCIONALES</a:t>
                      </a:r>
                      <a:endParaRPr kumimoji="0" lang="es-ES" sz="10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285750">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ACAMPA-MENTO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ACANTO-NAMIENTO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VIVAC</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MIXTO</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ACAMPA-MENTO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ACANTO-NAMIENTO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VIVAC</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MIXTO</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Narrow" pitchFamily="34" charset="0"/>
                          <a:cs typeface="Times New Roman" pitchFamily="18" charset="0"/>
                        </a:rPr>
                        <a:t>TACTICO</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Narrow" pitchFamily="34" charset="0"/>
                          <a:cs typeface="Times New Roman" pitchFamily="18" charset="0"/>
                        </a:rPr>
                        <a:t>ADMINIS-TRATIVO</a:t>
                      </a: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TACTICA</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ADMINIS-TRATIVA</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DE GUERRILLA</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SUBVERSION</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EVASION</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SUBSIDIA-RIAS</a:t>
                      </a:r>
                      <a:endParaRPr kumimoji="0" lang="es-ES" sz="18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COMPLEMEN-TARIAS</a:t>
                      </a:r>
                      <a:endParaRPr kumimoji="0" lang="es-ES" sz="18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dirty="0" smtClean="0">
                          <a:ln>
                            <a:noFill/>
                          </a:ln>
                          <a:solidFill>
                            <a:srgbClr val="000000"/>
                          </a:solidFill>
                          <a:effectLst/>
                          <a:latin typeface="Arial" charset="0"/>
                          <a:cs typeface="Times New Roman" pitchFamily="18" charset="0"/>
                        </a:rPr>
                        <a:t>BASICAS</a:t>
                      </a:r>
                      <a:endParaRPr kumimoji="0" lang="es-ES" sz="18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s-AR"/>
                    </a:p>
                  </a:txBody>
                  <a:tcPr/>
                </a:tc>
                <a:tc hMerge="1">
                  <a:txBody>
                    <a:bodyPr/>
                    <a:lstStyle/>
                    <a:p>
                      <a:endParaRPr lang="es-AR"/>
                    </a:p>
                  </a:txBody>
                  <a:tcPr/>
                </a:tc>
              </a:tr>
              <a:tr h="28575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COMANDOS</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PSICOLOGICAS</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DEVASTACION</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ENCUBRI-MIENTO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ENGA</a:t>
                      </a:r>
                      <a:r>
                        <a:rPr kumimoji="0" lang="es-ES" sz="1000" b="0" i="0" u="none" strike="noStrike" cap="none" normalizeH="0" baseline="0" smtClean="0">
                          <a:ln>
                            <a:noFill/>
                          </a:ln>
                          <a:solidFill>
                            <a:schemeClr val="tx1"/>
                          </a:solidFill>
                          <a:effectLst/>
                          <a:latin typeface="Arial"/>
                          <a:cs typeface="Times New Roman" pitchFamily="18" charset="0"/>
                        </a:rPr>
                        <a:t>Ñ</a:t>
                      </a:r>
                      <a:r>
                        <a:rPr kumimoji="0" lang="es-ES" sz="1000" b="0" i="0" u="none" strike="noStrike" cap="none" normalizeH="0" baseline="0" smtClean="0">
                          <a:ln>
                            <a:noFill/>
                          </a:ln>
                          <a:solidFill>
                            <a:schemeClr val="tx1"/>
                          </a:solidFill>
                          <a:effectLst/>
                          <a:latin typeface="Arial Narrow" pitchFamily="34" charset="0"/>
                          <a:cs typeface="Times New Roman" pitchFamily="18" charset="0"/>
                        </a:rPr>
                        <a:t>O</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RELEVO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CONEXI</a:t>
                      </a:r>
                      <a:r>
                        <a:rPr kumimoji="0" lang="es-ES" sz="1000" b="0" i="0" u="none" strike="noStrike" cap="none" normalizeH="0" baseline="0" smtClean="0">
                          <a:ln>
                            <a:noFill/>
                          </a:ln>
                          <a:solidFill>
                            <a:schemeClr val="tx1"/>
                          </a:solidFill>
                          <a:effectLst/>
                          <a:latin typeface="Arial"/>
                          <a:cs typeface="Times New Roman" pitchFamily="18" charset="0"/>
                        </a:rPr>
                        <a:t>Ó</a:t>
                      </a:r>
                      <a:r>
                        <a:rPr kumimoji="0" lang="es-ES" sz="1000" b="0" i="0" u="none" strike="noStrike" cap="none" normalizeH="0" baseline="0" smtClean="0">
                          <a:ln>
                            <a:noFill/>
                          </a:ln>
                          <a:solidFill>
                            <a:schemeClr val="tx1"/>
                          </a:solidFill>
                          <a:effectLst/>
                          <a:latin typeface="Arial Narrow" pitchFamily="34" charset="0"/>
                          <a:cs typeface="Times New Roman" pitchFamily="18" charset="0"/>
                        </a:rPr>
                        <a:t>N</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RECONOCIMIENTO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SEGURIDAD</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INFILTRACION</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INTERDICCION</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INCURSION</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G. ELECTRONICA</a:t>
                      </a: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RETRO-GRADAS</a:t>
                      </a:r>
                      <a:endParaRPr kumimoji="0" lang="es-ES" sz="18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DEFENSI-VAS</a:t>
                      </a:r>
                      <a:endParaRPr kumimoji="0" lang="es-ES" sz="18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1" i="0" u="none" strike="noStrike" cap="none" normalizeH="0" baseline="0" smtClean="0">
                          <a:ln>
                            <a:noFill/>
                          </a:ln>
                          <a:solidFill>
                            <a:srgbClr val="000000"/>
                          </a:solidFill>
                          <a:effectLst/>
                          <a:latin typeface="Arial" charset="0"/>
                          <a:cs typeface="Times New Roman" pitchFamily="18" charset="0"/>
                        </a:rPr>
                        <a:t>OFENSIVAS</a:t>
                      </a:r>
                      <a:endParaRPr kumimoji="0" lang="es-ES" sz="18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03200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ACCION RETARDATRIZ</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RETIRADA</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REPLIEGUE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TENAZ</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smtClean="0">
                          <a:ln>
                            <a:noFill/>
                          </a:ln>
                          <a:solidFill>
                            <a:schemeClr val="tx1"/>
                          </a:solidFill>
                          <a:effectLst/>
                          <a:latin typeface="Arial Narrow" pitchFamily="34" charset="0"/>
                          <a:cs typeface="Times New Roman" pitchFamily="18" charset="0"/>
                        </a:rPr>
                        <a:t>MOVIL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Narrow" pitchFamily="34" charset="0"/>
                          <a:cs typeface="Times New Roman" pitchFamily="18" charset="0"/>
                        </a:rPr>
                        <a:t>DESBORDANTE</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Narrow" pitchFamily="34" charset="0"/>
                          <a:cs typeface="Times New Roman" pitchFamily="18" charset="0"/>
                        </a:rPr>
                        <a:t>ENVOLVENTE</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000" b="0" i="0" u="none" strike="noStrike" cap="none" normalizeH="0" baseline="0" dirty="0" smtClean="0">
                          <a:ln>
                            <a:noFill/>
                          </a:ln>
                          <a:solidFill>
                            <a:schemeClr val="tx1"/>
                          </a:solidFill>
                          <a:effectLst/>
                          <a:latin typeface="Arial Narrow" pitchFamily="34" charset="0"/>
                          <a:cs typeface="Times New Roman" pitchFamily="18" charset="0"/>
                        </a:rPr>
                        <a:t>PENETRACION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Arial Narrow"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1 Título"/>
          <p:cNvSpPr txBox="1">
            <a:spLocks/>
          </p:cNvSpPr>
          <p:nvPr/>
        </p:nvSpPr>
        <p:spPr>
          <a:xfrm>
            <a:off x="1357290" y="304801"/>
            <a:ext cx="5643602" cy="623870"/>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smtClean="0">
                <a:ln>
                  <a:noFill/>
                </a:ln>
                <a:solidFill>
                  <a:schemeClr val="bg1"/>
                </a:solidFill>
                <a:effectLst/>
                <a:uLnTx/>
                <a:uFillTx/>
                <a:latin typeface="+mj-lt"/>
                <a:ea typeface="+mj-ea"/>
                <a:cs typeface="+mj-cs"/>
              </a:rPr>
              <a:t>CUADRO DE OPERACIONES TÁCTICAS </a:t>
            </a:r>
            <a:endParaRPr kumimoji="0" lang="en-US" sz="28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WordArt 1337"/>
          <p:cNvSpPr>
            <a:spLocks noChangeArrowheads="1" noChangeShapeType="1" noTextEdit="1"/>
          </p:cNvSpPr>
          <p:nvPr/>
        </p:nvSpPr>
        <p:spPr bwMode="auto">
          <a:xfrm>
            <a:off x="1428728" y="500042"/>
            <a:ext cx="5572165" cy="357190"/>
          </a:xfrm>
          <a:prstGeom prst="rect">
            <a:avLst/>
          </a:prstGeom>
          <a:solidFill>
            <a:schemeClr val="tx2">
              <a:lumMod val="50000"/>
            </a:schemeClr>
          </a:solidFill>
        </p:spPr>
        <p:txBody>
          <a:bodyPr wrap="none" fromWordArt="1">
            <a:prstTxWarp prst="textPlain">
              <a:avLst>
                <a:gd name="adj" fmla="val 50000"/>
              </a:avLst>
            </a:prstTxWarp>
          </a:bodyPr>
          <a:lstStyle/>
          <a:p>
            <a:r>
              <a:rPr lang="es-BO" sz="400" b="1" kern="10" dirty="0">
                <a:ln w="9525">
                  <a:solidFill>
                    <a:srgbClr val="000000"/>
                  </a:solidFill>
                  <a:round/>
                  <a:headEnd/>
                  <a:tailEnd/>
                </a:ln>
                <a:solidFill>
                  <a:schemeClr val="bg1"/>
                </a:solidFill>
                <a:latin typeface="AR ESSENCE"/>
              </a:rPr>
              <a:t>ELEMENTOS QUE PARTICIPAN EN LA ACCION TACTICA</a:t>
            </a:r>
          </a:p>
        </p:txBody>
      </p:sp>
      <p:sp>
        <p:nvSpPr>
          <p:cNvPr id="5" name="4 Rectángulo"/>
          <p:cNvSpPr/>
          <p:nvPr/>
        </p:nvSpPr>
        <p:spPr>
          <a:xfrm>
            <a:off x="2971800" y="1076910"/>
            <a:ext cx="3000396" cy="923330"/>
          </a:xfrm>
          <a:prstGeom prst="rect">
            <a:avLst/>
          </a:prstGeom>
          <a:noFill/>
        </p:spPr>
        <p:txBody>
          <a:bodyPr>
            <a:spAutoFit/>
          </a:bodyPr>
          <a:lstStyle/>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ELEMENTOS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DE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COMBATE</a:t>
            </a:r>
          </a:p>
        </p:txBody>
      </p:sp>
      <p:sp>
        <p:nvSpPr>
          <p:cNvPr id="6" name="5 Flecha circular"/>
          <p:cNvSpPr/>
          <p:nvPr/>
        </p:nvSpPr>
        <p:spPr>
          <a:xfrm>
            <a:off x="3571875" y="1714500"/>
            <a:ext cx="4206875" cy="4206875"/>
          </a:xfrm>
          <a:prstGeom prst="circularArrow">
            <a:avLst>
              <a:gd name="adj1" fmla="val 5201"/>
              <a:gd name="adj2" fmla="val 335947"/>
              <a:gd name="adj3" fmla="val 4014555"/>
              <a:gd name="adj4" fmla="val 710689"/>
              <a:gd name="adj5" fmla="val 60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6 Flecha circular"/>
          <p:cNvSpPr/>
          <p:nvPr/>
        </p:nvSpPr>
        <p:spPr>
          <a:xfrm rot="654920">
            <a:off x="879475" y="1739900"/>
            <a:ext cx="3670300" cy="3949700"/>
          </a:xfrm>
          <a:prstGeom prst="circularArrow">
            <a:avLst>
              <a:gd name="adj1" fmla="val 5201"/>
              <a:gd name="adj2" fmla="val 335947"/>
              <a:gd name="adj3" fmla="val 8210490"/>
              <a:gd name="adj4" fmla="val 4605574"/>
              <a:gd name="adj5" fmla="val 5392"/>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Flecha circular"/>
          <p:cNvSpPr/>
          <p:nvPr/>
        </p:nvSpPr>
        <p:spPr>
          <a:xfrm rot="21432884">
            <a:off x="2947988" y="1038225"/>
            <a:ext cx="4591050" cy="3852863"/>
          </a:xfrm>
          <a:prstGeom prst="circularArrow">
            <a:avLst>
              <a:gd name="adj1" fmla="val 5202"/>
              <a:gd name="adj2" fmla="val 336015"/>
              <a:gd name="adj3" fmla="val 21292825"/>
              <a:gd name="adj4" fmla="val 18659500"/>
              <a:gd name="adj5" fmla="val 5013"/>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8 Flecha circular"/>
          <p:cNvSpPr/>
          <p:nvPr/>
        </p:nvSpPr>
        <p:spPr>
          <a:xfrm rot="1686589">
            <a:off x="884238" y="973138"/>
            <a:ext cx="4140200" cy="4127500"/>
          </a:xfrm>
          <a:prstGeom prst="circularArrow">
            <a:avLst>
              <a:gd name="adj1" fmla="val 5202"/>
              <a:gd name="adj2" fmla="val 611090"/>
              <a:gd name="adj3" fmla="val 12297380"/>
              <a:gd name="adj4" fmla="val 9575303"/>
              <a:gd name="adj5" fmla="val 6184"/>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9 Rectángulo"/>
          <p:cNvSpPr/>
          <p:nvPr/>
        </p:nvSpPr>
        <p:spPr>
          <a:xfrm>
            <a:off x="6629400" y="3048000"/>
            <a:ext cx="2514600" cy="923330"/>
          </a:xfrm>
          <a:prstGeom prst="rect">
            <a:avLst/>
          </a:prstGeom>
          <a:noFill/>
        </p:spPr>
        <p:txBody>
          <a:bodyPr>
            <a:spAutoFit/>
          </a:bodyPr>
          <a:lstStyle/>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ELEMENTOS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DE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APOYO DE FUEGOS</a:t>
            </a:r>
          </a:p>
        </p:txBody>
      </p:sp>
      <p:sp>
        <p:nvSpPr>
          <p:cNvPr id="11" name="10 Rectángulo"/>
          <p:cNvSpPr/>
          <p:nvPr/>
        </p:nvSpPr>
        <p:spPr>
          <a:xfrm>
            <a:off x="3048000" y="5562600"/>
            <a:ext cx="2819400" cy="923330"/>
          </a:xfrm>
          <a:prstGeom prst="rect">
            <a:avLst/>
          </a:prstGeom>
          <a:noFill/>
        </p:spPr>
        <p:txBody>
          <a:bodyPr>
            <a:spAutoFit/>
          </a:bodyPr>
          <a:lstStyle/>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ELEMENTOS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DE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APOYO DE COMBATE</a:t>
            </a:r>
          </a:p>
        </p:txBody>
      </p:sp>
      <p:sp>
        <p:nvSpPr>
          <p:cNvPr id="12" name="11 Rectángulo"/>
          <p:cNvSpPr/>
          <p:nvPr/>
        </p:nvSpPr>
        <p:spPr>
          <a:xfrm>
            <a:off x="-152400" y="3048000"/>
            <a:ext cx="2819400" cy="923330"/>
          </a:xfrm>
          <a:prstGeom prst="rect">
            <a:avLst/>
          </a:prstGeom>
          <a:noFill/>
        </p:spPr>
        <p:txBody>
          <a:bodyPr>
            <a:spAutoFit/>
          </a:bodyPr>
          <a:lstStyle/>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SERVICIO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PARA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APOYO DE COMBATE</a:t>
            </a:r>
          </a:p>
        </p:txBody>
      </p:sp>
      <p:sp>
        <p:nvSpPr>
          <p:cNvPr id="13" name="12 Elipse"/>
          <p:cNvSpPr/>
          <p:nvPr/>
        </p:nvSpPr>
        <p:spPr>
          <a:xfrm>
            <a:off x="3048000" y="2590800"/>
            <a:ext cx="2895600" cy="1600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BO"/>
          </a:p>
        </p:txBody>
      </p:sp>
      <p:sp>
        <p:nvSpPr>
          <p:cNvPr id="14" name="13 Rectángulo"/>
          <p:cNvSpPr/>
          <p:nvPr/>
        </p:nvSpPr>
        <p:spPr>
          <a:xfrm>
            <a:off x="3505200" y="2895600"/>
            <a:ext cx="2057400" cy="923330"/>
          </a:xfrm>
          <a:prstGeom prst="rect">
            <a:avLst/>
          </a:prstGeom>
          <a:noFill/>
        </p:spPr>
        <p:txBody>
          <a:bodyPr>
            <a:spAutoFit/>
          </a:bodyPr>
          <a:lstStyle/>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ELEMENTOS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DE </a:t>
            </a:r>
          </a:p>
          <a:p>
            <a:pPr algn="ctr">
              <a:defRPr/>
            </a:pPr>
            <a:r>
              <a:rPr lang="es-ES" b="1" dirty="0">
                <a:ln w="17780" cmpd="sng">
                  <a:solidFill>
                    <a:schemeClr val="tx1"/>
                  </a:solidFill>
                  <a:prstDash val="solid"/>
                  <a:miter lim="800000"/>
                </a:ln>
                <a:solidFill>
                  <a:srgbClr val="000000"/>
                </a:solidFill>
                <a:effectLst>
                  <a:outerShdw blurRad="50800" algn="tl" rotWithShape="0">
                    <a:srgbClr val="000000"/>
                  </a:outerShdw>
                </a:effectLst>
              </a:rPr>
              <a:t>COMANDO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solidFill>
            <a:srgbClr val="FF0000"/>
          </a:solid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Text Box 304"/>
          <p:cNvSpPr txBox="1">
            <a:spLocks noChangeArrowheads="1"/>
          </p:cNvSpPr>
          <p:nvPr/>
        </p:nvSpPr>
        <p:spPr bwMode="auto">
          <a:xfrm>
            <a:off x="1547813" y="274662"/>
            <a:ext cx="5967412" cy="701675"/>
          </a:xfrm>
          <a:prstGeom prst="rect">
            <a:avLst/>
          </a:prstGeom>
          <a:solidFill>
            <a:schemeClr val="tx2">
              <a:lumMod val="50000"/>
            </a:schemeClr>
          </a:solidFill>
          <a:ln w="9525" algn="ctr">
            <a:noFill/>
            <a:miter lim="800000"/>
            <a:headEnd/>
            <a:tailEnd/>
          </a:ln>
          <a:effectLst/>
        </p:spPr>
        <p:txBody>
          <a:bodyPr wrap="none">
            <a:spAutoFit/>
          </a:bodyPr>
          <a:lstStyle/>
          <a:p>
            <a:pPr>
              <a:defRPr/>
            </a:pPr>
            <a:r>
              <a:rPr lang="es-ES" sz="4000" b="1" dirty="0">
                <a:solidFill>
                  <a:srgbClr val="FFFF00"/>
                </a:solidFill>
                <a:effectLst>
                  <a:outerShdw blurRad="38100" dist="38100" dir="2700000" algn="tl">
                    <a:srgbClr val="000000"/>
                  </a:outerShdw>
                </a:effectLst>
                <a:latin typeface="Arial" charset="0"/>
                <a:cs typeface="Arial" charset="0"/>
              </a:rPr>
              <a:t>ORGANIZACIÓN DEL BI</a:t>
            </a:r>
            <a:endParaRPr lang="es-BO" sz="4000" b="1" dirty="0">
              <a:solidFill>
                <a:srgbClr val="FFFF00"/>
              </a:solidFill>
              <a:effectLst>
                <a:outerShdw blurRad="38100" dist="38100" dir="2700000" algn="tl">
                  <a:srgbClr val="000000"/>
                </a:outerShdw>
              </a:effectLst>
              <a:latin typeface="Arial" charset="0"/>
              <a:cs typeface="Arial" charset="0"/>
            </a:endParaRPr>
          </a:p>
        </p:txBody>
      </p:sp>
      <p:sp>
        <p:nvSpPr>
          <p:cNvPr id="5" name="Rectangle 305"/>
          <p:cNvSpPr>
            <a:spLocks noChangeArrowheads="1"/>
          </p:cNvSpPr>
          <p:nvPr/>
        </p:nvSpPr>
        <p:spPr bwMode="auto">
          <a:xfrm>
            <a:off x="4284663" y="1211287"/>
            <a:ext cx="1008062" cy="431800"/>
          </a:xfrm>
          <a:prstGeom prst="rect">
            <a:avLst/>
          </a:prstGeom>
          <a:solidFill>
            <a:srgbClr val="FF0000"/>
          </a:solidFill>
          <a:ln w="9525">
            <a:solidFill>
              <a:schemeClr val="tx1"/>
            </a:solidFill>
            <a:miter lim="800000"/>
            <a:headEnd/>
            <a:tailEnd/>
          </a:ln>
        </p:spPr>
        <p:txBody>
          <a:bodyPr wrap="none" anchor="ctr"/>
          <a:lstStyle/>
          <a:p>
            <a:endParaRPr lang="es-AR"/>
          </a:p>
        </p:txBody>
      </p:sp>
      <p:sp>
        <p:nvSpPr>
          <p:cNvPr id="6" name="Rectangle 306"/>
          <p:cNvSpPr>
            <a:spLocks noChangeArrowheads="1"/>
          </p:cNvSpPr>
          <p:nvPr/>
        </p:nvSpPr>
        <p:spPr bwMode="auto">
          <a:xfrm>
            <a:off x="7289800" y="6396062"/>
            <a:ext cx="1008063" cy="431800"/>
          </a:xfrm>
          <a:prstGeom prst="rect">
            <a:avLst/>
          </a:prstGeom>
          <a:solidFill>
            <a:srgbClr val="00B0F0"/>
          </a:solidFill>
          <a:ln w="9525">
            <a:solidFill>
              <a:schemeClr val="tx1"/>
            </a:solidFill>
            <a:miter lim="800000"/>
            <a:headEnd/>
            <a:tailEnd/>
          </a:ln>
        </p:spPr>
        <p:txBody>
          <a:bodyPr wrap="none" anchor="ctr"/>
          <a:lstStyle/>
          <a:p>
            <a:endParaRPr lang="es-AR"/>
          </a:p>
        </p:txBody>
      </p:sp>
      <p:sp>
        <p:nvSpPr>
          <p:cNvPr id="7" name="Rectangle 307"/>
          <p:cNvSpPr>
            <a:spLocks noChangeArrowheads="1"/>
          </p:cNvSpPr>
          <p:nvPr/>
        </p:nvSpPr>
        <p:spPr bwMode="auto">
          <a:xfrm>
            <a:off x="7289800" y="5819799"/>
            <a:ext cx="1008063" cy="431800"/>
          </a:xfrm>
          <a:prstGeom prst="rect">
            <a:avLst/>
          </a:prstGeom>
          <a:solidFill>
            <a:srgbClr val="00B0F0"/>
          </a:solidFill>
          <a:ln w="9525">
            <a:solidFill>
              <a:schemeClr val="tx1"/>
            </a:solidFill>
            <a:miter lim="800000"/>
            <a:headEnd/>
            <a:tailEnd/>
          </a:ln>
        </p:spPr>
        <p:txBody>
          <a:bodyPr wrap="none" anchor="ctr"/>
          <a:lstStyle/>
          <a:p>
            <a:endParaRPr lang="es-AR"/>
          </a:p>
        </p:txBody>
      </p:sp>
      <p:sp>
        <p:nvSpPr>
          <p:cNvPr id="8" name="Rectangle 308"/>
          <p:cNvSpPr>
            <a:spLocks noChangeArrowheads="1"/>
          </p:cNvSpPr>
          <p:nvPr/>
        </p:nvSpPr>
        <p:spPr bwMode="auto">
          <a:xfrm>
            <a:off x="7289800" y="5172099"/>
            <a:ext cx="1008063" cy="431800"/>
          </a:xfrm>
          <a:prstGeom prst="rect">
            <a:avLst/>
          </a:prstGeom>
          <a:solidFill>
            <a:srgbClr val="00B0F0"/>
          </a:solidFill>
          <a:ln w="9525">
            <a:solidFill>
              <a:schemeClr val="tx1"/>
            </a:solidFill>
            <a:miter lim="800000"/>
            <a:headEnd/>
            <a:tailEnd/>
          </a:ln>
        </p:spPr>
        <p:txBody>
          <a:bodyPr wrap="none" anchor="ctr"/>
          <a:lstStyle/>
          <a:p>
            <a:pPr algn="ctr"/>
            <a:r>
              <a:rPr lang="es-ES"/>
              <a:t>MB</a:t>
            </a:r>
            <a:endParaRPr lang="es-BO"/>
          </a:p>
        </p:txBody>
      </p:sp>
      <p:sp>
        <p:nvSpPr>
          <p:cNvPr id="9" name="Rectangle 309"/>
          <p:cNvSpPr>
            <a:spLocks noChangeArrowheads="1"/>
          </p:cNvSpPr>
          <p:nvPr/>
        </p:nvSpPr>
        <p:spPr bwMode="auto">
          <a:xfrm>
            <a:off x="7289800" y="4595837"/>
            <a:ext cx="1008063" cy="431800"/>
          </a:xfrm>
          <a:prstGeom prst="rect">
            <a:avLst/>
          </a:prstGeom>
          <a:solidFill>
            <a:srgbClr val="00B0F0"/>
          </a:solidFill>
          <a:ln w="9525">
            <a:solidFill>
              <a:schemeClr val="tx1"/>
            </a:solidFill>
            <a:miter lim="800000"/>
            <a:headEnd/>
            <a:tailEnd/>
          </a:ln>
        </p:spPr>
        <p:txBody>
          <a:bodyPr wrap="none" anchor="ctr"/>
          <a:lstStyle/>
          <a:p>
            <a:endParaRPr lang="es-AR"/>
          </a:p>
        </p:txBody>
      </p:sp>
      <p:sp>
        <p:nvSpPr>
          <p:cNvPr id="10" name="Rectangle 310"/>
          <p:cNvSpPr>
            <a:spLocks noChangeArrowheads="1"/>
          </p:cNvSpPr>
          <p:nvPr/>
        </p:nvSpPr>
        <p:spPr bwMode="auto">
          <a:xfrm>
            <a:off x="7289800" y="4019574"/>
            <a:ext cx="1008063" cy="431800"/>
          </a:xfrm>
          <a:prstGeom prst="rect">
            <a:avLst/>
          </a:prstGeom>
          <a:solidFill>
            <a:srgbClr val="00B0F0"/>
          </a:solidFill>
          <a:ln w="9525">
            <a:solidFill>
              <a:schemeClr val="tx1"/>
            </a:solidFill>
            <a:miter lim="800000"/>
            <a:headEnd/>
            <a:tailEnd/>
          </a:ln>
        </p:spPr>
        <p:txBody>
          <a:bodyPr wrap="none" anchor="ctr"/>
          <a:lstStyle/>
          <a:p>
            <a:pPr algn="ctr"/>
            <a:r>
              <a:rPr lang="es-ES" dirty="0"/>
              <a:t>CS</a:t>
            </a:r>
            <a:endParaRPr lang="es-BO" dirty="0"/>
          </a:p>
        </p:txBody>
      </p:sp>
      <p:sp>
        <p:nvSpPr>
          <p:cNvPr id="11" name="Rectangle 311"/>
          <p:cNvSpPr>
            <a:spLocks noChangeArrowheads="1"/>
          </p:cNvSpPr>
          <p:nvPr/>
        </p:nvSpPr>
        <p:spPr bwMode="auto">
          <a:xfrm>
            <a:off x="4265613" y="3948137"/>
            <a:ext cx="1008062" cy="431800"/>
          </a:xfrm>
          <a:prstGeom prst="rect">
            <a:avLst/>
          </a:prstGeom>
          <a:solidFill>
            <a:srgbClr val="FFFF00"/>
          </a:solidFill>
          <a:ln w="9525">
            <a:solidFill>
              <a:schemeClr val="tx1"/>
            </a:solidFill>
            <a:miter lim="800000"/>
            <a:headEnd/>
            <a:tailEnd/>
          </a:ln>
        </p:spPr>
        <p:txBody>
          <a:bodyPr wrap="none" anchor="ctr"/>
          <a:lstStyle/>
          <a:p>
            <a:pPr algn="ctr"/>
            <a:r>
              <a:rPr lang="es-ES"/>
              <a:t>AP</a:t>
            </a:r>
            <a:endParaRPr lang="es-BO"/>
          </a:p>
        </p:txBody>
      </p:sp>
      <p:sp>
        <p:nvSpPr>
          <p:cNvPr id="12" name="Rectangle 312"/>
          <p:cNvSpPr>
            <a:spLocks noChangeArrowheads="1"/>
          </p:cNvSpPr>
          <p:nvPr/>
        </p:nvSpPr>
        <p:spPr bwMode="auto">
          <a:xfrm>
            <a:off x="4265613" y="4740299"/>
            <a:ext cx="1008062" cy="431800"/>
          </a:xfrm>
          <a:prstGeom prst="rect">
            <a:avLst/>
          </a:prstGeom>
          <a:solidFill>
            <a:srgbClr val="FFFF00"/>
          </a:solidFill>
          <a:ln w="9525">
            <a:solidFill>
              <a:schemeClr val="tx1"/>
            </a:solidFill>
            <a:miter lim="800000"/>
            <a:headEnd/>
            <a:tailEnd/>
          </a:ln>
        </p:spPr>
        <p:txBody>
          <a:bodyPr wrap="none" anchor="ctr"/>
          <a:lstStyle/>
          <a:p>
            <a:endParaRPr lang="es-AR"/>
          </a:p>
        </p:txBody>
      </p:sp>
      <p:sp>
        <p:nvSpPr>
          <p:cNvPr id="13" name="Rectangle 313"/>
          <p:cNvSpPr>
            <a:spLocks noChangeArrowheads="1"/>
          </p:cNvSpPr>
          <p:nvPr/>
        </p:nvSpPr>
        <p:spPr bwMode="auto">
          <a:xfrm>
            <a:off x="1528763" y="3948137"/>
            <a:ext cx="1008062" cy="431800"/>
          </a:xfrm>
          <a:prstGeom prst="rect">
            <a:avLst/>
          </a:prstGeom>
          <a:solidFill>
            <a:schemeClr val="accent2"/>
          </a:solidFill>
          <a:ln w="9525">
            <a:solidFill>
              <a:schemeClr val="tx1"/>
            </a:solidFill>
            <a:miter lim="800000"/>
            <a:headEnd/>
            <a:tailEnd/>
          </a:ln>
        </p:spPr>
        <p:txBody>
          <a:bodyPr wrap="none" anchor="ctr"/>
          <a:lstStyle/>
          <a:p>
            <a:endParaRPr lang="es-AR"/>
          </a:p>
        </p:txBody>
      </p:sp>
      <p:sp>
        <p:nvSpPr>
          <p:cNvPr id="14" name="Rectangle 314"/>
          <p:cNvSpPr>
            <a:spLocks noChangeArrowheads="1"/>
          </p:cNvSpPr>
          <p:nvPr/>
        </p:nvSpPr>
        <p:spPr bwMode="auto">
          <a:xfrm>
            <a:off x="1673225" y="4092599"/>
            <a:ext cx="1008063" cy="431800"/>
          </a:xfrm>
          <a:prstGeom prst="rect">
            <a:avLst/>
          </a:prstGeom>
          <a:solidFill>
            <a:schemeClr val="accent2"/>
          </a:solidFill>
          <a:ln w="9525">
            <a:solidFill>
              <a:schemeClr val="tx1"/>
            </a:solidFill>
            <a:miter lim="800000"/>
            <a:headEnd/>
            <a:tailEnd/>
          </a:ln>
        </p:spPr>
        <p:txBody>
          <a:bodyPr wrap="none" anchor="ctr"/>
          <a:lstStyle/>
          <a:p>
            <a:endParaRPr lang="es-AR"/>
          </a:p>
        </p:txBody>
      </p:sp>
      <p:sp>
        <p:nvSpPr>
          <p:cNvPr id="15" name="Rectangle 315"/>
          <p:cNvSpPr>
            <a:spLocks noChangeArrowheads="1"/>
          </p:cNvSpPr>
          <p:nvPr/>
        </p:nvSpPr>
        <p:spPr bwMode="auto">
          <a:xfrm>
            <a:off x="1817688" y="4235474"/>
            <a:ext cx="1008062" cy="431800"/>
          </a:xfrm>
          <a:prstGeom prst="rect">
            <a:avLst/>
          </a:prstGeom>
          <a:solidFill>
            <a:schemeClr val="accent2"/>
          </a:solidFill>
          <a:ln w="9525">
            <a:solidFill>
              <a:schemeClr val="tx1"/>
            </a:solidFill>
            <a:miter lim="800000"/>
            <a:headEnd/>
            <a:tailEnd/>
          </a:ln>
        </p:spPr>
        <p:txBody>
          <a:bodyPr wrap="none" anchor="ctr"/>
          <a:lstStyle/>
          <a:p>
            <a:endParaRPr lang="es-AR"/>
          </a:p>
        </p:txBody>
      </p:sp>
      <p:sp>
        <p:nvSpPr>
          <p:cNvPr id="16" name="Rectangle 316"/>
          <p:cNvSpPr>
            <a:spLocks noChangeArrowheads="1"/>
          </p:cNvSpPr>
          <p:nvPr/>
        </p:nvSpPr>
        <p:spPr bwMode="auto">
          <a:xfrm>
            <a:off x="1601788" y="5819799"/>
            <a:ext cx="1008062" cy="431800"/>
          </a:xfrm>
          <a:prstGeom prst="rect">
            <a:avLst/>
          </a:prstGeom>
          <a:solidFill>
            <a:schemeClr val="accent2"/>
          </a:solidFill>
          <a:ln w="9525">
            <a:solidFill>
              <a:schemeClr val="tx1"/>
            </a:solidFill>
            <a:miter lim="800000"/>
            <a:headEnd/>
            <a:tailEnd/>
          </a:ln>
        </p:spPr>
        <p:txBody>
          <a:bodyPr wrap="none" anchor="ctr"/>
          <a:lstStyle/>
          <a:p>
            <a:endParaRPr lang="es-AR"/>
          </a:p>
        </p:txBody>
      </p:sp>
      <p:sp>
        <p:nvSpPr>
          <p:cNvPr id="17" name="Rectangle 317"/>
          <p:cNvSpPr>
            <a:spLocks noChangeArrowheads="1"/>
          </p:cNvSpPr>
          <p:nvPr/>
        </p:nvSpPr>
        <p:spPr bwMode="auto">
          <a:xfrm>
            <a:off x="4265613" y="1858987"/>
            <a:ext cx="1008062" cy="431800"/>
          </a:xfrm>
          <a:prstGeom prst="rect">
            <a:avLst/>
          </a:prstGeom>
          <a:solidFill>
            <a:srgbClr val="FF0000"/>
          </a:solidFill>
          <a:ln w="9525">
            <a:solidFill>
              <a:schemeClr val="tx1"/>
            </a:solidFill>
            <a:miter lim="800000"/>
            <a:headEnd/>
            <a:tailEnd/>
          </a:ln>
        </p:spPr>
        <p:txBody>
          <a:bodyPr wrap="none" anchor="ctr"/>
          <a:lstStyle/>
          <a:p>
            <a:pPr algn="ctr"/>
            <a:r>
              <a:rPr lang="es-ES"/>
              <a:t>JPLM</a:t>
            </a:r>
            <a:endParaRPr lang="es-BO"/>
          </a:p>
        </p:txBody>
      </p:sp>
      <p:sp>
        <p:nvSpPr>
          <p:cNvPr id="18" name="Rectangle 318"/>
          <p:cNvSpPr>
            <a:spLocks noChangeArrowheads="1"/>
          </p:cNvSpPr>
          <p:nvPr/>
        </p:nvSpPr>
        <p:spPr bwMode="auto">
          <a:xfrm>
            <a:off x="1457325" y="3011512"/>
            <a:ext cx="1008063" cy="431800"/>
          </a:xfrm>
          <a:prstGeom prst="rect">
            <a:avLst/>
          </a:prstGeom>
          <a:solidFill>
            <a:srgbClr val="FF0000"/>
          </a:solidFill>
          <a:ln w="9525">
            <a:solidFill>
              <a:schemeClr val="tx1"/>
            </a:solidFill>
            <a:miter lim="800000"/>
            <a:headEnd/>
            <a:tailEnd/>
          </a:ln>
        </p:spPr>
        <p:txBody>
          <a:bodyPr wrap="none" anchor="ctr"/>
          <a:lstStyle/>
          <a:p>
            <a:pPr algn="ctr"/>
            <a:r>
              <a:rPr lang="es-ES"/>
              <a:t>P-1</a:t>
            </a:r>
            <a:endParaRPr lang="es-BO"/>
          </a:p>
        </p:txBody>
      </p:sp>
      <p:sp>
        <p:nvSpPr>
          <p:cNvPr id="19" name="Rectangle 319"/>
          <p:cNvSpPr>
            <a:spLocks noChangeArrowheads="1"/>
          </p:cNvSpPr>
          <p:nvPr/>
        </p:nvSpPr>
        <p:spPr bwMode="auto">
          <a:xfrm>
            <a:off x="2897188" y="3011512"/>
            <a:ext cx="1008062" cy="431800"/>
          </a:xfrm>
          <a:prstGeom prst="rect">
            <a:avLst/>
          </a:prstGeom>
          <a:solidFill>
            <a:srgbClr val="FF0000"/>
          </a:solidFill>
          <a:ln w="9525">
            <a:solidFill>
              <a:schemeClr val="tx1"/>
            </a:solidFill>
            <a:miter lim="800000"/>
            <a:headEnd/>
            <a:tailEnd/>
          </a:ln>
        </p:spPr>
        <p:txBody>
          <a:bodyPr wrap="none" anchor="ctr"/>
          <a:lstStyle/>
          <a:p>
            <a:pPr algn="ctr"/>
            <a:r>
              <a:rPr lang="es-ES"/>
              <a:t>P-2</a:t>
            </a:r>
            <a:endParaRPr lang="es-BO"/>
          </a:p>
        </p:txBody>
      </p:sp>
      <p:sp>
        <p:nvSpPr>
          <p:cNvPr id="20" name="Rectangle 320"/>
          <p:cNvSpPr>
            <a:spLocks noChangeArrowheads="1"/>
          </p:cNvSpPr>
          <p:nvPr/>
        </p:nvSpPr>
        <p:spPr bwMode="auto">
          <a:xfrm>
            <a:off x="4265613" y="3011512"/>
            <a:ext cx="1008062" cy="431800"/>
          </a:xfrm>
          <a:prstGeom prst="rect">
            <a:avLst/>
          </a:prstGeom>
          <a:solidFill>
            <a:srgbClr val="FF0000"/>
          </a:solidFill>
          <a:ln w="9525">
            <a:solidFill>
              <a:schemeClr val="tx1"/>
            </a:solidFill>
            <a:miter lim="800000"/>
            <a:headEnd/>
            <a:tailEnd/>
          </a:ln>
        </p:spPr>
        <p:txBody>
          <a:bodyPr wrap="none" anchor="ctr"/>
          <a:lstStyle/>
          <a:p>
            <a:pPr algn="ctr"/>
            <a:r>
              <a:rPr lang="es-ES"/>
              <a:t>P-3</a:t>
            </a:r>
            <a:endParaRPr lang="es-BO"/>
          </a:p>
        </p:txBody>
      </p:sp>
      <p:sp>
        <p:nvSpPr>
          <p:cNvPr id="21" name="Rectangle 321"/>
          <p:cNvSpPr>
            <a:spLocks noChangeArrowheads="1"/>
          </p:cNvSpPr>
          <p:nvPr/>
        </p:nvSpPr>
        <p:spPr bwMode="auto">
          <a:xfrm>
            <a:off x="7218363" y="3011512"/>
            <a:ext cx="1008062" cy="431800"/>
          </a:xfrm>
          <a:prstGeom prst="rect">
            <a:avLst/>
          </a:prstGeom>
          <a:solidFill>
            <a:srgbClr val="FF0000"/>
          </a:solidFill>
          <a:ln w="9525">
            <a:solidFill>
              <a:schemeClr val="tx1"/>
            </a:solidFill>
            <a:miter lim="800000"/>
            <a:headEnd/>
            <a:tailEnd/>
          </a:ln>
        </p:spPr>
        <p:txBody>
          <a:bodyPr wrap="none" anchor="ctr"/>
          <a:lstStyle/>
          <a:p>
            <a:pPr algn="ctr"/>
            <a:r>
              <a:rPr lang="es-ES"/>
              <a:t>P-5</a:t>
            </a:r>
            <a:endParaRPr lang="es-BO"/>
          </a:p>
        </p:txBody>
      </p:sp>
      <p:sp>
        <p:nvSpPr>
          <p:cNvPr id="22" name="Rectangle 322"/>
          <p:cNvSpPr>
            <a:spLocks noChangeArrowheads="1"/>
          </p:cNvSpPr>
          <p:nvPr/>
        </p:nvSpPr>
        <p:spPr bwMode="auto">
          <a:xfrm>
            <a:off x="5776913" y="3011512"/>
            <a:ext cx="1008062" cy="431800"/>
          </a:xfrm>
          <a:prstGeom prst="rect">
            <a:avLst/>
          </a:prstGeom>
          <a:solidFill>
            <a:srgbClr val="FF0000"/>
          </a:solidFill>
          <a:ln w="9525">
            <a:solidFill>
              <a:schemeClr val="tx1"/>
            </a:solidFill>
            <a:miter lim="800000"/>
            <a:headEnd/>
            <a:tailEnd/>
          </a:ln>
        </p:spPr>
        <p:txBody>
          <a:bodyPr wrap="none" anchor="ctr"/>
          <a:lstStyle/>
          <a:p>
            <a:pPr algn="ctr"/>
            <a:r>
              <a:rPr lang="es-ES"/>
              <a:t>P-4</a:t>
            </a:r>
            <a:endParaRPr lang="es-BO"/>
          </a:p>
        </p:txBody>
      </p:sp>
      <p:sp>
        <p:nvSpPr>
          <p:cNvPr id="23" name="Line 323"/>
          <p:cNvSpPr>
            <a:spLocks noChangeShapeType="1"/>
          </p:cNvSpPr>
          <p:nvPr/>
        </p:nvSpPr>
        <p:spPr bwMode="auto">
          <a:xfrm>
            <a:off x="4284663" y="1211287"/>
            <a:ext cx="1008062" cy="431800"/>
          </a:xfrm>
          <a:prstGeom prst="line">
            <a:avLst/>
          </a:prstGeom>
          <a:noFill/>
          <a:ln w="9525">
            <a:solidFill>
              <a:schemeClr val="tx1"/>
            </a:solidFill>
            <a:round/>
            <a:headEnd/>
            <a:tailEnd/>
          </a:ln>
        </p:spPr>
        <p:txBody>
          <a:bodyPr/>
          <a:lstStyle/>
          <a:p>
            <a:endParaRPr lang="es-BO"/>
          </a:p>
        </p:txBody>
      </p:sp>
      <p:sp>
        <p:nvSpPr>
          <p:cNvPr id="24" name="Line 324"/>
          <p:cNvSpPr>
            <a:spLocks noChangeShapeType="1"/>
          </p:cNvSpPr>
          <p:nvPr/>
        </p:nvSpPr>
        <p:spPr bwMode="auto">
          <a:xfrm flipH="1">
            <a:off x="4284663" y="1211287"/>
            <a:ext cx="1008062" cy="431800"/>
          </a:xfrm>
          <a:prstGeom prst="line">
            <a:avLst/>
          </a:prstGeom>
          <a:noFill/>
          <a:ln w="9525">
            <a:solidFill>
              <a:schemeClr val="tx1"/>
            </a:solidFill>
            <a:round/>
            <a:headEnd/>
            <a:tailEnd/>
          </a:ln>
        </p:spPr>
        <p:txBody>
          <a:bodyPr/>
          <a:lstStyle/>
          <a:p>
            <a:endParaRPr lang="es-BO"/>
          </a:p>
        </p:txBody>
      </p:sp>
      <p:sp>
        <p:nvSpPr>
          <p:cNvPr id="25" name="Line 327"/>
          <p:cNvSpPr>
            <a:spLocks noChangeShapeType="1"/>
          </p:cNvSpPr>
          <p:nvPr/>
        </p:nvSpPr>
        <p:spPr bwMode="auto">
          <a:xfrm>
            <a:off x="1817688" y="4235474"/>
            <a:ext cx="1008062" cy="431800"/>
          </a:xfrm>
          <a:prstGeom prst="line">
            <a:avLst/>
          </a:prstGeom>
          <a:noFill/>
          <a:ln w="9525">
            <a:solidFill>
              <a:schemeClr val="tx1"/>
            </a:solidFill>
            <a:round/>
            <a:headEnd/>
            <a:tailEnd/>
          </a:ln>
        </p:spPr>
        <p:txBody>
          <a:bodyPr/>
          <a:lstStyle/>
          <a:p>
            <a:endParaRPr lang="es-BO"/>
          </a:p>
        </p:txBody>
      </p:sp>
      <p:sp>
        <p:nvSpPr>
          <p:cNvPr id="26" name="Line 328"/>
          <p:cNvSpPr>
            <a:spLocks noChangeShapeType="1"/>
          </p:cNvSpPr>
          <p:nvPr/>
        </p:nvSpPr>
        <p:spPr bwMode="auto">
          <a:xfrm flipH="1">
            <a:off x="1817688" y="4235474"/>
            <a:ext cx="1008062" cy="431800"/>
          </a:xfrm>
          <a:prstGeom prst="line">
            <a:avLst/>
          </a:prstGeom>
          <a:noFill/>
          <a:ln w="9525">
            <a:solidFill>
              <a:schemeClr val="tx1"/>
            </a:solidFill>
            <a:round/>
            <a:headEnd/>
            <a:tailEnd/>
          </a:ln>
        </p:spPr>
        <p:txBody>
          <a:bodyPr/>
          <a:lstStyle/>
          <a:p>
            <a:endParaRPr lang="es-BO"/>
          </a:p>
        </p:txBody>
      </p:sp>
      <p:sp>
        <p:nvSpPr>
          <p:cNvPr id="27" name="Line 338"/>
          <p:cNvSpPr>
            <a:spLocks noChangeShapeType="1"/>
          </p:cNvSpPr>
          <p:nvPr/>
        </p:nvSpPr>
        <p:spPr bwMode="auto">
          <a:xfrm>
            <a:off x="4265613" y="4740299"/>
            <a:ext cx="503237" cy="287338"/>
          </a:xfrm>
          <a:prstGeom prst="line">
            <a:avLst/>
          </a:prstGeom>
          <a:noFill/>
          <a:ln w="9525">
            <a:solidFill>
              <a:schemeClr val="tx1"/>
            </a:solidFill>
            <a:round/>
            <a:headEnd/>
            <a:tailEnd/>
          </a:ln>
        </p:spPr>
        <p:txBody>
          <a:bodyPr/>
          <a:lstStyle/>
          <a:p>
            <a:endParaRPr lang="es-BO"/>
          </a:p>
        </p:txBody>
      </p:sp>
      <p:sp>
        <p:nvSpPr>
          <p:cNvPr id="28" name="Line 339"/>
          <p:cNvSpPr>
            <a:spLocks noChangeShapeType="1"/>
          </p:cNvSpPr>
          <p:nvPr/>
        </p:nvSpPr>
        <p:spPr bwMode="auto">
          <a:xfrm flipH="1" flipV="1">
            <a:off x="4768850" y="4883174"/>
            <a:ext cx="504825" cy="288925"/>
          </a:xfrm>
          <a:prstGeom prst="line">
            <a:avLst/>
          </a:prstGeom>
          <a:noFill/>
          <a:ln w="9525">
            <a:solidFill>
              <a:schemeClr val="tx1"/>
            </a:solidFill>
            <a:round/>
            <a:headEnd/>
            <a:tailEnd/>
          </a:ln>
        </p:spPr>
        <p:txBody>
          <a:bodyPr/>
          <a:lstStyle/>
          <a:p>
            <a:endParaRPr lang="es-BO"/>
          </a:p>
        </p:txBody>
      </p:sp>
      <p:sp>
        <p:nvSpPr>
          <p:cNvPr id="29" name="Line 340"/>
          <p:cNvSpPr>
            <a:spLocks noChangeShapeType="1"/>
          </p:cNvSpPr>
          <p:nvPr/>
        </p:nvSpPr>
        <p:spPr bwMode="auto">
          <a:xfrm>
            <a:off x="4768850" y="4883174"/>
            <a:ext cx="0" cy="144463"/>
          </a:xfrm>
          <a:prstGeom prst="line">
            <a:avLst/>
          </a:prstGeom>
          <a:noFill/>
          <a:ln w="9525">
            <a:solidFill>
              <a:schemeClr val="tx1"/>
            </a:solidFill>
            <a:round/>
            <a:headEnd/>
            <a:tailEnd/>
          </a:ln>
        </p:spPr>
        <p:txBody>
          <a:bodyPr/>
          <a:lstStyle/>
          <a:p>
            <a:endParaRPr lang="es-BO"/>
          </a:p>
        </p:txBody>
      </p:sp>
      <p:sp>
        <p:nvSpPr>
          <p:cNvPr id="30" name="Line 341"/>
          <p:cNvSpPr>
            <a:spLocks noChangeShapeType="1"/>
          </p:cNvSpPr>
          <p:nvPr/>
        </p:nvSpPr>
        <p:spPr bwMode="auto">
          <a:xfrm>
            <a:off x="7793038" y="4595837"/>
            <a:ext cx="0" cy="431800"/>
          </a:xfrm>
          <a:prstGeom prst="line">
            <a:avLst/>
          </a:prstGeom>
          <a:noFill/>
          <a:ln w="9525">
            <a:solidFill>
              <a:schemeClr val="tx1"/>
            </a:solidFill>
            <a:round/>
            <a:headEnd/>
            <a:tailEnd/>
          </a:ln>
        </p:spPr>
        <p:txBody>
          <a:bodyPr/>
          <a:lstStyle/>
          <a:p>
            <a:endParaRPr lang="es-BO"/>
          </a:p>
        </p:txBody>
      </p:sp>
      <p:sp>
        <p:nvSpPr>
          <p:cNvPr id="31" name="Line 342"/>
          <p:cNvSpPr>
            <a:spLocks noChangeShapeType="1"/>
          </p:cNvSpPr>
          <p:nvPr/>
        </p:nvSpPr>
        <p:spPr bwMode="auto">
          <a:xfrm flipH="1">
            <a:off x="7289800" y="4811737"/>
            <a:ext cx="1008063" cy="0"/>
          </a:xfrm>
          <a:prstGeom prst="line">
            <a:avLst/>
          </a:prstGeom>
          <a:noFill/>
          <a:ln w="9525">
            <a:solidFill>
              <a:schemeClr val="tx1"/>
            </a:solidFill>
            <a:round/>
            <a:headEnd/>
            <a:tailEnd/>
          </a:ln>
        </p:spPr>
        <p:txBody>
          <a:bodyPr/>
          <a:lstStyle/>
          <a:p>
            <a:endParaRPr lang="es-BO"/>
          </a:p>
        </p:txBody>
      </p:sp>
      <p:sp>
        <p:nvSpPr>
          <p:cNvPr id="32" name="AutoShape 344"/>
          <p:cNvSpPr>
            <a:spLocks noChangeArrowheads="1"/>
          </p:cNvSpPr>
          <p:nvPr/>
        </p:nvSpPr>
        <p:spPr bwMode="auto">
          <a:xfrm>
            <a:off x="7650163" y="6467499"/>
            <a:ext cx="287337" cy="288925"/>
          </a:xfrm>
          <a:prstGeom prst="flowChartOr">
            <a:avLst/>
          </a:prstGeom>
          <a:solidFill>
            <a:schemeClr val="hlink"/>
          </a:solidFill>
          <a:ln w="9525">
            <a:solidFill>
              <a:schemeClr val="tx1"/>
            </a:solidFill>
            <a:round/>
            <a:headEnd/>
            <a:tailEnd/>
          </a:ln>
        </p:spPr>
        <p:txBody>
          <a:bodyPr wrap="none" anchor="ctr"/>
          <a:lstStyle/>
          <a:p>
            <a:endParaRPr lang="es-AR"/>
          </a:p>
        </p:txBody>
      </p:sp>
      <p:sp>
        <p:nvSpPr>
          <p:cNvPr id="33" name="Line 345"/>
          <p:cNvSpPr>
            <a:spLocks noChangeShapeType="1"/>
          </p:cNvSpPr>
          <p:nvPr/>
        </p:nvSpPr>
        <p:spPr bwMode="auto">
          <a:xfrm flipH="1">
            <a:off x="7650163" y="6540524"/>
            <a:ext cx="287337" cy="142875"/>
          </a:xfrm>
          <a:prstGeom prst="line">
            <a:avLst/>
          </a:prstGeom>
          <a:noFill/>
          <a:ln w="9525">
            <a:solidFill>
              <a:schemeClr val="tx1"/>
            </a:solidFill>
            <a:round/>
            <a:headEnd/>
            <a:tailEnd/>
          </a:ln>
        </p:spPr>
        <p:txBody>
          <a:bodyPr/>
          <a:lstStyle/>
          <a:p>
            <a:endParaRPr lang="es-BO"/>
          </a:p>
        </p:txBody>
      </p:sp>
      <p:sp>
        <p:nvSpPr>
          <p:cNvPr id="34" name="Line 346"/>
          <p:cNvSpPr>
            <a:spLocks noChangeShapeType="1"/>
          </p:cNvSpPr>
          <p:nvPr/>
        </p:nvSpPr>
        <p:spPr bwMode="auto">
          <a:xfrm>
            <a:off x="7650163" y="6538937"/>
            <a:ext cx="287337" cy="144462"/>
          </a:xfrm>
          <a:prstGeom prst="line">
            <a:avLst/>
          </a:prstGeom>
          <a:noFill/>
          <a:ln w="9525">
            <a:solidFill>
              <a:schemeClr val="tx1"/>
            </a:solidFill>
            <a:round/>
            <a:headEnd/>
            <a:tailEnd/>
          </a:ln>
        </p:spPr>
        <p:txBody>
          <a:bodyPr/>
          <a:lstStyle/>
          <a:p>
            <a:endParaRPr lang="es-BO"/>
          </a:p>
        </p:txBody>
      </p:sp>
      <p:sp>
        <p:nvSpPr>
          <p:cNvPr id="35" name="Line 347"/>
          <p:cNvSpPr>
            <a:spLocks noChangeShapeType="1"/>
          </p:cNvSpPr>
          <p:nvPr/>
        </p:nvSpPr>
        <p:spPr bwMode="auto">
          <a:xfrm flipH="1">
            <a:off x="7505700" y="6035699"/>
            <a:ext cx="503238" cy="0"/>
          </a:xfrm>
          <a:prstGeom prst="line">
            <a:avLst/>
          </a:prstGeom>
          <a:noFill/>
          <a:ln w="9525">
            <a:solidFill>
              <a:schemeClr val="tx1"/>
            </a:solidFill>
            <a:round/>
            <a:headEnd/>
            <a:tailEnd/>
          </a:ln>
        </p:spPr>
        <p:txBody>
          <a:bodyPr/>
          <a:lstStyle/>
          <a:p>
            <a:endParaRPr lang="es-BO"/>
          </a:p>
        </p:txBody>
      </p:sp>
      <p:sp>
        <p:nvSpPr>
          <p:cNvPr id="36" name="Oval 348"/>
          <p:cNvSpPr>
            <a:spLocks noChangeArrowheads="1"/>
          </p:cNvSpPr>
          <p:nvPr/>
        </p:nvSpPr>
        <p:spPr bwMode="auto">
          <a:xfrm>
            <a:off x="8008938" y="5964262"/>
            <a:ext cx="144462" cy="215900"/>
          </a:xfrm>
          <a:prstGeom prst="ellipse">
            <a:avLst/>
          </a:prstGeom>
          <a:solidFill>
            <a:schemeClr val="hlink"/>
          </a:solidFill>
          <a:ln w="9525">
            <a:solidFill>
              <a:schemeClr val="tx1"/>
            </a:solidFill>
            <a:round/>
            <a:headEnd/>
            <a:tailEnd/>
          </a:ln>
        </p:spPr>
        <p:txBody>
          <a:bodyPr wrap="none" anchor="ctr"/>
          <a:lstStyle/>
          <a:p>
            <a:endParaRPr lang="es-AR"/>
          </a:p>
        </p:txBody>
      </p:sp>
      <p:sp>
        <p:nvSpPr>
          <p:cNvPr id="37" name="Line 349"/>
          <p:cNvSpPr>
            <a:spLocks noChangeShapeType="1"/>
          </p:cNvSpPr>
          <p:nvPr/>
        </p:nvSpPr>
        <p:spPr bwMode="auto">
          <a:xfrm>
            <a:off x="7505700" y="6035699"/>
            <a:ext cx="0" cy="144463"/>
          </a:xfrm>
          <a:prstGeom prst="line">
            <a:avLst/>
          </a:prstGeom>
          <a:noFill/>
          <a:ln w="9525">
            <a:solidFill>
              <a:schemeClr val="tx1"/>
            </a:solidFill>
            <a:round/>
            <a:headEnd/>
            <a:tailEnd/>
          </a:ln>
        </p:spPr>
        <p:txBody>
          <a:bodyPr/>
          <a:lstStyle/>
          <a:p>
            <a:endParaRPr lang="es-BO"/>
          </a:p>
        </p:txBody>
      </p:sp>
      <p:sp>
        <p:nvSpPr>
          <p:cNvPr id="38" name="Line 350"/>
          <p:cNvSpPr>
            <a:spLocks noChangeShapeType="1"/>
          </p:cNvSpPr>
          <p:nvPr/>
        </p:nvSpPr>
        <p:spPr bwMode="auto">
          <a:xfrm>
            <a:off x="7650163" y="6035699"/>
            <a:ext cx="0" cy="144463"/>
          </a:xfrm>
          <a:prstGeom prst="line">
            <a:avLst/>
          </a:prstGeom>
          <a:noFill/>
          <a:ln w="9525">
            <a:solidFill>
              <a:schemeClr val="tx1"/>
            </a:solidFill>
            <a:round/>
            <a:headEnd/>
            <a:tailEnd/>
          </a:ln>
        </p:spPr>
        <p:txBody>
          <a:bodyPr/>
          <a:lstStyle/>
          <a:p>
            <a:endParaRPr lang="es-BO"/>
          </a:p>
        </p:txBody>
      </p:sp>
      <p:sp>
        <p:nvSpPr>
          <p:cNvPr id="39" name="Line 351"/>
          <p:cNvSpPr>
            <a:spLocks noChangeShapeType="1"/>
          </p:cNvSpPr>
          <p:nvPr/>
        </p:nvSpPr>
        <p:spPr bwMode="auto">
          <a:xfrm>
            <a:off x="7577138" y="6035699"/>
            <a:ext cx="0" cy="144463"/>
          </a:xfrm>
          <a:prstGeom prst="line">
            <a:avLst/>
          </a:prstGeom>
          <a:noFill/>
          <a:ln w="9525">
            <a:solidFill>
              <a:schemeClr val="tx1"/>
            </a:solidFill>
            <a:round/>
            <a:headEnd/>
            <a:tailEnd/>
          </a:ln>
        </p:spPr>
        <p:txBody>
          <a:bodyPr/>
          <a:lstStyle/>
          <a:p>
            <a:endParaRPr lang="es-BO"/>
          </a:p>
        </p:txBody>
      </p:sp>
      <p:sp>
        <p:nvSpPr>
          <p:cNvPr id="40" name="Line 352"/>
          <p:cNvSpPr>
            <a:spLocks noChangeShapeType="1"/>
          </p:cNvSpPr>
          <p:nvPr/>
        </p:nvSpPr>
        <p:spPr bwMode="auto">
          <a:xfrm>
            <a:off x="2033588" y="3659212"/>
            <a:ext cx="5759450" cy="0"/>
          </a:xfrm>
          <a:prstGeom prst="line">
            <a:avLst/>
          </a:prstGeom>
          <a:noFill/>
          <a:ln w="9525">
            <a:solidFill>
              <a:schemeClr val="tx1"/>
            </a:solidFill>
            <a:round/>
            <a:headEnd/>
            <a:tailEnd/>
          </a:ln>
        </p:spPr>
        <p:txBody>
          <a:bodyPr/>
          <a:lstStyle/>
          <a:p>
            <a:endParaRPr lang="es-BO"/>
          </a:p>
        </p:txBody>
      </p:sp>
      <p:sp>
        <p:nvSpPr>
          <p:cNvPr id="41" name="Line 353"/>
          <p:cNvSpPr>
            <a:spLocks noChangeShapeType="1"/>
          </p:cNvSpPr>
          <p:nvPr/>
        </p:nvSpPr>
        <p:spPr bwMode="auto">
          <a:xfrm>
            <a:off x="1960563" y="2651149"/>
            <a:ext cx="5832475" cy="0"/>
          </a:xfrm>
          <a:prstGeom prst="line">
            <a:avLst/>
          </a:prstGeom>
          <a:noFill/>
          <a:ln w="9525">
            <a:solidFill>
              <a:schemeClr val="tx1"/>
            </a:solidFill>
            <a:round/>
            <a:headEnd/>
            <a:tailEnd/>
          </a:ln>
        </p:spPr>
        <p:txBody>
          <a:bodyPr/>
          <a:lstStyle/>
          <a:p>
            <a:endParaRPr lang="es-BO"/>
          </a:p>
        </p:txBody>
      </p:sp>
      <p:sp>
        <p:nvSpPr>
          <p:cNvPr id="42" name="Line 354"/>
          <p:cNvSpPr>
            <a:spLocks noChangeShapeType="1"/>
          </p:cNvSpPr>
          <p:nvPr/>
        </p:nvSpPr>
        <p:spPr bwMode="auto">
          <a:xfrm>
            <a:off x="4768850" y="2651149"/>
            <a:ext cx="0" cy="360363"/>
          </a:xfrm>
          <a:prstGeom prst="line">
            <a:avLst/>
          </a:prstGeom>
          <a:noFill/>
          <a:ln w="9525">
            <a:solidFill>
              <a:schemeClr val="tx1"/>
            </a:solidFill>
            <a:round/>
            <a:headEnd/>
            <a:tailEnd/>
          </a:ln>
        </p:spPr>
        <p:txBody>
          <a:bodyPr/>
          <a:lstStyle/>
          <a:p>
            <a:endParaRPr lang="es-BO"/>
          </a:p>
        </p:txBody>
      </p:sp>
      <p:sp>
        <p:nvSpPr>
          <p:cNvPr id="43" name="Line 355"/>
          <p:cNvSpPr>
            <a:spLocks noChangeShapeType="1"/>
          </p:cNvSpPr>
          <p:nvPr/>
        </p:nvSpPr>
        <p:spPr bwMode="auto">
          <a:xfrm>
            <a:off x="7793038" y="2651149"/>
            <a:ext cx="0" cy="360363"/>
          </a:xfrm>
          <a:prstGeom prst="line">
            <a:avLst/>
          </a:prstGeom>
          <a:noFill/>
          <a:ln w="9525">
            <a:solidFill>
              <a:schemeClr val="tx1"/>
            </a:solidFill>
            <a:round/>
            <a:headEnd/>
            <a:tailEnd/>
          </a:ln>
        </p:spPr>
        <p:txBody>
          <a:bodyPr/>
          <a:lstStyle/>
          <a:p>
            <a:endParaRPr lang="es-BO"/>
          </a:p>
        </p:txBody>
      </p:sp>
      <p:sp>
        <p:nvSpPr>
          <p:cNvPr id="44" name="Line 356"/>
          <p:cNvSpPr>
            <a:spLocks noChangeShapeType="1"/>
          </p:cNvSpPr>
          <p:nvPr/>
        </p:nvSpPr>
        <p:spPr bwMode="auto">
          <a:xfrm>
            <a:off x="6281738" y="2651149"/>
            <a:ext cx="0" cy="360363"/>
          </a:xfrm>
          <a:prstGeom prst="line">
            <a:avLst/>
          </a:prstGeom>
          <a:noFill/>
          <a:ln w="9525">
            <a:solidFill>
              <a:schemeClr val="tx1"/>
            </a:solidFill>
            <a:round/>
            <a:headEnd/>
            <a:tailEnd/>
          </a:ln>
        </p:spPr>
        <p:txBody>
          <a:bodyPr/>
          <a:lstStyle/>
          <a:p>
            <a:endParaRPr lang="es-BO"/>
          </a:p>
        </p:txBody>
      </p:sp>
      <p:sp>
        <p:nvSpPr>
          <p:cNvPr id="45" name="Line 357"/>
          <p:cNvSpPr>
            <a:spLocks noChangeShapeType="1"/>
          </p:cNvSpPr>
          <p:nvPr/>
        </p:nvSpPr>
        <p:spPr bwMode="auto">
          <a:xfrm>
            <a:off x="3400425" y="2651149"/>
            <a:ext cx="0" cy="360363"/>
          </a:xfrm>
          <a:prstGeom prst="line">
            <a:avLst/>
          </a:prstGeom>
          <a:noFill/>
          <a:ln w="9525">
            <a:solidFill>
              <a:schemeClr val="tx1"/>
            </a:solidFill>
            <a:round/>
            <a:headEnd/>
            <a:tailEnd/>
          </a:ln>
        </p:spPr>
        <p:txBody>
          <a:bodyPr/>
          <a:lstStyle/>
          <a:p>
            <a:endParaRPr lang="es-BO"/>
          </a:p>
        </p:txBody>
      </p:sp>
      <p:sp>
        <p:nvSpPr>
          <p:cNvPr id="46" name="Line 358"/>
          <p:cNvSpPr>
            <a:spLocks noChangeShapeType="1"/>
          </p:cNvSpPr>
          <p:nvPr/>
        </p:nvSpPr>
        <p:spPr bwMode="auto">
          <a:xfrm>
            <a:off x="1960563" y="2651149"/>
            <a:ext cx="0" cy="360363"/>
          </a:xfrm>
          <a:prstGeom prst="line">
            <a:avLst/>
          </a:prstGeom>
          <a:noFill/>
          <a:ln w="9525">
            <a:solidFill>
              <a:schemeClr val="tx1"/>
            </a:solidFill>
            <a:round/>
            <a:headEnd/>
            <a:tailEnd/>
          </a:ln>
        </p:spPr>
        <p:txBody>
          <a:bodyPr/>
          <a:lstStyle/>
          <a:p>
            <a:endParaRPr lang="es-BO"/>
          </a:p>
        </p:txBody>
      </p:sp>
      <p:sp>
        <p:nvSpPr>
          <p:cNvPr id="47" name="Line 359"/>
          <p:cNvSpPr>
            <a:spLocks noChangeShapeType="1"/>
          </p:cNvSpPr>
          <p:nvPr/>
        </p:nvSpPr>
        <p:spPr bwMode="auto">
          <a:xfrm>
            <a:off x="4768850" y="3659212"/>
            <a:ext cx="0" cy="215900"/>
          </a:xfrm>
          <a:prstGeom prst="line">
            <a:avLst/>
          </a:prstGeom>
          <a:noFill/>
          <a:ln w="9525">
            <a:solidFill>
              <a:schemeClr val="tx1"/>
            </a:solidFill>
            <a:round/>
            <a:headEnd/>
            <a:tailEnd/>
          </a:ln>
        </p:spPr>
        <p:txBody>
          <a:bodyPr/>
          <a:lstStyle/>
          <a:p>
            <a:endParaRPr lang="es-BO"/>
          </a:p>
        </p:txBody>
      </p:sp>
      <p:sp>
        <p:nvSpPr>
          <p:cNvPr id="48" name="Line 360"/>
          <p:cNvSpPr>
            <a:spLocks noChangeShapeType="1"/>
          </p:cNvSpPr>
          <p:nvPr/>
        </p:nvSpPr>
        <p:spPr bwMode="auto">
          <a:xfrm>
            <a:off x="7793038" y="3659212"/>
            <a:ext cx="0" cy="215900"/>
          </a:xfrm>
          <a:prstGeom prst="line">
            <a:avLst/>
          </a:prstGeom>
          <a:noFill/>
          <a:ln w="9525">
            <a:solidFill>
              <a:schemeClr val="tx1"/>
            </a:solidFill>
            <a:round/>
            <a:headEnd/>
            <a:tailEnd/>
          </a:ln>
        </p:spPr>
        <p:txBody>
          <a:bodyPr/>
          <a:lstStyle/>
          <a:p>
            <a:endParaRPr lang="es-BO"/>
          </a:p>
        </p:txBody>
      </p:sp>
      <p:sp>
        <p:nvSpPr>
          <p:cNvPr id="49" name="Line 361"/>
          <p:cNvSpPr>
            <a:spLocks noChangeShapeType="1"/>
          </p:cNvSpPr>
          <p:nvPr/>
        </p:nvSpPr>
        <p:spPr bwMode="auto">
          <a:xfrm>
            <a:off x="2033588" y="3659212"/>
            <a:ext cx="0" cy="215900"/>
          </a:xfrm>
          <a:prstGeom prst="line">
            <a:avLst/>
          </a:prstGeom>
          <a:noFill/>
          <a:ln w="9525">
            <a:solidFill>
              <a:schemeClr val="tx1"/>
            </a:solidFill>
            <a:round/>
            <a:headEnd/>
            <a:tailEnd/>
          </a:ln>
        </p:spPr>
        <p:txBody>
          <a:bodyPr/>
          <a:lstStyle/>
          <a:p>
            <a:endParaRPr lang="es-BO"/>
          </a:p>
        </p:txBody>
      </p:sp>
      <p:sp>
        <p:nvSpPr>
          <p:cNvPr id="50" name="Oval 362"/>
          <p:cNvSpPr>
            <a:spLocks noChangeArrowheads="1"/>
          </p:cNvSpPr>
          <p:nvPr/>
        </p:nvSpPr>
        <p:spPr bwMode="auto">
          <a:xfrm>
            <a:off x="1960563" y="5675337"/>
            <a:ext cx="73025" cy="73025"/>
          </a:xfrm>
          <a:prstGeom prst="ellipse">
            <a:avLst/>
          </a:prstGeom>
          <a:solidFill>
            <a:schemeClr val="accent2"/>
          </a:solidFill>
          <a:ln w="9525">
            <a:solidFill>
              <a:schemeClr val="tx1"/>
            </a:solidFill>
            <a:round/>
            <a:headEnd/>
            <a:tailEnd/>
          </a:ln>
        </p:spPr>
        <p:txBody>
          <a:bodyPr wrap="none" anchor="ctr"/>
          <a:lstStyle/>
          <a:p>
            <a:endParaRPr lang="es-AR"/>
          </a:p>
        </p:txBody>
      </p:sp>
      <p:sp>
        <p:nvSpPr>
          <p:cNvPr id="51" name="Oval 363"/>
          <p:cNvSpPr>
            <a:spLocks noChangeArrowheads="1"/>
          </p:cNvSpPr>
          <p:nvPr/>
        </p:nvSpPr>
        <p:spPr bwMode="auto">
          <a:xfrm>
            <a:off x="2176463" y="5675337"/>
            <a:ext cx="73025" cy="73025"/>
          </a:xfrm>
          <a:prstGeom prst="ellipse">
            <a:avLst/>
          </a:prstGeom>
          <a:solidFill>
            <a:schemeClr val="accent2"/>
          </a:solidFill>
          <a:ln w="9525">
            <a:solidFill>
              <a:schemeClr val="tx1"/>
            </a:solidFill>
            <a:round/>
            <a:headEnd/>
            <a:tailEnd/>
          </a:ln>
        </p:spPr>
        <p:txBody>
          <a:bodyPr wrap="none" anchor="ctr"/>
          <a:lstStyle/>
          <a:p>
            <a:endParaRPr lang="es-AR"/>
          </a:p>
        </p:txBody>
      </p:sp>
      <p:sp>
        <p:nvSpPr>
          <p:cNvPr id="52" name="Oval 364"/>
          <p:cNvSpPr>
            <a:spLocks noChangeArrowheads="1"/>
          </p:cNvSpPr>
          <p:nvPr/>
        </p:nvSpPr>
        <p:spPr bwMode="auto">
          <a:xfrm>
            <a:off x="7648575" y="6323037"/>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3" name="Oval 365"/>
          <p:cNvSpPr>
            <a:spLocks noChangeArrowheads="1"/>
          </p:cNvSpPr>
          <p:nvPr/>
        </p:nvSpPr>
        <p:spPr bwMode="auto">
          <a:xfrm>
            <a:off x="7864475" y="6323037"/>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4" name="Oval 367"/>
          <p:cNvSpPr>
            <a:spLocks noChangeArrowheads="1"/>
          </p:cNvSpPr>
          <p:nvPr/>
        </p:nvSpPr>
        <p:spPr bwMode="auto">
          <a:xfrm>
            <a:off x="7650163" y="5748362"/>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5" name="Oval 368"/>
          <p:cNvSpPr>
            <a:spLocks noChangeArrowheads="1"/>
          </p:cNvSpPr>
          <p:nvPr/>
        </p:nvSpPr>
        <p:spPr bwMode="auto">
          <a:xfrm>
            <a:off x="7866063" y="5748362"/>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6" name="Oval 369"/>
          <p:cNvSpPr>
            <a:spLocks noChangeArrowheads="1"/>
          </p:cNvSpPr>
          <p:nvPr/>
        </p:nvSpPr>
        <p:spPr bwMode="auto">
          <a:xfrm>
            <a:off x="7650163" y="5100662"/>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7" name="Oval 370"/>
          <p:cNvSpPr>
            <a:spLocks noChangeArrowheads="1"/>
          </p:cNvSpPr>
          <p:nvPr/>
        </p:nvSpPr>
        <p:spPr bwMode="auto">
          <a:xfrm>
            <a:off x="7866063" y="5100662"/>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8" name="Oval 371"/>
          <p:cNvSpPr>
            <a:spLocks noChangeArrowheads="1"/>
          </p:cNvSpPr>
          <p:nvPr/>
        </p:nvSpPr>
        <p:spPr bwMode="auto">
          <a:xfrm>
            <a:off x="7650163" y="4524399"/>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59" name="Oval 372"/>
          <p:cNvSpPr>
            <a:spLocks noChangeArrowheads="1"/>
          </p:cNvSpPr>
          <p:nvPr/>
        </p:nvSpPr>
        <p:spPr bwMode="auto">
          <a:xfrm>
            <a:off x="7866063" y="4524399"/>
            <a:ext cx="73025" cy="73025"/>
          </a:xfrm>
          <a:prstGeom prst="ellipse">
            <a:avLst/>
          </a:prstGeom>
          <a:solidFill>
            <a:schemeClr val="hlink"/>
          </a:solidFill>
          <a:ln w="9525">
            <a:solidFill>
              <a:schemeClr val="tx1"/>
            </a:solidFill>
            <a:round/>
            <a:headEnd/>
            <a:tailEnd/>
          </a:ln>
        </p:spPr>
        <p:txBody>
          <a:bodyPr wrap="none" anchor="ctr"/>
          <a:lstStyle/>
          <a:p>
            <a:endParaRPr lang="es-AR"/>
          </a:p>
        </p:txBody>
      </p:sp>
      <p:sp>
        <p:nvSpPr>
          <p:cNvPr id="60" name="Oval 373"/>
          <p:cNvSpPr>
            <a:spLocks noChangeArrowheads="1"/>
          </p:cNvSpPr>
          <p:nvPr/>
        </p:nvSpPr>
        <p:spPr bwMode="auto">
          <a:xfrm>
            <a:off x="4624388" y="4595837"/>
            <a:ext cx="73025" cy="73025"/>
          </a:xfrm>
          <a:prstGeom prst="ellipse">
            <a:avLst/>
          </a:prstGeom>
          <a:solidFill>
            <a:srgbClr val="FFFF00"/>
          </a:solidFill>
          <a:ln w="9525">
            <a:solidFill>
              <a:schemeClr val="tx1"/>
            </a:solidFill>
            <a:round/>
            <a:headEnd/>
            <a:tailEnd/>
          </a:ln>
        </p:spPr>
        <p:txBody>
          <a:bodyPr wrap="none" anchor="ctr"/>
          <a:lstStyle/>
          <a:p>
            <a:endParaRPr lang="es-AR"/>
          </a:p>
        </p:txBody>
      </p:sp>
      <p:sp>
        <p:nvSpPr>
          <p:cNvPr id="61" name="Oval 374"/>
          <p:cNvSpPr>
            <a:spLocks noChangeArrowheads="1"/>
          </p:cNvSpPr>
          <p:nvPr/>
        </p:nvSpPr>
        <p:spPr bwMode="auto">
          <a:xfrm>
            <a:off x="4840288" y="4595837"/>
            <a:ext cx="73025" cy="73025"/>
          </a:xfrm>
          <a:prstGeom prst="ellipse">
            <a:avLst/>
          </a:prstGeom>
          <a:solidFill>
            <a:srgbClr val="FFFF00"/>
          </a:solidFill>
          <a:ln w="9525">
            <a:solidFill>
              <a:schemeClr val="tx1"/>
            </a:solidFill>
            <a:round/>
            <a:headEnd/>
            <a:tailEnd/>
          </a:ln>
        </p:spPr>
        <p:txBody>
          <a:bodyPr wrap="none" anchor="ctr"/>
          <a:lstStyle/>
          <a:p>
            <a:endParaRPr lang="es-AR"/>
          </a:p>
        </p:txBody>
      </p:sp>
      <p:sp>
        <p:nvSpPr>
          <p:cNvPr id="62" name="AutoShape 375"/>
          <p:cNvSpPr>
            <a:spLocks noChangeArrowheads="1"/>
          </p:cNvSpPr>
          <p:nvPr/>
        </p:nvSpPr>
        <p:spPr bwMode="auto">
          <a:xfrm>
            <a:off x="2033588" y="3803674"/>
            <a:ext cx="71437" cy="144463"/>
          </a:xfrm>
          <a:prstGeom prst="flowChartTerminator">
            <a:avLst/>
          </a:prstGeom>
          <a:solidFill>
            <a:schemeClr val="accent1"/>
          </a:solidFill>
          <a:ln w="9525">
            <a:solidFill>
              <a:schemeClr val="tx1"/>
            </a:solidFill>
            <a:miter lim="800000"/>
            <a:headEnd/>
            <a:tailEnd/>
          </a:ln>
        </p:spPr>
        <p:txBody>
          <a:bodyPr wrap="none" anchor="ctr"/>
          <a:lstStyle/>
          <a:p>
            <a:endParaRPr lang="es-AR"/>
          </a:p>
        </p:txBody>
      </p:sp>
      <p:sp>
        <p:nvSpPr>
          <p:cNvPr id="63" name="AutoShape 378"/>
          <p:cNvSpPr>
            <a:spLocks noChangeArrowheads="1"/>
          </p:cNvSpPr>
          <p:nvPr/>
        </p:nvSpPr>
        <p:spPr bwMode="auto">
          <a:xfrm>
            <a:off x="4770438" y="3803674"/>
            <a:ext cx="71437" cy="144463"/>
          </a:xfrm>
          <a:prstGeom prst="flowChartTerminator">
            <a:avLst/>
          </a:prstGeom>
          <a:solidFill>
            <a:srgbClr val="FFFF00"/>
          </a:solidFill>
          <a:ln w="9525">
            <a:solidFill>
              <a:schemeClr val="tx1"/>
            </a:solidFill>
            <a:miter lim="800000"/>
            <a:headEnd/>
            <a:tailEnd/>
          </a:ln>
        </p:spPr>
        <p:txBody>
          <a:bodyPr wrap="none" anchor="ctr"/>
          <a:lstStyle/>
          <a:p>
            <a:endParaRPr lang="es-AR"/>
          </a:p>
        </p:txBody>
      </p:sp>
      <p:sp>
        <p:nvSpPr>
          <p:cNvPr id="64" name="AutoShape 379"/>
          <p:cNvSpPr>
            <a:spLocks noChangeArrowheads="1"/>
          </p:cNvSpPr>
          <p:nvPr/>
        </p:nvSpPr>
        <p:spPr bwMode="auto">
          <a:xfrm>
            <a:off x="7794625" y="3875112"/>
            <a:ext cx="71438" cy="144462"/>
          </a:xfrm>
          <a:prstGeom prst="flowChartTerminator">
            <a:avLst/>
          </a:prstGeom>
          <a:solidFill>
            <a:schemeClr val="accent1"/>
          </a:solidFill>
          <a:ln w="9525">
            <a:solidFill>
              <a:schemeClr val="tx1"/>
            </a:solidFill>
            <a:miter lim="800000"/>
            <a:headEnd/>
            <a:tailEnd/>
          </a:ln>
        </p:spPr>
        <p:txBody>
          <a:bodyPr wrap="none" anchor="ctr"/>
          <a:lstStyle/>
          <a:p>
            <a:endParaRPr lang="es-AR"/>
          </a:p>
        </p:txBody>
      </p:sp>
      <p:sp>
        <p:nvSpPr>
          <p:cNvPr id="65" name="AutoShape 380"/>
          <p:cNvSpPr>
            <a:spLocks noChangeArrowheads="1"/>
          </p:cNvSpPr>
          <p:nvPr/>
        </p:nvSpPr>
        <p:spPr bwMode="auto">
          <a:xfrm>
            <a:off x="4643438" y="1066824"/>
            <a:ext cx="71437" cy="144463"/>
          </a:xfrm>
          <a:prstGeom prst="flowChartTerminator">
            <a:avLst/>
          </a:prstGeom>
          <a:solidFill>
            <a:schemeClr val="accent1"/>
          </a:solidFill>
          <a:ln w="9525">
            <a:solidFill>
              <a:schemeClr val="tx1"/>
            </a:solidFill>
            <a:miter lim="800000"/>
            <a:headEnd/>
            <a:tailEnd/>
          </a:ln>
        </p:spPr>
        <p:txBody>
          <a:bodyPr wrap="none" anchor="ctr"/>
          <a:lstStyle/>
          <a:p>
            <a:endParaRPr lang="es-AR"/>
          </a:p>
        </p:txBody>
      </p:sp>
      <p:sp>
        <p:nvSpPr>
          <p:cNvPr id="66" name="AutoShape 381"/>
          <p:cNvSpPr>
            <a:spLocks noChangeArrowheads="1"/>
          </p:cNvSpPr>
          <p:nvPr/>
        </p:nvSpPr>
        <p:spPr bwMode="auto">
          <a:xfrm>
            <a:off x="4859338" y="1066824"/>
            <a:ext cx="71437" cy="144463"/>
          </a:xfrm>
          <a:prstGeom prst="flowChartTerminator">
            <a:avLst/>
          </a:prstGeom>
          <a:solidFill>
            <a:schemeClr val="accent1"/>
          </a:solidFill>
          <a:ln w="9525">
            <a:solidFill>
              <a:schemeClr val="tx1"/>
            </a:solidFill>
            <a:miter lim="800000"/>
            <a:headEnd/>
            <a:tailEnd/>
          </a:ln>
        </p:spPr>
        <p:txBody>
          <a:bodyPr wrap="none" anchor="ctr"/>
          <a:lstStyle/>
          <a:p>
            <a:endParaRPr lang="es-AR"/>
          </a:p>
        </p:txBody>
      </p:sp>
      <p:sp>
        <p:nvSpPr>
          <p:cNvPr id="67" name="Line 382"/>
          <p:cNvSpPr>
            <a:spLocks noChangeShapeType="1"/>
          </p:cNvSpPr>
          <p:nvPr/>
        </p:nvSpPr>
        <p:spPr bwMode="auto">
          <a:xfrm>
            <a:off x="4768850" y="2292374"/>
            <a:ext cx="0" cy="360363"/>
          </a:xfrm>
          <a:prstGeom prst="line">
            <a:avLst/>
          </a:prstGeom>
          <a:noFill/>
          <a:ln w="9525">
            <a:solidFill>
              <a:schemeClr val="tx1"/>
            </a:solidFill>
            <a:round/>
            <a:headEnd/>
            <a:tailEnd/>
          </a:ln>
        </p:spPr>
        <p:txBody>
          <a:bodyPr/>
          <a:lstStyle/>
          <a:p>
            <a:endParaRPr lang="es-BO"/>
          </a:p>
        </p:txBody>
      </p:sp>
      <p:sp>
        <p:nvSpPr>
          <p:cNvPr id="68" name="Line 383"/>
          <p:cNvSpPr>
            <a:spLocks noChangeShapeType="1"/>
          </p:cNvSpPr>
          <p:nvPr/>
        </p:nvSpPr>
        <p:spPr bwMode="auto">
          <a:xfrm>
            <a:off x="4768850" y="1643087"/>
            <a:ext cx="0" cy="215900"/>
          </a:xfrm>
          <a:prstGeom prst="line">
            <a:avLst/>
          </a:prstGeom>
          <a:noFill/>
          <a:ln w="9525">
            <a:solidFill>
              <a:schemeClr val="tx1"/>
            </a:solidFill>
            <a:round/>
            <a:headEnd/>
            <a:tailEnd/>
          </a:ln>
        </p:spPr>
        <p:txBody>
          <a:bodyPr/>
          <a:lstStyle/>
          <a:p>
            <a:endParaRPr lang="es-BO"/>
          </a:p>
        </p:txBody>
      </p:sp>
      <p:sp>
        <p:nvSpPr>
          <p:cNvPr id="69" name="AutoShape 384"/>
          <p:cNvSpPr>
            <a:spLocks noChangeArrowheads="1"/>
          </p:cNvSpPr>
          <p:nvPr/>
        </p:nvSpPr>
        <p:spPr bwMode="auto">
          <a:xfrm>
            <a:off x="2033588" y="5892824"/>
            <a:ext cx="71437" cy="358775"/>
          </a:xfrm>
          <a:prstGeom prst="upArrow">
            <a:avLst>
              <a:gd name="adj1" fmla="val 50000"/>
              <a:gd name="adj2" fmla="val 125556"/>
            </a:avLst>
          </a:prstGeom>
          <a:solidFill>
            <a:schemeClr val="accent2"/>
          </a:solidFill>
          <a:ln w="9525">
            <a:solidFill>
              <a:schemeClr val="tx1"/>
            </a:solidFill>
            <a:miter lim="800000"/>
            <a:headEnd/>
            <a:tailEnd/>
          </a:ln>
        </p:spPr>
        <p:txBody>
          <a:bodyPr wrap="none" anchor="ctr"/>
          <a:lstStyle/>
          <a:p>
            <a:endParaRPr lang="es-AR"/>
          </a:p>
        </p:txBody>
      </p:sp>
      <p:sp>
        <p:nvSpPr>
          <p:cNvPr id="70" name="Line 385"/>
          <p:cNvSpPr>
            <a:spLocks noChangeShapeType="1"/>
          </p:cNvSpPr>
          <p:nvPr/>
        </p:nvSpPr>
        <p:spPr bwMode="auto">
          <a:xfrm flipH="1">
            <a:off x="1601788" y="5819799"/>
            <a:ext cx="1008062" cy="431800"/>
          </a:xfrm>
          <a:prstGeom prst="line">
            <a:avLst/>
          </a:prstGeom>
          <a:noFill/>
          <a:ln w="9525">
            <a:solidFill>
              <a:schemeClr val="tx1"/>
            </a:solidFill>
            <a:round/>
            <a:headEnd/>
            <a:tailEnd/>
          </a:ln>
        </p:spPr>
        <p:txBody>
          <a:bodyPr/>
          <a:lstStyle/>
          <a:p>
            <a:endParaRPr lang="es-BO"/>
          </a:p>
        </p:txBody>
      </p:sp>
      <p:sp>
        <p:nvSpPr>
          <p:cNvPr id="71" name="Line 386"/>
          <p:cNvSpPr>
            <a:spLocks noChangeShapeType="1"/>
          </p:cNvSpPr>
          <p:nvPr/>
        </p:nvSpPr>
        <p:spPr bwMode="auto">
          <a:xfrm>
            <a:off x="1601788" y="5819799"/>
            <a:ext cx="1008062" cy="431800"/>
          </a:xfrm>
          <a:prstGeom prst="line">
            <a:avLst/>
          </a:prstGeom>
          <a:noFill/>
          <a:ln w="9525">
            <a:solidFill>
              <a:schemeClr val="tx1"/>
            </a:solidFill>
            <a:round/>
            <a:headEnd/>
            <a:tailEnd/>
          </a:ln>
        </p:spPr>
        <p:txBody>
          <a:bodyPr/>
          <a:lstStyle/>
          <a:p>
            <a:endParaRPr lang="es-BO"/>
          </a:p>
        </p:txBody>
      </p:sp>
      <p:sp>
        <p:nvSpPr>
          <p:cNvPr id="72" name="Oval 387"/>
          <p:cNvSpPr>
            <a:spLocks noChangeArrowheads="1"/>
          </p:cNvSpPr>
          <p:nvPr/>
        </p:nvSpPr>
        <p:spPr bwMode="auto">
          <a:xfrm>
            <a:off x="5435600" y="1355749"/>
            <a:ext cx="215900" cy="144463"/>
          </a:xfrm>
          <a:prstGeom prst="ellipse">
            <a:avLst/>
          </a:prstGeom>
          <a:solidFill>
            <a:schemeClr val="folHlink"/>
          </a:solidFill>
          <a:ln w="9525">
            <a:solidFill>
              <a:schemeClr val="tx1"/>
            </a:solidFill>
            <a:round/>
            <a:headEnd/>
            <a:tailEnd/>
          </a:ln>
        </p:spPr>
        <p:txBody>
          <a:bodyPr wrap="none" anchor="ctr"/>
          <a:lstStyle/>
          <a:p>
            <a:endParaRPr lang="es-AR"/>
          </a:p>
        </p:txBody>
      </p:sp>
      <p:sp>
        <p:nvSpPr>
          <p:cNvPr id="73" name="Text Box 388"/>
          <p:cNvSpPr txBox="1">
            <a:spLocks noChangeArrowheads="1"/>
          </p:cNvSpPr>
          <p:nvPr/>
        </p:nvSpPr>
        <p:spPr bwMode="auto">
          <a:xfrm>
            <a:off x="5867400" y="1255737"/>
            <a:ext cx="2913063" cy="336550"/>
          </a:xfrm>
          <a:prstGeom prst="rect">
            <a:avLst/>
          </a:prstGeom>
          <a:noFill/>
          <a:ln w="9525">
            <a:noFill/>
            <a:miter lim="800000"/>
            <a:headEnd/>
            <a:tailEnd/>
          </a:ln>
          <a:effectLst/>
        </p:spPr>
        <p:txBody>
          <a:bodyPr wrap="none">
            <a:spAutoFit/>
          </a:bodyPr>
          <a:lstStyle/>
          <a:p>
            <a:pPr>
              <a:defRPr/>
            </a:pPr>
            <a:r>
              <a:rPr lang="es-ES" sz="1600" b="1" dirty="0">
                <a:effectLst>
                  <a:outerShdw blurRad="38100" dist="38100" dir="2700000" algn="tl">
                    <a:srgbClr val="000000"/>
                  </a:outerShdw>
                </a:effectLst>
                <a:latin typeface="Arial" charset="0"/>
              </a:rPr>
              <a:t>ELEMENTOS DE COMANDO</a:t>
            </a:r>
            <a:endParaRPr lang="es-BO" sz="1600" b="1" dirty="0">
              <a:effectLst>
                <a:outerShdw blurRad="38100" dist="38100" dir="2700000" algn="tl">
                  <a:srgbClr val="000000"/>
                </a:outerShdw>
              </a:effectLst>
              <a:latin typeface="Arial" charset="0"/>
            </a:endParaRPr>
          </a:p>
        </p:txBody>
      </p:sp>
      <p:sp>
        <p:nvSpPr>
          <p:cNvPr id="74" name="Oval 389"/>
          <p:cNvSpPr>
            <a:spLocks noChangeArrowheads="1"/>
          </p:cNvSpPr>
          <p:nvPr/>
        </p:nvSpPr>
        <p:spPr bwMode="auto">
          <a:xfrm>
            <a:off x="1241425" y="3803674"/>
            <a:ext cx="142875" cy="144463"/>
          </a:xfrm>
          <a:prstGeom prst="ellipse">
            <a:avLst/>
          </a:prstGeom>
          <a:solidFill>
            <a:schemeClr val="accent2"/>
          </a:solidFill>
          <a:ln w="9525">
            <a:solidFill>
              <a:schemeClr val="accent2"/>
            </a:solidFill>
            <a:round/>
            <a:headEnd/>
            <a:tailEnd/>
          </a:ln>
        </p:spPr>
        <p:txBody>
          <a:bodyPr wrap="none" anchor="ctr"/>
          <a:lstStyle/>
          <a:p>
            <a:pPr algn="ctr"/>
            <a:endParaRPr lang="es-ES">
              <a:solidFill>
                <a:schemeClr val="accent2"/>
              </a:solidFill>
            </a:endParaRPr>
          </a:p>
        </p:txBody>
      </p:sp>
      <p:sp>
        <p:nvSpPr>
          <p:cNvPr id="75" name="Text Box 390"/>
          <p:cNvSpPr txBox="1">
            <a:spLocks noChangeArrowheads="1"/>
          </p:cNvSpPr>
          <p:nvPr/>
        </p:nvSpPr>
        <p:spPr bwMode="auto">
          <a:xfrm>
            <a:off x="1104840" y="4046562"/>
            <a:ext cx="400110" cy="2543260"/>
          </a:xfrm>
          <a:prstGeom prst="rect">
            <a:avLst/>
          </a:prstGeom>
          <a:noFill/>
          <a:ln w="9525">
            <a:noFill/>
            <a:miter lim="800000"/>
            <a:headEnd/>
            <a:tailEnd/>
          </a:ln>
          <a:effectLst/>
        </p:spPr>
        <p:txBody>
          <a:bodyPr vert="eaVert" wrap="none">
            <a:spAutoFit/>
          </a:bodyPr>
          <a:lstStyle/>
          <a:p>
            <a:pPr>
              <a:defRPr/>
            </a:pPr>
            <a:r>
              <a:rPr lang="es-ES" sz="1400" b="1" dirty="0">
                <a:effectLst>
                  <a:outerShdw blurRad="38100" dist="38100" dir="2700000" algn="tl">
                    <a:srgbClr val="000000"/>
                  </a:outerShdw>
                </a:effectLst>
                <a:latin typeface="Arial" charset="0"/>
              </a:rPr>
              <a:t>ELEMENTOS DE MANIOBRA</a:t>
            </a:r>
            <a:endParaRPr lang="es-BO" sz="1400" b="1" dirty="0">
              <a:effectLst>
                <a:outerShdw blurRad="38100" dist="38100" dir="2700000" algn="tl">
                  <a:srgbClr val="000000"/>
                </a:outerShdw>
              </a:effectLst>
              <a:latin typeface="Arial" charset="0"/>
            </a:endParaRPr>
          </a:p>
        </p:txBody>
      </p:sp>
      <p:sp>
        <p:nvSpPr>
          <p:cNvPr id="76" name="Text Box 392"/>
          <p:cNvSpPr txBox="1">
            <a:spLocks noChangeArrowheads="1"/>
          </p:cNvSpPr>
          <p:nvPr/>
        </p:nvSpPr>
        <p:spPr bwMode="auto">
          <a:xfrm>
            <a:off x="3632756" y="3902099"/>
            <a:ext cx="369332" cy="2964273"/>
          </a:xfrm>
          <a:prstGeom prst="rect">
            <a:avLst/>
          </a:prstGeom>
          <a:noFill/>
          <a:ln w="9525">
            <a:noFill/>
            <a:miter lim="800000"/>
            <a:headEnd/>
            <a:tailEnd/>
          </a:ln>
          <a:effectLst/>
        </p:spPr>
        <p:txBody>
          <a:bodyPr vert="eaVert" wrap="none">
            <a:spAutoFit/>
          </a:bodyPr>
          <a:lstStyle/>
          <a:p>
            <a:pPr>
              <a:defRPr/>
            </a:pPr>
            <a:r>
              <a:rPr lang="es-ES" sz="1200" b="1" dirty="0">
                <a:effectLst>
                  <a:outerShdw blurRad="38100" dist="38100" dir="2700000" algn="tl">
                    <a:srgbClr val="000000"/>
                  </a:outerShdw>
                </a:effectLst>
                <a:latin typeface="Arial" charset="0"/>
              </a:rPr>
              <a:t>ELEMENTOS DE APOYO DE COMBATE</a:t>
            </a:r>
            <a:endParaRPr lang="es-BO" sz="1200" b="1" dirty="0">
              <a:effectLst>
                <a:outerShdw blurRad="38100" dist="38100" dir="2700000" algn="tl">
                  <a:srgbClr val="000000"/>
                </a:outerShdw>
              </a:effectLst>
              <a:latin typeface="Arial" charset="0"/>
            </a:endParaRPr>
          </a:p>
        </p:txBody>
      </p:sp>
      <p:sp>
        <p:nvSpPr>
          <p:cNvPr id="77" name="Oval 393"/>
          <p:cNvSpPr>
            <a:spLocks noChangeArrowheads="1"/>
          </p:cNvSpPr>
          <p:nvPr/>
        </p:nvSpPr>
        <p:spPr bwMode="auto">
          <a:xfrm>
            <a:off x="3760788" y="3732237"/>
            <a:ext cx="144462" cy="142875"/>
          </a:xfrm>
          <a:prstGeom prst="ellipse">
            <a:avLst/>
          </a:prstGeom>
          <a:solidFill>
            <a:srgbClr val="FFFF00"/>
          </a:solidFill>
          <a:ln w="9525">
            <a:solidFill>
              <a:schemeClr val="tx1"/>
            </a:solidFill>
            <a:round/>
            <a:headEnd/>
            <a:tailEnd/>
          </a:ln>
        </p:spPr>
        <p:txBody>
          <a:bodyPr wrap="none" anchor="ctr"/>
          <a:lstStyle/>
          <a:p>
            <a:endParaRPr lang="es-AR"/>
          </a:p>
        </p:txBody>
      </p:sp>
      <p:sp>
        <p:nvSpPr>
          <p:cNvPr id="78" name="Oval 394"/>
          <p:cNvSpPr>
            <a:spLocks noChangeArrowheads="1"/>
          </p:cNvSpPr>
          <p:nvPr/>
        </p:nvSpPr>
        <p:spPr bwMode="auto">
          <a:xfrm>
            <a:off x="6713538" y="3803674"/>
            <a:ext cx="144462" cy="144463"/>
          </a:xfrm>
          <a:prstGeom prst="ellipse">
            <a:avLst/>
          </a:prstGeom>
          <a:solidFill>
            <a:schemeClr val="bg2"/>
          </a:solidFill>
          <a:ln w="9525">
            <a:solidFill>
              <a:schemeClr val="tx1"/>
            </a:solidFill>
            <a:round/>
            <a:headEnd/>
            <a:tailEnd/>
          </a:ln>
        </p:spPr>
        <p:txBody>
          <a:bodyPr wrap="none" anchor="ctr"/>
          <a:lstStyle/>
          <a:p>
            <a:endParaRPr lang="es-AR"/>
          </a:p>
        </p:txBody>
      </p:sp>
      <p:sp>
        <p:nvSpPr>
          <p:cNvPr id="79" name="Text Box 395"/>
          <p:cNvSpPr txBox="1">
            <a:spLocks noChangeArrowheads="1"/>
          </p:cNvSpPr>
          <p:nvPr/>
        </p:nvSpPr>
        <p:spPr bwMode="auto">
          <a:xfrm>
            <a:off x="6576953" y="4046562"/>
            <a:ext cx="400110" cy="2042610"/>
          </a:xfrm>
          <a:prstGeom prst="rect">
            <a:avLst/>
          </a:prstGeom>
          <a:noFill/>
          <a:ln w="9525">
            <a:noFill/>
            <a:miter lim="800000"/>
            <a:headEnd/>
            <a:tailEnd/>
          </a:ln>
          <a:effectLst/>
        </p:spPr>
        <p:txBody>
          <a:bodyPr vert="eaVert" wrap="none">
            <a:spAutoFit/>
          </a:bodyPr>
          <a:lstStyle/>
          <a:p>
            <a:pPr>
              <a:defRPr/>
            </a:pPr>
            <a:r>
              <a:rPr lang="es-ES" sz="1400" b="1" dirty="0">
                <a:effectLst>
                  <a:outerShdw blurRad="38100" dist="38100" dir="2700000" algn="tl">
                    <a:srgbClr val="000000"/>
                  </a:outerShdw>
                </a:effectLst>
                <a:latin typeface="Arial" charset="0"/>
              </a:rPr>
              <a:t>ELEMENTOS DE SPAC</a:t>
            </a:r>
            <a:endParaRPr lang="es-BO" sz="1400" b="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3 Rectángulo"/>
          <p:cNvSpPr/>
          <p:nvPr/>
        </p:nvSpPr>
        <p:spPr>
          <a:xfrm>
            <a:off x="1357290" y="334012"/>
            <a:ext cx="5553092" cy="523220"/>
          </a:xfrm>
          <a:prstGeom prst="rect">
            <a:avLst/>
          </a:prstGeom>
          <a:solidFill>
            <a:schemeClr val="tx2">
              <a:lumMod val="50000"/>
            </a:schemeClr>
          </a:solidFill>
        </p:spPr>
        <p:txBody>
          <a:bodyPr wrap="square">
            <a:spAutoFit/>
          </a:bodyPr>
          <a:lstStyle/>
          <a:p>
            <a:pPr algn="ctr">
              <a:defRPr/>
            </a:pPr>
            <a:r>
              <a:rPr lang="es-ES" sz="2800" b="1" dirty="0">
                <a:ln w="17780" cmpd="sng">
                  <a:solidFill>
                    <a:srgbClr val="FFFFFF"/>
                  </a:solidFill>
                  <a:prstDash val="solid"/>
                  <a:miter lim="800000"/>
                </a:ln>
                <a:solidFill>
                  <a:schemeClr val="bg1"/>
                </a:solidFill>
                <a:effectLst>
                  <a:outerShdw blurRad="50800" algn="tl" rotWithShape="0">
                    <a:srgbClr val="000000"/>
                  </a:outerShdw>
                </a:effectLst>
              </a:rPr>
              <a:t>ELEMENTOS DE COMANDO</a:t>
            </a:r>
          </a:p>
        </p:txBody>
      </p:sp>
      <p:pic>
        <p:nvPicPr>
          <p:cNvPr id="5" name="Picture 9" descr="http://i300.photobucket.com/albums/nn20/guscanoII/patton4.jpg"/>
          <p:cNvPicPr>
            <a:picLocks noChangeAspect="1" noChangeArrowheads="1"/>
          </p:cNvPicPr>
          <p:nvPr/>
        </p:nvPicPr>
        <p:blipFill>
          <a:blip r:embed="rId3" cstate="print"/>
          <a:srcRect b="46249"/>
          <a:stretch>
            <a:fillRect/>
          </a:stretch>
        </p:blipFill>
        <p:spPr bwMode="auto">
          <a:xfrm>
            <a:off x="2514600" y="2538394"/>
            <a:ext cx="3929090" cy="26432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3"/>
          <p:cNvSpPr>
            <a:spLocks noChangeArrowheads="1"/>
          </p:cNvSpPr>
          <p:nvPr/>
        </p:nvSpPr>
        <p:spPr bwMode="auto">
          <a:xfrm>
            <a:off x="304800" y="5276850"/>
            <a:ext cx="8572500" cy="1200150"/>
          </a:xfrm>
          <a:prstGeom prst="rect">
            <a:avLst/>
          </a:prstGeom>
          <a:solidFill>
            <a:schemeClr val="tx2">
              <a:lumMod val="50000"/>
            </a:schemeClr>
          </a:solidFill>
          <a:ln w="9525">
            <a:noFill/>
            <a:miter lim="800000"/>
            <a:headEnd/>
            <a:tailEnd/>
          </a:ln>
        </p:spPr>
        <p:txBody>
          <a:bodyPr anchor="ctr">
            <a:spAutoFit/>
          </a:bodyPr>
          <a:lstStyle/>
          <a:p>
            <a:pPr algn="just"/>
            <a:r>
              <a:rPr lang="es-MX" sz="2400" dirty="0">
                <a:solidFill>
                  <a:srgbClr val="FFFF00"/>
                </a:solidFill>
                <a:latin typeface="Comic Sans MS" pitchFamily="66" charset="0"/>
              </a:rPr>
              <a:t>“LAS PLANAS MAYORES O ESTADOS MAYORES SE ORGANIZAN PARA AYUDAR AL COMANDANTE A TOMAR E IMPLEMENTAR SUS DECISIONES”. </a:t>
            </a:r>
          </a:p>
        </p:txBody>
      </p:sp>
      <p:sp>
        <p:nvSpPr>
          <p:cNvPr id="7" name="Rectangle 1"/>
          <p:cNvSpPr>
            <a:spLocks noChangeArrowheads="1"/>
          </p:cNvSpPr>
          <p:nvPr/>
        </p:nvSpPr>
        <p:spPr bwMode="auto">
          <a:xfrm>
            <a:off x="914400" y="1066800"/>
            <a:ext cx="7620000" cy="1200150"/>
          </a:xfrm>
          <a:prstGeom prst="rect">
            <a:avLst/>
          </a:prstGeom>
          <a:noFill/>
          <a:ln w="9525">
            <a:noFill/>
            <a:miter lim="800000"/>
            <a:headEnd/>
            <a:tailEnd/>
          </a:ln>
        </p:spPr>
        <p:txBody>
          <a:bodyPr anchor="ctr">
            <a:spAutoFit/>
          </a:bodyPr>
          <a:lstStyle/>
          <a:p>
            <a:pPr algn="just"/>
            <a:r>
              <a:rPr lang="es-MX" sz="2400">
                <a:cs typeface="Times New Roman" pitchFamily="18" charset="0"/>
              </a:rPr>
              <a:t>Es organismo constituido por el Comandante y sus colaboradores (EMG) varia de acuerdo a la magnitud, composición y nivel de mando.</a:t>
            </a:r>
            <a:endParaRPr lang="es-MX"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3 Rectángulo"/>
          <p:cNvSpPr/>
          <p:nvPr/>
        </p:nvSpPr>
        <p:spPr>
          <a:xfrm>
            <a:off x="1357290" y="357166"/>
            <a:ext cx="5624530" cy="523220"/>
          </a:xfrm>
          <a:prstGeom prst="rect">
            <a:avLst/>
          </a:prstGeom>
          <a:solidFill>
            <a:schemeClr val="tx2">
              <a:lumMod val="50000"/>
            </a:schemeClr>
          </a:solidFill>
        </p:spPr>
        <p:txBody>
          <a:bodyPr wrap="square">
            <a:spAutoFit/>
          </a:bodyPr>
          <a:lstStyle/>
          <a:p>
            <a:pPr algn="ctr">
              <a:defRPr/>
            </a:pPr>
            <a:r>
              <a:rPr lang="es-E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ELEMENTOS DE APOYO DE FUEGOS</a:t>
            </a:r>
          </a:p>
        </p:txBody>
      </p:sp>
      <p:pic>
        <p:nvPicPr>
          <p:cNvPr id="5" name="Picture 2" descr="ImageShack, share photos of ejercito de colombia, ejercito nacional de colombia, artilleria colombiana, artilleria, share pictures of ejercito de colombia, ejercito nacional de colombia, artilleria colombiana, artilleria, share video of ejercito de colombia, ejercito nacional de colombia, artilleria colombiana, artilleria, free image hosting, free video hosting, image hosting, video hosting."/>
          <p:cNvPicPr>
            <a:picLocks noChangeAspect="1" noChangeArrowheads="1"/>
          </p:cNvPicPr>
          <p:nvPr/>
        </p:nvPicPr>
        <p:blipFill>
          <a:blip r:embed="rId3" cstate="print"/>
          <a:srcRect/>
          <a:stretch>
            <a:fillRect/>
          </a:stretch>
        </p:blipFill>
        <p:spPr bwMode="auto">
          <a:xfrm>
            <a:off x="2133600" y="1219200"/>
            <a:ext cx="4800600" cy="2960688"/>
          </a:xfrm>
          <a:prstGeom prst="rect">
            <a:avLst/>
          </a:prstGeom>
          <a:noFill/>
          <a:ln w="9525">
            <a:noFill/>
            <a:miter lim="800000"/>
            <a:headEnd/>
            <a:tailEnd/>
          </a:ln>
        </p:spPr>
      </p:pic>
      <p:pic>
        <p:nvPicPr>
          <p:cNvPr id="6" name="Picture 4" descr="http://olympia.fortunecity.com/afl/516/academia/3590.jpg"/>
          <p:cNvPicPr>
            <a:picLocks noChangeAspect="1" noChangeArrowheads="1"/>
          </p:cNvPicPr>
          <p:nvPr/>
        </p:nvPicPr>
        <p:blipFill>
          <a:blip r:embed="rId4" cstate="print"/>
          <a:srcRect/>
          <a:stretch>
            <a:fillRect/>
          </a:stretch>
        </p:blipFill>
        <p:spPr bwMode="auto">
          <a:xfrm>
            <a:off x="0" y="4019550"/>
            <a:ext cx="4048125" cy="2838450"/>
          </a:xfrm>
          <a:prstGeom prst="rect">
            <a:avLst/>
          </a:prstGeom>
          <a:noFill/>
          <a:ln w="9525">
            <a:noFill/>
            <a:miter lim="800000"/>
            <a:headEnd/>
            <a:tailEnd/>
          </a:ln>
        </p:spPr>
      </p:pic>
      <p:pic>
        <p:nvPicPr>
          <p:cNvPr id="7" name="Picture 6" descr="ImageShack, share photos, pictures, free image hosting, free video hosting, image hosting, video hosting, photo image hosting site, video hosting site"/>
          <p:cNvPicPr>
            <a:picLocks noChangeAspect="1" noChangeArrowheads="1"/>
          </p:cNvPicPr>
          <p:nvPr/>
        </p:nvPicPr>
        <p:blipFill>
          <a:blip r:embed="rId5" cstate="print"/>
          <a:srcRect/>
          <a:stretch>
            <a:fillRect/>
          </a:stretch>
        </p:blipFill>
        <p:spPr bwMode="auto">
          <a:xfrm>
            <a:off x="5105400" y="4035425"/>
            <a:ext cx="4038600" cy="282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3 Rectángulo"/>
          <p:cNvSpPr/>
          <p:nvPr/>
        </p:nvSpPr>
        <p:spPr>
          <a:xfrm>
            <a:off x="1262066" y="262574"/>
            <a:ext cx="5810264" cy="523220"/>
          </a:xfrm>
          <a:prstGeom prst="rect">
            <a:avLst/>
          </a:prstGeom>
          <a:solidFill>
            <a:schemeClr val="tx2">
              <a:lumMod val="50000"/>
            </a:schemeClr>
          </a:solidFill>
        </p:spPr>
        <p:txBody>
          <a:bodyPr wrap="square">
            <a:spAutoFit/>
          </a:bodyPr>
          <a:lstStyle/>
          <a:p>
            <a:pPr algn="ctr">
              <a:defRPr/>
            </a:pPr>
            <a:r>
              <a:rPr lang="es-ES" sz="2800" b="1" dirty="0">
                <a:ln w="17780" cmpd="sng">
                  <a:solidFill>
                    <a:srgbClr val="FFFFFF"/>
                  </a:solidFill>
                  <a:prstDash val="solid"/>
                  <a:miter lim="800000"/>
                </a:ln>
                <a:solidFill>
                  <a:schemeClr val="bg1"/>
                </a:solidFill>
                <a:effectLst>
                  <a:outerShdw blurRad="50800" algn="tl" rotWithShape="0">
                    <a:srgbClr val="000000"/>
                  </a:outerShdw>
                </a:effectLst>
              </a:rPr>
              <a:t>ELEMENTOS DE APOYO DE COMBATE</a:t>
            </a:r>
          </a:p>
        </p:txBody>
      </p:sp>
      <p:pic>
        <p:nvPicPr>
          <p:cNvPr id="5" name="Picture 2" descr="http://www.emisoraejercito.mil.co/tools/microsThumb.php?src=recursos_user/imagenes//noticias/microsThumb.php_5.jpg&amp;w=470"/>
          <p:cNvPicPr>
            <a:picLocks noChangeAspect="1" noChangeArrowheads="1"/>
          </p:cNvPicPr>
          <p:nvPr/>
        </p:nvPicPr>
        <p:blipFill>
          <a:blip r:embed="rId3" cstate="print"/>
          <a:srcRect/>
          <a:stretch>
            <a:fillRect/>
          </a:stretch>
        </p:blipFill>
        <p:spPr bwMode="auto">
          <a:xfrm>
            <a:off x="0" y="838200"/>
            <a:ext cx="3103563" cy="2066925"/>
          </a:xfrm>
          <a:prstGeom prst="rect">
            <a:avLst/>
          </a:prstGeom>
          <a:noFill/>
          <a:ln w="9525">
            <a:noFill/>
            <a:miter lim="800000"/>
            <a:headEnd/>
            <a:tailEnd/>
          </a:ln>
        </p:spPr>
      </p:pic>
      <p:pic>
        <p:nvPicPr>
          <p:cNvPr id="6" name="Picture 4" descr="http://www.ejercito.mil.uy/rrpp/Boletines/016/boletin016/puente01.jpg"/>
          <p:cNvPicPr>
            <a:picLocks noChangeAspect="1" noChangeArrowheads="1"/>
          </p:cNvPicPr>
          <p:nvPr/>
        </p:nvPicPr>
        <p:blipFill>
          <a:blip r:embed="rId4" cstate="print"/>
          <a:srcRect/>
          <a:stretch>
            <a:fillRect/>
          </a:stretch>
        </p:blipFill>
        <p:spPr bwMode="auto">
          <a:xfrm>
            <a:off x="3200400" y="914400"/>
            <a:ext cx="2489200" cy="1866900"/>
          </a:xfrm>
          <a:prstGeom prst="rect">
            <a:avLst/>
          </a:prstGeom>
          <a:noFill/>
          <a:ln w="9525">
            <a:noFill/>
            <a:miter lim="800000"/>
            <a:headEnd/>
            <a:tailEnd/>
          </a:ln>
        </p:spPr>
      </p:pic>
      <p:pic>
        <p:nvPicPr>
          <p:cNvPr id="7" name="Picture 6" descr="http://www.internationalist.org/uschemtroopswww.jpg"/>
          <p:cNvPicPr>
            <a:picLocks noChangeAspect="1" noChangeArrowheads="1"/>
          </p:cNvPicPr>
          <p:nvPr/>
        </p:nvPicPr>
        <p:blipFill>
          <a:blip r:embed="rId5" cstate="print"/>
          <a:srcRect/>
          <a:stretch>
            <a:fillRect/>
          </a:stretch>
        </p:blipFill>
        <p:spPr bwMode="auto">
          <a:xfrm>
            <a:off x="0" y="2971800"/>
            <a:ext cx="2916238" cy="2038350"/>
          </a:xfrm>
          <a:prstGeom prst="rect">
            <a:avLst/>
          </a:prstGeom>
          <a:noFill/>
          <a:ln w="9525">
            <a:noFill/>
            <a:miter lim="800000"/>
            <a:headEnd/>
            <a:tailEnd/>
          </a:ln>
        </p:spPr>
      </p:pic>
      <p:pic>
        <p:nvPicPr>
          <p:cNvPr id="8" name="Picture 8" descr="http://www.soldadosdigital.com/images/2009/mayo/155-mayo/155-inteligencia-08.jpg"/>
          <p:cNvPicPr>
            <a:picLocks noChangeAspect="1" noChangeArrowheads="1"/>
          </p:cNvPicPr>
          <p:nvPr/>
        </p:nvPicPr>
        <p:blipFill>
          <a:blip r:embed="rId6" cstate="print"/>
          <a:srcRect/>
          <a:stretch>
            <a:fillRect/>
          </a:stretch>
        </p:blipFill>
        <p:spPr bwMode="auto">
          <a:xfrm>
            <a:off x="6172200" y="914400"/>
            <a:ext cx="2362200" cy="2036763"/>
          </a:xfrm>
          <a:prstGeom prst="rect">
            <a:avLst/>
          </a:prstGeom>
          <a:noFill/>
          <a:ln w="9525">
            <a:noFill/>
            <a:miter lim="800000"/>
            <a:headEnd/>
            <a:tailEnd/>
          </a:ln>
        </p:spPr>
      </p:pic>
      <p:pic>
        <p:nvPicPr>
          <p:cNvPr id="9" name="Picture 10" descr="ImageShack, share photos, pictures, free image hosting, free video hosting, image hosting, video hosting, photo image hosting site, video hosting site"/>
          <p:cNvPicPr>
            <a:picLocks noChangeAspect="1" noChangeArrowheads="1"/>
          </p:cNvPicPr>
          <p:nvPr/>
        </p:nvPicPr>
        <p:blipFill>
          <a:blip r:embed="rId7" cstate="print"/>
          <a:srcRect/>
          <a:stretch>
            <a:fillRect/>
          </a:stretch>
        </p:blipFill>
        <p:spPr bwMode="auto">
          <a:xfrm>
            <a:off x="5334000" y="3505200"/>
            <a:ext cx="3586163" cy="2419350"/>
          </a:xfrm>
          <a:prstGeom prst="rect">
            <a:avLst/>
          </a:prstGeom>
          <a:noFill/>
          <a:ln w="9525">
            <a:noFill/>
            <a:miter lim="800000"/>
            <a:headEnd/>
            <a:tailEnd/>
          </a:ln>
        </p:spPr>
      </p:pic>
      <p:pic>
        <p:nvPicPr>
          <p:cNvPr id="10" name="Picture 12" descr="http://upload.wikimedia.org/wikipedia/commons/thumb/d/de/SAFPU_NDP%2700_01.jpg/250px-SAFPU_NDP%2700_01.jpg"/>
          <p:cNvPicPr>
            <a:picLocks noChangeAspect="1" noChangeArrowheads="1"/>
          </p:cNvPicPr>
          <p:nvPr/>
        </p:nvPicPr>
        <p:blipFill>
          <a:blip r:embed="rId8" cstate="print"/>
          <a:srcRect/>
          <a:stretch>
            <a:fillRect/>
          </a:stretch>
        </p:blipFill>
        <p:spPr bwMode="auto">
          <a:xfrm>
            <a:off x="3124200" y="2819400"/>
            <a:ext cx="2381250" cy="3571875"/>
          </a:xfrm>
          <a:prstGeom prst="rect">
            <a:avLst/>
          </a:prstGeom>
          <a:noFill/>
          <a:ln w="9525">
            <a:noFill/>
            <a:miter lim="800000"/>
            <a:headEnd/>
            <a:tailEnd/>
          </a:ln>
        </p:spPr>
      </p:pic>
      <p:pic>
        <p:nvPicPr>
          <p:cNvPr id="11" name="Picture 14" descr="http://t0.gstatic.com/images?q=tbn:ANd9GcSerCGQKtY9IaHuChi-RJhP1wCmQIzRFo2DpGz_wcqf4AU6hCWAwQXf96g">
            <a:hlinkClick r:id="rId9"/>
          </p:cNvPr>
          <p:cNvPicPr>
            <a:picLocks noChangeAspect="1" noChangeArrowheads="1"/>
          </p:cNvPicPr>
          <p:nvPr/>
        </p:nvPicPr>
        <p:blipFill>
          <a:blip r:embed="rId10" cstate="print"/>
          <a:srcRect/>
          <a:stretch>
            <a:fillRect/>
          </a:stretch>
        </p:blipFill>
        <p:spPr bwMode="auto">
          <a:xfrm>
            <a:off x="457200" y="5091113"/>
            <a:ext cx="2362200" cy="1766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pic>
        <p:nvPicPr>
          <p:cNvPr id="4" name="Picture 6" descr="http://www.ejercito.mil.uy/conozca_08.jpg"/>
          <p:cNvPicPr>
            <a:picLocks noChangeAspect="1" noChangeArrowheads="1"/>
          </p:cNvPicPr>
          <p:nvPr/>
        </p:nvPicPr>
        <p:blipFill>
          <a:blip r:embed="rId3" cstate="print"/>
          <a:srcRect/>
          <a:stretch>
            <a:fillRect/>
          </a:stretch>
        </p:blipFill>
        <p:spPr bwMode="auto">
          <a:xfrm>
            <a:off x="0" y="3741738"/>
            <a:ext cx="6057900" cy="3116262"/>
          </a:xfrm>
          <a:prstGeom prst="rect">
            <a:avLst/>
          </a:prstGeom>
          <a:noFill/>
          <a:ln w="9525">
            <a:noFill/>
            <a:miter lim="800000"/>
            <a:headEnd/>
            <a:tailEnd/>
          </a:ln>
        </p:spPr>
      </p:pic>
      <p:sp>
        <p:nvSpPr>
          <p:cNvPr id="5" name="4 Rectángulo"/>
          <p:cNvSpPr/>
          <p:nvPr/>
        </p:nvSpPr>
        <p:spPr>
          <a:xfrm>
            <a:off x="1476380" y="262574"/>
            <a:ext cx="5667388" cy="523220"/>
          </a:xfrm>
          <a:prstGeom prst="rect">
            <a:avLst/>
          </a:prstGeom>
          <a:solidFill>
            <a:schemeClr val="tx2">
              <a:lumMod val="50000"/>
            </a:schemeClr>
          </a:solidFill>
        </p:spPr>
        <p:txBody>
          <a:bodyPr wrap="square">
            <a:spAutoFit/>
          </a:bodyPr>
          <a:lstStyle/>
          <a:p>
            <a:pPr algn="ctr">
              <a:defRPr/>
            </a:pPr>
            <a:r>
              <a:rPr lang="es-E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SERVICIO PARA APOYO DE COMBATE</a:t>
            </a:r>
          </a:p>
        </p:txBody>
      </p:sp>
      <p:pic>
        <p:nvPicPr>
          <p:cNvPr id="6" name="Picture 2" descr="http://www.ejercito.mil.co/tools/microsThumb.php?src=recursos_user/imagenes//division_sexta/seminario_DIH_060_final.jpg&amp;w=425"/>
          <p:cNvPicPr>
            <a:picLocks noChangeAspect="1" noChangeArrowheads="1"/>
          </p:cNvPicPr>
          <p:nvPr/>
        </p:nvPicPr>
        <p:blipFill>
          <a:blip r:embed="rId4" cstate="print"/>
          <a:srcRect/>
          <a:stretch>
            <a:fillRect/>
          </a:stretch>
        </p:blipFill>
        <p:spPr bwMode="auto">
          <a:xfrm>
            <a:off x="0" y="838200"/>
            <a:ext cx="4048125" cy="3038475"/>
          </a:xfrm>
          <a:prstGeom prst="rect">
            <a:avLst/>
          </a:prstGeom>
          <a:noFill/>
          <a:ln w="9525">
            <a:noFill/>
            <a:miter lim="800000"/>
            <a:headEnd/>
            <a:tailEnd/>
          </a:ln>
        </p:spPr>
      </p:pic>
      <p:pic>
        <p:nvPicPr>
          <p:cNvPr id="7" name="Picture 4" descr="http://1.bp.blogspot.com/_l6SukRX0puk/SxHqcFv1S1I/AAAAAAAAD6E/9jvhaUIaTBw/s1600/militares1.png"/>
          <p:cNvPicPr>
            <a:picLocks noChangeAspect="1" noChangeArrowheads="1"/>
          </p:cNvPicPr>
          <p:nvPr/>
        </p:nvPicPr>
        <p:blipFill>
          <a:blip r:embed="rId5" cstate="print"/>
          <a:srcRect/>
          <a:stretch>
            <a:fillRect/>
          </a:stretch>
        </p:blipFill>
        <p:spPr bwMode="auto">
          <a:xfrm>
            <a:off x="4086225" y="914400"/>
            <a:ext cx="5057775"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5" name="4 Rectángulo"/>
          <p:cNvSpPr>
            <a:spLocks noChangeArrowheads="1"/>
          </p:cNvSpPr>
          <p:nvPr/>
        </p:nvSpPr>
        <p:spPr bwMode="auto">
          <a:xfrm>
            <a:off x="285720" y="1676400"/>
            <a:ext cx="8715404" cy="707886"/>
          </a:xfrm>
          <a:prstGeom prst="rect">
            <a:avLst/>
          </a:prstGeom>
          <a:solidFill>
            <a:srgbClr val="002060"/>
          </a:solidFill>
          <a:ln w="9525">
            <a:noFill/>
            <a:miter lim="800000"/>
            <a:headEnd/>
            <a:tailEnd/>
          </a:ln>
        </p:spPr>
        <p:txBody>
          <a:bodyPr wrap="square">
            <a:spAutoFit/>
          </a:bodyPr>
          <a:lstStyle/>
          <a:p>
            <a:pPr algn="just"/>
            <a:r>
              <a:rPr lang="es-ES_tradnl" sz="2000" b="1" dirty="0" smtClean="0">
                <a:solidFill>
                  <a:schemeClr val="bg1"/>
                </a:solidFill>
              </a:rPr>
              <a:t>LOS PRINCIPIOS FUNDAMENTALES E INMUTABLES SON COMUNES A TODAS LAS RAMAS DEL ARTE MILITAR</a:t>
            </a:r>
            <a:r>
              <a:rPr lang="es-ES_tradnl" sz="2000" b="1" dirty="0" smtClean="0"/>
              <a:t>.</a:t>
            </a:r>
            <a:endParaRPr lang="es-ES_tradnl" sz="2000" b="1" dirty="0"/>
          </a:p>
        </p:txBody>
      </p:sp>
      <p:sp>
        <p:nvSpPr>
          <p:cNvPr id="6" name="5 Rectángulo"/>
          <p:cNvSpPr/>
          <p:nvPr/>
        </p:nvSpPr>
        <p:spPr>
          <a:xfrm>
            <a:off x="1981200" y="3758625"/>
            <a:ext cx="5486400" cy="584775"/>
          </a:xfrm>
          <a:prstGeom prst="rect">
            <a:avLst/>
          </a:prstGeom>
          <a:solidFill>
            <a:srgbClr val="002060"/>
          </a:solidFill>
        </p:spPr>
        <p:txBody>
          <a:bodyPr>
            <a:spAutoFit/>
          </a:bodyPr>
          <a:lstStyle/>
          <a:p>
            <a:pPr algn="ctr">
              <a:defRPr/>
            </a:pPr>
            <a:r>
              <a:rPr lang="es-ES" sz="3200" b="1" dirty="0">
                <a:ln w="17780" cmpd="sng">
                  <a:solidFill>
                    <a:srgbClr val="FFFFFF"/>
                  </a:solidFill>
                  <a:prstDash val="solid"/>
                  <a:miter lim="800000"/>
                </a:ln>
                <a:solidFill>
                  <a:schemeClr val="bg1"/>
                </a:solidFill>
                <a:effectLst>
                  <a:outerShdw blurRad="50800" algn="tl" rotWithShape="0">
                    <a:srgbClr val="000000"/>
                  </a:outerShdw>
                </a:effectLst>
              </a:rPr>
              <a:t>CLASIFICACION</a:t>
            </a:r>
          </a:p>
        </p:txBody>
      </p:sp>
      <p:grpSp>
        <p:nvGrpSpPr>
          <p:cNvPr id="7" name="12 Grupo"/>
          <p:cNvGrpSpPr>
            <a:grpSpLocks/>
          </p:cNvGrpSpPr>
          <p:nvPr/>
        </p:nvGrpSpPr>
        <p:grpSpPr bwMode="auto">
          <a:xfrm>
            <a:off x="609600" y="5238749"/>
            <a:ext cx="8001000" cy="400111"/>
            <a:chOff x="228600" y="4571999"/>
            <a:chExt cx="6324600" cy="400093"/>
          </a:xfrm>
          <a:solidFill>
            <a:srgbClr val="002060"/>
          </a:solidFill>
        </p:grpSpPr>
        <p:sp>
          <p:nvSpPr>
            <p:cNvPr id="8" name="7 Rectángulo"/>
            <p:cNvSpPr/>
            <p:nvPr/>
          </p:nvSpPr>
          <p:spPr>
            <a:xfrm>
              <a:off x="228600" y="4572000"/>
              <a:ext cx="2057400" cy="400092"/>
            </a:xfrm>
            <a:prstGeom prst="rect">
              <a:avLst/>
            </a:prstGeom>
            <a:grpFill/>
          </p:spPr>
          <p:txBody>
            <a:bodyPr>
              <a:spAutoFit/>
            </a:bodyPr>
            <a:lstStyle/>
            <a:p>
              <a:pPr algn="ctr">
                <a:defRPr/>
              </a:pPr>
              <a:r>
                <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VOLUNTAD DE VENCER</a:t>
              </a:r>
            </a:p>
          </p:txBody>
        </p:sp>
        <p:sp>
          <p:nvSpPr>
            <p:cNvPr id="9" name="8 Rectángulo"/>
            <p:cNvSpPr/>
            <p:nvPr/>
          </p:nvSpPr>
          <p:spPr>
            <a:xfrm>
              <a:off x="2438400" y="4571999"/>
              <a:ext cx="2209800" cy="400092"/>
            </a:xfrm>
            <a:prstGeom prst="rect">
              <a:avLst/>
            </a:prstGeom>
            <a:grpFill/>
          </p:spPr>
          <p:txBody>
            <a:bodyPr>
              <a:spAutoFit/>
            </a:bodyPr>
            <a:lstStyle/>
            <a:p>
              <a:pPr algn="ctr">
                <a:defRPr/>
              </a:pPr>
              <a:r>
                <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ACCION DE CONJUNTO</a:t>
              </a:r>
            </a:p>
          </p:txBody>
        </p:sp>
        <p:sp>
          <p:nvSpPr>
            <p:cNvPr id="10" name="9 Rectángulo"/>
            <p:cNvSpPr/>
            <p:nvPr/>
          </p:nvSpPr>
          <p:spPr>
            <a:xfrm>
              <a:off x="4800600" y="4571999"/>
              <a:ext cx="1752600" cy="400092"/>
            </a:xfrm>
            <a:prstGeom prst="rect">
              <a:avLst/>
            </a:prstGeom>
            <a:grpFill/>
          </p:spPr>
          <p:txBody>
            <a:bodyPr>
              <a:spAutoFit/>
            </a:bodyPr>
            <a:lstStyle/>
            <a:p>
              <a:pPr algn="ctr">
                <a:defRPr/>
              </a:pPr>
              <a:r>
                <a:rPr lang="es-E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SORPRESA</a:t>
              </a:r>
              <a:endPar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1" name="10 Flecha abajo"/>
          <p:cNvSpPr/>
          <p:nvPr/>
        </p:nvSpPr>
        <p:spPr>
          <a:xfrm>
            <a:off x="4343400" y="1142984"/>
            <a:ext cx="457200" cy="53341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BO"/>
          </a:p>
        </p:txBody>
      </p:sp>
      <p:sp>
        <p:nvSpPr>
          <p:cNvPr id="12" name="11 Flecha abajo"/>
          <p:cNvSpPr/>
          <p:nvPr/>
        </p:nvSpPr>
        <p:spPr>
          <a:xfrm>
            <a:off x="4343400" y="2500306"/>
            <a:ext cx="457200" cy="12334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BO"/>
          </a:p>
        </p:txBody>
      </p:sp>
      <p:sp>
        <p:nvSpPr>
          <p:cNvPr id="13" name="12 Flecha abajo"/>
          <p:cNvSpPr/>
          <p:nvPr/>
        </p:nvSpPr>
        <p:spPr>
          <a:xfrm>
            <a:off x="1981200" y="4495800"/>
            <a:ext cx="457200" cy="6096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BO"/>
          </a:p>
        </p:txBody>
      </p:sp>
      <p:sp>
        <p:nvSpPr>
          <p:cNvPr id="14" name="13 Flecha abajo"/>
          <p:cNvSpPr/>
          <p:nvPr/>
        </p:nvSpPr>
        <p:spPr>
          <a:xfrm>
            <a:off x="4648200" y="4429132"/>
            <a:ext cx="457200" cy="67626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BO"/>
          </a:p>
        </p:txBody>
      </p:sp>
      <p:sp>
        <p:nvSpPr>
          <p:cNvPr id="15" name="14 Flecha abajo"/>
          <p:cNvSpPr/>
          <p:nvPr/>
        </p:nvSpPr>
        <p:spPr>
          <a:xfrm>
            <a:off x="7010400" y="4495800"/>
            <a:ext cx="457200" cy="6096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BO"/>
          </a:p>
        </p:txBody>
      </p:sp>
      <p:sp>
        <p:nvSpPr>
          <p:cNvPr id="16" name="15 CuadroTexto"/>
          <p:cNvSpPr txBox="1"/>
          <p:nvPr/>
        </p:nvSpPr>
        <p:spPr>
          <a:xfrm>
            <a:off x="1571604" y="357166"/>
            <a:ext cx="5286412" cy="584775"/>
          </a:xfrm>
          <a:prstGeom prst="rect">
            <a:avLst/>
          </a:prstGeom>
          <a:solidFill>
            <a:srgbClr val="002060"/>
          </a:solidFill>
        </p:spPr>
        <p:txBody>
          <a:bodyPr wrap="square" rtlCol="0">
            <a:spAutoFit/>
          </a:bodyPr>
          <a:lstStyle/>
          <a:p>
            <a:pPr algn="ctr"/>
            <a:r>
              <a:rPr lang="es-BO" sz="3200" b="1" dirty="0" smtClean="0">
                <a:solidFill>
                  <a:schemeClr val="bg1"/>
                </a:solidFill>
              </a:rPr>
              <a:t>PRINCIPIO DE LA GUERRA</a:t>
            </a:r>
            <a:endParaRPr lang="es-BO" sz="32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COSSMIL\varios COSSMIL\DIAPOSITIVA EM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8" name="AutoShape 2" descr="Organigrama de la ONU - Web y Empres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BO"/>
          </a:p>
        </p:txBody>
      </p:sp>
      <p:sp>
        <p:nvSpPr>
          <p:cNvPr id="4" name="1 Título"/>
          <p:cNvSpPr txBox="1">
            <a:spLocks/>
          </p:cNvSpPr>
          <p:nvPr/>
        </p:nvSpPr>
        <p:spPr>
          <a:xfrm>
            <a:off x="1523976" y="300038"/>
            <a:ext cx="5405478" cy="628632"/>
          </a:xfrm>
          <a:prstGeom prst="rect">
            <a:avLst/>
          </a:prstGeom>
          <a:solidFill>
            <a:schemeClr val="tx2">
              <a:lumMod val="5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smtClean="0">
                <a:ln>
                  <a:noFill/>
                </a:ln>
                <a:solidFill>
                  <a:schemeClr val="bg1"/>
                </a:solidFill>
                <a:effectLst/>
                <a:uLnTx/>
                <a:uFillTx/>
                <a:latin typeface="+mj-lt"/>
                <a:ea typeface="+mj-ea"/>
                <a:cs typeface="+mj-cs"/>
              </a:rPr>
              <a:t>PRINCIPIOS DE LA GUERRA</a:t>
            </a:r>
            <a:endParaRPr kumimoji="0" lang="en-US" sz="3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5" name="5 CuadroTexto"/>
          <p:cNvSpPr txBox="1">
            <a:spLocks noChangeArrowheads="1"/>
          </p:cNvSpPr>
          <p:nvPr/>
        </p:nvSpPr>
        <p:spPr bwMode="auto">
          <a:xfrm>
            <a:off x="285720" y="1700213"/>
            <a:ext cx="8458200" cy="3170099"/>
          </a:xfrm>
          <a:prstGeom prst="rect">
            <a:avLst/>
          </a:prstGeom>
          <a:noFill/>
          <a:ln w="9525">
            <a:noFill/>
            <a:miter lim="800000"/>
            <a:headEnd/>
            <a:tailEnd/>
          </a:ln>
        </p:spPr>
        <p:txBody>
          <a:bodyPr>
            <a:spAutoFit/>
          </a:bodyPr>
          <a:lstStyle/>
          <a:p>
            <a:pPr algn="just"/>
            <a:r>
              <a:rPr lang="es-ES_tradnl" sz="2000" dirty="0" smtClean="0"/>
              <a:t>LOS PRINCIPIOS </a:t>
            </a:r>
            <a:r>
              <a:rPr lang="es-ES_tradnl" sz="2000" dirty="0" smtClean="0">
                <a:solidFill>
                  <a:srgbClr val="FF0000"/>
                </a:solidFill>
              </a:rPr>
              <a:t>FUNDAMENTALES E INMUTABLES </a:t>
            </a:r>
            <a:r>
              <a:rPr lang="es-ES_tradnl" sz="2000" dirty="0" smtClean="0"/>
              <a:t>SON COMUNES A TODAS LAS RAMAS DEL ARTE MILITAR.</a:t>
            </a:r>
          </a:p>
          <a:p>
            <a:pPr algn="just"/>
            <a:endParaRPr lang="es-ES_tradnl" sz="2000" dirty="0" smtClean="0"/>
          </a:p>
          <a:p>
            <a:pPr algn="just"/>
            <a:r>
              <a:rPr lang="es-ES_tradnl" sz="2000" dirty="0" smtClean="0">
                <a:solidFill>
                  <a:srgbClr val="FF0000"/>
                </a:solidFill>
              </a:rPr>
              <a:t>SON INMUTABLES PORQUE</a:t>
            </a:r>
            <a:r>
              <a:rPr lang="es-ES_tradnl" sz="2000" dirty="0" smtClean="0"/>
              <a:t>:</a:t>
            </a:r>
          </a:p>
          <a:p>
            <a:pPr algn="just"/>
            <a:endParaRPr lang="es-ES_tradnl" sz="2000" dirty="0" smtClean="0"/>
          </a:p>
          <a:p>
            <a:pPr algn="just">
              <a:buFont typeface="Wingdings" pitchFamily="2" charset="2"/>
              <a:buChar char="Ø"/>
            </a:pPr>
            <a:r>
              <a:rPr lang="es-ES_tradnl" sz="2000" dirty="0" smtClean="0"/>
              <a:t> SOBREVIVEN AL PROGRESO NATURAL.</a:t>
            </a:r>
          </a:p>
          <a:p>
            <a:pPr algn="just">
              <a:buFont typeface="Wingdings" pitchFamily="2" charset="2"/>
              <a:buChar char="Ø"/>
            </a:pPr>
            <a:r>
              <a:rPr lang="es-ES_tradnl" sz="2000" dirty="0" smtClean="0"/>
              <a:t> A LOS CAMBIOS DE LAS CARACTERÍSTICAS DEL CONFLICTO.</a:t>
            </a:r>
          </a:p>
          <a:p>
            <a:pPr algn="just">
              <a:buFont typeface="Wingdings" pitchFamily="2" charset="2"/>
              <a:buChar char="Ø"/>
            </a:pPr>
            <a:r>
              <a:rPr lang="es-ES_tradnl" sz="2000" dirty="0" smtClean="0"/>
              <a:t> A LAS TRANSFORMACIONES SOCIALES Y POLÍTICAS.</a:t>
            </a:r>
          </a:p>
          <a:p>
            <a:pPr algn="just">
              <a:buFont typeface="Wingdings" pitchFamily="2" charset="2"/>
              <a:buChar char="Ø"/>
            </a:pPr>
            <a:r>
              <a:rPr lang="es-ES_tradnl" sz="2000" dirty="0" smtClean="0"/>
              <a:t> A LA CONSTANTE RENOVACIÓN DE LOS PROCEDIMIENTOS DE EJECUCIÓN DE LA GUERRA.</a:t>
            </a:r>
            <a:endParaRPr lang="es-ES_tradnl"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86DA29BF4BE494596F77FE3169E708F" ma:contentTypeVersion="5" ma:contentTypeDescription="Crear nuevo documento." ma:contentTypeScope="" ma:versionID="d61b6411f9ba03af7dcc50f18f7afd8e">
  <xsd:schema xmlns:xsd="http://www.w3.org/2001/XMLSchema" xmlns:xs="http://www.w3.org/2001/XMLSchema" xmlns:p="http://schemas.microsoft.com/office/2006/metadata/properties" xmlns:ns2="3d32fb2e-8db6-4ac6-96fb-e94af7b44446" targetNamespace="http://schemas.microsoft.com/office/2006/metadata/properties" ma:root="true" ma:fieldsID="9d09f0821cd9cd6d75806d56ada59014" ns2:_="">
    <xsd:import namespace="3d32fb2e-8db6-4ac6-96fb-e94af7b444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32fb2e-8db6-4ac6-96fb-e94af7b444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13D69-27B6-4E7E-BFC2-2E948F0C3983}"/>
</file>

<file path=customXml/itemProps2.xml><?xml version="1.0" encoding="utf-8"?>
<ds:datastoreItem xmlns:ds="http://schemas.openxmlformats.org/officeDocument/2006/customXml" ds:itemID="{3EE287C1-0E29-48D3-B56C-47A286A454C8}"/>
</file>

<file path=customXml/itemProps3.xml><?xml version="1.0" encoding="utf-8"?>
<ds:datastoreItem xmlns:ds="http://schemas.openxmlformats.org/officeDocument/2006/customXml" ds:itemID="{5C7C492C-E70C-4EE5-969F-977E5B8555CD}"/>
</file>

<file path=docProps/app.xml><?xml version="1.0" encoding="utf-8"?>
<Properties xmlns="http://schemas.openxmlformats.org/officeDocument/2006/extended-properties" xmlns:vt="http://schemas.openxmlformats.org/officeDocument/2006/docPropsVTypes">
  <TotalTime>41</TotalTime>
  <Words>531</Words>
  <Application>Microsoft Office PowerPoint</Application>
  <PresentationFormat>Presentación en pantalla (4:3)</PresentationFormat>
  <Paragraphs>141</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vector>
  </TitlesOfParts>
  <Company>Windows XP Titan Ultimate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David</dc:creator>
  <cp:lastModifiedBy>David</cp:lastModifiedBy>
  <cp:revision>14</cp:revision>
  <dcterms:created xsi:type="dcterms:W3CDTF">2020-05-29T13:52:23Z</dcterms:created>
  <dcterms:modified xsi:type="dcterms:W3CDTF">2022-03-02T01:07:18Z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0x010100F86DA29BF4BE494596F77FE3169E708F</vt:lpwstr>
  </property>
</Properties>
</file>