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298-5027-4A81-88D4-2F10949B2C5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AF44-0BC9-4776-BF90-96FF2F587D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EACE-E469-4CCA-96F3-C81C016BF6D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075F-A3BA-4D93-8BD3-2719455C88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jp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666875" y="2694781"/>
            <a:ext cx="9474200" cy="1468438"/>
          </a:xfrm>
        </p:spPr>
        <p:txBody>
          <a:bodyPr>
            <a:normAutofit/>
          </a:bodyPr>
          <a:lstStyle/>
          <a:p>
            <a:r>
              <a:rPr lang="es-BO" sz="8800" b="1" spc="50" dirty="0" smtClean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Arial Black" panose="020B0A04020102020204" pitchFamily="34" charset="0"/>
              </a:rPr>
              <a:t>LA ECONOMIA</a:t>
            </a:r>
            <a:endParaRPr lang="en-US" sz="8800" b="1" spc="50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8150"/>
            <a:ext cx="3333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110514" y="0"/>
            <a:ext cx="5936343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Escuela Marxista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709813" y="1657575"/>
            <a:ext cx="8337044" cy="2935061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Una sola clase social, propiedad pública, economía estatizada, necesidades básicas cubiertas por el Estado, igualdad de oportunidades para todos, menor consumismo, mecanismo de precios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3" y="2857500"/>
            <a:ext cx="3409950" cy="40005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43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384800" y="0"/>
            <a:ext cx="6662057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Escuela Neoclásica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196"/>
            <a:ext cx="4883645" cy="3512004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709813" y="1657576"/>
            <a:ext cx="8337044" cy="238533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Refiere a un enfoque general en economía centrado en la determinación de precios, productos y distribuciones de ingresos en los mercados a través de la oferta y la demanda.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470400" y="0"/>
            <a:ext cx="7576457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Escuela Keynesianismo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709813" y="1657576"/>
            <a:ext cx="8337044" cy="4336824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s-ES" sz="4000" b="1" dirty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D</a:t>
            </a: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otar a las instituciones con el poder de regular los procesos económicos para evitar los fallos de mercado, las crisis y las recesiones a las que caen las economías en épocas de vacas flacas, es decir, cuando el crecimiento de la producción no es bueno.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11" b="98195" l="13853" r="89899">
                        <a14:foregroundMark x1="40043" y1="89747" x2="46176" y2="90181"/>
                        <a14:foregroundMark x1="46392" y1="95018" x2="39250" y2="90614"/>
                        <a14:backgroundMark x1="33694" y1="89964" x2="36869" y2="95235"/>
                        <a14:backgroundMark x1="38384" y1="91408" x2="47475" y2="9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2574025"/>
            <a:ext cx="3854956" cy="38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862213" y="121556"/>
            <a:ext cx="4760686" cy="1688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Importancia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709813" y="1657576"/>
            <a:ext cx="8337044" cy="4336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862213" y="1657576"/>
            <a:ext cx="8337044" cy="2499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El conocimiento sobre costos de producción, comportamiento de demanda, fijación de precios y evaluación de proyectos le permite al profesional.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0" y="4157209"/>
            <a:ext cx="8337044" cy="3045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optimizar sus esfuerzos y realizar aportes más enfocados al beneficio de la organización en la que se desempeña.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uiExpand="1" build="p"/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3700" y="390525"/>
            <a:ext cx="7442200" cy="1325563"/>
          </a:xfrm>
        </p:spPr>
        <p:txBody>
          <a:bodyPr>
            <a:noAutofit/>
          </a:bodyPr>
          <a:lstStyle/>
          <a:p>
            <a:r>
              <a:rPr lang="es-BO" sz="66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¿Que es la economía?</a:t>
            </a:r>
            <a:endParaRPr lang="en-US" sz="66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0" b="93151" l="5600" r="93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78" y="875799"/>
            <a:ext cx="6633202" cy="581068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69" y="1716088"/>
            <a:ext cx="3594921" cy="299919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78" y="3106738"/>
            <a:ext cx="3796252" cy="2897902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135453" y="2201362"/>
            <a:ext cx="10156662" cy="309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una ciencia social que estudia los procesos de producción, intercambio, distribución y consumo de bienes y servicios.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927478" y="2982439"/>
            <a:ext cx="10004262" cy="1686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 objeto de estudio es la actividad humana.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4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9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293757" y="0"/>
            <a:ext cx="5898243" cy="1325563"/>
          </a:xfrm>
        </p:spPr>
        <p:txBody>
          <a:bodyPr>
            <a:noAutofit/>
          </a:bodyPr>
          <a:lstStyle/>
          <a:p>
            <a:r>
              <a:rPr lang="es-BO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La   Microeconomía</a:t>
            </a:r>
            <a:endParaRPr lang="en-US" sz="54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2590800"/>
            <a:ext cx="6014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54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La   Macroeconomía</a:t>
            </a:r>
            <a:endParaRPr lang="en-US" sz="54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1" b="9538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54400"/>
            <a:ext cx="4108650" cy="30814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6" b="100000" l="803" r="100000">
                        <a14:foregroundMark x1="5020" y1="12704" x2="5020" y2="14007"/>
                        <a14:foregroundMark x1="23896" y1="7492" x2="24297" y2="9772"/>
                        <a14:foregroundMark x1="41767" y1="8795" x2="42369" y2="14332"/>
                        <a14:foregroundMark x1="41968" y1="7818" x2="41968" y2="7818"/>
                        <a14:foregroundMark x1="23695" y1="6189" x2="24900" y2="6515"/>
                        <a14:foregroundMark x1="41165" y1="7492" x2="42169" y2="6189"/>
                        <a14:foregroundMark x1="75904" y1="20195" x2="75100" y2="25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822" y="1638650"/>
            <a:ext cx="2918978" cy="17994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7" y="4091781"/>
            <a:ext cx="2906183" cy="21796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78" y="1347750"/>
            <a:ext cx="28479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4956" y="1828800"/>
            <a:ext cx="8337044" cy="1494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BO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Estudia </a:t>
            </a:r>
            <a:r>
              <a:rPr lang="es-BO" sz="4000" b="1" dirty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el comportamiento y la toma de </a:t>
            </a:r>
            <a:endParaRPr lang="es-BO" sz="4000" b="1" dirty="0" smtClean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  <a:p>
            <a:pPr marL="0" indent="0">
              <a:buNone/>
            </a:pPr>
            <a:r>
              <a:rPr lang="es-BO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decisiones </a:t>
            </a:r>
            <a:r>
              <a:rPr lang="es-BO" sz="4000" b="1" dirty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en los hogares y las </a:t>
            </a:r>
            <a:r>
              <a:rPr lang="es-BO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empresas.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631544" y="0"/>
            <a:ext cx="6676571" cy="1325563"/>
          </a:xfrm>
        </p:spPr>
        <p:txBody>
          <a:bodyPr>
            <a:noAutofit/>
          </a:bodyPr>
          <a:lstStyle/>
          <a:p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La   Microeconomía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0" y="4049486"/>
            <a:ext cx="8337044" cy="2148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Analiza las decisiones que toman en la </a:t>
            </a:r>
          </a:p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administración de los bienes y servicios </a:t>
            </a:r>
          </a:p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que compran o venden en el mercado.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9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9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31544" y="0"/>
            <a:ext cx="6676571" cy="1325563"/>
          </a:xfrm>
        </p:spPr>
        <p:txBody>
          <a:bodyPr>
            <a:noAutofit/>
          </a:bodyPr>
          <a:lstStyle/>
          <a:p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La   Macroeconomía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6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854956" y="1828800"/>
            <a:ext cx="8337044" cy="1494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Analiza los fenómenos en conjuntos de</a:t>
            </a:r>
          </a:p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 una sociedad, de un país, o del mundo.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0" y="3110820"/>
            <a:ext cx="833704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6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 el estudio global de la economía en</a:t>
            </a:r>
          </a:p>
          <a:p>
            <a:pPr marL="0" indent="0">
              <a:buNone/>
            </a:pPr>
            <a:r>
              <a:rPr lang="es-ES" sz="36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términos del monto total de bienes y </a:t>
            </a:r>
          </a:p>
          <a:p>
            <a:pPr marL="0" indent="0">
              <a:buNone/>
            </a:pPr>
            <a:r>
              <a:rPr lang="es-ES" sz="36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servicios producidos, el total de los </a:t>
            </a:r>
          </a:p>
          <a:p>
            <a:pPr marL="0" indent="0">
              <a:buNone/>
            </a:pPr>
            <a:r>
              <a:rPr lang="es-ES" sz="36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ingresos, el nivel de empleo, de recursos </a:t>
            </a:r>
          </a:p>
          <a:p>
            <a:pPr marL="0" indent="0">
              <a:buNone/>
            </a:pPr>
            <a:r>
              <a:rPr lang="es-ES" sz="36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productivos, y el comportamiento general</a:t>
            </a:r>
          </a:p>
          <a:p>
            <a:pPr marL="0" indent="0">
              <a:buNone/>
            </a:pPr>
            <a:r>
              <a:rPr lang="es-ES" sz="36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 de los precios.</a:t>
            </a:r>
          </a:p>
        </p:txBody>
      </p:sp>
    </p:spTree>
    <p:extLst>
      <p:ext uri="{BB962C8B-B14F-4D97-AF65-F5344CB8AC3E}">
        <p14:creationId xmlns:p14="http://schemas.microsoft.com/office/powerpoint/2010/main" val="24372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8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9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uiExpand="1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339771" y="0"/>
            <a:ext cx="7852228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Las  escuelas del pensamiento Económico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16205" y="2709408"/>
            <a:ext cx="7277501" cy="39526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 El Mercantilismo.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Escuela Fisiócrata.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Escuela Clásica.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Escuela Marxista.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Escuela Neoclásica.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Escuela Keynesiana.</a:t>
            </a:r>
          </a:p>
        </p:txBody>
      </p:sp>
    </p:spTree>
    <p:extLst>
      <p:ext uri="{BB962C8B-B14F-4D97-AF65-F5344CB8AC3E}">
        <p14:creationId xmlns:p14="http://schemas.microsoft.com/office/powerpoint/2010/main" val="42050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26629" y="0"/>
            <a:ext cx="5965370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El Mercantilismo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854956" y="1828800"/>
            <a:ext cx="8337044" cy="197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Los mercantilistas consideraban que la riqueza de una nación dependía de la cantidad de oro y plata que tuviese. 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4" y="3802743"/>
            <a:ext cx="4857750" cy="28575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8757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486400" y="0"/>
            <a:ext cx="6705599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Escuela Fisiócrata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956556" y="1606097"/>
            <a:ext cx="8337044" cy="197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S</a:t>
            </a: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ostenían que los ingresos del Estado tenían que provenir de un único impuesto que debía gravar a la actividad primaria, 	la única fuente de riqueza para ellos. 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2" y="3408135"/>
            <a:ext cx="4706711" cy="313780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42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956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89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73" y="4592637"/>
            <a:ext cx="4470227" cy="226536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516915" y="0"/>
            <a:ext cx="5529942" cy="1688420"/>
          </a:xfrm>
        </p:spPr>
        <p:txBody>
          <a:bodyPr>
            <a:noAutofit/>
          </a:bodyPr>
          <a:lstStyle/>
          <a:p>
            <a:pPr algn="r"/>
            <a:r>
              <a:rPr lang="es-BO" sz="60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55000" endA="50" endPos="85000" dir="5400000" sy="-100000" algn="bl" rotWithShape="0"/>
                </a:effectLst>
                <a:latin typeface="Harlow Solid Italic" panose="04030604020F02020D02" pitchFamily="82" charset="0"/>
              </a:rPr>
              <a:t>Escuela Clásica</a:t>
            </a:r>
            <a:endParaRPr lang="en-US" sz="60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55000" endA="50" endPos="850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3709813" y="1657576"/>
            <a:ext cx="8337044" cy="238533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s-ES" sz="4000" b="1" dirty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A</a:t>
            </a:r>
            <a:r>
              <a:rPr lang="es-ES" sz="4000" b="1" dirty="0" smtClean="0">
                <a:ln w="12700" cmpd="sng">
                  <a:solidFill>
                    <a:srgbClr val="00206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rPr>
              <a:t> medida que se aumenta la fuerza de trabajo y el capital que se utiliza para labrar la tierra, disminuyen los rendimientos.</a:t>
            </a:r>
            <a:endParaRPr lang="en-US" sz="4000" b="1" dirty="0">
              <a:ln w="12700" cmpd="sng">
                <a:solidFill>
                  <a:srgbClr val="00206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Harlow Solid Italic" panose="04030604020F02020D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51" b="97452" l="852" r="989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5691" y="2192282"/>
            <a:ext cx="3968244" cy="425098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27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396</Words>
  <Application>Microsoft Office PowerPoint</Application>
  <PresentationFormat>Panorámica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Harlow Solid Italic</vt:lpstr>
      <vt:lpstr>Wingdings</vt:lpstr>
      <vt:lpstr>Tema de Office</vt:lpstr>
      <vt:lpstr>LA ECONOMIA</vt:lpstr>
      <vt:lpstr>¿Que es la economía?</vt:lpstr>
      <vt:lpstr>La   Microeconomía</vt:lpstr>
      <vt:lpstr>La   Microeconomía</vt:lpstr>
      <vt:lpstr>La   Macroeconomía</vt:lpstr>
      <vt:lpstr>Las  escuelas del pensamiento Económico</vt:lpstr>
      <vt:lpstr>El Mercantilismo</vt:lpstr>
      <vt:lpstr>Escuela Fisiócrata</vt:lpstr>
      <vt:lpstr>Escuela Clásica</vt:lpstr>
      <vt:lpstr>Escuela Marxista</vt:lpstr>
      <vt:lpstr>Escuela Neoclásica</vt:lpstr>
      <vt:lpstr>Escuela Keynesianismo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ECONOMIA</dc:title>
  <dc:creator>kenny jorge arispe fernadez</dc:creator>
  <cp:lastModifiedBy>Zurita</cp:lastModifiedBy>
  <cp:revision>23</cp:revision>
  <dcterms:created xsi:type="dcterms:W3CDTF">2018-02-18T22:12:46Z</dcterms:created>
  <dcterms:modified xsi:type="dcterms:W3CDTF">2022-02-03T22:01:05Z</dcterms:modified>
</cp:coreProperties>
</file>