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684" r:id="rId2"/>
    <p:sldMasterId id="2147483708" r:id="rId3"/>
    <p:sldMasterId id="2147483720" r:id="rId4"/>
    <p:sldMasterId id="2147483696" r:id="rId5"/>
  </p:sldMasterIdLst>
  <p:notesMasterIdLst>
    <p:notesMasterId r:id="rId29"/>
  </p:notesMasterIdLst>
  <p:sldIdLst>
    <p:sldId id="256" r:id="rId6"/>
    <p:sldId id="257" r:id="rId7"/>
    <p:sldId id="259" r:id="rId8"/>
    <p:sldId id="291" r:id="rId9"/>
    <p:sldId id="292" r:id="rId10"/>
    <p:sldId id="302" r:id="rId11"/>
    <p:sldId id="303" r:id="rId12"/>
    <p:sldId id="293" r:id="rId13"/>
    <p:sldId id="294" r:id="rId14"/>
    <p:sldId id="295" r:id="rId15"/>
    <p:sldId id="296" r:id="rId16"/>
    <p:sldId id="304" r:id="rId17"/>
    <p:sldId id="297" r:id="rId18"/>
    <p:sldId id="305" r:id="rId19"/>
    <p:sldId id="301" r:id="rId20"/>
    <p:sldId id="299" r:id="rId21"/>
    <p:sldId id="306" r:id="rId22"/>
    <p:sldId id="300" r:id="rId23"/>
    <p:sldId id="307" r:id="rId24"/>
    <p:sldId id="298" r:id="rId25"/>
    <p:sldId id="308" r:id="rId26"/>
    <p:sldId id="309" r:id="rId27"/>
    <p:sldId id="290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FF"/>
    <a:srgbClr val="0000FF"/>
    <a:srgbClr val="CC6600"/>
    <a:srgbClr val="800000"/>
    <a:srgbClr val="00CC99"/>
    <a:srgbClr val="EE5323"/>
    <a:srgbClr val="FFCC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customXml" Target="../customXml/item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EA10D-6511-44F9-BFA7-29ECE912F768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69A3A-CC42-40C2-8DD6-4ECACC2787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24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dirty="0"/>
              <a:t>CONJUNTO DE PROCESOS PARA PONER EN FUNCIONAMIENTO Y PRODUCCIÓN UNA BASE DE DATOS CONSIDERANDO RENDIMIENTOS EFICIENTES EN TIEMPOS DE RESPUESTAS A LAS CONSULTAS QUE SE EFECTUAN SOBRE ÉL.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9A3A-CC42-40C2-8DD6-4ECACC2787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27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89291-CC85-E64C-02BE-E5F28EFCC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B384A5-9C20-15AD-37AF-5451189D2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DA071-F9D7-DF5E-BE3F-930D1DF2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D0AB7-5AF0-48AE-099B-D9C8F7FF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E5AA5-2E7A-CAF8-667F-E8A0FE2D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13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7B31E-56A3-887B-FD24-FE6B355C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50D7E2-3122-C6F7-355D-16821F69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C4723-A0FC-FDBB-AB6A-E0E21ADA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4B024-94EB-8E35-3B16-7B0CA5C8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3A99C8-43EA-DDC9-B5BB-ACE9B38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14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641B5B-D9FA-ACA5-376A-A494A7EC8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696FF5-714F-24C4-9526-6E407CA09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9CF9B-C351-A516-F368-FB66DE80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BFAD04-08BE-760A-0D6C-B7B2C089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14FDC-9FB0-7F5A-9E1B-DD9E23F8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351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C7BAA-B8C3-F300-3AF1-2DDE213A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D62A31-E2B0-684D-B4C5-CFBEA385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F2CFED-5ACB-FA5A-FCE8-97969A7F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FC5202-21E3-6193-A3F2-E65FF1AE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44A456-1995-9EF2-6382-5D9C9430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42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41D4E-70A0-CB95-E7C6-9F88986E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F0E34-2C75-8AD4-F439-9A348ABF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AD893-9171-D77F-93D9-441F5774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0ADD94-9118-5628-A9AF-D1920A01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ABF32-0043-57CE-479A-C183CA16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911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F1B02-63F2-2A6E-8AF2-0575092C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6D710C-5EC7-D80B-5E86-29DF834EC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7CD8D4-EEE7-0632-2104-098C08D9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CC89A-51C3-E96C-1F8C-81750C0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9B4CB-EB8F-9933-B5DC-A060E0FC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17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613D2-9C7A-790F-2169-2BC9177A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3162A-C1A4-1687-3EDB-17BA5329E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DF2C8B-3EAD-46E0-9532-46BFC235D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292CA-EE7F-1B0A-B7A4-E60602C5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FE1656-E2FF-33E8-6A15-8E3BA6E6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3F9297-8B47-86B6-9C45-CCE908A2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39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2529E-8CE4-7F0A-5AE2-501283C9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2DA410-AE3A-0137-66C7-CA588F7D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4DFD0-BF27-AE69-6182-D997B6278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263316-5D6D-06E1-2471-5479512F5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BCB38E-62B7-8AA8-845F-7E76B6D48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8DA633-8C02-1562-A70C-A972F885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973B78-5A35-3693-2CA3-2AFE4504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BE16A3-A6D3-083A-AB93-FE682FD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91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5B1E3-7DDA-DC23-7E2D-A2F823BA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248793-5426-F8BD-8DFA-C911DBCB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0ED522-26CB-B994-51FA-EBD14121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1EBEB8-5BF1-81E5-C56D-03D9902C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190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32260E-63B9-4ACB-5463-2B95C971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D3083E-8EC3-17BE-3E50-B1DD8BA2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9837FA-4E00-8C26-B4A2-09051CC5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903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AF3B3-2638-F5FF-9813-16861B4D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D299A3-F09B-4DEA-FD6A-D18374CB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A7906F-A58F-22FC-EF99-7D4B5967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8BD101-F9A9-ADB4-10D6-FA21958B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5E78A-0454-6A15-7ED6-5D4481D8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6D6AE4-9B36-29B7-0F88-E17A4E28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85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83B79-794A-55B3-52D2-E2B599A3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099F1-D851-E32F-A442-04780195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64AA23-EE13-7D61-D0E5-92A43E13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2AF2B7-2781-F5EA-C8AC-767604B7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06464-1E0E-EA79-95EC-47A820FF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101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75E5E-22EF-09D0-B6F1-A7264220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D0D0BA-8854-A2CA-0BDE-13A765C48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2EEC3F-9B1C-B0EB-584B-18A45BAF8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355924-8DC8-7B85-23AD-9C25C710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68F8D9-35E5-F5B7-9B3E-FFDB118B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568BBF-15D1-7846-3235-149152F0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534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C65A-1DA3-AF4F-441D-9F370E2E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89B9E2-CD63-A3D6-12D0-0FCB63B48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734EA-7F05-8FB4-6876-930D6C88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BED9A-8CA3-A037-93C1-0613531D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03CEC3-DB31-84B9-5896-09D67097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614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B95E59-6736-8A5A-071C-8E842069A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762874-ED3D-74B0-183C-342D7E93E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FA9300-D334-1D48-6A66-CFB2D93D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908080-EDCA-9ED4-461C-B958D690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546A9-9061-C945-D441-8B8ED666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428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B3689-C6B0-F6CB-A9E0-3ABC00BC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900FA8-2CC8-DB42-C16A-584D7F0CC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9618D3-455C-D045-45C0-3ED60CEF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4A49F0-4121-9374-59ED-F0EBF4AD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9E78C-3D44-A33C-73D6-39190F29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214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EDC00-0504-70DF-9D5C-FE53D602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FA618-6A7E-DD79-624D-39B68A8A9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A200B7-A061-EFF6-9D91-F6049AC3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C592F-A8B7-404C-41FB-60D006D4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775A0-9981-26D8-D0C9-3C02D568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434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959F5-552F-21BC-3D10-2BF3308F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F7BF37-117D-555E-CB5F-9290968D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88E08-1926-48DE-915F-9A4E06D8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5CEE90-5C11-3B62-C1D1-C1CB191D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ADC01-AE76-033E-3E0A-E3A37067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009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D799D-3B40-8028-F235-A23B300C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5AD1D-7440-85F4-0F31-033426F83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A33FB3-58A0-7E4A-95AE-A514C8A93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D5813E-1E81-ADAC-D48E-17878C9C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50B29C-C08F-3C61-0504-B50CB43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42FFCC-55D7-8998-A6D1-F6CF71B4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855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4454C-2E5E-2906-0E79-F74B71C7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FF5B77-3724-5118-504B-63F8AAFF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E712CC-F267-300C-61D9-D1472E23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CA0ACA-B3C7-35C6-128C-ED8CCBE9D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FB1E26-97B0-0AE0-CBF9-20FFC696A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31C8D4-E34B-BD0C-0244-FCCC27DC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E36F66-A6D8-1987-7F3D-99F6B7E1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F7EE86-CB25-03BB-0C58-959A35DB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488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571F7-0209-3548-7F68-EEB4CB88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5B2E31-3F30-077C-7884-987EB27D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7AC621-7AFC-E71F-01B9-5168F839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5DD965-467A-D39A-4426-92CDF885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884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4A8034-6D3E-3076-D621-F3917E67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A0EDD9-AC1B-235B-6787-95B0BA88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7FDDF6-B4D8-0A63-6574-0206CBF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87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53D19-B7B7-29D5-CF91-EF90A680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D494CA-2D10-EF53-86ED-932B69D9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DF8EF-525F-D17D-B68A-DDB6E5AD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3B133-B784-EC65-14C8-EA81AEAD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BE318-A6BB-3C10-D5FC-2E56D33F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971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4A1F9-84BF-8B17-9E3C-0DAFC06B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B88493-20A6-11F7-B1CD-D18A2DE9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6007B3-611E-403C-5266-D0BA44019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3AB7CD-E8D5-EDF0-C05D-C227BB3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04E37A-4D39-7EE8-93FC-9090EDE7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1517DD-1621-5B2A-EDF7-B4D1C7D1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5529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B8392-0B79-E501-A93D-97DE4B7D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6D20C4-F24F-FDE2-95D5-530B64B20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66DA41-BB0E-0281-4D19-E8F75C9E6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AD54B6-9A9C-8319-6C2B-29879522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CEC985-62BC-3502-E413-149B80F2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4BCD45-5FFF-5A01-4654-26C31411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365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94D99-03B9-D6A4-A411-16EBDAE6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1168A8-DA61-14F4-BC56-2D650B3CE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27C0B1-C803-C19E-7192-5958A600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9B39E-F339-C71C-291F-430ED90F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3B9710-6139-15F2-6EF7-D1520C7A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100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A79C73-F881-269E-6166-88D15E55B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5CE56-521A-BFFA-3617-9A48AA6B5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2C940-462F-8F77-D1C8-74FB1372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E8FE80-79B0-F0CA-6B59-A604AD29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F49B82-C117-EEF1-4DD6-BD2EEAA1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801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FAEBF-29B6-64CA-98B2-BA675ACB8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9BD58F-8B97-AF99-6E15-DE99DC5C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A1397-D36A-3D79-D1BE-7862BF7F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4ACCA-47E5-C941-2570-A4EE6664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3A5DB0-459F-EFF5-B880-7C955D87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1453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49AF7-70AE-0D3D-D7D3-D44DF802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57AB2-B547-0D6E-67C2-37FA3BEE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22639-C8E6-6726-20C9-A641999F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FD0F46-505D-B9C2-26A9-B95DD10D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4C076-A60C-A26E-6CB6-782D5FB0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980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B05F-8C1F-DF43-B572-8CEA6E18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DDE45B-41AF-540D-5807-750E25AC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356B60-ECEC-DDC3-FEB4-1EFC6C1A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35615-F452-DCE3-483D-DC7A1766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5BE8DE-6905-9600-3498-F248A65C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6636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AF88C-933B-189D-EEBE-65602EEC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DFE56D-62C1-BCCA-16A5-4768AFA5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DE0606-C6BE-9E32-E382-1ADF8F912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3BFB7-06C9-B031-6220-1F7689ED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9C4AF0-D25D-9F08-1A1F-890DB1DF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10AE02-C695-BD21-64BD-0F785546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368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4D79B-862A-C142-DE10-210FB97C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60855-8755-7BAB-E7C6-83F363868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C206E6-B3F7-2028-4857-FEDC8F361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2119D2-D29C-D036-0020-7838C9D40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E60B8E-8EC2-B213-0529-245922AEF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4AF8F3-51E5-57FB-D238-99C910A6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83BC7-D8F1-F202-A719-E6B85C63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C12113-30DB-65A6-D135-30E8F90D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398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00361-A629-6693-E23C-492BDF08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80F5DE-7A87-DEC2-D7D7-EB60B2E4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CE309E-6B77-2B88-7833-A42676B0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58E11C-FF9E-80D5-EE33-6B23E54D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05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7E00B-5F51-F82E-C0D4-681A965D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935B9-FEEA-269B-F327-A18EA756A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9A34D0-C3D1-7486-7B13-6D188A876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C22A4C-0492-06AD-4871-987ECC3F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8C79FF-14BD-E51F-F08E-5399E119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F8E383-E462-638E-B328-0313060D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0161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91536-CD41-6496-1B71-A435CEB6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989A9F-1C66-3162-D045-42A2AD0B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9097DB-986E-E6A3-31C1-E83B70AE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3954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6150B-8908-8ED8-716B-AA1BE838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25CA4-DD3D-D115-4E0C-3EBB12A9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572721-1C4A-3522-17F0-1C2F8B97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7710C5-A3DC-0F66-F741-DC544E3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2E11D-6948-AA13-4296-C1892F6B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7261C4-751D-08C3-D23F-0F90B645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7067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FD589-93E7-732A-6374-81FCB5E7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F22407-C9F3-5A98-398F-38035B974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54B07F-6638-36E7-E15E-630094504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0DD396-5DFF-5ADC-A7C4-B9F438FE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B71330-7906-4E04-B4B7-DE930A1F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30B1E3-2819-3CBE-2D64-400DA71E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2139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49F10-9022-D873-4B85-CA9E95E1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E6E206-2EC0-367E-86F6-12B59741A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AA3451-7F8A-E4D7-EA93-3FEB61AE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87534-0F69-DBE4-F7BA-32C48A0E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1F944-8175-9480-9266-BBF88057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2431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D58A9C-52AC-DABC-8ABE-2EA375F5F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8F9CDB-E85C-64C1-8657-4F4BF84CD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EB8137-AE1B-1BF3-19E5-9485D3DA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7FB75-B120-7028-B026-A7A7CF8F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2DC0B-EBB2-E4BF-F13B-1478A15E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2439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9D2BE-5F28-3C8A-6197-734DD4249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577038-09A9-0EC6-D852-4FED78855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7D1D4-FE98-236B-C49F-2B3B3B9D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44C05F-C31F-4678-4B2A-3426E285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828EA-5A6D-F383-D7CB-F008B2C3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2045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6623B-35C7-29B5-449A-D98E7ABD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1BCF32-C030-07FE-1923-A9C2020A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D7900-B0EB-D3C2-E8B3-F0F1D910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8D531D-C5DD-4ADD-20F3-09ECA518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878FF-67E4-C88E-6EE7-811F9C56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8075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07E02-C49A-CDE0-92B0-BED4E980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5669AF-609C-4FBF-F34B-0557C10E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9BC67-0C78-2BA9-1334-51B2AB49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9F03C8-3F25-1782-F612-9DA3064C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26186B-691E-4EAB-91F2-D7ED18CE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0448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F7F76-44D3-E13D-0C15-71339D7B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E07D5-5C6D-3FFC-23A0-B3193EA9A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F0BBBE-13D0-72B7-FA45-04B1CECB1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15B522-F508-3373-736B-AF844027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B75FAC-450E-A290-D182-6A8AC99B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98F3C8-86A0-3FB5-BC8B-8E8F1A63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094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18A21-743C-142B-DE65-71B5DC77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D42733-D49F-24AC-6151-76635A177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A16C3E-DA7C-AE9B-533E-56D3AAD59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7D85D8-457A-E6B9-D197-69758C7FC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B1CF1C-F6EE-3A8B-DA2D-ADE087FD5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11D660-AA7A-0A01-1376-E891A57E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5DAE53-658B-A2E9-39A8-ED9E7111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07403E-81CA-E429-D9EF-DDAA1B28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50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D7936-BC66-3272-3E5D-EDE35964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933DAB-B310-250D-DC9D-31C956E7E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6FB38A-7AFF-7A76-202D-4660661E6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C8779A-9DFD-62D3-BC8F-4630D0ECE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7CCB8D-CDB0-C83C-0250-52EC20EA8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73A3DD-DC10-ED65-CE98-9C4E2978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DFEC8A-9347-C459-543E-BB2A032A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1964A5-380B-1EA2-267C-D03BFB9E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1088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37B7A-B370-65D6-87A6-50BB9791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5FA694-D2D4-26DF-55DD-C9571C92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C4FF8B-6699-6FDE-1963-3418CD64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6BF8C3-36A5-5180-8D6D-45DE579C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7211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422DD0-577B-868B-7153-AFDC38A5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868D23-3D6F-A902-AFAA-227198CF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A71C32-D1DE-4471-39AC-AAE17707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4915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5FFF3-4F9E-E008-DDCB-E6C37733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A3947-194F-F95F-80BC-8F25141E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54C698-F0C2-B7B5-DCEE-4C7937C8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8A18B7-20CA-25A4-2910-9402215C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39528D-1819-0533-E61A-A625CCC3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66DE0E-E642-7FA9-8B0D-CE9DFD38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4646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6F91E-0DE9-309F-2021-F7161205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34CF2A-39AD-32F9-4205-05EF4A318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3930FD-BA5C-C4E6-8672-A860BB4CD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B2EF2A-1BEC-85F4-F44E-1C82EAA6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A93B81-2421-AD7E-41A3-2B48FED2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1B7960-145D-88C0-3E30-327A68D2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161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CF43-3140-A136-D4F6-28DDCA5E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CBAC61-8F34-F452-1A5A-EC29D6797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94757E-A771-C385-763C-856F23E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21B237-D8C6-B48C-0BC1-196987D2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1EB0E5-3A34-E29C-15DC-05335ED0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911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319192-B359-2139-0403-D4DE8A201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BF5D19-7D0E-6F56-8297-FF3BCA9AC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C17D0-D4CD-14C8-642C-2CEA1C20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6721AC-5E8A-4240-6E67-86A0D307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CEFC64-7579-4430-5767-891E23EF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89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AF624-2CA3-E63F-7966-377BC306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C90918-2F7D-E5DC-9C60-100C0861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81EA6B-2437-E602-81D6-CCEDB981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A7ECB5-9CD8-BEB2-1EB5-FF82D208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03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54067E-3F6B-BCD0-7346-3787480C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719AA6-2693-05F1-5763-08DFF9BE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3811BD-66CA-DD72-8495-34B4D4D0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74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CC21B-E373-6C35-C89E-2F7B031D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5220D-C6A1-021D-1EFB-7EFFC75D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5CEF63-682E-2F58-B15B-165CB36CD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A5F66A-7CE2-9DF6-9C13-5C889EE2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DD1194-CDF5-0BF5-227F-8543E6BF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5BBAA-8E4B-2F18-562E-242D7C7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44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A1C70-6DB4-9DC3-9038-253817B9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EDEB76-C27E-9FA2-D7AD-FD0BFED86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C513FD-0660-CBF2-A43C-E16E77516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728366-3AE1-7618-7329-2F4A3406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2CBA15-402D-FB02-F0AE-0AC551D3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6F11A4-D358-D388-4C9A-88E4E160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38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16DD6E99-905B-A171-8948-F165D91751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67" r="25000" b="26528"/>
          <a:stretch/>
        </p:blipFill>
        <p:spPr>
          <a:xfrm>
            <a:off x="-1" y="1"/>
            <a:ext cx="12087225" cy="12382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2FA69F-4D8F-A6E3-CBE3-4DEF9BFCD47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52916"/>
            <a:ext cx="1455964" cy="1132416"/>
          </a:xfrm>
          <a:prstGeom prst="ellipse">
            <a:avLst/>
          </a:prstGeom>
          <a:ln w="19050">
            <a:solidFill>
              <a:schemeClr val="accent2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935CE0B-A654-10BF-505D-9FD7F9698195}"/>
              </a:ext>
            </a:extLst>
          </p:cNvPr>
          <p:cNvSpPr/>
          <p:nvPr userDrawn="1"/>
        </p:nvSpPr>
        <p:spPr>
          <a:xfrm>
            <a:off x="-1" y="0"/>
            <a:ext cx="12192001" cy="1238249"/>
          </a:xfrm>
          <a:prstGeom prst="rect">
            <a:avLst/>
          </a:prstGeom>
          <a:solidFill>
            <a:srgbClr val="FFCC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84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1586F9FF-5491-53F8-21A6-A5ECC3FDD1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4" r="25178" b="16978"/>
          <a:stretch/>
        </p:blipFill>
        <p:spPr>
          <a:xfrm>
            <a:off x="5350213" y="2782111"/>
            <a:ext cx="6841787" cy="40758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5852E4-2977-3370-2338-00C49BEA320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18" y="37308"/>
            <a:ext cx="1455964" cy="1132416"/>
          </a:xfrm>
          <a:prstGeom prst="ellipse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1DC285-E696-ED0B-0BCA-86FE18EAC1F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58275" y="3429000"/>
            <a:ext cx="3133725" cy="1594018"/>
          </a:xfrm>
          <a:prstGeom prst="rect">
            <a:avLst/>
          </a:prstGeom>
        </p:spPr>
      </p:pic>
      <p:pic>
        <p:nvPicPr>
          <p:cNvPr id="16" name="Imagen 15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439D4DB1-3F07-8B13-2404-A5E62D3D09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88" r="26354"/>
          <a:stretch/>
        </p:blipFill>
        <p:spPr>
          <a:xfrm>
            <a:off x="5457825" y="5725583"/>
            <a:ext cx="6734175" cy="11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1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73B57-3EBB-F611-8AFF-8657C4971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BD439593-0FE8-AF42-DD14-12CD29E440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42"/>
          <a:stretch/>
        </p:blipFill>
        <p:spPr>
          <a:xfrm>
            <a:off x="8829674" y="0"/>
            <a:ext cx="3362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1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E3E9E16D-CD0B-5EDB-61C6-2E464531A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67" r="25000" b="26528"/>
          <a:stretch/>
        </p:blipFill>
        <p:spPr>
          <a:xfrm>
            <a:off x="-1" y="1"/>
            <a:ext cx="12087225" cy="12382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3C6843-71F6-ECD3-D9B4-30C21A1B19F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18" y="37308"/>
            <a:ext cx="1455964" cy="1132416"/>
          </a:xfrm>
          <a:prstGeom prst="ellipse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5142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975B7861-082D-C300-EC23-962ECD88D6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17"/>
          <a:stretch/>
        </p:blipFill>
        <p:spPr>
          <a:xfrm rot="10800000">
            <a:off x="0" y="0"/>
            <a:ext cx="12192000" cy="11697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4E1A543-EFC7-3DCD-C610-4B738A31017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18" y="-1604"/>
            <a:ext cx="1455964" cy="1132416"/>
          </a:xfrm>
          <a:prstGeom prst="ellipse">
            <a:avLst/>
          </a:prstGeom>
          <a:ln w="19050">
            <a:solidFill>
              <a:schemeClr val="accent2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CD11FD4-9193-2656-924F-D134752B455B}"/>
              </a:ext>
            </a:extLst>
          </p:cNvPr>
          <p:cNvSpPr/>
          <p:nvPr userDrawn="1"/>
        </p:nvSpPr>
        <p:spPr>
          <a:xfrm>
            <a:off x="2062264" y="0"/>
            <a:ext cx="10129736" cy="1169725"/>
          </a:xfrm>
          <a:prstGeom prst="rect">
            <a:avLst/>
          </a:prstGeom>
          <a:solidFill>
            <a:srgbClr val="FFCC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92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514AA7-5D89-646E-1C1F-A61597C3DBFE}"/>
              </a:ext>
            </a:extLst>
          </p:cNvPr>
          <p:cNvSpPr txBox="1"/>
          <p:nvPr/>
        </p:nvSpPr>
        <p:spPr>
          <a:xfrm>
            <a:off x="1662059" y="1410432"/>
            <a:ext cx="5686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BASE DE DATOS 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41BC96-E58C-386B-9EAF-5F17941C80B2}"/>
              </a:ext>
            </a:extLst>
          </p:cNvPr>
          <p:cNvSpPr txBox="1"/>
          <p:nvPr/>
        </p:nvSpPr>
        <p:spPr>
          <a:xfrm>
            <a:off x="0" y="2762189"/>
            <a:ext cx="11143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ranklin Gothic Demi" panose="020B0703020102020204" pitchFamily="34" charset="0"/>
              </a:rPr>
              <a:t>TEMA 7: </a:t>
            </a:r>
            <a:r>
              <a:rPr lang="es-BO" sz="4400" b="1" dirty="0">
                <a:solidFill>
                  <a:sysClr val="windowText" lastClr="00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ranklin Gothic Demi" panose="020B0703020102020204" pitchFamily="34" charset="0"/>
              </a:rPr>
              <a:t>IMPLEMENTACIÓN Y OPTIMIZACIÓN </a:t>
            </a:r>
            <a:endParaRPr lang="es-ES" sz="4400" b="1" dirty="0">
              <a:solidFill>
                <a:sysClr val="windowText" lastClr="00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Franklin Gothic Demi" panose="020B0703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70BE40-AE9A-D2C2-7784-611314433899}"/>
              </a:ext>
            </a:extLst>
          </p:cNvPr>
          <p:cNvSpPr txBox="1"/>
          <p:nvPr/>
        </p:nvSpPr>
        <p:spPr>
          <a:xfrm>
            <a:off x="8813959" y="6167790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Iván Omonte Sejas </a:t>
            </a:r>
            <a:r>
              <a:rPr lang="es-ES" b="1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Ph.D</a:t>
            </a:r>
            <a:r>
              <a:rPr lang="es-ES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.</a:t>
            </a:r>
            <a:endParaRPr lang="es-BO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  <a:cs typeface="Adobe Hebrew" panose="02040503050201020203" pitchFamily="18" charset="-79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7C1F3C-8E86-F903-5C2F-F45999BB0A44}"/>
              </a:ext>
            </a:extLst>
          </p:cNvPr>
          <p:cNvSpPr txBox="1"/>
          <p:nvPr/>
        </p:nvSpPr>
        <p:spPr>
          <a:xfrm>
            <a:off x="452176" y="3429000"/>
            <a:ext cx="9073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ysClr val="windowText" lastClr="00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ranklin Gothic Demi" panose="020B0703020102020204" pitchFamily="34" charset="0"/>
              </a:rPr>
              <a:t>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01480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DA022A2-3E1B-1A68-7A89-5B80F4F45AD0}"/>
              </a:ext>
            </a:extLst>
          </p:cNvPr>
          <p:cNvSpPr txBox="1"/>
          <p:nvPr/>
        </p:nvSpPr>
        <p:spPr>
          <a:xfrm>
            <a:off x="520002" y="1293949"/>
            <a:ext cx="6564086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b="1"/>
            </a:lvl1pPr>
          </a:lstStyle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secciones(</a:t>
            </a:r>
            <a:r>
              <a:rPr lang="es-ES" dirty="0" err="1"/>
              <a:t>nombre,sueldo</a:t>
            </a:r>
            <a:r>
              <a:rPr lang="es-ES" dirty="0"/>
              <a:t>) </a:t>
            </a:r>
            <a:r>
              <a:rPr lang="es-ES" dirty="0" err="1"/>
              <a:t>values</a:t>
            </a:r>
            <a:r>
              <a:rPr lang="es-ES" dirty="0"/>
              <a:t>('Administracion',300);</a:t>
            </a:r>
          </a:p>
          <a:p>
            <a:r>
              <a:rPr lang="es-ES" dirty="0"/>
              <a:t>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secciones(</a:t>
            </a:r>
            <a:r>
              <a:rPr lang="es-ES" dirty="0" err="1"/>
              <a:t>nombre,sueldo</a:t>
            </a:r>
            <a:r>
              <a:rPr lang="es-ES" dirty="0"/>
              <a:t>) </a:t>
            </a:r>
            <a:r>
              <a:rPr lang="es-ES" dirty="0" err="1"/>
              <a:t>values</a:t>
            </a:r>
            <a:r>
              <a:rPr lang="es-ES" dirty="0"/>
              <a:t>('Contaduría',400);</a:t>
            </a:r>
          </a:p>
          <a:p>
            <a:r>
              <a:rPr lang="es-ES" dirty="0"/>
              <a:t>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secciones(</a:t>
            </a:r>
            <a:r>
              <a:rPr lang="es-ES" dirty="0" err="1"/>
              <a:t>nombre,sueldo</a:t>
            </a:r>
            <a:r>
              <a:rPr lang="es-ES" dirty="0"/>
              <a:t>) </a:t>
            </a:r>
            <a:r>
              <a:rPr lang="es-ES" dirty="0" err="1"/>
              <a:t>values</a:t>
            </a:r>
            <a:r>
              <a:rPr lang="es-ES" dirty="0"/>
              <a:t>('Sistemas',500);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29A25D-26BC-560F-49D5-05AB1024419E}"/>
              </a:ext>
            </a:extLst>
          </p:cNvPr>
          <p:cNvSpPr txBox="1"/>
          <p:nvPr/>
        </p:nvSpPr>
        <p:spPr>
          <a:xfrm>
            <a:off x="558102" y="2319281"/>
            <a:ext cx="11075796" cy="424731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b="1"/>
            </a:lvl1pPr>
          </a:lstStyle>
          <a:p>
            <a:r>
              <a:rPr lang="es-ES" dirty="0"/>
              <a:t>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empleados</a:t>
            </a:r>
          </a:p>
          <a:p>
            <a:r>
              <a:rPr lang="es-ES" dirty="0"/>
              <a:t>(documento,sexo,apellido,nombre,domicilio,seccion,cantidadhijos,estadocivil,fechaingreso)</a:t>
            </a:r>
          </a:p>
          <a:p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('22222222','f','Lopez','Ana','Colon 123',1,2,'casado','1990-10-10');</a:t>
            </a:r>
          </a:p>
          <a:p>
            <a:r>
              <a:rPr lang="es-ES" dirty="0"/>
              <a:t>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empleados</a:t>
            </a:r>
          </a:p>
          <a:p>
            <a:r>
              <a:rPr lang="es-ES" dirty="0"/>
              <a:t>(documento,sexo,apellido,nombre,domicilio,seccion,cantidadhijos,estadocivil,fechaingreso)</a:t>
            </a:r>
          </a:p>
          <a:p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('23333333','m','Lopez','Luis','Sucre 235',1,0,'soltero','1990-02-10');</a:t>
            </a:r>
          </a:p>
          <a:p>
            <a:r>
              <a:rPr lang="es-ES" dirty="0"/>
              <a:t>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empleados</a:t>
            </a:r>
          </a:p>
          <a:p>
            <a:r>
              <a:rPr lang="es-ES" dirty="0"/>
              <a:t>(documento,sexo,apellido,nombre,domicilio,seccion,cantidadhijos,estadocivil,fechaingreso) </a:t>
            </a:r>
          </a:p>
          <a:p>
            <a:r>
              <a:rPr lang="es-ES" dirty="0" err="1"/>
              <a:t>values</a:t>
            </a:r>
            <a:r>
              <a:rPr lang="es-ES" dirty="0"/>
              <a:t>('24444444','m','Garcia','Marcos','Sarmiento 1234',2,3,'divorciado','1998-07-12');</a:t>
            </a:r>
          </a:p>
          <a:p>
            <a:r>
              <a:rPr lang="es-ES" dirty="0"/>
              <a:t>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empleados</a:t>
            </a:r>
          </a:p>
          <a:p>
            <a:r>
              <a:rPr lang="es-ES" dirty="0"/>
              <a:t>(documento,sexo,apellido,nombre,domicilio,seccion,cantidadhijos,estadocivil,fechaingreso) </a:t>
            </a:r>
          </a:p>
          <a:p>
            <a:r>
              <a:rPr lang="es-ES" dirty="0" err="1"/>
              <a:t>values</a:t>
            </a:r>
            <a:r>
              <a:rPr lang="es-ES" dirty="0"/>
              <a:t>('25555555','m','Gomez','Pablo','Bulnes 321',3,2,'casado','1998-10-09');</a:t>
            </a:r>
          </a:p>
          <a:p>
            <a:r>
              <a:rPr lang="es-ES" dirty="0"/>
              <a:t>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empleados</a:t>
            </a:r>
          </a:p>
          <a:p>
            <a:r>
              <a:rPr lang="es-ES" dirty="0"/>
              <a:t>(documento,sexo,apellido,nombre,domicilio,seccion,cantidadhijos,estadocivil,fechaingreso) </a:t>
            </a:r>
          </a:p>
          <a:p>
            <a:r>
              <a:rPr lang="es-ES" dirty="0" err="1"/>
              <a:t>values</a:t>
            </a:r>
            <a:r>
              <a:rPr lang="es-ES" dirty="0"/>
              <a:t>('26666666','f','Perez','Laura','Peru 1254',3,3,'casado','2000-05-09');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90AF94-5E23-571F-204C-A673EAC3C055}"/>
              </a:ext>
            </a:extLst>
          </p:cNvPr>
          <p:cNvSpPr txBox="1"/>
          <p:nvPr/>
        </p:nvSpPr>
        <p:spPr>
          <a:xfrm>
            <a:off x="1438317" y="267766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Y BORRADO DE VISTAS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0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AC1B70E-1BDB-1D7D-99C8-8C1CE66CC052}"/>
              </a:ext>
            </a:extLst>
          </p:cNvPr>
          <p:cNvSpPr txBox="1"/>
          <p:nvPr/>
        </p:nvSpPr>
        <p:spPr>
          <a:xfrm>
            <a:off x="1438317" y="267766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Y BORRADO DE VISTAS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0FB6D6-D334-B3A0-3DB5-D07446A85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4" t="16410" r="33901" b="34945"/>
          <a:stretch/>
        </p:blipFill>
        <p:spPr>
          <a:xfrm>
            <a:off x="1235947" y="1386673"/>
            <a:ext cx="9867481" cy="476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4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6BFF12-8BE2-9ABD-E5A8-D73FCFE7E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64" r="34725" b="12088"/>
          <a:stretch/>
        </p:blipFill>
        <p:spPr>
          <a:xfrm>
            <a:off x="1668026" y="1286188"/>
            <a:ext cx="9284677" cy="557181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2CABC21-349F-4BAB-2207-1F6202732B56}"/>
              </a:ext>
            </a:extLst>
          </p:cNvPr>
          <p:cNvSpPr/>
          <p:nvPr/>
        </p:nvSpPr>
        <p:spPr>
          <a:xfrm>
            <a:off x="2090057" y="6451042"/>
            <a:ext cx="2080009" cy="406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31B6508-2CC3-7C66-E19C-227D3446D932}"/>
              </a:ext>
            </a:extLst>
          </p:cNvPr>
          <p:cNvSpPr/>
          <p:nvPr/>
        </p:nvSpPr>
        <p:spPr>
          <a:xfrm>
            <a:off x="4724400" y="2885552"/>
            <a:ext cx="2741525" cy="406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112BEE-B0F7-BF33-842C-43027A9BB271}"/>
              </a:ext>
            </a:extLst>
          </p:cNvPr>
          <p:cNvSpPr txBox="1"/>
          <p:nvPr/>
        </p:nvSpPr>
        <p:spPr>
          <a:xfrm>
            <a:off x="1438317" y="267766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Y BORRADO DE VISTAS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5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CCDA547-480D-EC8E-CDDC-6C77E5E79F09}"/>
              </a:ext>
            </a:extLst>
          </p:cNvPr>
          <p:cNvSpPr txBox="1"/>
          <p:nvPr/>
        </p:nvSpPr>
        <p:spPr>
          <a:xfrm>
            <a:off x="1438317" y="96944"/>
            <a:ext cx="10006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DE PROCEDIMIENTOS ALMACENADOS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6D0F62-A086-05E3-01E6-58E7EAB79F63}"/>
              </a:ext>
            </a:extLst>
          </p:cNvPr>
          <p:cNvSpPr txBox="1"/>
          <p:nvPr/>
        </p:nvSpPr>
        <p:spPr>
          <a:xfrm>
            <a:off x="656492" y="1476897"/>
            <a:ext cx="10631156" cy="240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2000" b="1" dirty="0"/>
              <a:t>CREATE [ OR REPLACE ] PROCEDURE </a:t>
            </a:r>
            <a:r>
              <a:rPr lang="es-ES" dirty="0" err="1"/>
              <a:t>nombre_</a:t>
            </a:r>
            <a:r>
              <a:rPr lang="es-ES" sz="1600" dirty="0" err="1"/>
              <a:t>PROCEDIMIENTO</a:t>
            </a:r>
            <a:r>
              <a:rPr lang="es-ES" dirty="0"/>
              <a:t>(param1 tipodato1, param2 tipodato2,…) </a:t>
            </a:r>
          </a:p>
          <a:p>
            <a:r>
              <a:rPr lang="es-ES" dirty="0"/>
              <a:t>[ DECLARE ]</a:t>
            </a:r>
          </a:p>
          <a:p>
            <a:r>
              <a:rPr lang="es-ES" dirty="0"/>
              <a:t> [ declaraciones de variables ]</a:t>
            </a:r>
          </a:p>
          <a:p>
            <a:r>
              <a:rPr lang="es-ES" sz="2000" b="1" dirty="0"/>
              <a:t>BEGIN ATOMIC</a:t>
            </a:r>
          </a:p>
          <a:p>
            <a:r>
              <a:rPr lang="es-ES" dirty="0"/>
              <a:t>  </a:t>
            </a:r>
            <a:r>
              <a:rPr lang="es-ES" dirty="0" err="1"/>
              <a:t>codigo</a:t>
            </a:r>
            <a:r>
              <a:rPr lang="es-ES" dirty="0"/>
              <a:t>  </a:t>
            </a:r>
          </a:p>
          <a:p>
            <a:r>
              <a:rPr lang="es-ES" sz="2000" b="1" dirty="0"/>
              <a:t>END</a:t>
            </a:r>
            <a:r>
              <a:rPr lang="es-ES" dirty="0"/>
              <a:t>;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6F7FEB-913E-6B6E-309E-A551F0078AEB}"/>
              </a:ext>
            </a:extLst>
          </p:cNvPr>
          <p:cNvSpPr txBox="1"/>
          <p:nvPr/>
        </p:nvSpPr>
        <p:spPr>
          <a:xfrm>
            <a:off x="656492" y="4370528"/>
            <a:ext cx="10631156" cy="13234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2000" b="1"/>
            </a:lvl1pPr>
          </a:lstStyle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insert_datos</a:t>
            </a:r>
            <a:r>
              <a:rPr lang="es-ES" dirty="0"/>
              <a:t>(nombre </a:t>
            </a:r>
            <a:r>
              <a:rPr lang="es-ES" dirty="0" err="1"/>
              <a:t>varchar,sueldo</a:t>
            </a:r>
            <a:r>
              <a:rPr lang="es-ES" dirty="0"/>
              <a:t> </a:t>
            </a:r>
            <a:r>
              <a:rPr lang="es-ES" dirty="0" err="1"/>
              <a:t>numeric</a:t>
            </a:r>
            <a:r>
              <a:rPr lang="es-ES" dirty="0"/>
              <a:t>)</a:t>
            </a:r>
          </a:p>
          <a:p>
            <a:r>
              <a:rPr lang="es-ES" dirty="0"/>
              <a:t>  BEGIN ATOMIC</a:t>
            </a:r>
          </a:p>
          <a:p>
            <a:r>
              <a:rPr lang="es-ES" dirty="0"/>
              <a:t>    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secciones(</a:t>
            </a:r>
            <a:r>
              <a:rPr lang="es-ES" dirty="0" err="1"/>
              <a:t>nombre,sueldo</a:t>
            </a:r>
            <a:r>
              <a:rPr lang="es-ES" dirty="0"/>
              <a:t>) </a:t>
            </a:r>
            <a:r>
              <a:rPr lang="es-ES" dirty="0" err="1"/>
              <a:t>values</a:t>
            </a:r>
            <a:r>
              <a:rPr lang="es-ES" dirty="0"/>
              <a:t>(</a:t>
            </a:r>
            <a:r>
              <a:rPr lang="es-ES" dirty="0" err="1"/>
              <a:t>nombre,sueldo</a:t>
            </a:r>
            <a:r>
              <a:rPr lang="es-ES" dirty="0"/>
              <a:t>);</a:t>
            </a:r>
          </a:p>
          <a:p>
            <a:r>
              <a:rPr lang="es-ES" dirty="0"/>
              <a:t>  END;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AA2E3E-358E-72EA-D1AB-212F690ECD01}"/>
              </a:ext>
            </a:extLst>
          </p:cNvPr>
          <p:cNvSpPr txBox="1"/>
          <p:nvPr/>
        </p:nvSpPr>
        <p:spPr>
          <a:xfrm>
            <a:off x="562708" y="4001196"/>
            <a:ext cx="11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EJEMPLO: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5F05B9-444D-1A89-40EF-D0F5CCE65359}"/>
              </a:ext>
            </a:extLst>
          </p:cNvPr>
          <p:cNvSpPr txBox="1"/>
          <p:nvPr/>
        </p:nvSpPr>
        <p:spPr>
          <a:xfrm>
            <a:off x="656492" y="6063299"/>
            <a:ext cx="610437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2000" b="1"/>
            </a:lvl1pPr>
          </a:lstStyle>
          <a:p>
            <a:r>
              <a:rPr lang="es-ES" dirty="0" err="1"/>
              <a:t>call</a:t>
            </a:r>
            <a:r>
              <a:rPr lang="es-ES" dirty="0"/>
              <a:t> </a:t>
            </a:r>
            <a:r>
              <a:rPr lang="es-ES" dirty="0" err="1"/>
              <a:t>insert_datos</a:t>
            </a:r>
            <a:r>
              <a:rPr lang="es-ES" dirty="0"/>
              <a:t>('Sistemas',600.00);</a:t>
            </a:r>
          </a:p>
        </p:txBody>
      </p:sp>
    </p:spTree>
    <p:extLst>
      <p:ext uri="{BB962C8B-B14F-4D97-AF65-F5344CB8AC3E}">
        <p14:creationId xmlns:p14="http://schemas.microsoft.com/office/powerpoint/2010/main" val="4476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BCA6DF-85A6-EA0B-553E-8B2DC1AFF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9" t="16410" r="43956" b="34213"/>
          <a:stretch/>
        </p:blipFill>
        <p:spPr>
          <a:xfrm>
            <a:off x="1689616" y="1627830"/>
            <a:ext cx="9554489" cy="449701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26E205-D8B4-288C-3C3D-279594FF44F3}"/>
              </a:ext>
            </a:extLst>
          </p:cNvPr>
          <p:cNvSpPr txBox="1"/>
          <p:nvPr/>
        </p:nvSpPr>
        <p:spPr>
          <a:xfrm>
            <a:off x="1438317" y="96944"/>
            <a:ext cx="10006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DE PROCEDIMIENTOS ALMACENADOS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7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CCDA547-480D-EC8E-CDDC-6C77E5E79F09}"/>
              </a:ext>
            </a:extLst>
          </p:cNvPr>
          <p:cNvSpPr txBox="1"/>
          <p:nvPr/>
        </p:nvSpPr>
        <p:spPr>
          <a:xfrm>
            <a:off x="1438317" y="96944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DE FUNCIONES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6D0F62-A086-05E3-01E6-58E7EAB79F63}"/>
              </a:ext>
            </a:extLst>
          </p:cNvPr>
          <p:cNvSpPr txBox="1"/>
          <p:nvPr/>
        </p:nvSpPr>
        <p:spPr>
          <a:xfrm>
            <a:off x="780422" y="1306075"/>
            <a:ext cx="10631156" cy="243143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2000" b="1" dirty="0"/>
              <a:t>CREATE [ OR REPLACE ] FUNCTION </a:t>
            </a:r>
            <a:r>
              <a:rPr lang="es-ES" dirty="0" err="1"/>
              <a:t>nombre_</a:t>
            </a:r>
            <a:r>
              <a:rPr lang="es-ES" sz="1600" dirty="0" err="1"/>
              <a:t>FUNCION</a:t>
            </a:r>
            <a:r>
              <a:rPr lang="es-ES" dirty="0"/>
              <a:t>([ [ </a:t>
            </a:r>
            <a:r>
              <a:rPr lang="es-ES" dirty="0" err="1"/>
              <a:t>argmodo</a:t>
            </a:r>
            <a:r>
              <a:rPr lang="es-ES" dirty="0"/>
              <a:t> ] [ </a:t>
            </a:r>
            <a:r>
              <a:rPr lang="es-ES" dirty="0" err="1"/>
              <a:t>argnombre</a:t>
            </a:r>
            <a:r>
              <a:rPr lang="es-ES" dirty="0"/>
              <a:t> ] </a:t>
            </a:r>
            <a:r>
              <a:rPr lang="es-ES" dirty="0" err="1"/>
              <a:t>argtipo</a:t>
            </a:r>
            <a:r>
              <a:rPr lang="es-ES" dirty="0"/>
              <a:t> [, ...] ]) </a:t>
            </a:r>
          </a:p>
          <a:p>
            <a:r>
              <a:rPr lang="es-ES" dirty="0"/>
              <a:t>RETURNS tipo AS $$</a:t>
            </a:r>
          </a:p>
          <a:p>
            <a:r>
              <a:rPr lang="es-ES" dirty="0"/>
              <a:t>[ DECLARE ]</a:t>
            </a:r>
          </a:p>
          <a:p>
            <a:r>
              <a:rPr lang="es-ES" dirty="0"/>
              <a:t> [ declaraciones de variables ]</a:t>
            </a:r>
          </a:p>
          <a:p>
            <a:r>
              <a:rPr lang="es-ES" sz="2000" b="1" dirty="0"/>
              <a:t>BEGIN [ATOMIC]</a:t>
            </a:r>
          </a:p>
          <a:p>
            <a:r>
              <a:rPr lang="es-ES" dirty="0"/>
              <a:t>  </a:t>
            </a:r>
            <a:r>
              <a:rPr lang="es-ES" dirty="0" err="1"/>
              <a:t>codigo</a:t>
            </a:r>
            <a:r>
              <a:rPr lang="es-ES" dirty="0"/>
              <a:t>  </a:t>
            </a:r>
          </a:p>
          <a:p>
            <a:r>
              <a:rPr lang="es-ES" sz="2000" b="1" dirty="0"/>
              <a:t>END</a:t>
            </a:r>
            <a:r>
              <a:rPr lang="es-ES" dirty="0"/>
              <a:t>;</a:t>
            </a:r>
          </a:p>
          <a:p>
            <a:r>
              <a:rPr lang="es-ES" dirty="0"/>
              <a:t>$$ </a:t>
            </a:r>
            <a:r>
              <a:rPr lang="es-ES" sz="2000" b="1" dirty="0"/>
              <a:t>LANGUAGE</a:t>
            </a:r>
            <a:r>
              <a:rPr lang="es-ES" dirty="0"/>
              <a:t> </a:t>
            </a:r>
            <a:r>
              <a:rPr lang="es-ES" dirty="0" err="1"/>
              <a:t>plpgsql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E33E27-32D6-1E7D-8C8C-0AA7A8919115}"/>
              </a:ext>
            </a:extLst>
          </p:cNvPr>
          <p:cNvSpPr txBox="1"/>
          <p:nvPr/>
        </p:nvSpPr>
        <p:spPr>
          <a:xfrm>
            <a:off x="90430" y="3816227"/>
            <a:ext cx="5824698" cy="1477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2000" b="1"/>
            </a:lvl1pPr>
          </a:lstStyle>
          <a:p>
            <a:r>
              <a:rPr lang="en-US" sz="1800" dirty="0"/>
              <a:t>CREATE OR REPLACE FUNCTION </a:t>
            </a:r>
            <a:r>
              <a:rPr lang="en-US" sz="1800" dirty="0" err="1"/>
              <a:t>ejemplo</a:t>
            </a:r>
            <a:r>
              <a:rPr lang="en-US" sz="1800" dirty="0"/>
              <a:t>() RETURNS integer </a:t>
            </a:r>
          </a:p>
          <a:p>
            <a:r>
              <a:rPr lang="en-US" sz="1800" dirty="0"/>
              <a:t>BEGIN ATOMIC</a:t>
            </a:r>
          </a:p>
          <a:p>
            <a:r>
              <a:rPr lang="en-US" sz="1800" dirty="0"/>
              <a:t> RETURN 104;</a:t>
            </a:r>
          </a:p>
          <a:p>
            <a:r>
              <a:rPr lang="en-US" sz="1800" dirty="0"/>
              <a:t>END;</a:t>
            </a:r>
          </a:p>
          <a:p>
            <a:endParaRPr lang="es-ES" sz="1800" dirty="0">
              <a:highlight>
                <a:srgbClr val="FFFF00"/>
              </a:highligh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4456DA-0500-73B0-2A21-1005B2D29832}"/>
              </a:ext>
            </a:extLst>
          </p:cNvPr>
          <p:cNvSpPr txBox="1"/>
          <p:nvPr/>
        </p:nvSpPr>
        <p:spPr>
          <a:xfrm>
            <a:off x="5161502" y="5293555"/>
            <a:ext cx="6494585" cy="1477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2000" b="1"/>
            </a:lvl1pPr>
          </a:lstStyle>
          <a:p>
            <a:r>
              <a:rPr lang="es-ES" sz="1800" dirty="0"/>
              <a:t>CREATE OR REPLACE FUNCTION ejemplo() RETURNS </a:t>
            </a:r>
            <a:r>
              <a:rPr lang="es-ES" sz="1800" dirty="0" err="1"/>
              <a:t>integer</a:t>
            </a:r>
            <a:r>
              <a:rPr lang="es-ES" sz="1800" dirty="0"/>
              <a:t> AS $$</a:t>
            </a:r>
          </a:p>
          <a:p>
            <a:r>
              <a:rPr lang="es-ES" sz="1800" dirty="0"/>
              <a:t>BEGIN</a:t>
            </a:r>
          </a:p>
          <a:p>
            <a:r>
              <a:rPr lang="es-ES" sz="1800" dirty="0"/>
              <a:t> RETURN 104;</a:t>
            </a:r>
          </a:p>
          <a:p>
            <a:r>
              <a:rPr lang="es-ES" sz="1800" dirty="0"/>
              <a:t>END;</a:t>
            </a:r>
          </a:p>
          <a:p>
            <a:r>
              <a:rPr lang="es-ES" sz="1800" dirty="0"/>
              <a:t>$$ LANGUAGE </a:t>
            </a:r>
            <a:r>
              <a:rPr lang="es-ES" sz="1800" dirty="0" err="1"/>
              <a:t>plpgsql</a:t>
            </a:r>
            <a:r>
              <a:rPr lang="es-ES" sz="1800" dirty="0"/>
              <a:t>;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7EF792-0106-8747-24DE-D2DD18E1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93" y="5425916"/>
            <a:ext cx="1249788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85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BA3596-3FCD-17B2-40B1-69A32F506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9" r="48242" b="29963"/>
          <a:stretch/>
        </p:blipFill>
        <p:spPr>
          <a:xfrm>
            <a:off x="1818752" y="1245995"/>
            <a:ext cx="7817617" cy="512018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49C1393-3CDB-A2D2-1EE4-43D297CF8C09}"/>
              </a:ext>
            </a:extLst>
          </p:cNvPr>
          <p:cNvSpPr txBox="1"/>
          <p:nvPr/>
        </p:nvSpPr>
        <p:spPr>
          <a:xfrm>
            <a:off x="1438317" y="96944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DE FUNCIONES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0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21A9B2BD-3D78-261C-94AB-BE072DB6F770}"/>
              </a:ext>
            </a:extLst>
          </p:cNvPr>
          <p:cNvSpPr txBox="1"/>
          <p:nvPr/>
        </p:nvSpPr>
        <p:spPr>
          <a:xfrm>
            <a:off x="1605224" y="1512336"/>
            <a:ext cx="9437914" cy="31393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b="1"/>
            </a:lvl1pPr>
          </a:lstStyle>
          <a:p>
            <a:r>
              <a:rPr lang="es-ES" dirty="0"/>
              <a:t>CREATE OR REPLACE FUNCTION ejemplo1(num1 integer,num2 </a:t>
            </a:r>
            <a:r>
              <a:rPr lang="es-ES" dirty="0" err="1"/>
              <a:t>integer</a:t>
            </a:r>
            <a:r>
              <a:rPr lang="es-ES" dirty="0"/>
              <a:t>) RETURNS </a:t>
            </a:r>
            <a:r>
              <a:rPr lang="es-ES" dirty="0" err="1"/>
              <a:t>integer</a:t>
            </a:r>
            <a:r>
              <a:rPr lang="es-ES" dirty="0"/>
              <a:t> AS $$</a:t>
            </a:r>
          </a:p>
          <a:p>
            <a:r>
              <a:rPr lang="es-ES" dirty="0"/>
              <a:t>DECLARE</a:t>
            </a:r>
          </a:p>
          <a:p>
            <a:r>
              <a:rPr lang="es-ES" dirty="0"/>
              <a:t>  constante CONSTANT </a:t>
            </a:r>
            <a:r>
              <a:rPr lang="es-ES" dirty="0" err="1"/>
              <a:t>integer</a:t>
            </a:r>
            <a:r>
              <a:rPr lang="es-ES" dirty="0"/>
              <a:t> := 200;</a:t>
            </a:r>
          </a:p>
          <a:p>
            <a:r>
              <a:rPr lang="es-ES" dirty="0"/>
              <a:t>  resultado </a:t>
            </a:r>
            <a:r>
              <a:rPr lang="es-ES" dirty="0" err="1"/>
              <a:t>integer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BEGIN</a:t>
            </a:r>
          </a:p>
          <a:p>
            <a:r>
              <a:rPr lang="es-ES" dirty="0"/>
              <a:t> resultado := (num1 * num2) + constante;</a:t>
            </a:r>
          </a:p>
          <a:p>
            <a:endParaRPr lang="es-ES" dirty="0"/>
          </a:p>
          <a:p>
            <a:r>
              <a:rPr lang="es-ES" dirty="0"/>
              <a:t> RETURN resultado;</a:t>
            </a:r>
          </a:p>
          <a:p>
            <a:r>
              <a:rPr lang="es-ES" dirty="0"/>
              <a:t>END;</a:t>
            </a:r>
          </a:p>
          <a:p>
            <a:r>
              <a:rPr lang="es-ES" dirty="0"/>
              <a:t>$$ LANGUAGE </a:t>
            </a:r>
            <a:r>
              <a:rPr lang="es-ES" dirty="0" err="1"/>
              <a:t>plpgsql</a:t>
            </a:r>
            <a:r>
              <a:rPr lang="es-ES" dirty="0"/>
              <a:t>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F5C340-D4A4-4854-EE55-84B863618C9D}"/>
              </a:ext>
            </a:extLst>
          </p:cNvPr>
          <p:cNvSpPr txBox="1"/>
          <p:nvPr/>
        </p:nvSpPr>
        <p:spPr>
          <a:xfrm>
            <a:off x="1438317" y="96944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DE FUNCIONES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5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7C1D06A-D72E-8AA2-5172-47FF5056F19D}"/>
              </a:ext>
            </a:extLst>
          </p:cNvPr>
          <p:cNvSpPr txBox="1"/>
          <p:nvPr/>
        </p:nvSpPr>
        <p:spPr>
          <a:xfrm>
            <a:off x="1438317" y="96944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DE TRIGGERS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2EA955-C1F9-B7CF-2F37-E9A4EDBC6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4" t="16264" r="34478" b="31136"/>
          <a:stretch/>
        </p:blipFill>
        <p:spPr>
          <a:xfrm>
            <a:off x="1336432" y="1213338"/>
            <a:ext cx="8842548" cy="54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7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2910E3-ADE2-C730-5669-0B5AECF972BB}"/>
              </a:ext>
            </a:extLst>
          </p:cNvPr>
          <p:cNvSpPr txBox="1"/>
          <p:nvPr/>
        </p:nvSpPr>
        <p:spPr>
          <a:xfrm>
            <a:off x="1497205" y="1376414"/>
            <a:ext cx="9636369" cy="50783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b="1"/>
            </a:lvl1pPr>
          </a:lstStyle>
          <a:p>
            <a:r>
              <a:rPr lang="es-ES" dirty="0"/>
              <a:t>CREATE OR REPLACE FUNCTION </a:t>
            </a:r>
            <a:r>
              <a:rPr lang="es-ES" dirty="0" err="1"/>
              <a:t>ejemplo_txt</a:t>
            </a:r>
            <a:r>
              <a:rPr lang="es-ES" dirty="0"/>
              <a:t>(</a:t>
            </a:r>
            <a:r>
              <a:rPr lang="es-ES" dirty="0" err="1"/>
              <a:t>integer</a:t>
            </a:r>
            <a:r>
              <a:rPr lang="es-ES" dirty="0"/>
              <a:t>, </a:t>
            </a:r>
            <a:r>
              <a:rPr lang="es-ES" dirty="0" err="1"/>
              <a:t>integer</a:t>
            </a:r>
            <a:r>
              <a:rPr lang="es-ES" dirty="0"/>
              <a:t>) RETURNS </a:t>
            </a:r>
            <a:r>
              <a:rPr lang="es-ES" dirty="0" err="1"/>
              <a:t>text</a:t>
            </a:r>
            <a:r>
              <a:rPr lang="es-ES" dirty="0"/>
              <a:t> AS $$</a:t>
            </a:r>
          </a:p>
          <a:p>
            <a:r>
              <a:rPr lang="es-ES" dirty="0"/>
              <a:t>DECLARE</a:t>
            </a:r>
          </a:p>
          <a:p>
            <a:r>
              <a:rPr lang="es-ES" dirty="0"/>
              <a:t> numero1 ALIAS FOR $1;</a:t>
            </a:r>
          </a:p>
          <a:p>
            <a:r>
              <a:rPr lang="es-ES" dirty="0"/>
              <a:t> numero2 ALIAS FOR $2;</a:t>
            </a:r>
          </a:p>
          <a:p>
            <a:r>
              <a:rPr lang="es-ES" dirty="0"/>
              <a:t> constante CONSTANT </a:t>
            </a:r>
            <a:r>
              <a:rPr lang="es-ES" dirty="0" err="1"/>
              <a:t>integer</a:t>
            </a:r>
            <a:r>
              <a:rPr lang="es-ES" dirty="0"/>
              <a:t> := 100;</a:t>
            </a:r>
          </a:p>
          <a:p>
            <a:r>
              <a:rPr lang="es-ES" dirty="0"/>
              <a:t> resultado INTEGER;</a:t>
            </a:r>
          </a:p>
          <a:p>
            <a:r>
              <a:rPr lang="es-ES" dirty="0"/>
              <a:t> </a:t>
            </a:r>
            <a:r>
              <a:rPr lang="es-ES" dirty="0" err="1"/>
              <a:t>resultado_txt</a:t>
            </a:r>
            <a:r>
              <a:rPr lang="es-ES" dirty="0"/>
              <a:t> TEXT DEFAULT 'El resultado es 104'; </a:t>
            </a:r>
          </a:p>
          <a:p>
            <a:endParaRPr lang="es-ES" dirty="0"/>
          </a:p>
          <a:p>
            <a:r>
              <a:rPr lang="es-ES" dirty="0"/>
              <a:t>BEGIN</a:t>
            </a:r>
          </a:p>
          <a:p>
            <a:r>
              <a:rPr lang="es-ES" dirty="0"/>
              <a:t>  resultado := (numero1 * numero2) + constante;</a:t>
            </a:r>
          </a:p>
          <a:p>
            <a:endParaRPr lang="es-ES" dirty="0"/>
          </a:p>
          <a:p>
            <a:r>
              <a:rPr lang="es-ES" dirty="0"/>
              <a:t>  IF resultado &lt;&gt; 104 THEN</a:t>
            </a:r>
          </a:p>
          <a:p>
            <a:r>
              <a:rPr lang="es-ES" dirty="0"/>
              <a:t>    </a:t>
            </a:r>
            <a:r>
              <a:rPr lang="es-ES" dirty="0" err="1"/>
              <a:t>resultado_txt</a:t>
            </a:r>
            <a:r>
              <a:rPr lang="es-ES" dirty="0"/>
              <a:t> :=  'El resultado NO es 104’;</a:t>
            </a:r>
          </a:p>
          <a:p>
            <a:r>
              <a:rPr lang="es-ES" dirty="0"/>
              <a:t>  END IF;</a:t>
            </a:r>
          </a:p>
          <a:p>
            <a:endParaRPr lang="es-ES" dirty="0"/>
          </a:p>
          <a:p>
            <a:r>
              <a:rPr lang="es-ES" dirty="0"/>
              <a:t>  RETURN </a:t>
            </a:r>
            <a:r>
              <a:rPr lang="es-ES" dirty="0" err="1"/>
              <a:t>resultado_txt</a:t>
            </a:r>
            <a:r>
              <a:rPr lang="es-ES" dirty="0"/>
              <a:t>;</a:t>
            </a:r>
          </a:p>
          <a:p>
            <a:r>
              <a:rPr lang="es-ES" dirty="0"/>
              <a:t>END;</a:t>
            </a:r>
          </a:p>
          <a:p>
            <a:r>
              <a:rPr lang="es-ES" dirty="0"/>
              <a:t>$$ LANGUAGE </a:t>
            </a:r>
            <a:r>
              <a:rPr lang="es-ES" dirty="0" err="1"/>
              <a:t>plpgsql</a:t>
            </a:r>
            <a:r>
              <a:rPr lang="es-ES" dirty="0"/>
              <a:t>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FC7290-785A-8716-7B58-4479B6B57776}"/>
              </a:ext>
            </a:extLst>
          </p:cNvPr>
          <p:cNvSpPr txBox="1"/>
          <p:nvPr/>
        </p:nvSpPr>
        <p:spPr>
          <a:xfrm>
            <a:off x="1312011" y="403273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DE FUNCIONES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479922D-6806-A34E-8D95-B92D644ED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45755"/>
              </p:ext>
            </p:extLst>
          </p:nvPr>
        </p:nvGraphicFramePr>
        <p:xfrm>
          <a:off x="233680" y="1249680"/>
          <a:ext cx="11684000" cy="5455923"/>
        </p:xfrm>
        <a:graphic>
          <a:graphicData uri="http://schemas.openxmlformats.org/drawingml/2006/table">
            <a:tbl>
              <a:tblPr firstRow="1" firstCol="1" bandRow="1"/>
              <a:tblGrid>
                <a:gridCol w="2180515">
                  <a:extLst>
                    <a:ext uri="{9D8B030D-6E8A-4147-A177-3AD203B41FA5}">
                      <a16:colId xmlns:a16="http://schemas.microsoft.com/office/drawing/2014/main" val="3604086530"/>
                    </a:ext>
                  </a:extLst>
                </a:gridCol>
                <a:gridCol w="9503485">
                  <a:extLst>
                    <a:ext uri="{9D8B030D-6E8A-4147-A177-3AD203B41FA5}">
                      <a16:colId xmlns:a16="http://schemas.microsoft.com/office/drawing/2014/main" val="1236289153"/>
                    </a:ext>
                  </a:extLst>
                </a:gridCol>
              </a:tblGrid>
              <a:tr h="267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TEMA 07: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IMPLEMENTACIÓN Y OPTIMIZACIÓN DE BASE DE DATOS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253825"/>
                  </a:ext>
                </a:extLst>
              </a:tr>
              <a:tr h="827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COMPETENCIAS A DESARROLLAR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REALIZA </a:t>
                      </a:r>
                      <a:r>
                        <a:rPr lang="es-BO" sz="1600" b="1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 CREACIÓN DE ÍNDICES</a:t>
                      </a:r>
                      <a:r>
                        <a:rPr lang="es-ES" sz="1600" b="1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REALIZA  </a:t>
                      </a:r>
                      <a:r>
                        <a:rPr lang="es-BO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 CREACIÓN DE VISTAS</a:t>
                      </a:r>
                      <a:r>
                        <a:rPr lang="es-ES" sz="1600" b="1" kern="1200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kern="120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REALIZA</a:t>
                      </a:r>
                      <a:r>
                        <a:rPr lang="es-ES" sz="1600" b="1" kern="1200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LA CREACIÓN DE PROCEDIMIENTOS ALMACENADOS Y TRIGGERS.</a:t>
                      </a:r>
                      <a:endParaRPr lang="es-BO" sz="1600" b="1" kern="1200" dirty="0">
                        <a:solidFill>
                          <a:srgbClr val="385623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50145"/>
                  </a:ext>
                </a:extLst>
              </a:tr>
              <a:tr h="26771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ACCIONES Y ACTIVIDADES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946597"/>
                  </a:ext>
                </a:extLst>
              </a:tr>
              <a:tr h="1388029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Reflexiones iniciales sobre asuntos transversales al tema y la materia.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Exposición de cada diapositiva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Diálogo sobre cada diapositiva para exposición de ideas, opiniones y comentarios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 Realizar preguntas sobre cada diapositiva.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 Lectura de artículos sobre el tema de referencia.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56135"/>
                  </a:ext>
                </a:extLst>
              </a:tr>
              <a:tr h="26771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RECURSOS Y MATERIALES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40037"/>
                  </a:ext>
                </a:extLst>
              </a:tr>
              <a:tr h="827874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Diapositivas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Material de archivos bibliográficos de texto (</a:t>
                      </a:r>
                      <a:r>
                        <a:rPr lang="es-ES" sz="1600" b="1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pdf</a:t>
                      </a: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Word..), audio visual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Lecturas de opinión de autores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20"/>
                  </a:ext>
                </a:extLst>
              </a:tr>
              <a:tr h="245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CRITERIOS DE EVALUACIÓN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83718"/>
                  </a:ext>
                </a:extLst>
              </a:tr>
              <a:tr h="547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CONOCER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CONOCE LOS COMANDOS SQL DE CREACIÓN DE ÍNDICES Y VISTAS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CONOCE LOS COMANDOS Y SINTAXIS PARA LA CREACIÓN DE PROCEDIMIENTOS ALMACENADOS.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29022"/>
                  </a:ext>
                </a:extLst>
              </a:tr>
              <a:tr h="547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HACER (PRODUCTO)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REALIZA LOS COMANDOS PARA CREAR ÍNDICES, VISTAS, PROCEDIMIENTOS ALMACENADOS Y TRIGGERS.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056466"/>
                  </a:ext>
                </a:extLst>
              </a:tr>
              <a:tr h="2677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SER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DEMUESTRA ACTITUD DE PARTICIPACIÓN EN CLASE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308854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E5CF4A50-4E21-AC5D-D906-0A6F277ABC3C}"/>
              </a:ext>
            </a:extLst>
          </p:cNvPr>
          <p:cNvSpPr txBox="1"/>
          <p:nvPr/>
        </p:nvSpPr>
        <p:spPr>
          <a:xfrm>
            <a:off x="4250452" y="361741"/>
            <a:ext cx="4530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0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PLAN DE CLASE</a:t>
            </a:r>
            <a:endParaRPr lang="es-ES" sz="40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32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CCDA547-480D-EC8E-CDDC-6C77E5E79F09}"/>
              </a:ext>
            </a:extLst>
          </p:cNvPr>
          <p:cNvSpPr txBox="1"/>
          <p:nvPr/>
        </p:nvSpPr>
        <p:spPr>
          <a:xfrm>
            <a:off x="1388076" y="297911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DE TRIGGERS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A8A793-FB24-D41C-CB9C-BF4520CBBB53}"/>
              </a:ext>
            </a:extLst>
          </p:cNvPr>
          <p:cNvSpPr txBox="1"/>
          <p:nvPr/>
        </p:nvSpPr>
        <p:spPr>
          <a:xfrm>
            <a:off x="1494691" y="3768861"/>
            <a:ext cx="9347480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b="1"/>
            </a:lvl1pPr>
          </a:lstStyle>
          <a:p>
            <a:r>
              <a:rPr lang="es-ES" dirty="0"/>
              <a:t>CREATE FUNCTION </a:t>
            </a:r>
            <a:r>
              <a:rPr lang="es-ES" dirty="0" err="1"/>
              <a:t>funcion_programada</a:t>
            </a:r>
            <a:r>
              <a:rPr lang="es-ES" dirty="0"/>
              <a:t>() RETURNS </a:t>
            </a:r>
            <a:r>
              <a:rPr lang="es-ES" dirty="0" err="1"/>
              <a:t>trigger</a:t>
            </a:r>
            <a:r>
              <a:rPr lang="es-ES" dirty="0"/>
              <a:t> AS $BODY$</a:t>
            </a:r>
          </a:p>
          <a:p>
            <a:r>
              <a:rPr lang="es-ES" dirty="0"/>
              <a:t>BEGIN</a:t>
            </a:r>
          </a:p>
          <a:p>
            <a:r>
              <a:rPr lang="es-ES" dirty="0"/>
              <a:t>	-- En esta línea se escribe la operación que se desea automatizar</a:t>
            </a:r>
          </a:p>
          <a:p>
            <a:r>
              <a:rPr lang="es-ES" dirty="0"/>
              <a:t>	RETURN NEW;</a:t>
            </a:r>
          </a:p>
          <a:p>
            <a:r>
              <a:rPr lang="es-ES" dirty="0"/>
              <a:t>END;</a:t>
            </a:r>
          </a:p>
          <a:p>
            <a:r>
              <a:rPr lang="es-ES" dirty="0"/>
              <a:t>$BODY$</a:t>
            </a:r>
          </a:p>
          <a:p>
            <a:r>
              <a:rPr lang="es-ES" dirty="0"/>
              <a:t>LANGUAGE </a:t>
            </a:r>
            <a:r>
              <a:rPr lang="es-ES" dirty="0" err="1"/>
              <a:t>plpgsql</a:t>
            </a:r>
            <a:r>
              <a:rPr lang="es-ES" dirty="0"/>
              <a:t>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B0A9A6-C762-8829-584E-0D4F9A4EF837}"/>
              </a:ext>
            </a:extLst>
          </p:cNvPr>
          <p:cNvSpPr txBox="1"/>
          <p:nvPr/>
        </p:nvSpPr>
        <p:spPr>
          <a:xfrm>
            <a:off x="342062" y="2952599"/>
            <a:ext cx="11507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1. Para programar un disparador en PostgreSQL lo primero que debe hacerse es programar la función que se desea que ejecute el disparador, con la siguiente estructura: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F5FAE8-B1F4-1756-33EE-66B6ED055980}"/>
              </a:ext>
            </a:extLst>
          </p:cNvPr>
          <p:cNvSpPr txBox="1"/>
          <p:nvPr/>
        </p:nvSpPr>
        <p:spPr>
          <a:xfrm>
            <a:off x="861644" y="1305341"/>
            <a:ext cx="10613572" cy="1477328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 </a:t>
            </a:r>
            <a:r>
              <a:rPr lang="es-ES" dirty="0" err="1"/>
              <a:t>trigger</a:t>
            </a:r>
            <a:r>
              <a:rPr lang="es-ES" dirty="0"/>
              <a:t> o disparador es un objeto que se asocia con tablas y se almacena en la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Su nombre se deriva por el comportamiento que presentan en su funcionamiento, ya que se ejecutan cuando sucede algún evento sobre las tablas a las que se encuentra asociado.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Los eventos que hacen que se ejecute un </a:t>
            </a:r>
            <a:r>
              <a:rPr lang="es-ES" dirty="0" err="1"/>
              <a:t>trigger</a:t>
            </a:r>
            <a:r>
              <a:rPr lang="es-ES" dirty="0"/>
              <a:t> son las operaciones de inserción (INSERT), borrado (DELETE) o actualización (UPDATE), ya que modifican los datos de una tabla</a:t>
            </a:r>
          </a:p>
        </p:txBody>
      </p:sp>
    </p:spTree>
    <p:extLst>
      <p:ext uri="{BB962C8B-B14F-4D97-AF65-F5344CB8AC3E}">
        <p14:creationId xmlns:p14="http://schemas.microsoft.com/office/powerpoint/2010/main" val="150793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5E8CBD0-26E4-4B62-BB88-CB93440680B4}"/>
              </a:ext>
            </a:extLst>
          </p:cNvPr>
          <p:cNvSpPr txBox="1"/>
          <p:nvPr/>
        </p:nvSpPr>
        <p:spPr>
          <a:xfrm>
            <a:off x="477715" y="1329788"/>
            <a:ext cx="11489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2. Una vez creada la función, el siguiente paso es definir el disparador en la tabla en la que se desea que se ejecute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D21725-6E11-2392-0C1A-B5A923F2DCCF}"/>
              </a:ext>
            </a:extLst>
          </p:cNvPr>
          <p:cNvSpPr txBox="1"/>
          <p:nvPr/>
        </p:nvSpPr>
        <p:spPr>
          <a:xfrm>
            <a:off x="2077496" y="2569756"/>
            <a:ext cx="7589018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b="1"/>
            </a:lvl1pPr>
          </a:lstStyle>
          <a:p>
            <a:r>
              <a:rPr lang="es-ES" dirty="0"/>
              <a:t>CREATE TRIGGER </a:t>
            </a:r>
            <a:r>
              <a:rPr lang="es-ES" dirty="0" err="1"/>
              <a:t>nombre_trigger</a:t>
            </a:r>
            <a:endParaRPr lang="es-ES" dirty="0"/>
          </a:p>
          <a:p>
            <a:r>
              <a:rPr lang="es-ES" dirty="0"/>
              <a:t>{BEFORE | AFTER | INSTEAD OF} {</a:t>
            </a:r>
            <a:r>
              <a:rPr lang="es-ES" dirty="0" err="1"/>
              <a:t>event</a:t>
            </a:r>
            <a:r>
              <a:rPr lang="es-ES" dirty="0"/>
              <a:t> [OR …]}</a:t>
            </a:r>
          </a:p>
          <a:p>
            <a:r>
              <a:rPr lang="es-ES" dirty="0"/>
              <a:t>	ON tabla</a:t>
            </a:r>
          </a:p>
          <a:p>
            <a:r>
              <a:rPr lang="es-ES" dirty="0"/>
              <a:t>[FOR [EACH] {ROW | STATEMENT}]</a:t>
            </a:r>
          </a:p>
          <a:p>
            <a:r>
              <a:rPr lang="es-ES" dirty="0"/>
              <a:t>	EXECUTE PROCEDURE </a:t>
            </a:r>
            <a:r>
              <a:rPr lang="es-ES" dirty="0" err="1"/>
              <a:t>función_programada</a:t>
            </a:r>
            <a:r>
              <a:rPr lang="es-ES" dirty="0"/>
              <a:t>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788234-9C83-C4BD-A3C3-D439342A39F0}"/>
              </a:ext>
            </a:extLst>
          </p:cNvPr>
          <p:cNvSpPr txBox="1"/>
          <p:nvPr/>
        </p:nvSpPr>
        <p:spPr>
          <a:xfrm>
            <a:off x="1388076" y="297911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DE TRIGGERS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D8D248F-C5BE-9DF6-0A64-FD0102BFB344}"/>
              </a:ext>
            </a:extLst>
          </p:cNvPr>
          <p:cNvSpPr txBox="1"/>
          <p:nvPr/>
        </p:nvSpPr>
        <p:spPr>
          <a:xfrm>
            <a:off x="841548" y="1296128"/>
            <a:ext cx="8814917" cy="1477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b="1"/>
            </a:lvl1pPr>
          </a:lstStyle>
          <a:p>
            <a:r>
              <a:rPr lang="es-ES" dirty="0" err="1"/>
              <a:t>create</a:t>
            </a:r>
            <a:r>
              <a:rPr lang="es-ES" dirty="0"/>
              <a:t> table </a:t>
            </a:r>
            <a:r>
              <a:rPr lang="es-ES" dirty="0" err="1"/>
              <a:t>respaldo_seccion</a:t>
            </a:r>
            <a:r>
              <a:rPr lang="es-ES" dirty="0"/>
              <a:t> (</a:t>
            </a:r>
          </a:p>
          <a:p>
            <a:r>
              <a:rPr lang="es-ES" dirty="0"/>
              <a:t>	</a:t>
            </a:r>
            <a:r>
              <a:rPr lang="es-ES" dirty="0" err="1"/>
              <a:t>codigo</a:t>
            </a:r>
            <a:r>
              <a:rPr lang="es-ES" dirty="0"/>
              <a:t> </a:t>
            </a:r>
            <a:r>
              <a:rPr lang="es-ES" dirty="0" err="1"/>
              <a:t>integer</a:t>
            </a:r>
            <a:r>
              <a:rPr lang="es-ES" dirty="0"/>
              <a:t>,</a:t>
            </a:r>
          </a:p>
          <a:p>
            <a:r>
              <a:rPr lang="es-ES" dirty="0"/>
              <a:t>    nombre </a:t>
            </a:r>
            <a:r>
              <a:rPr lang="es-ES" dirty="0" err="1"/>
              <a:t>varchar</a:t>
            </a:r>
            <a:r>
              <a:rPr lang="es-ES" dirty="0"/>
              <a:t>(20),</a:t>
            </a:r>
          </a:p>
          <a:p>
            <a:r>
              <a:rPr lang="es-ES" dirty="0"/>
              <a:t>	sueldo </a:t>
            </a:r>
            <a:r>
              <a:rPr lang="es-ES" dirty="0" err="1"/>
              <a:t>numeric</a:t>
            </a:r>
            <a:r>
              <a:rPr lang="es-ES" dirty="0"/>
              <a:t>(5,2)</a:t>
            </a:r>
          </a:p>
          <a:p>
            <a:r>
              <a:rPr lang="es-ES" dirty="0"/>
              <a:t>);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A120ED-A29C-32EF-AC3C-41D137BF9D05}"/>
              </a:ext>
            </a:extLst>
          </p:cNvPr>
          <p:cNvSpPr txBox="1"/>
          <p:nvPr/>
        </p:nvSpPr>
        <p:spPr>
          <a:xfrm>
            <a:off x="982226" y="2884895"/>
            <a:ext cx="7006213" cy="39703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b="1"/>
            </a:lvl1pPr>
          </a:lstStyle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replace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copia_respaldo</a:t>
            </a:r>
            <a:r>
              <a:rPr lang="es-ES" dirty="0"/>
              <a:t>()</a:t>
            </a:r>
            <a:r>
              <a:rPr lang="es-ES" dirty="0" err="1"/>
              <a:t>returns</a:t>
            </a:r>
            <a:r>
              <a:rPr lang="es-ES" dirty="0"/>
              <a:t> TRIGGER as $insertar$</a:t>
            </a:r>
          </a:p>
          <a:p>
            <a:r>
              <a:rPr lang="es-ES" dirty="0"/>
              <a:t>DECLARE</a:t>
            </a:r>
          </a:p>
          <a:p>
            <a:r>
              <a:rPr lang="es-ES" dirty="0"/>
              <a:t>BEGIN</a:t>
            </a:r>
          </a:p>
          <a:p>
            <a:r>
              <a:rPr lang="es-ES" dirty="0"/>
              <a:t> 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respaldo_seccion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(</a:t>
            </a:r>
            <a:r>
              <a:rPr lang="es-ES" dirty="0" err="1"/>
              <a:t>OLD.codigo,OLD.nombre,OLD.sueldo</a:t>
            </a:r>
            <a:r>
              <a:rPr lang="es-ES" dirty="0"/>
              <a:t>);</a:t>
            </a:r>
          </a:p>
          <a:p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;</a:t>
            </a:r>
          </a:p>
          <a:p>
            <a:r>
              <a:rPr lang="es-ES" dirty="0"/>
              <a:t>END;</a:t>
            </a:r>
          </a:p>
          <a:p>
            <a:r>
              <a:rPr lang="es-ES" dirty="0"/>
              <a:t>$insertar$</a:t>
            </a:r>
          </a:p>
          <a:p>
            <a:r>
              <a:rPr lang="es-ES" dirty="0"/>
              <a:t>LANGUAGE </a:t>
            </a:r>
            <a:r>
              <a:rPr lang="es-ES" dirty="0" err="1"/>
              <a:t>plpgsql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trigger</a:t>
            </a:r>
            <a:r>
              <a:rPr lang="es-ES" dirty="0"/>
              <a:t> </a:t>
            </a:r>
            <a:r>
              <a:rPr lang="es-ES" dirty="0" err="1"/>
              <a:t>insertar_eliminados</a:t>
            </a:r>
            <a:r>
              <a:rPr lang="es-ES" dirty="0"/>
              <a:t> after </a:t>
            </a:r>
            <a:r>
              <a:rPr lang="es-ES" dirty="0" err="1"/>
              <a:t>delete</a:t>
            </a:r>
            <a:endParaRPr lang="es-ES" dirty="0"/>
          </a:p>
          <a:p>
            <a:r>
              <a:rPr lang="es-ES" dirty="0" err="1"/>
              <a:t>on</a:t>
            </a:r>
            <a:r>
              <a:rPr lang="es-ES" dirty="0"/>
              <a:t> secciones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row</a:t>
            </a:r>
            <a:endParaRPr lang="es-ES" dirty="0"/>
          </a:p>
          <a:p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copia_respaldo</a:t>
            </a:r>
            <a:r>
              <a:rPr lang="es-ES" dirty="0"/>
              <a:t>();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F89DC5-2C43-1805-97AE-5C57FC9B136F}"/>
              </a:ext>
            </a:extLst>
          </p:cNvPr>
          <p:cNvSpPr txBox="1"/>
          <p:nvPr/>
        </p:nvSpPr>
        <p:spPr>
          <a:xfrm>
            <a:off x="1388076" y="297911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DE TRIGGERS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38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EF65A-F352-1E3E-BE61-CA66DD5C24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2766219"/>
            <a:ext cx="10515600" cy="1325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BO" sz="8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GRACIAS</a:t>
            </a:r>
            <a:endParaRPr lang="es-ES" sz="8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A5245A-BAD9-F7DE-C140-5DD187CB9101}"/>
              </a:ext>
            </a:extLst>
          </p:cNvPr>
          <p:cNvSpPr txBox="1"/>
          <p:nvPr/>
        </p:nvSpPr>
        <p:spPr>
          <a:xfrm>
            <a:off x="937009" y="5542077"/>
            <a:ext cx="7272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ysClr val="windowText" lastClr="000000"/>
                </a:solidFill>
                <a:effectLst/>
                <a:latin typeface="Tahoma" panose="020B0604030504040204" pitchFamily="34" charset="0"/>
              </a:rPr>
              <a:t>Todo SISTEMA tiene amenazas (Ivan Omonte S.)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00BC1F-F950-0121-9024-9D5365DFC617}"/>
              </a:ext>
            </a:extLst>
          </p:cNvPr>
          <p:cNvSpPr txBox="1"/>
          <p:nvPr/>
        </p:nvSpPr>
        <p:spPr>
          <a:xfrm>
            <a:off x="937009" y="5172745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</a:rPr>
              <a:t>LEY SIST</a:t>
            </a:r>
            <a:r>
              <a:rPr lang="es-BO" sz="2000" b="1" i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</a:rPr>
              <a:t>ÉMICA</a:t>
            </a:r>
            <a:endParaRPr lang="es-ES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054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6268E07-83D3-FF0E-4137-88A75742C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5" t="-7157" b="-8862"/>
          <a:stretch/>
        </p:blipFill>
        <p:spPr>
          <a:xfrm>
            <a:off x="732410" y="2205902"/>
            <a:ext cx="1249457" cy="1336387"/>
          </a:xfrm>
          <a:prstGeom prst="rect">
            <a:avLst/>
          </a:prstGeom>
        </p:spPr>
      </p:pic>
      <p:grpSp>
        <p:nvGrpSpPr>
          <p:cNvPr id="133" name="Grupo 132">
            <a:extLst>
              <a:ext uri="{FF2B5EF4-FFF2-40B4-BE49-F238E27FC236}">
                <a16:creationId xmlns:a16="http://schemas.microsoft.com/office/drawing/2014/main" id="{B6048DEE-476D-E9DF-6EC5-B8BF050B72E1}"/>
              </a:ext>
            </a:extLst>
          </p:cNvPr>
          <p:cNvGrpSpPr/>
          <p:nvPr/>
        </p:nvGrpSpPr>
        <p:grpSpPr>
          <a:xfrm>
            <a:off x="38496" y="967581"/>
            <a:ext cx="11678154" cy="5721789"/>
            <a:chOff x="226329" y="1320227"/>
            <a:chExt cx="11606789" cy="5262824"/>
          </a:xfrm>
        </p:grpSpPr>
        <p:sp>
          <p:nvSpPr>
            <p:cNvPr id="134" name="Freeform: Shape 43">
              <a:extLst>
                <a:ext uri="{FF2B5EF4-FFF2-40B4-BE49-F238E27FC236}">
                  <a16:creationId xmlns:a16="http://schemas.microsoft.com/office/drawing/2014/main" id="{4DDDA7BE-44F7-9FB3-22E6-E84234C7A265}"/>
                </a:ext>
              </a:extLst>
            </p:cNvPr>
            <p:cNvSpPr/>
            <p:nvPr/>
          </p:nvSpPr>
          <p:spPr>
            <a:xfrm rot="901633">
              <a:off x="7141044" y="3100957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44">
              <a:extLst>
                <a:ext uri="{FF2B5EF4-FFF2-40B4-BE49-F238E27FC236}">
                  <a16:creationId xmlns:a16="http://schemas.microsoft.com/office/drawing/2014/main" id="{7F429DCB-2F16-46C5-E930-AE81C57E48CF}"/>
                </a:ext>
              </a:extLst>
            </p:cNvPr>
            <p:cNvSpPr/>
            <p:nvPr/>
          </p:nvSpPr>
          <p:spPr>
            <a:xfrm rot="1570320">
              <a:off x="6363345" y="4787209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45">
              <a:extLst>
                <a:ext uri="{FF2B5EF4-FFF2-40B4-BE49-F238E27FC236}">
                  <a16:creationId xmlns:a16="http://schemas.microsoft.com/office/drawing/2014/main" id="{B586E828-961B-B37F-A657-8408A944304B}"/>
                </a:ext>
              </a:extLst>
            </p:cNvPr>
            <p:cNvSpPr/>
            <p:nvPr/>
          </p:nvSpPr>
          <p:spPr>
            <a:xfrm rot="19905529">
              <a:off x="4152930" y="483048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46">
              <a:extLst>
                <a:ext uri="{FF2B5EF4-FFF2-40B4-BE49-F238E27FC236}">
                  <a16:creationId xmlns:a16="http://schemas.microsoft.com/office/drawing/2014/main" id="{D33E672E-470F-847F-4028-E4CD43A2BD46}"/>
                </a:ext>
              </a:extLst>
            </p:cNvPr>
            <p:cNvSpPr/>
            <p:nvPr/>
          </p:nvSpPr>
          <p:spPr>
            <a:xfrm rot="1868001">
              <a:off x="3306850" y="306650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48">
              <a:extLst>
                <a:ext uri="{FF2B5EF4-FFF2-40B4-BE49-F238E27FC236}">
                  <a16:creationId xmlns:a16="http://schemas.microsoft.com/office/drawing/2014/main" id="{069DBF4B-0CE1-2E22-F558-F430FD527E19}"/>
                </a:ext>
              </a:extLst>
            </p:cNvPr>
            <p:cNvSpPr/>
            <p:nvPr/>
          </p:nvSpPr>
          <p:spPr>
            <a:xfrm rot="207651">
              <a:off x="5612098" y="135084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51">
              <a:extLst>
                <a:ext uri="{FF2B5EF4-FFF2-40B4-BE49-F238E27FC236}">
                  <a16:creationId xmlns:a16="http://schemas.microsoft.com/office/drawing/2014/main" id="{BACEC32C-0F93-2732-1F7E-5FB7D7AEBBAB}"/>
                </a:ext>
              </a:extLst>
            </p:cNvPr>
            <p:cNvSpPr/>
            <p:nvPr/>
          </p:nvSpPr>
          <p:spPr>
            <a:xfrm>
              <a:off x="4922574" y="2912155"/>
              <a:ext cx="2303394" cy="2303393"/>
            </a:xfrm>
            <a:custGeom>
              <a:avLst/>
              <a:gdLst>
                <a:gd name="connsiteX0" fmla="*/ 1196692 w 2489983"/>
                <a:gd name="connsiteY0" fmla="*/ 0 h 2489982"/>
                <a:gd name="connsiteX1" fmla="*/ 1293297 w 2489983"/>
                <a:gd name="connsiteY1" fmla="*/ 0 h 2489982"/>
                <a:gd name="connsiteX2" fmla="*/ 1448976 w 2489983"/>
                <a:gd name="connsiteY2" fmla="*/ 155679 h 2489982"/>
                <a:gd name="connsiteX3" fmla="*/ 1448976 w 2489983"/>
                <a:gd name="connsiteY3" fmla="*/ 317845 h 2489982"/>
                <a:gd name="connsiteX4" fmla="*/ 1527399 w 2489983"/>
                <a:gd name="connsiteY4" fmla="*/ 338010 h 2489982"/>
                <a:gd name="connsiteX5" fmla="*/ 1532107 w 2489983"/>
                <a:gd name="connsiteY5" fmla="*/ 339733 h 2489982"/>
                <a:gd name="connsiteX6" fmla="*/ 1612382 w 2489983"/>
                <a:gd name="connsiteY6" fmla="*/ 200692 h 2489982"/>
                <a:gd name="connsiteX7" fmla="*/ 1826721 w 2489983"/>
                <a:gd name="connsiteY7" fmla="*/ 143260 h 2489982"/>
                <a:gd name="connsiteX8" fmla="*/ 1908257 w 2489983"/>
                <a:gd name="connsiteY8" fmla="*/ 190335 h 2489982"/>
                <a:gd name="connsiteX9" fmla="*/ 1965689 w 2489983"/>
                <a:gd name="connsiteY9" fmla="*/ 404674 h 2489982"/>
                <a:gd name="connsiteX10" fmla="*/ 1883814 w 2489983"/>
                <a:gd name="connsiteY10" fmla="*/ 546486 h 2489982"/>
                <a:gd name="connsiteX11" fmla="*/ 1916517 w 2489983"/>
                <a:gd name="connsiteY11" fmla="*/ 573468 h 2489982"/>
                <a:gd name="connsiteX12" fmla="*/ 1943499 w 2489983"/>
                <a:gd name="connsiteY12" fmla="*/ 606171 h 2489982"/>
                <a:gd name="connsiteX13" fmla="*/ 2103036 w 2489983"/>
                <a:gd name="connsiteY13" fmla="*/ 514062 h 2489982"/>
                <a:gd name="connsiteX14" fmla="*/ 2289415 w 2489983"/>
                <a:gd name="connsiteY14" fmla="*/ 564002 h 2489982"/>
                <a:gd name="connsiteX15" fmla="*/ 2356958 w 2489983"/>
                <a:gd name="connsiteY15" fmla="*/ 680989 h 2489982"/>
                <a:gd name="connsiteX16" fmla="*/ 2307017 w 2489983"/>
                <a:gd name="connsiteY16" fmla="*/ 867368 h 2489982"/>
                <a:gd name="connsiteX17" fmla="*/ 2150252 w 2489983"/>
                <a:gd name="connsiteY17" fmla="*/ 957877 h 2489982"/>
                <a:gd name="connsiteX18" fmla="*/ 2151975 w 2489983"/>
                <a:gd name="connsiteY18" fmla="*/ 962586 h 2489982"/>
                <a:gd name="connsiteX19" fmla="*/ 2172140 w 2489983"/>
                <a:gd name="connsiteY19" fmla="*/ 1041010 h 2489982"/>
                <a:gd name="connsiteX20" fmla="*/ 2384409 w 2489983"/>
                <a:gd name="connsiteY20" fmla="*/ 1041010 h 2489982"/>
                <a:gd name="connsiteX21" fmla="*/ 2489983 w 2489983"/>
                <a:gd name="connsiteY21" fmla="*/ 1146583 h 2489982"/>
                <a:gd name="connsiteX22" fmla="*/ 2489983 w 2489983"/>
                <a:gd name="connsiteY22" fmla="*/ 1343400 h 2489982"/>
                <a:gd name="connsiteX23" fmla="*/ 2384409 w 2489983"/>
                <a:gd name="connsiteY23" fmla="*/ 1448973 h 2489982"/>
                <a:gd name="connsiteX24" fmla="*/ 2172140 w 2489983"/>
                <a:gd name="connsiteY24" fmla="*/ 1448973 h 2489982"/>
                <a:gd name="connsiteX25" fmla="*/ 2151975 w 2489983"/>
                <a:gd name="connsiteY25" fmla="*/ 1527396 h 2489982"/>
                <a:gd name="connsiteX26" fmla="*/ 2150251 w 2489983"/>
                <a:gd name="connsiteY26" fmla="*/ 1532107 h 2489982"/>
                <a:gd name="connsiteX27" fmla="*/ 2321833 w 2489983"/>
                <a:gd name="connsiteY27" fmla="*/ 1631169 h 2489982"/>
                <a:gd name="connsiteX28" fmla="*/ 2365511 w 2489983"/>
                <a:gd name="connsiteY28" fmla="*/ 1794176 h 2489982"/>
                <a:gd name="connsiteX29" fmla="*/ 2280858 w 2489983"/>
                <a:gd name="connsiteY29" fmla="*/ 1940798 h 2489982"/>
                <a:gd name="connsiteX30" fmla="*/ 2117852 w 2489983"/>
                <a:gd name="connsiteY30" fmla="*/ 1984475 h 2489982"/>
                <a:gd name="connsiteX31" fmla="*/ 1943499 w 2489983"/>
                <a:gd name="connsiteY31" fmla="*/ 1883812 h 2489982"/>
                <a:gd name="connsiteX32" fmla="*/ 1916517 w 2489983"/>
                <a:gd name="connsiteY32" fmla="*/ 1916514 h 2489982"/>
                <a:gd name="connsiteX33" fmla="*/ 1883811 w 2489983"/>
                <a:gd name="connsiteY33" fmla="*/ 1943499 h 2489982"/>
                <a:gd name="connsiteX34" fmla="*/ 1983246 w 2489983"/>
                <a:gd name="connsiteY34" fmla="*/ 2115725 h 2489982"/>
                <a:gd name="connsiteX35" fmla="*/ 1938669 w 2489983"/>
                <a:gd name="connsiteY35" fmla="*/ 2282087 h 2489982"/>
                <a:gd name="connsiteX36" fmla="*/ 1796301 w 2489983"/>
                <a:gd name="connsiteY36" fmla="*/ 2364283 h 2489982"/>
                <a:gd name="connsiteX37" fmla="*/ 1629939 w 2489983"/>
                <a:gd name="connsiteY37" fmla="*/ 2319707 h 2489982"/>
                <a:gd name="connsiteX38" fmla="*/ 1532103 w 2489983"/>
                <a:gd name="connsiteY38" fmla="*/ 2150251 h 2489982"/>
                <a:gd name="connsiteX39" fmla="*/ 1527399 w 2489983"/>
                <a:gd name="connsiteY39" fmla="*/ 2151973 h 2489982"/>
                <a:gd name="connsiteX40" fmla="*/ 1448976 w 2489983"/>
                <a:gd name="connsiteY40" fmla="*/ 2172137 h 2489982"/>
                <a:gd name="connsiteX41" fmla="*/ 1448976 w 2489983"/>
                <a:gd name="connsiteY41" fmla="*/ 2334303 h 2489982"/>
                <a:gd name="connsiteX42" fmla="*/ 1293297 w 2489983"/>
                <a:gd name="connsiteY42" fmla="*/ 2489982 h 2489982"/>
                <a:gd name="connsiteX43" fmla="*/ 1196692 w 2489983"/>
                <a:gd name="connsiteY43" fmla="*/ 2489982 h 2489982"/>
                <a:gd name="connsiteX44" fmla="*/ 1041013 w 2489983"/>
                <a:gd name="connsiteY44" fmla="*/ 2334303 h 2489982"/>
                <a:gd name="connsiteX45" fmla="*/ 1041013 w 2489983"/>
                <a:gd name="connsiteY45" fmla="*/ 2172137 h 2489982"/>
                <a:gd name="connsiteX46" fmla="*/ 962589 w 2489983"/>
                <a:gd name="connsiteY46" fmla="*/ 2151973 h 2489982"/>
                <a:gd name="connsiteX47" fmla="*/ 957880 w 2489983"/>
                <a:gd name="connsiteY47" fmla="*/ 2150249 h 2489982"/>
                <a:gd name="connsiteX48" fmla="*/ 877604 w 2489983"/>
                <a:gd name="connsiteY48" fmla="*/ 2289290 h 2489982"/>
                <a:gd name="connsiteX49" fmla="*/ 663265 w 2489983"/>
                <a:gd name="connsiteY49" fmla="*/ 2346722 h 2489982"/>
                <a:gd name="connsiteX50" fmla="*/ 581730 w 2489983"/>
                <a:gd name="connsiteY50" fmla="*/ 2299648 h 2489982"/>
                <a:gd name="connsiteX51" fmla="*/ 524298 w 2489983"/>
                <a:gd name="connsiteY51" fmla="*/ 2085309 h 2489982"/>
                <a:gd name="connsiteX52" fmla="*/ 606174 w 2489983"/>
                <a:gd name="connsiteY52" fmla="*/ 1943497 h 2489982"/>
                <a:gd name="connsiteX53" fmla="*/ 573471 w 2489983"/>
                <a:gd name="connsiteY53" fmla="*/ 1916514 h 2489982"/>
                <a:gd name="connsiteX54" fmla="*/ 546488 w 2489983"/>
                <a:gd name="connsiteY54" fmla="*/ 1883810 h 2489982"/>
                <a:gd name="connsiteX55" fmla="*/ 386949 w 2489983"/>
                <a:gd name="connsiteY55" fmla="*/ 1975920 h 2489982"/>
                <a:gd name="connsiteX56" fmla="*/ 200570 w 2489983"/>
                <a:gd name="connsiteY56" fmla="*/ 1925980 h 2489982"/>
                <a:gd name="connsiteX57" fmla="*/ 133027 w 2489983"/>
                <a:gd name="connsiteY57" fmla="*/ 1808993 h 2489982"/>
                <a:gd name="connsiteX58" fmla="*/ 182967 w 2489983"/>
                <a:gd name="connsiteY58" fmla="*/ 1622614 h 2489982"/>
                <a:gd name="connsiteX59" fmla="*/ 339736 w 2489983"/>
                <a:gd name="connsiteY59" fmla="*/ 1532104 h 2489982"/>
                <a:gd name="connsiteX60" fmla="*/ 338012 w 2489983"/>
                <a:gd name="connsiteY60" fmla="*/ 1527396 h 2489982"/>
                <a:gd name="connsiteX61" fmla="*/ 317848 w 2489983"/>
                <a:gd name="connsiteY61" fmla="*/ 1448973 h 2489982"/>
                <a:gd name="connsiteX62" fmla="*/ 105573 w 2489983"/>
                <a:gd name="connsiteY62" fmla="*/ 1448973 h 2489982"/>
                <a:gd name="connsiteX63" fmla="*/ 0 w 2489983"/>
                <a:gd name="connsiteY63" fmla="*/ 1343400 h 2489982"/>
                <a:gd name="connsiteX64" fmla="*/ 0 w 2489983"/>
                <a:gd name="connsiteY64" fmla="*/ 1146583 h 2489982"/>
                <a:gd name="connsiteX65" fmla="*/ 105573 w 2489983"/>
                <a:gd name="connsiteY65" fmla="*/ 1041010 h 2489982"/>
                <a:gd name="connsiteX66" fmla="*/ 317848 w 2489983"/>
                <a:gd name="connsiteY66" fmla="*/ 1041010 h 2489982"/>
                <a:gd name="connsiteX67" fmla="*/ 338012 w 2489983"/>
                <a:gd name="connsiteY67" fmla="*/ 962586 h 2489982"/>
                <a:gd name="connsiteX68" fmla="*/ 339735 w 2489983"/>
                <a:gd name="connsiteY68" fmla="*/ 957879 h 2489982"/>
                <a:gd name="connsiteX69" fmla="*/ 168148 w 2489983"/>
                <a:gd name="connsiteY69" fmla="*/ 858813 h 2489982"/>
                <a:gd name="connsiteX70" fmla="*/ 124470 w 2489983"/>
                <a:gd name="connsiteY70" fmla="*/ 695807 h 2489982"/>
                <a:gd name="connsiteX71" fmla="*/ 209123 w 2489983"/>
                <a:gd name="connsiteY71" fmla="*/ 549185 h 2489982"/>
                <a:gd name="connsiteX72" fmla="*/ 372129 w 2489983"/>
                <a:gd name="connsiteY72" fmla="*/ 505507 h 2489982"/>
                <a:gd name="connsiteX73" fmla="*/ 546487 w 2489983"/>
                <a:gd name="connsiteY73" fmla="*/ 606173 h 2489982"/>
                <a:gd name="connsiteX74" fmla="*/ 573471 w 2489983"/>
                <a:gd name="connsiteY74" fmla="*/ 573468 h 2489982"/>
                <a:gd name="connsiteX75" fmla="*/ 606171 w 2489983"/>
                <a:gd name="connsiteY75" fmla="*/ 546488 h 2489982"/>
                <a:gd name="connsiteX76" fmla="*/ 506733 w 2489983"/>
                <a:gd name="connsiteY76" fmla="*/ 374257 h 2489982"/>
                <a:gd name="connsiteX77" fmla="*/ 551309 w 2489983"/>
                <a:gd name="connsiteY77" fmla="*/ 207896 h 2489982"/>
                <a:gd name="connsiteX78" fmla="*/ 693678 w 2489983"/>
                <a:gd name="connsiteY78" fmla="*/ 125699 h 2489982"/>
                <a:gd name="connsiteX79" fmla="*/ 860039 w 2489983"/>
                <a:gd name="connsiteY79" fmla="*/ 170275 h 2489982"/>
                <a:gd name="connsiteX80" fmla="*/ 957877 w 2489983"/>
                <a:gd name="connsiteY80" fmla="*/ 339735 h 2489982"/>
                <a:gd name="connsiteX81" fmla="*/ 962589 w 2489983"/>
                <a:gd name="connsiteY81" fmla="*/ 338010 h 2489982"/>
                <a:gd name="connsiteX82" fmla="*/ 1041013 w 2489983"/>
                <a:gd name="connsiteY82" fmla="*/ 317845 h 2489982"/>
                <a:gd name="connsiteX83" fmla="*/ 1041013 w 2489983"/>
                <a:gd name="connsiteY83" fmla="*/ 155679 h 2489982"/>
                <a:gd name="connsiteX84" fmla="*/ 1196692 w 2489983"/>
                <a:gd name="connsiteY84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489983" h="2489982">
                  <a:moveTo>
                    <a:pt x="1196692" y="0"/>
                  </a:moveTo>
                  <a:lnTo>
                    <a:pt x="1293297" y="0"/>
                  </a:lnTo>
                  <a:cubicBezTo>
                    <a:pt x="1379276" y="0"/>
                    <a:pt x="1448976" y="69700"/>
                    <a:pt x="1448976" y="155679"/>
                  </a:cubicBezTo>
                  <a:lnTo>
                    <a:pt x="1448976" y="317845"/>
                  </a:lnTo>
                  <a:lnTo>
                    <a:pt x="1527399" y="338010"/>
                  </a:lnTo>
                  <a:lnTo>
                    <a:pt x="1532107" y="339733"/>
                  </a:lnTo>
                  <a:lnTo>
                    <a:pt x="1612382" y="200692"/>
                  </a:lnTo>
                  <a:cubicBezTo>
                    <a:pt x="1655711" y="125645"/>
                    <a:pt x="1751674" y="99932"/>
                    <a:pt x="1826721" y="143260"/>
                  </a:cubicBezTo>
                  <a:lnTo>
                    <a:pt x="1908257" y="190335"/>
                  </a:lnTo>
                  <a:cubicBezTo>
                    <a:pt x="1983304" y="233663"/>
                    <a:pt x="2009017" y="329626"/>
                    <a:pt x="1965689" y="404674"/>
                  </a:cubicBezTo>
                  <a:lnTo>
                    <a:pt x="1883814" y="546486"/>
                  </a:lnTo>
                  <a:lnTo>
                    <a:pt x="1916517" y="573468"/>
                  </a:lnTo>
                  <a:lnTo>
                    <a:pt x="1943499" y="606171"/>
                  </a:lnTo>
                  <a:lnTo>
                    <a:pt x="2103036" y="514062"/>
                  </a:lnTo>
                  <a:cubicBezTo>
                    <a:pt x="2168294" y="476386"/>
                    <a:pt x="2251739" y="498745"/>
                    <a:pt x="2289415" y="564002"/>
                  </a:cubicBezTo>
                  <a:lnTo>
                    <a:pt x="2356958" y="680989"/>
                  </a:lnTo>
                  <a:cubicBezTo>
                    <a:pt x="2394634" y="746247"/>
                    <a:pt x="2372275" y="829692"/>
                    <a:pt x="2307017" y="867368"/>
                  </a:cubicBezTo>
                  <a:lnTo>
                    <a:pt x="2150252" y="957877"/>
                  </a:lnTo>
                  <a:lnTo>
                    <a:pt x="2151975" y="962586"/>
                  </a:lnTo>
                  <a:lnTo>
                    <a:pt x="2172140" y="1041010"/>
                  </a:lnTo>
                  <a:lnTo>
                    <a:pt x="2384409" y="1041010"/>
                  </a:lnTo>
                  <a:cubicBezTo>
                    <a:pt x="2442715" y="1041010"/>
                    <a:pt x="2489983" y="1088277"/>
                    <a:pt x="2489983" y="1146583"/>
                  </a:cubicBezTo>
                  <a:lnTo>
                    <a:pt x="2489983" y="1343400"/>
                  </a:lnTo>
                  <a:cubicBezTo>
                    <a:pt x="2489983" y="1401706"/>
                    <a:pt x="2442715" y="1448973"/>
                    <a:pt x="2384409" y="1448973"/>
                  </a:cubicBezTo>
                  <a:lnTo>
                    <a:pt x="2172140" y="1448973"/>
                  </a:lnTo>
                  <a:lnTo>
                    <a:pt x="2151975" y="1527396"/>
                  </a:lnTo>
                  <a:lnTo>
                    <a:pt x="2150251" y="1532107"/>
                  </a:lnTo>
                  <a:lnTo>
                    <a:pt x="2321833" y="1631169"/>
                  </a:lnTo>
                  <a:cubicBezTo>
                    <a:pt x="2378908" y="1664121"/>
                    <a:pt x="2398463" y="1737101"/>
                    <a:pt x="2365511" y="1794176"/>
                  </a:cubicBezTo>
                  <a:lnTo>
                    <a:pt x="2280858" y="1940798"/>
                  </a:lnTo>
                  <a:cubicBezTo>
                    <a:pt x="2247906" y="1997873"/>
                    <a:pt x="2174926" y="2017427"/>
                    <a:pt x="2117852" y="1984475"/>
                  </a:cubicBezTo>
                  <a:lnTo>
                    <a:pt x="1943499" y="1883812"/>
                  </a:lnTo>
                  <a:lnTo>
                    <a:pt x="1916517" y="1916514"/>
                  </a:lnTo>
                  <a:lnTo>
                    <a:pt x="1883811" y="1943499"/>
                  </a:lnTo>
                  <a:lnTo>
                    <a:pt x="1983246" y="2115725"/>
                  </a:lnTo>
                  <a:cubicBezTo>
                    <a:pt x="2016876" y="2173974"/>
                    <a:pt x="1996918" y="2248457"/>
                    <a:pt x="1938669" y="2282087"/>
                  </a:cubicBezTo>
                  <a:lnTo>
                    <a:pt x="1796301" y="2364283"/>
                  </a:lnTo>
                  <a:cubicBezTo>
                    <a:pt x="1738052" y="2397913"/>
                    <a:pt x="1663569" y="2377956"/>
                    <a:pt x="1629939" y="2319707"/>
                  </a:cubicBezTo>
                  <a:lnTo>
                    <a:pt x="1532103" y="2150251"/>
                  </a:lnTo>
                  <a:lnTo>
                    <a:pt x="1527399" y="2151973"/>
                  </a:lnTo>
                  <a:lnTo>
                    <a:pt x="1448976" y="2172137"/>
                  </a:lnTo>
                  <a:lnTo>
                    <a:pt x="1448976" y="2334303"/>
                  </a:lnTo>
                  <a:cubicBezTo>
                    <a:pt x="1448976" y="2420282"/>
                    <a:pt x="1379276" y="2489982"/>
                    <a:pt x="1293297" y="2489982"/>
                  </a:cubicBezTo>
                  <a:lnTo>
                    <a:pt x="1196692" y="2489982"/>
                  </a:lnTo>
                  <a:cubicBezTo>
                    <a:pt x="1110713" y="2489982"/>
                    <a:pt x="1041013" y="2420282"/>
                    <a:pt x="1041013" y="2334303"/>
                  </a:cubicBezTo>
                  <a:lnTo>
                    <a:pt x="1041013" y="2172137"/>
                  </a:lnTo>
                  <a:lnTo>
                    <a:pt x="962589" y="2151973"/>
                  </a:lnTo>
                  <a:lnTo>
                    <a:pt x="957880" y="2150249"/>
                  </a:lnTo>
                  <a:lnTo>
                    <a:pt x="877604" y="2289290"/>
                  </a:lnTo>
                  <a:cubicBezTo>
                    <a:pt x="834276" y="2364338"/>
                    <a:pt x="738313" y="2390051"/>
                    <a:pt x="663265" y="2346722"/>
                  </a:cubicBezTo>
                  <a:lnTo>
                    <a:pt x="581730" y="2299648"/>
                  </a:lnTo>
                  <a:cubicBezTo>
                    <a:pt x="506683" y="2256319"/>
                    <a:pt x="480970" y="2160356"/>
                    <a:pt x="524298" y="2085309"/>
                  </a:cubicBezTo>
                  <a:lnTo>
                    <a:pt x="606174" y="1943497"/>
                  </a:lnTo>
                  <a:lnTo>
                    <a:pt x="573471" y="1916514"/>
                  </a:lnTo>
                  <a:lnTo>
                    <a:pt x="546488" y="1883810"/>
                  </a:lnTo>
                  <a:lnTo>
                    <a:pt x="386949" y="1975920"/>
                  </a:lnTo>
                  <a:cubicBezTo>
                    <a:pt x="321691" y="2013597"/>
                    <a:pt x="238246" y="1991238"/>
                    <a:pt x="200570" y="1925980"/>
                  </a:cubicBezTo>
                  <a:lnTo>
                    <a:pt x="133027" y="1808993"/>
                  </a:lnTo>
                  <a:cubicBezTo>
                    <a:pt x="95351" y="1743736"/>
                    <a:pt x="117710" y="1660291"/>
                    <a:pt x="182967" y="1622614"/>
                  </a:cubicBezTo>
                  <a:lnTo>
                    <a:pt x="339736" y="1532104"/>
                  </a:lnTo>
                  <a:lnTo>
                    <a:pt x="338012" y="1527396"/>
                  </a:lnTo>
                  <a:lnTo>
                    <a:pt x="317848" y="1448973"/>
                  </a:lnTo>
                  <a:lnTo>
                    <a:pt x="105573" y="1448973"/>
                  </a:lnTo>
                  <a:cubicBezTo>
                    <a:pt x="47267" y="1448973"/>
                    <a:pt x="0" y="1401706"/>
                    <a:pt x="0" y="1343400"/>
                  </a:cubicBezTo>
                  <a:lnTo>
                    <a:pt x="0" y="1146583"/>
                  </a:lnTo>
                  <a:cubicBezTo>
                    <a:pt x="0" y="1088277"/>
                    <a:pt x="47267" y="1041010"/>
                    <a:pt x="105573" y="1041010"/>
                  </a:cubicBezTo>
                  <a:lnTo>
                    <a:pt x="317848" y="1041010"/>
                  </a:lnTo>
                  <a:lnTo>
                    <a:pt x="338012" y="962586"/>
                  </a:lnTo>
                  <a:lnTo>
                    <a:pt x="339735" y="957879"/>
                  </a:lnTo>
                  <a:lnTo>
                    <a:pt x="168148" y="858813"/>
                  </a:lnTo>
                  <a:cubicBezTo>
                    <a:pt x="111073" y="825861"/>
                    <a:pt x="91518" y="752882"/>
                    <a:pt x="124470" y="695807"/>
                  </a:cubicBezTo>
                  <a:lnTo>
                    <a:pt x="209123" y="549185"/>
                  </a:lnTo>
                  <a:cubicBezTo>
                    <a:pt x="242075" y="492110"/>
                    <a:pt x="315055" y="472555"/>
                    <a:pt x="372129" y="505507"/>
                  </a:cubicBezTo>
                  <a:lnTo>
                    <a:pt x="546487" y="606173"/>
                  </a:lnTo>
                  <a:lnTo>
                    <a:pt x="573471" y="573468"/>
                  </a:lnTo>
                  <a:lnTo>
                    <a:pt x="606171" y="546488"/>
                  </a:lnTo>
                  <a:lnTo>
                    <a:pt x="506733" y="374257"/>
                  </a:lnTo>
                  <a:cubicBezTo>
                    <a:pt x="473103" y="316008"/>
                    <a:pt x="493061" y="241526"/>
                    <a:pt x="551309" y="207896"/>
                  </a:cubicBezTo>
                  <a:lnTo>
                    <a:pt x="693678" y="125699"/>
                  </a:lnTo>
                  <a:cubicBezTo>
                    <a:pt x="751927" y="92069"/>
                    <a:pt x="826409" y="112027"/>
                    <a:pt x="860039" y="170275"/>
                  </a:cubicBezTo>
                  <a:lnTo>
                    <a:pt x="957877" y="339735"/>
                  </a:lnTo>
                  <a:lnTo>
                    <a:pt x="962589" y="338010"/>
                  </a:lnTo>
                  <a:lnTo>
                    <a:pt x="1041013" y="317845"/>
                  </a:lnTo>
                  <a:lnTo>
                    <a:pt x="1041013" y="155679"/>
                  </a:lnTo>
                  <a:cubicBezTo>
                    <a:pt x="1041013" y="69700"/>
                    <a:pt x="1110713" y="0"/>
                    <a:pt x="1196692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52">
              <a:extLst>
                <a:ext uri="{FF2B5EF4-FFF2-40B4-BE49-F238E27FC236}">
                  <a16:creationId xmlns:a16="http://schemas.microsoft.com/office/drawing/2014/main" id="{B5B3F76E-5633-4016-9D1B-EAE3F3F8C82F}"/>
                </a:ext>
              </a:extLst>
            </p:cNvPr>
            <p:cNvSpPr/>
            <p:nvPr/>
          </p:nvSpPr>
          <p:spPr>
            <a:xfrm>
              <a:off x="5387096" y="3376676"/>
              <a:ext cx="1374350" cy="137435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53">
              <a:extLst>
                <a:ext uri="{FF2B5EF4-FFF2-40B4-BE49-F238E27FC236}">
                  <a16:creationId xmlns:a16="http://schemas.microsoft.com/office/drawing/2014/main" id="{68B2E8FD-4BD6-7632-0182-C6E4323D6F87}"/>
                </a:ext>
              </a:extLst>
            </p:cNvPr>
            <p:cNvSpPr/>
            <p:nvPr/>
          </p:nvSpPr>
          <p:spPr>
            <a:xfrm>
              <a:off x="7532745" y="3492658"/>
              <a:ext cx="894234" cy="894234"/>
            </a:xfrm>
            <a:prstGeom prst="ellipse">
              <a:avLst/>
            </a:prstGeom>
            <a:gradFill>
              <a:gsLst>
                <a:gs pos="0">
                  <a:srgbClr val="008080"/>
                </a:gs>
                <a:gs pos="99000">
                  <a:srgbClr val="009999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54">
              <a:extLst>
                <a:ext uri="{FF2B5EF4-FFF2-40B4-BE49-F238E27FC236}">
                  <a16:creationId xmlns:a16="http://schemas.microsoft.com/office/drawing/2014/main" id="{748CF1DB-BF2C-2726-45EF-47DFE233B8DF}"/>
                </a:ext>
              </a:extLst>
            </p:cNvPr>
            <p:cNvSpPr/>
            <p:nvPr/>
          </p:nvSpPr>
          <p:spPr>
            <a:xfrm>
              <a:off x="6755046" y="5178910"/>
              <a:ext cx="894234" cy="894234"/>
            </a:xfrm>
            <a:prstGeom prst="ellipse">
              <a:avLst/>
            </a:prstGeom>
            <a:gradFill>
              <a:gsLst>
                <a:gs pos="0">
                  <a:srgbClr val="FF9900"/>
                </a:gs>
                <a:gs pos="99000">
                  <a:srgbClr val="CC3300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55">
              <a:extLst>
                <a:ext uri="{FF2B5EF4-FFF2-40B4-BE49-F238E27FC236}">
                  <a16:creationId xmlns:a16="http://schemas.microsoft.com/office/drawing/2014/main" id="{C2A12172-14A7-004B-5DE4-96B789D53755}"/>
                </a:ext>
              </a:extLst>
            </p:cNvPr>
            <p:cNvSpPr/>
            <p:nvPr/>
          </p:nvSpPr>
          <p:spPr>
            <a:xfrm>
              <a:off x="6003800" y="1735783"/>
              <a:ext cx="894234" cy="894234"/>
            </a:xfrm>
            <a:prstGeom prst="ellipse">
              <a:avLst/>
            </a:prstGeom>
            <a:gradFill>
              <a:gsLst>
                <a:gs pos="0">
                  <a:srgbClr val="FF0066"/>
                </a:gs>
                <a:gs pos="99000">
                  <a:srgbClr val="CC0099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57">
              <a:extLst>
                <a:ext uri="{FF2B5EF4-FFF2-40B4-BE49-F238E27FC236}">
                  <a16:creationId xmlns:a16="http://schemas.microsoft.com/office/drawing/2014/main" id="{BEC30702-8CB5-FD20-93CB-1AA4778EC6E2}"/>
                </a:ext>
              </a:extLst>
            </p:cNvPr>
            <p:cNvSpPr/>
            <p:nvPr/>
          </p:nvSpPr>
          <p:spPr>
            <a:xfrm>
              <a:off x="3698551" y="3458207"/>
              <a:ext cx="894234" cy="894234"/>
            </a:xfrm>
            <a:prstGeom prst="ellipse">
              <a:avLst/>
            </a:prstGeom>
            <a:gradFill>
              <a:gsLst>
                <a:gs pos="0">
                  <a:srgbClr val="800080"/>
                </a:gs>
                <a:gs pos="99000">
                  <a:srgbClr val="CC00CC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58">
              <a:extLst>
                <a:ext uri="{FF2B5EF4-FFF2-40B4-BE49-F238E27FC236}">
                  <a16:creationId xmlns:a16="http://schemas.microsoft.com/office/drawing/2014/main" id="{A1F08EDC-15FE-FA45-06BA-51D3E8E47672}"/>
                </a:ext>
              </a:extLst>
            </p:cNvPr>
            <p:cNvSpPr/>
            <p:nvPr/>
          </p:nvSpPr>
          <p:spPr>
            <a:xfrm>
              <a:off x="4544631" y="5222187"/>
              <a:ext cx="894234" cy="894234"/>
            </a:xfrm>
            <a:prstGeom prst="ellipse">
              <a:avLst/>
            </a:prstGeom>
            <a:gradFill>
              <a:gsLst>
                <a:gs pos="0">
                  <a:srgbClr val="003399"/>
                </a:gs>
                <a:gs pos="99000">
                  <a:srgbClr val="0099FF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73">
              <a:extLst>
                <a:ext uri="{FF2B5EF4-FFF2-40B4-BE49-F238E27FC236}">
                  <a16:creationId xmlns:a16="http://schemas.microsoft.com/office/drawing/2014/main" id="{4BA9BAB9-91A2-F3DE-2974-64481287AA16}"/>
                </a:ext>
              </a:extLst>
            </p:cNvPr>
            <p:cNvSpPr txBox="1"/>
            <p:nvPr/>
          </p:nvSpPr>
          <p:spPr>
            <a:xfrm>
              <a:off x="5251626" y="3908152"/>
              <a:ext cx="1669459" cy="311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DISEÑO DE BD.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53" name="Group 107">
              <a:extLst>
                <a:ext uri="{FF2B5EF4-FFF2-40B4-BE49-F238E27FC236}">
                  <a16:creationId xmlns:a16="http://schemas.microsoft.com/office/drawing/2014/main" id="{2BA0E9BB-036E-15F4-367A-C627DC37D0B9}"/>
                </a:ext>
              </a:extLst>
            </p:cNvPr>
            <p:cNvGrpSpPr/>
            <p:nvPr/>
          </p:nvGrpSpPr>
          <p:grpSpPr>
            <a:xfrm>
              <a:off x="8295278" y="1320227"/>
              <a:ext cx="2307771" cy="1083894"/>
              <a:chOff x="8542235" y="702728"/>
              <a:chExt cx="23077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: Rounded Corners 87">
                <a:extLst>
                  <a:ext uri="{FF2B5EF4-FFF2-40B4-BE49-F238E27FC236}">
                    <a16:creationId xmlns:a16="http://schemas.microsoft.com/office/drawing/2014/main" id="{A54EC92C-AB36-A673-F140-5D989542BBDE}"/>
                  </a:ext>
                </a:extLst>
              </p:cNvPr>
              <p:cNvSpPr/>
              <p:nvPr/>
            </p:nvSpPr>
            <p:spPr>
              <a:xfrm>
                <a:off x="8542235" y="702728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extBox 88">
                <a:extLst>
                  <a:ext uri="{FF2B5EF4-FFF2-40B4-BE49-F238E27FC236}">
                    <a16:creationId xmlns:a16="http://schemas.microsoft.com/office/drawing/2014/main" id="{CC731127-675E-4060-5FC4-80D40C59EE2D}"/>
                  </a:ext>
                </a:extLst>
              </p:cNvPr>
              <p:cNvSpPr txBox="1"/>
              <p:nvPr/>
            </p:nvSpPr>
            <p:spPr>
              <a:xfrm>
                <a:off x="8694630" y="1032357"/>
                <a:ext cx="2002980" cy="424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7006E"/>
                    </a:solidFill>
                    <a:latin typeface="Century Gothic" panose="020B0502020202020204" pitchFamily="34" charset="0"/>
                  </a:rPr>
                  <a:t>01: ANÁLISIS</a:t>
                </a:r>
              </a:p>
            </p:txBody>
          </p:sp>
        </p:grpSp>
        <p:grpSp>
          <p:nvGrpSpPr>
            <p:cNvPr id="154" name="Group 104">
              <a:extLst>
                <a:ext uri="{FF2B5EF4-FFF2-40B4-BE49-F238E27FC236}">
                  <a16:creationId xmlns:a16="http://schemas.microsoft.com/office/drawing/2014/main" id="{132F09D9-EEC2-26EB-0DBE-562A43F50C5A}"/>
                </a:ext>
              </a:extLst>
            </p:cNvPr>
            <p:cNvGrpSpPr/>
            <p:nvPr/>
          </p:nvGrpSpPr>
          <p:grpSpPr>
            <a:xfrm>
              <a:off x="9197901" y="3330636"/>
              <a:ext cx="2635217" cy="1083894"/>
              <a:chOff x="9288212" y="2943579"/>
              <a:chExt cx="2635217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6" name="Rectangle: Rounded Corners 81">
                <a:extLst>
                  <a:ext uri="{FF2B5EF4-FFF2-40B4-BE49-F238E27FC236}">
                    <a16:creationId xmlns:a16="http://schemas.microsoft.com/office/drawing/2014/main" id="{529F5F73-F1D5-0B72-4B8A-E5B0EFCD7202}"/>
                  </a:ext>
                </a:extLst>
              </p:cNvPr>
              <p:cNvSpPr/>
              <p:nvPr/>
            </p:nvSpPr>
            <p:spPr>
              <a:xfrm>
                <a:off x="9451935" y="2943579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TextBox 90">
                <a:extLst>
                  <a:ext uri="{FF2B5EF4-FFF2-40B4-BE49-F238E27FC236}">
                    <a16:creationId xmlns:a16="http://schemas.microsoft.com/office/drawing/2014/main" id="{F4939C18-D36F-6B25-AA76-4841B7DDB0F0}"/>
                  </a:ext>
                </a:extLst>
              </p:cNvPr>
              <p:cNvSpPr txBox="1"/>
              <p:nvPr/>
            </p:nvSpPr>
            <p:spPr>
              <a:xfrm>
                <a:off x="9288212" y="3071151"/>
                <a:ext cx="2635217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9797"/>
                    </a:solidFill>
                    <a:latin typeface="Century Gothic" panose="020B0502020202020204" pitchFamily="34" charset="0"/>
                  </a:rPr>
                  <a:t>02: DISEÑO CONCEPTUAL</a:t>
                </a:r>
              </a:p>
            </p:txBody>
          </p:sp>
        </p:grpSp>
        <p:grpSp>
          <p:nvGrpSpPr>
            <p:cNvPr id="155" name="Group 112">
              <a:extLst>
                <a:ext uri="{FF2B5EF4-FFF2-40B4-BE49-F238E27FC236}">
                  <a16:creationId xmlns:a16="http://schemas.microsoft.com/office/drawing/2014/main" id="{91857614-B888-7839-5318-4FD96C9F6C1E}"/>
                </a:ext>
              </a:extLst>
            </p:cNvPr>
            <p:cNvGrpSpPr/>
            <p:nvPr/>
          </p:nvGrpSpPr>
          <p:grpSpPr>
            <a:xfrm>
              <a:off x="8515763" y="5443291"/>
              <a:ext cx="2344171" cy="1083894"/>
              <a:chOff x="8515763" y="4796178"/>
              <a:chExt cx="23441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: Rounded Corners 83">
                <a:extLst>
                  <a:ext uri="{FF2B5EF4-FFF2-40B4-BE49-F238E27FC236}">
                    <a16:creationId xmlns:a16="http://schemas.microsoft.com/office/drawing/2014/main" id="{BF79D173-CC6E-A12F-59B4-C1CB9001C008}"/>
                  </a:ext>
                </a:extLst>
              </p:cNvPr>
              <p:cNvSpPr/>
              <p:nvPr/>
            </p:nvSpPr>
            <p:spPr>
              <a:xfrm>
                <a:off x="8542236" y="4796178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92">
                <a:extLst>
                  <a:ext uri="{FF2B5EF4-FFF2-40B4-BE49-F238E27FC236}">
                    <a16:creationId xmlns:a16="http://schemas.microsoft.com/office/drawing/2014/main" id="{CFB61A6C-D7AA-9E50-3341-4EC745DA0A57}"/>
                  </a:ext>
                </a:extLst>
              </p:cNvPr>
              <p:cNvSpPr txBox="1"/>
              <p:nvPr/>
            </p:nvSpPr>
            <p:spPr>
              <a:xfrm>
                <a:off x="8515763" y="4937651"/>
                <a:ext cx="2344171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E7600"/>
                    </a:solidFill>
                    <a:latin typeface="Century Gothic" panose="020B0502020202020204" pitchFamily="34" charset="0"/>
                  </a:rPr>
                  <a:t>03: DISEÑO LÓGICO</a:t>
                </a:r>
              </a:p>
            </p:txBody>
          </p:sp>
        </p:grpSp>
        <p:grpSp>
          <p:nvGrpSpPr>
            <p:cNvPr id="156" name="Group 117">
              <a:extLst>
                <a:ext uri="{FF2B5EF4-FFF2-40B4-BE49-F238E27FC236}">
                  <a16:creationId xmlns:a16="http://schemas.microsoft.com/office/drawing/2014/main" id="{7B4A46B2-C127-7AB4-82B1-42C6649ED8CF}"/>
                </a:ext>
              </a:extLst>
            </p:cNvPr>
            <p:cNvGrpSpPr/>
            <p:nvPr/>
          </p:nvGrpSpPr>
          <p:grpSpPr>
            <a:xfrm>
              <a:off x="1370476" y="5499157"/>
              <a:ext cx="2307771" cy="1083894"/>
              <a:chOff x="1390780" y="4817163"/>
              <a:chExt cx="23077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0" name="Rectangle: Rounded Corners 84">
                <a:extLst>
                  <a:ext uri="{FF2B5EF4-FFF2-40B4-BE49-F238E27FC236}">
                    <a16:creationId xmlns:a16="http://schemas.microsoft.com/office/drawing/2014/main" id="{D2472C05-DE36-D20D-CC56-D3E0C2BC1B1C}"/>
                  </a:ext>
                </a:extLst>
              </p:cNvPr>
              <p:cNvSpPr/>
              <p:nvPr/>
            </p:nvSpPr>
            <p:spPr>
              <a:xfrm>
                <a:off x="1390780" y="4817163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94">
                <a:extLst>
                  <a:ext uri="{FF2B5EF4-FFF2-40B4-BE49-F238E27FC236}">
                    <a16:creationId xmlns:a16="http://schemas.microsoft.com/office/drawing/2014/main" id="{906EC28A-22A5-E9EA-031C-3A6459B8DA66}"/>
                  </a:ext>
                </a:extLst>
              </p:cNvPr>
              <p:cNvSpPr txBox="1"/>
              <p:nvPr/>
            </p:nvSpPr>
            <p:spPr>
              <a:xfrm>
                <a:off x="1489475" y="4980846"/>
                <a:ext cx="2021603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42A8"/>
                    </a:solidFill>
                    <a:latin typeface="Century Gothic" panose="020B0502020202020204" pitchFamily="34" charset="0"/>
                  </a:rPr>
                  <a:t>04: DISEÑO FÍSICO</a:t>
                </a:r>
              </a:p>
            </p:txBody>
          </p:sp>
        </p:grpSp>
        <p:grpSp>
          <p:nvGrpSpPr>
            <p:cNvPr id="157" name="Group 120">
              <a:extLst>
                <a:ext uri="{FF2B5EF4-FFF2-40B4-BE49-F238E27FC236}">
                  <a16:creationId xmlns:a16="http://schemas.microsoft.com/office/drawing/2014/main" id="{8C51D34F-0B3E-8D66-2039-B7546676AD67}"/>
                </a:ext>
              </a:extLst>
            </p:cNvPr>
            <p:cNvGrpSpPr/>
            <p:nvPr/>
          </p:nvGrpSpPr>
          <p:grpSpPr>
            <a:xfrm>
              <a:off x="226329" y="3467366"/>
              <a:ext cx="2885562" cy="1168957"/>
              <a:chOff x="226329" y="2820253"/>
              <a:chExt cx="2885562" cy="11689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7" name="Rectangle: Rounded Corners 85">
                <a:extLst>
                  <a:ext uri="{FF2B5EF4-FFF2-40B4-BE49-F238E27FC236}">
                    <a16:creationId xmlns:a16="http://schemas.microsoft.com/office/drawing/2014/main" id="{36407CA9-B090-ECD8-5D52-3F3D8B0D0A8E}"/>
                  </a:ext>
                </a:extLst>
              </p:cNvPr>
              <p:cNvSpPr/>
              <p:nvPr/>
            </p:nvSpPr>
            <p:spPr>
              <a:xfrm>
                <a:off x="450614" y="2905316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96">
                <a:extLst>
                  <a:ext uri="{FF2B5EF4-FFF2-40B4-BE49-F238E27FC236}">
                    <a16:creationId xmlns:a16="http://schemas.microsoft.com/office/drawing/2014/main" id="{1237F374-80C2-7B39-5EEC-0AAB32F217FD}"/>
                  </a:ext>
                </a:extLst>
              </p:cNvPr>
              <p:cNvSpPr txBox="1"/>
              <p:nvPr/>
            </p:nvSpPr>
            <p:spPr>
              <a:xfrm>
                <a:off x="226329" y="2820253"/>
                <a:ext cx="2885562" cy="110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8F008F"/>
                    </a:solidFill>
                    <a:latin typeface="Century Gothic" panose="020B0502020202020204" pitchFamily="34" charset="0"/>
                  </a:rPr>
                  <a:t>05: IMPLEMENTACIÓN OPTIMIZACIÓN</a:t>
                </a:r>
              </a:p>
            </p:txBody>
          </p:sp>
        </p:grpSp>
        <p:cxnSp>
          <p:nvCxnSpPr>
            <p:cNvPr id="160" name="Straight Arrow Connector 101">
              <a:extLst>
                <a:ext uri="{FF2B5EF4-FFF2-40B4-BE49-F238E27FC236}">
                  <a16:creationId xmlns:a16="http://schemas.microsoft.com/office/drawing/2014/main" id="{AFAF9999-95EC-82F8-2A93-8BF924BB66FE}"/>
                </a:ext>
              </a:extLst>
            </p:cNvPr>
            <p:cNvCxnSpPr>
              <a:cxnSpLocks/>
              <a:endCxn id="206" idx="1"/>
            </p:cNvCxnSpPr>
            <p:nvPr/>
          </p:nvCxnSpPr>
          <p:spPr>
            <a:xfrm>
              <a:off x="9026979" y="3872583"/>
              <a:ext cx="3346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08">
              <a:extLst>
                <a:ext uri="{FF2B5EF4-FFF2-40B4-BE49-F238E27FC236}">
                  <a16:creationId xmlns:a16="http://schemas.microsoft.com/office/drawing/2014/main" id="{63461F29-D1F6-34CA-E5EB-3261E1BE6445}"/>
                </a:ext>
              </a:extLst>
            </p:cNvPr>
            <p:cNvCxnSpPr>
              <a:cxnSpLocks/>
              <a:endCxn id="209" idx="1"/>
            </p:cNvCxnSpPr>
            <p:nvPr/>
          </p:nvCxnSpPr>
          <p:spPr>
            <a:xfrm>
              <a:off x="7342922" y="1862173"/>
              <a:ext cx="95235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11">
              <a:extLst>
                <a:ext uri="{FF2B5EF4-FFF2-40B4-BE49-F238E27FC236}">
                  <a16:creationId xmlns:a16="http://schemas.microsoft.com/office/drawing/2014/main" id="{7F6F3718-CF2D-8FB6-433F-7DF983881C75}"/>
                </a:ext>
              </a:extLst>
            </p:cNvPr>
            <p:cNvCxnSpPr>
              <a:cxnSpLocks/>
              <a:endCxn id="203" idx="1"/>
            </p:cNvCxnSpPr>
            <p:nvPr/>
          </p:nvCxnSpPr>
          <p:spPr>
            <a:xfrm>
              <a:off x="8194715" y="5985238"/>
              <a:ext cx="3475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15">
              <a:extLst>
                <a:ext uri="{FF2B5EF4-FFF2-40B4-BE49-F238E27FC236}">
                  <a16:creationId xmlns:a16="http://schemas.microsoft.com/office/drawing/2014/main" id="{4026FFCB-C727-EAEC-8AD0-C9550A37E9A1}"/>
                </a:ext>
              </a:extLst>
            </p:cNvPr>
            <p:cNvCxnSpPr>
              <a:cxnSpLocks/>
              <a:endCxn id="200" idx="3"/>
            </p:cNvCxnSpPr>
            <p:nvPr/>
          </p:nvCxnSpPr>
          <p:spPr>
            <a:xfrm flipH="1">
              <a:off x="3678247" y="6041104"/>
              <a:ext cx="3269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22">
              <a:extLst>
                <a:ext uri="{FF2B5EF4-FFF2-40B4-BE49-F238E27FC236}">
                  <a16:creationId xmlns:a16="http://schemas.microsoft.com/office/drawing/2014/main" id="{B05A2FE0-631F-F1BD-F033-0D77740D4105}"/>
                </a:ext>
              </a:extLst>
            </p:cNvPr>
            <p:cNvCxnSpPr>
              <a:cxnSpLocks/>
              <a:endCxn id="197" idx="3"/>
            </p:cNvCxnSpPr>
            <p:nvPr/>
          </p:nvCxnSpPr>
          <p:spPr>
            <a:xfrm flipH="1">
              <a:off x="2758385" y="4090040"/>
              <a:ext cx="336289" cy="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áfico 3" descr="Investigación con relleno sólido">
            <a:extLst>
              <a:ext uri="{FF2B5EF4-FFF2-40B4-BE49-F238E27FC236}">
                <a16:creationId xmlns:a16="http://schemas.microsoft.com/office/drawing/2014/main" id="{C684D689-DCCA-1D0F-76B4-51FC8A521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3924" y="1573266"/>
            <a:ext cx="729412" cy="729412"/>
          </a:xfrm>
          <a:prstGeom prst="rect">
            <a:avLst/>
          </a:prstGeom>
        </p:spPr>
      </p:pic>
      <p:pic>
        <p:nvPicPr>
          <p:cNvPr id="9" name="Gráfico 8" descr="Tabla de decisiones contorno">
            <a:extLst>
              <a:ext uri="{FF2B5EF4-FFF2-40B4-BE49-F238E27FC236}">
                <a16:creationId xmlns:a16="http://schemas.microsoft.com/office/drawing/2014/main" id="{D30A70B9-C689-2879-2CDB-6A4AE9501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0965" y="3478562"/>
            <a:ext cx="642510" cy="642510"/>
          </a:xfrm>
          <a:prstGeom prst="rect">
            <a:avLst/>
          </a:prstGeom>
        </p:spPr>
      </p:pic>
      <p:pic>
        <p:nvPicPr>
          <p:cNvPr id="11" name="Gráfico 10" descr="Tabla con relleno sólido">
            <a:extLst>
              <a:ext uri="{FF2B5EF4-FFF2-40B4-BE49-F238E27FC236}">
                <a16:creationId xmlns:a16="http://schemas.microsoft.com/office/drawing/2014/main" id="{9D7CD929-E44A-485D-E1D5-7A6733353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3794" y="5427616"/>
            <a:ext cx="474823" cy="474823"/>
          </a:xfrm>
          <a:prstGeom prst="rect">
            <a:avLst/>
          </a:prstGeom>
        </p:spPr>
      </p:pic>
      <p:pic>
        <p:nvPicPr>
          <p:cNvPr id="212" name="Gráfico 211" descr="Tabla con relleno sólido">
            <a:extLst>
              <a:ext uri="{FF2B5EF4-FFF2-40B4-BE49-F238E27FC236}">
                <a16:creationId xmlns:a16="http://schemas.microsoft.com/office/drawing/2014/main" id="{DA0FABDC-2DD0-9C35-D124-4C44076520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5385" y="5682649"/>
            <a:ext cx="474823" cy="474823"/>
          </a:xfrm>
          <a:prstGeom prst="rect">
            <a:avLst/>
          </a:prstGeom>
        </p:spPr>
      </p:pic>
      <p:pic>
        <p:nvPicPr>
          <p:cNvPr id="213" name="Gráfico 212" descr="Tabla con relleno sólido">
            <a:extLst>
              <a:ext uri="{FF2B5EF4-FFF2-40B4-BE49-F238E27FC236}">
                <a16:creationId xmlns:a16="http://schemas.microsoft.com/office/drawing/2014/main" id="{42CCC5CF-9ADE-D4DB-B7CE-E75E86EA84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6696" y="5195062"/>
            <a:ext cx="474823" cy="474823"/>
          </a:xfrm>
          <a:prstGeom prst="rect">
            <a:avLst/>
          </a:prstGeom>
        </p:spPr>
      </p:pic>
      <p:pic>
        <p:nvPicPr>
          <p:cNvPr id="13" name="Gráfico 12" descr="Base de datos contorno">
            <a:extLst>
              <a:ext uri="{FF2B5EF4-FFF2-40B4-BE49-F238E27FC236}">
                <a16:creationId xmlns:a16="http://schemas.microsoft.com/office/drawing/2014/main" id="{7A014421-AA83-64BE-4A94-1D0987EF9F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3876" y="5339804"/>
            <a:ext cx="728275" cy="728275"/>
          </a:xfrm>
          <a:prstGeom prst="rect">
            <a:avLst/>
          </a:prstGeom>
        </p:spPr>
      </p:pic>
      <p:pic>
        <p:nvPicPr>
          <p:cNvPr id="15" name="Gráfico 14" descr="Herramientas con relleno sólido">
            <a:extLst>
              <a:ext uri="{FF2B5EF4-FFF2-40B4-BE49-F238E27FC236}">
                <a16:creationId xmlns:a16="http://schemas.microsoft.com/office/drawing/2014/main" id="{91E36240-E44A-4F11-886B-904597123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64525" y="3773207"/>
            <a:ext cx="425355" cy="425355"/>
          </a:xfrm>
          <a:prstGeom prst="rect">
            <a:avLst/>
          </a:prstGeom>
        </p:spPr>
      </p:pic>
      <p:pic>
        <p:nvPicPr>
          <p:cNvPr id="214" name="Gráfico 213" descr="Base de datos contorno">
            <a:extLst>
              <a:ext uri="{FF2B5EF4-FFF2-40B4-BE49-F238E27FC236}">
                <a16:creationId xmlns:a16="http://schemas.microsoft.com/office/drawing/2014/main" id="{8A9D30C7-8E6C-59B6-B038-FA8F049FB2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1460" y="3378514"/>
            <a:ext cx="486927" cy="48692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9595B64-B603-C65C-0C97-3BFA19CE43FD}"/>
              </a:ext>
            </a:extLst>
          </p:cNvPr>
          <p:cNvSpPr txBox="1"/>
          <p:nvPr/>
        </p:nvSpPr>
        <p:spPr>
          <a:xfrm>
            <a:off x="1910589" y="277814"/>
            <a:ext cx="988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FASES DEL DISEÑO DE BASE DE DATOS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1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5B40607-0897-B273-24D3-1F5CEBEC760E}"/>
              </a:ext>
            </a:extLst>
          </p:cNvPr>
          <p:cNvSpPr txBox="1"/>
          <p:nvPr/>
        </p:nvSpPr>
        <p:spPr>
          <a:xfrm>
            <a:off x="1619187" y="96944"/>
            <a:ext cx="10006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IMPLEMENTACIÓN Y OPTMIZACIÓN DE BASE DE DATOS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801F90-7E4A-0687-4BE8-DEA419719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04" y="3211286"/>
            <a:ext cx="1517301" cy="151730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2C55E23-D043-3C31-4D0F-E6F109E7BF9A}"/>
              </a:ext>
            </a:extLst>
          </p:cNvPr>
          <p:cNvSpPr txBox="1"/>
          <p:nvPr/>
        </p:nvSpPr>
        <p:spPr>
          <a:xfrm>
            <a:off x="482554" y="2705520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CONJUNTO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9DC7B8-04C8-6E8A-88BA-A6B4F475E335}"/>
              </a:ext>
            </a:extLst>
          </p:cNvPr>
          <p:cNvSpPr txBox="1"/>
          <p:nvPr/>
        </p:nvSpPr>
        <p:spPr>
          <a:xfrm>
            <a:off x="482554" y="4834343"/>
            <a:ext cx="119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PROCESOS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96995E-DACF-FB78-BE3A-86960F874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915" y="3036860"/>
            <a:ext cx="1846440" cy="184644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8BF8643-9388-6C07-EF34-08E51DDF7EB3}"/>
              </a:ext>
            </a:extLst>
          </p:cNvPr>
          <p:cNvSpPr txBox="1"/>
          <p:nvPr/>
        </p:nvSpPr>
        <p:spPr>
          <a:xfrm>
            <a:off x="3073915" y="2620886"/>
            <a:ext cx="201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6B344B-E1F2-CB3C-E94D-4A0663938ACB}"/>
              </a:ext>
            </a:extLst>
          </p:cNvPr>
          <p:cNvSpPr txBox="1"/>
          <p:nvPr/>
        </p:nvSpPr>
        <p:spPr>
          <a:xfrm>
            <a:off x="3330811" y="4834343"/>
            <a:ext cx="15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PRODUCCI</a:t>
            </a:r>
            <a:r>
              <a:rPr lang="es-BO" b="1" dirty="0"/>
              <a:t>ÓN</a:t>
            </a:r>
            <a:endParaRPr lang="es-ES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6A9FEE0-5DAA-415A-3B3D-C39F44E2A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660" y="3523783"/>
            <a:ext cx="588520" cy="58852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DECB529-C669-AC42-872D-E5EB05731EC1}"/>
              </a:ext>
            </a:extLst>
          </p:cNvPr>
          <p:cNvSpPr txBox="1"/>
          <p:nvPr/>
        </p:nvSpPr>
        <p:spPr>
          <a:xfrm>
            <a:off x="4831061" y="4112303"/>
            <a:ext cx="1342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400" b="1" dirty="0"/>
              <a:t>BASE DE DATOS</a:t>
            </a:r>
            <a:endParaRPr lang="es-ES" sz="1400"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ECD5A6A-EC6C-7A6D-7325-6BEE21C51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285" y="3112379"/>
            <a:ext cx="1155560" cy="115556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03F2A78-B062-FD90-D953-CE72D1D40F94}"/>
              </a:ext>
            </a:extLst>
          </p:cNvPr>
          <p:cNvSpPr txBox="1"/>
          <p:nvPr/>
        </p:nvSpPr>
        <p:spPr>
          <a:xfrm>
            <a:off x="6696104" y="255644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EFICIENTE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CB060C-1522-5E12-B71C-CD99296DEDB1}"/>
              </a:ext>
            </a:extLst>
          </p:cNvPr>
          <p:cNvSpPr txBox="1"/>
          <p:nvPr/>
        </p:nvSpPr>
        <p:spPr>
          <a:xfrm>
            <a:off x="6603456" y="438186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TIEMPOS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3398090-0E59-058B-3DA2-AA8A17E3ECFC}"/>
              </a:ext>
            </a:extLst>
          </p:cNvPr>
          <p:cNvSpPr txBox="1"/>
          <p:nvPr/>
        </p:nvSpPr>
        <p:spPr>
          <a:xfrm>
            <a:off x="6501298" y="4698834"/>
            <a:ext cx="136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RESPUESTAS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27245C8-C1BB-DD7E-667F-723C928785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324" y="3356220"/>
            <a:ext cx="1125415" cy="112541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2576585-D390-C604-1845-929F0364C456}"/>
              </a:ext>
            </a:extLst>
          </p:cNvPr>
          <p:cNvSpPr txBox="1"/>
          <p:nvPr/>
        </p:nvSpPr>
        <p:spPr>
          <a:xfrm>
            <a:off x="8575048" y="2560603"/>
            <a:ext cx="129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CONSULTAS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C2E6A03-8E38-A978-B70D-D4E120BE3202}"/>
              </a:ext>
            </a:extLst>
          </p:cNvPr>
          <p:cNvSpPr/>
          <p:nvPr/>
        </p:nvSpPr>
        <p:spPr>
          <a:xfrm>
            <a:off x="160774" y="2039815"/>
            <a:ext cx="2152418" cy="356716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5036689-CDC7-08D1-A8F3-A44B2F371BF9}"/>
              </a:ext>
            </a:extLst>
          </p:cNvPr>
          <p:cNvSpPr/>
          <p:nvPr/>
        </p:nvSpPr>
        <p:spPr>
          <a:xfrm>
            <a:off x="2672681" y="2036134"/>
            <a:ext cx="3474492" cy="356716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1EED55C-2A2F-E162-21A9-3EBC08D6BA96}"/>
              </a:ext>
            </a:extLst>
          </p:cNvPr>
          <p:cNvSpPr/>
          <p:nvPr/>
        </p:nvSpPr>
        <p:spPr>
          <a:xfrm>
            <a:off x="6439364" y="2039815"/>
            <a:ext cx="1665069" cy="356716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8290CE2-1BE9-DF3C-B26F-C3595A5F1D26}"/>
              </a:ext>
            </a:extLst>
          </p:cNvPr>
          <p:cNvSpPr/>
          <p:nvPr/>
        </p:nvSpPr>
        <p:spPr>
          <a:xfrm>
            <a:off x="8417676" y="2036134"/>
            <a:ext cx="1665069" cy="356716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E38D9B8-F77A-77A5-8403-ACB0253FA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6986" y="3448998"/>
            <a:ext cx="482321" cy="482321"/>
          </a:xfrm>
          <a:prstGeom prst="rect">
            <a:avLst/>
          </a:prstGeom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D70313E-8B48-D7DB-82E1-88634BA3B044}"/>
              </a:ext>
            </a:extLst>
          </p:cNvPr>
          <p:cNvSpPr/>
          <p:nvPr/>
        </p:nvSpPr>
        <p:spPr>
          <a:xfrm>
            <a:off x="10249319" y="2036134"/>
            <a:ext cx="1715852" cy="453548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8E59EC7-F3FD-C811-0278-656D1FAD0D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58678" y="2586696"/>
            <a:ext cx="411982" cy="41198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F8488B7-D487-5360-9766-9E9181576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1474" y="4380669"/>
            <a:ext cx="482321" cy="48232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DC629BF-0937-F7E8-DA83-16C80E0AE7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4889" y="5017973"/>
            <a:ext cx="605771" cy="605771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24513E03-C15B-C2E0-E173-955FCB62BAB6}"/>
              </a:ext>
            </a:extLst>
          </p:cNvPr>
          <p:cNvSpPr txBox="1"/>
          <p:nvPr/>
        </p:nvSpPr>
        <p:spPr>
          <a:xfrm>
            <a:off x="10591943" y="2271805"/>
            <a:ext cx="9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ÍNDICES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D32F162-3EC2-6704-96EB-939AC78B83BC}"/>
              </a:ext>
            </a:extLst>
          </p:cNvPr>
          <p:cNvSpPr txBox="1"/>
          <p:nvPr/>
        </p:nvSpPr>
        <p:spPr>
          <a:xfrm>
            <a:off x="10761783" y="3112379"/>
            <a:ext cx="83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VISTAS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B2CB3E8-C9EA-25B9-2A6D-9DB53CC65B04}"/>
              </a:ext>
            </a:extLst>
          </p:cNvPr>
          <p:cNvSpPr txBox="1"/>
          <p:nvPr/>
        </p:nvSpPr>
        <p:spPr>
          <a:xfrm>
            <a:off x="10291134" y="3824308"/>
            <a:ext cx="174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PROCEDIMIENTOS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9717419-AE07-DDF6-EE2E-2C881425FA9C}"/>
              </a:ext>
            </a:extLst>
          </p:cNvPr>
          <p:cNvSpPr txBox="1"/>
          <p:nvPr/>
        </p:nvSpPr>
        <p:spPr>
          <a:xfrm>
            <a:off x="10411365" y="4062056"/>
            <a:ext cx="153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ALMACENADOS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8428441-BAAB-F303-56BA-F0E19E96F71F}"/>
              </a:ext>
            </a:extLst>
          </p:cNvPr>
          <p:cNvSpPr txBox="1"/>
          <p:nvPr/>
        </p:nvSpPr>
        <p:spPr>
          <a:xfrm>
            <a:off x="10508331" y="4883300"/>
            <a:ext cx="1029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TRIGGERS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760203B-CCE4-233B-4663-43A7542CB41F}"/>
              </a:ext>
            </a:extLst>
          </p:cNvPr>
          <p:cNvSpPr txBox="1"/>
          <p:nvPr/>
        </p:nvSpPr>
        <p:spPr>
          <a:xfrm>
            <a:off x="8420870" y="4621829"/>
            <a:ext cx="167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BASE DE DATOS</a:t>
            </a:r>
            <a:endParaRPr lang="es-ES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130B0D7-F652-C650-7D51-001EA6AB08B7}"/>
              </a:ext>
            </a:extLst>
          </p:cNvPr>
          <p:cNvSpPr txBox="1"/>
          <p:nvPr/>
        </p:nvSpPr>
        <p:spPr>
          <a:xfrm>
            <a:off x="2204196" y="5418633"/>
            <a:ext cx="61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para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6BF2E09-46C2-6F89-F48A-B1E792973B2B}"/>
              </a:ext>
            </a:extLst>
          </p:cNvPr>
          <p:cNvSpPr txBox="1"/>
          <p:nvPr/>
        </p:nvSpPr>
        <p:spPr>
          <a:xfrm>
            <a:off x="5780725" y="5470376"/>
            <a:ext cx="91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manera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D1B8F0D-BD6F-8A11-D331-E6789CCEA64B}"/>
              </a:ext>
            </a:extLst>
          </p:cNvPr>
          <p:cNvSpPr txBox="1"/>
          <p:nvPr/>
        </p:nvSpPr>
        <p:spPr>
          <a:xfrm>
            <a:off x="7983723" y="54471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rgbClr val="FF0000"/>
                </a:solidFill>
              </a:rPr>
              <a:t>a</a:t>
            </a:r>
            <a:r>
              <a:rPr lang="es-ES" b="1" dirty="0">
                <a:solidFill>
                  <a:srgbClr val="FF0000"/>
                </a:solidFill>
              </a:rPr>
              <a:t> las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A724222-B17D-415B-7DFD-C0D0E648E041}"/>
              </a:ext>
            </a:extLst>
          </p:cNvPr>
          <p:cNvSpPr txBox="1"/>
          <p:nvPr/>
        </p:nvSpPr>
        <p:spPr>
          <a:xfrm>
            <a:off x="9062331" y="5882025"/>
            <a:ext cx="112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utilizando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51886D9-2F6F-EEFA-BF83-722CB3917BC1}"/>
              </a:ext>
            </a:extLst>
          </p:cNvPr>
          <p:cNvSpPr txBox="1"/>
          <p:nvPr/>
        </p:nvSpPr>
        <p:spPr>
          <a:xfrm>
            <a:off x="10112889" y="5526072"/>
            <a:ext cx="1982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0000FF"/>
                </a:solidFill>
              </a:rPr>
              <a:t>+ CONFIGURACIONES MOTOR DE BD</a:t>
            </a:r>
          </a:p>
        </p:txBody>
      </p:sp>
    </p:spTree>
    <p:extLst>
      <p:ext uri="{BB962C8B-B14F-4D97-AF65-F5344CB8AC3E}">
        <p14:creationId xmlns:p14="http://schemas.microsoft.com/office/powerpoint/2010/main" val="68125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EA20E48-9A4F-EAC0-A7A1-4053D8724749}"/>
              </a:ext>
            </a:extLst>
          </p:cNvPr>
          <p:cNvSpPr txBox="1"/>
          <p:nvPr/>
        </p:nvSpPr>
        <p:spPr>
          <a:xfrm>
            <a:off x="1438317" y="267766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Y BORRADO DE ÍNDICES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A379E-A824-22B3-E351-075E51551677}"/>
              </a:ext>
            </a:extLst>
          </p:cNvPr>
          <p:cNvSpPr txBox="1"/>
          <p:nvPr/>
        </p:nvSpPr>
        <p:spPr>
          <a:xfrm>
            <a:off x="803868" y="3820888"/>
            <a:ext cx="10790528" cy="9541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86491"/>
                </a:solidFill>
                <a:effectLst/>
                <a:latin typeface="inherit"/>
              </a:rPr>
              <a:t>DROP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800" b="1" i="0" dirty="0">
                <a:solidFill>
                  <a:srgbClr val="4A9141"/>
                </a:solidFill>
                <a:effectLst/>
                <a:latin typeface="inherit"/>
              </a:rPr>
              <a:t>INDEX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inherit"/>
              </a:rPr>
              <a:t>nombre_indice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sz="2800" b="1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endParaRPr lang="en-US" sz="2800" b="1" i="0" dirty="0">
              <a:solidFill>
                <a:srgbClr val="444444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19BF92-BC40-4683-A66E-6012B0136A3D}"/>
              </a:ext>
            </a:extLst>
          </p:cNvPr>
          <p:cNvSpPr txBox="1"/>
          <p:nvPr/>
        </p:nvSpPr>
        <p:spPr>
          <a:xfrm>
            <a:off x="803868" y="1308357"/>
            <a:ext cx="10862268" cy="22467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s-ES" sz="2800" b="1" i="0" dirty="0">
                <a:solidFill>
                  <a:srgbClr val="286491"/>
                </a:solidFill>
                <a:effectLst/>
                <a:latin typeface="inherit"/>
              </a:rPr>
              <a:t>CREATE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2800" b="1" i="0" dirty="0">
                <a:solidFill>
                  <a:srgbClr val="4A9141"/>
                </a:solidFill>
                <a:effectLst/>
                <a:latin typeface="inherit"/>
              </a:rPr>
              <a:t>INDEX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2800" b="0" i="0" dirty="0" err="1">
                <a:solidFill>
                  <a:srgbClr val="000000"/>
                </a:solidFill>
                <a:effectLst/>
                <a:latin typeface="inherit"/>
              </a:rPr>
              <a:t>nombre_indice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2800" b="1" i="0" dirty="0">
                <a:solidFill>
                  <a:srgbClr val="286491"/>
                </a:solidFill>
                <a:effectLst/>
                <a:latin typeface="inherit"/>
              </a:rPr>
              <a:t>ON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2800" b="0" i="0" dirty="0" err="1">
                <a:solidFill>
                  <a:srgbClr val="000000"/>
                </a:solidFill>
                <a:effectLst/>
                <a:latin typeface="inherit"/>
              </a:rPr>
              <a:t>nombreTabla</a:t>
            </a:r>
            <a:endParaRPr lang="es-ES" sz="28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s-ES" sz="2800" b="0" i="0" dirty="0">
                <a:solidFill>
                  <a:srgbClr val="000000"/>
                </a:solidFill>
                <a:effectLst/>
                <a:latin typeface="inherit"/>
              </a:rPr>
              <a:t>(</a:t>
            </a:r>
            <a:endParaRPr lang="es-ES" sz="28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s-ES" sz="2800" b="0" i="0" dirty="0" err="1">
                <a:solidFill>
                  <a:srgbClr val="000000"/>
                </a:solidFill>
                <a:effectLst/>
                <a:latin typeface="inherit"/>
              </a:rPr>
              <a:t>nombreColumna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inherit"/>
              </a:rPr>
              <a:t>,..</a:t>
            </a:r>
            <a:endParaRPr lang="es-ES" sz="28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s-ES" sz="2800" b="0" i="0" dirty="0">
                <a:solidFill>
                  <a:srgbClr val="000000"/>
                </a:solidFill>
                <a:effectLst/>
                <a:latin typeface="inherit"/>
              </a:rPr>
              <a:t>...</a:t>
            </a:r>
            <a:endParaRPr lang="es-ES" sz="28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s-ES" sz="2800" b="0" i="0" dirty="0">
                <a:solidFill>
                  <a:srgbClr val="000000"/>
                </a:solidFill>
                <a:effectLst/>
                <a:latin typeface="inherit"/>
              </a:rPr>
              <a:t>);</a:t>
            </a:r>
            <a:endParaRPr lang="es-ES" sz="28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3C60DF-9916-8307-D601-D0226D867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2" t="16850" r="44698" b="34505"/>
          <a:stretch/>
        </p:blipFill>
        <p:spPr>
          <a:xfrm>
            <a:off x="1919234" y="1316333"/>
            <a:ext cx="8199455" cy="528395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F733FC6-40E3-4CA4-51E8-5E0630110351}"/>
              </a:ext>
            </a:extLst>
          </p:cNvPr>
          <p:cNvSpPr txBox="1"/>
          <p:nvPr/>
        </p:nvSpPr>
        <p:spPr>
          <a:xfrm>
            <a:off x="1438317" y="267766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Y BORRADO DE ÍNDICES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0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4F93DA-BFB4-DC66-D192-324C6EE9F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8" t="16997" r="41484" b="27326"/>
          <a:stretch/>
        </p:blipFill>
        <p:spPr>
          <a:xfrm>
            <a:off x="2280975" y="1387371"/>
            <a:ext cx="6953459" cy="547062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915775D-F184-DA24-86C8-9183E8756DC2}"/>
              </a:ext>
            </a:extLst>
          </p:cNvPr>
          <p:cNvSpPr/>
          <p:nvPr/>
        </p:nvSpPr>
        <p:spPr>
          <a:xfrm>
            <a:off x="2280975" y="2502040"/>
            <a:ext cx="4079632" cy="926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741583-3273-E2AF-FAEC-487F53AA12A5}"/>
              </a:ext>
            </a:extLst>
          </p:cNvPr>
          <p:cNvSpPr txBox="1"/>
          <p:nvPr/>
        </p:nvSpPr>
        <p:spPr>
          <a:xfrm>
            <a:off x="1438317" y="86896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Y BORRADO DE ÍNDICES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A664EB-EEB6-201C-5703-2AC1E76D571F}"/>
              </a:ext>
            </a:extLst>
          </p:cNvPr>
          <p:cNvSpPr txBox="1"/>
          <p:nvPr/>
        </p:nvSpPr>
        <p:spPr>
          <a:xfrm>
            <a:off x="1279218" y="648137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COMPROBAR USO DE ÍNDICE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6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9D49051-FEDD-0F07-AD0A-C1450F838AEF}"/>
              </a:ext>
            </a:extLst>
          </p:cNvPr>
          <p:cNvSpPr txBox="1"/>
          <p:nvPr/>
        </p:nvSpPr>
        <p:spPr>
          <a:xfrm>
            <a:off x="1438317" y="267766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Y BORRADO DE VISTAS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21832C-697B-5FDD-32D5-BFB9210A9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192" y="3385487"/>
            <a:ext cx="7656844" cy="954107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create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view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NOMBREVISTA as SENTENCIAS SELECT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from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TABLA;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CB8E11-BF45-2F2B-6FC9-F4CD3CAD07E7}"/>
              </a:ext>
            </a:extLst>
          </p:cNvPr>
          <p:cNvSpPr txBox="1"/>
          <p:nvPr/>
        </p:nvSpPr>
        <p:spPr>
          <a:xfrm>
            <a:off x="1280610" y="1334184"/>
            <a:ext cx="1032216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 vista es una alternativa para mostrar datos de varias tablas.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 vista es como una tabla virtual que almacena una consulta.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 vista almacena una consulta como un objeto para utilizarse posteriormente.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 vista mejora el rendimiento ya que se puede almacenar en una vista el resultado de una consulta compleja que incluya información de varias tablas. </a:t>
            </a:r>
            <a:endParaRPr lang="es-ES" sz="2000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9BF6A6-9ED7-51F6-934E-10B31E224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192" y="4759681"/>
            <a:ext cx="4994031" cy="52322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>
                <a:solidFill>
                  <a:srgbClr val="000000"/>
                </a:solidFill>
                <a:latin typeface="Arial Unicode MS"/>
              </a:rPr>
              <a:t>drop view NOMBREVISTA;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5BDCFA-FF00-979B-3FE8-C6B154A1A437}"/>
              </a:ext>
            </a:extLst>
          </p:cNvPr>
          <p:cNvSpPr txBox="1"/>
          <p:nvPr/>
        </p:nvSpPr>
        <p:spPr>
          <a:xfrm>
            <a:off x="1098583" y="2990777"/>
            <a:ext cx="12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rgbClr val="FF0000"/>
                </a:solidFill>
              </a:rPr>
              <a:t>CREA VISTA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73762E-633A-2569-1789-FB88C23F2AA4}"/>
              </a:ext>
            </a:extLst>
          </p:cNvPr>
          <p:cNvSpPr txBox="1"/>
          <p:nvPr/>
        </p:nvSpPr>
        <p:spPr>
          <a:xfrm>
            <a:off x="1042078" y="4390349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rgbClr val="FF0000"/>
                </a:solidFill>
              </a:rPr>
              <a:t>BORRA VISTA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0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18C947B-A42F-C61A-9CDC-2E44460C6D28}"/>
              </a:ext>
            </a:extLst>
          </p:cNvPr>
          <p:cNvSpPr txBox="1"/>
          <p:nvPr/>
        </p:nvSpPr>
        <p:spPr>
          <a:xfrm>
            <a:off x="180451" y="1989305"/>
            <a:ext cx="6104374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b="1" dirty="0"/>
              <a:t> </a:t>
            </a:r>
            <a:r>
              <a:rPr lang="es-ES" b="1" dirty="0" err="1"/>
              <a:t>create</a:t>
            </a:r>
            <a:r>
              <a:rPr lang="es-ES" b="1" dirty="0"/>
              <a:t> table secciones(</a:t>
            </a:r>
          </a:p>
          <a:p>
            <a:r>
              <a:rPr lang="es-ES" b="1" dirty="0"/>
              <a:t>  </a:t>
            </a:r>
            <a:r>
              <a:rPr lang="es-ES" b="1" dirty="0" err="1"/>
              <a:t>codigo</a:t>
            </a:r>
            <a:r>
              <a:rPr lang="es-ES" b="1" dirty="0"/>
              <a:t> serial,</a:t>
            </a:r>
          </a:p>
          <a:p>
            <a:r>
              <a:rPr lang="es-ES" b="1" dirty="0"/>
              <a:t>  nombre </a:t>
            </a:r>
            <a:r>
              <a:rPr lang="es-ES" b="1" dirty="0" err="1"/>
              <a:t>varchar</a:t>
            </a:r>
            <a:r>
              <a:rPr lang="es-ES" b="1" dirty="0"/>
              <a:t>(20),</a:t>
            </a:r>
          </a:p>
          <a:p>
            <a:r>
              <a:rPr lang="es-ES" b="1" dirty="0"/>
              <a:t>  sueldo decimal(5,2),</a:t>
            </a:r>
          </a:p>
          <a:p>
            <a:r>
              <a:rPr lang="es-ES" b="1" dirty="0"/>
              <a:t>  </a:t>
            </a:r>
            <a:r>
              <a:rPr lang="es-ES" b="1" dirty="0" err="1"/>
              <a:t>primary</a:t>
            </a:r>
            <a:r>
              <a:rPr lang="es-ES" b="1" dirty="0"/>
              <a:t> </a:t>
            </a:r>
            <a:r>
              <a:rPr lang="es-ES" b="1" dirty="0" err="1"/>
              <a:t>key</a:t>
            </a:r>
            <a:r>
              <a:rPr lang="es-ES" b="1" dirty="0"/>
              <a:t> (</a:t>
            </a:r>
            <a:r>
              <a:rPr lang="es-ES" b="1" dirty="0" err="1"/>
              <a:t>codigo</a:t>
            </a:r>
            <a:r>
              <a:rPr lang="es-ES" b="1" dirty="0"/>
              <a:t>)</a:t>
            </a:r>
          </a:p>
          <a:p>
            <a:r>
              <a:rPr lang="es-ES" b="1" dirty="0"/>
              <a:t> );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486E54-6A9F-E80A-EC7D-A6746C8E8781}"/>
              </a:ext>
            </a:extLst>
          </p:cNvPr>
          <p:cNvSpPr txBox="1"/>
          <p:nvPr/>
        </p:nvSpPr>
        <p:spPr>
          <a:xfrm>
            <a:off x="6492493" y="2438962"/>
            <a:ext cx="4470260" cy="36933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b="1"/>
            </a:lvl1pPr>
          </a:lstStyle>
          <a:p>
            <a:r>
              <a:rPr lang="es-ES" dirty="0" err="1"/>
              <a:t>create</a:t>
            </a:r>
            <a:r>
              <a:rPr lang="es-ES" dirty="0"/>
              <a:t> table empleados(</a:t>
            </a:r>
          </a:p>
          <a:p>
            <a:r>
              <a:rPr lang="es-ES" dirty="0"/>
              <a:t>  legajo serial,</a:t>
            </a:r>
          </a:p>
          <a:p>
            <a:r>
              <a:rPr lang="es-ES" dirty="0"/>
              <a:t>  documento </a:t>
            </a:r>
            <a:r>
              <a:rPr lang="es-ES" dirty="0" err="1"/>
              <a:t>char</a:t>
            </a:r>
            <a:r>
              <a:rPr lang="es-ES" dirty="0"/>
              <a:t>(8),</a:t>
            </a:r>
          </a:p>
          <a:p>
            <a:r>
              <a:rPr lang="es-ES" dirty="0"/>
              <a:t>  sexo </a:t>
            </a:r>
            <a:r>
              <a:rPr lang="es-ES" dirty="0" err="1"/>
              <a:t>char</a:t>
            </a:r>
            <a:r>
              <a:rPr lang="es-ES" dirty="0"/>
              <a:t>(1),</a:t>
            </a:r>
          </a:p>
          <a:p>
            <a:r>
              <a:rPr lang="es-ES" dirty="0"/>
              <a:t>  apellido </a:t>
            </a:r>
            <a:r>
              <a:rPr lang="es-ES" dirty="0" err="1"/>
              <a:t>varchar</a:t>
            </a:r>
            <a:r>
              <a:rPr lang="es-ES" dirty="0"/>
              <a:t>(20),</a:t>
            </a:r>
          </a:p>
          <a:p>
            <a:r>
              <a:rPr lang="es-ES" dirty="0"/>
              <a:t>  nombre </a:t>
            </a:r>
            <a:r>
              <a:rPr lang="es-ES" dirty="0" err="1"/>
              <a:t>varchar</a:t>
            </a:r>
            <a:r>
              <a:rPr lang="es-ES" dirty="0"/>
              <a:t>(20),</a:t>
            </a:r>
          </a:p>
          <a:p>
            <a:r>
              <a:rPr lang="es-ES" dirty="0"/>
              <a:t>  domicilio </a:t>
            </a:r>
            <a:r>
              <a:rPr lang="es-ES" dirty="0" err="1"/>
              <a:t>varchar</a:t>
            </a:r>
            <a:r>
              <a:rPr lang="es-ES" dirty="0"/>
              <a:t>(30),</a:t>
            </a:r>
          </a:p>
          <a:p>
            <a:r>
              <a:rPr lang="es-ES" dirty="0"/>
              <a:t>  </a:t>
            </a:r>
            <a:r>
              <a:rPr lang="es-ES" dirty="0" err="1"/>
              <a:t>seccion</a:t>
            </a:r>
            <a:r>
              <a:rPr lang="es-ES" dirty="0"/>
              <a:t> </a:t>
            </a:r>
            <a:r>
              <a:rPr lang="es-ES" dirty="0" err="1"/>
              <a:t>smallint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r>
              <a:rPr lang="es-ES" dirty="0"/>
              <a:t>  </a:t>
            </a:r>
            <a:r>
              <a:rPr lang="es-ES" dirty="0" err="1"/>
              <a:t>cantidadhijos</a:t>
            </a:r>
            <a:r>
              <a:rPr lang="es-ES" dirty="0"/>
              <a:t> </a:t>
            </a:r>
            <a:r>
              <a:rPr lang="es-ES" dirty="0" err="1"/>
              <a:t>smallint</a:t>
            </a:r>
            <a:r>
              <a:rPr lang="es-ES" dirty="0"/>
              <a:t>,</a:t>
            </a:r>
          </a:p>
          <a:p>
            <a:r>
              <a:rPr lang="es-ES" dirty="0"/>
              <a:t>  </a:t>
            </a:r>
            <a:r>
              <a:rPr lang="es-ES" dirty="0" err="1"/>
              <a:t>estadocivil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(10),</a:t>
            </a:r>
          </a:p>
          <a:p>
            <a:r>
              <a:rPr lang="es-ES" dirty="0"/>
              <a:t>  </a:t>
            </a:r>
            <a:r>
              <a:rPr lang="es-ES" dirty="0" err="1"/>
              <a:t>fechaingreso</a:t>
            </a:r>
            <a:r>
              <a:rPr lang="es-ES" dirty="0"/>
              <a:t> date,</a:t>
            </a:r>
          </a:p>
          <a:p>
            <a:r>
              <a:rPr lang="es-ES" dirty="0"/>
              <a:t>  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(legajo)</a:t>
            </a:r>
          </a:p>
          <a:p>
            <a:r>
              <a:rPr lang="es-ES" dirty="0"/>
              <a:t> );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022BC1-B871-8A17-E755-9210CC512459}"/>
              </a:ext>
            </a:extLst>
          </p:cNvPr>
          <p:cNvSpPr txBox="1"/>
          <p:nvPr/>
        </p:nvSpPr>
        <p:spPr>
          <a:xfrm>
            <a:off x="1438317" y="267766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CREACIÓN Y BORRADO DE VISTAS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4E385A-143E-20AF-B7D5-DF5C6CBF7ACD}"/>
              </a:ext>
            </a:extLst>
          </p:cNvPr>
          <p:cNvSpPr txBox="1"/>
          <p:nvPr/>
        </p:nvSpPr>
        <p:spPr>
          <a:xfrm>
            <a:off x="-3565061" y="1267594"/>
            <a:ext cx="10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EJEMPLO: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922519"/>
      </p:ext>
    </p:extLst>
  </p:cSld>
  <p:clrMapOvr>
    <a:masterClrMapping/>
  </p:clrMapOvr>
</p:sld>
</file>

<file path=ppt/theme/theme1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C3BAC68B0ECB40A287DF6C23C7DE42" ma:contentTypeVersion="2" ma:contentTypeDescription="Crear nuevo documento." ma:contentTypeScope="" ma:versionID="c942b39fcd5a71e3066a2c5454487d18">
  <xsd:schema xmlns:xsd="http://www.w3.org/2001/XMLSchema" xmlns:xs="http://www.w3.org/2001/XMLSchema" xmlns:p="http://schemas.microsoft.com/office/2006/metadata/properties" xmlns:ns2="d78ee920-20fe-46c6-8b26-f8ef16d5e536" targetNamespace="http://schemas.microsoft.com/office/2006/metadata/properties" ma:root="true" ma:fieldsID="eb63b8c96866532800282cee9fef2a5c" ns2:_="">
    <xsd:import namespace="d78ee920-20fe-46c6-8b26-f8ef16d5e5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ee920-20fe-46c6-8b26-f8ef16d5e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C26B19-FFF6-422E-AB68-ECE15D135788}"/>
</file>

<file path=customXml/itemProps2.xml><?xml version="1.0" encoding="utf-8"?>
<ds:datastoreItem xmlns:ds="http://schemas.openxmlformats.org/officeDocument/2006/customXml" ds:itemID="{32D3D414-8306-4777-85F0-C8F59564E95F}"/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1452</Words>
  <Application>Microsoft Office PowerPoint</Application>
  <PresentationFormat>Panorámica</PresentationFormat>
  <Paragraphs>225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23</vt:i4>
      </vt:variant>
    </vt:vector>
  </HeadingPairs>
  <TitlesOfParts>
    <vt:vector size="42" baseType="lpstr">
      <vt:lpstr>Arial</vt:lpstr>
      <vt:lpstr>Arial Narrow</vt:lpstr>
      <vt:lpstr>Arial Unicode MS</vt:lpstr>
      <vt:lpstr>Calibri</vt:lpstr>
      <vt:lpstr>Calibri Light</vt:lpstr>
      <vt:lpstr>Century Gothic</vt:lpstr>
      <vt:lpstr>Franklin Gothic Demi</vt:lpstr>
      <vt:lpstr>Impact</vt:lpstr>
      <vt:lpstr>inherit</vt:lpstr>
      <vt:lpstr>Montserrat</vt:lpstr>
      <vt:lpstr>Montserrat ExtraBold</vt:lpstr>
      <vt:lpstr>Roboto</vt:lpstr>
      <vt:lpstr>Source Code Pro</vt:lpstr>
      <vt:lpstr>Tahoma</vt:lpstr>
      <vt:lpstr>4_Diseño personalizado</vt:lpstr>
      <vt:lpstr>2_Diseño personalizado</vt:lpstr>
      <vt:lpstr>1_Diseño personalizado</vt:lpstr>
      <vt:lpstr>3_Diseño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Omonte Sejas</dc:creator>
  <cp:lastModifiedBy>Ivan Omonte Sejas</cp:lastModifiedBy>
  <cp:revision>127</cp:revision>
  <dcterms:created xsi:type="dcterms:W3CDTF">2022-09-05T19:01:00Z</dcterms:created>
  <dcterms:modified xsi:type="dcterms:W3CDTF">2022-11-19T22:08:16Z</dcterms:modified>
</cp:coreProperties>
</file>