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87" r:id="rId4"/>
    <p:sldId id="257" r:id="rId5"/>
    <p:sldId id="289" r:id="rId6"/>
    <p:sldId id="290" r:id="rId7"/>
    <p:sldId id="270" r:id="rId8"/>
    <p:sldId id="635" r:id="rId9"/>
    <p:sldId id="314" r:id="rId10"/>
    <p:sldId id="269" r:id="rId11"/>
    <p:sldId id="291" r:id="rId12"/>
    <p:sldId id="638" r:id="rId13"/>
    <p:sldId id="292" r:id="rId14"/>
    <p:sldId id="637" r:id="rId15"/>
    <p:sldId id="639" r:id="rId16"/>
    <p:sldId id="636" r:id="rId17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584CA"/>
    <a:srgbClr val="2EBCAE"/>
    <a:srgbClr val="CC6600"/>
    <a:srgbClr val="246FA8"/>
    <a:srgbClr val="19A6C7"/>
    <a:srgbClr val="00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157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64D31-6463-452B-B54E-68252B61F320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63BA3-6AF6-44E3-9245-BACFCCE004F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0548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3C3C3C"/>
                </a:solidFill>
                <a:effectLst/>
                <a:latin typeface="OpenSansRegular"/>
              </a:rPr>
              <a:t>Un sistema de archivos es el </a:t>
            </a:r>
            <a:r>
              <a:rPr lang="es-ES" b="1" i="0" dirty="0">
                <a:solidFill>
                  <a:srgbClr val="3C3C3C"/>
                </a:solidFill>
                <a:effectLst/>
                <a:latin typeface="OpenSansRegular"/>
              </a:rPr>
              <a:t>sistema de almacenamiento de un dispositivo de memoria</a:t>
            </a:r>
            <a:r>
              <a:rPr lang="es-ES" b="0" i="0" dirty="0">
                <a:solidFill>
                  <a:srgbClr val="3C3C3C"/>
                </a:solidFill>
                <a:effectLst/>
                <a:latin typeface="OpenSansRegular"/>
              </a:rPr>
              <a:t>, que estructura y organiza la escritura, búsqueda, lectura, almacenamiento, edición y eliminación de archivos de una manera concreta. El objetivo principal de esta organización es que el usuario pueda identificar los archivos sin lugar a error y </a:t>
            </a:r>
            <a:r>
              <a:rPr lang="es-ES" b="1" i="0" dirty="0">
                <a:solidFill>
                  <a:srgbClr val="3C3C3C"/>
                </a:solidFill>
                <a:effectLst/>
                <a:latin typeface="OpenSansRegular"/>
              </a:rPr>
              <a:t>acceder</a:t>
            </a:r>
            <a:r>
              <a:rPr lang="es-ES" b="0" i="0" dirty="0">
                <a:solidFill>
                  <a:srgbClr val="3C3C3C"/>
                </a:solidFill>
                <a:effectLst/>
                <a:latin typeface="OpenSansRegular"/>
              </a:rPr>
              <a:t> a ellos </a:t>
            </a:r>
            <a:r>
              <a:rPr lang="es-ES" b="1" i="0" dirty="0">
                <a:solidFill>
                  <a:srgbClr val="3C3C3C"/>
                </a:solidFill>
                <a:effectLst/>
                <a:latin typeface="OpenSansRegular"/>
              </a:rPr>
              <a:t>lo más rápido posible</a:t>
            </a:r>
            <a:r>
              <a:rPr lang="es-ES" b="0" i="0" dirty="0">
                <a:solidFill>
                  <a:srgbClr val="3C3C3C"/>
                </a:solidFill>
                <a:effectLst/>
                <a:latin typeface="OpenSansRegular"/>
              </a:rPr>
              <a:t>. Los sistemas de archivos también otorgan a los archivos, entre otras, las siguientes características: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C3C3C"/>
                </a:solidFill>
                <a:effectLst/>
                <a:latin typeface="OpenSansRegular"/>
              </a:rPr>
              <a:t>Convenciones para nombrar a los archivos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C3C3C"/>
                </a:solidFill>
                <a:effectLst/>
                <a:latin typeface="OpenSansRegular"/>
              </a:rPr>
              <a:t>Atributos de archivo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C3C3C"/>
                </a:solidFill>
                <a:effectLst/>
                <a:latin typeface="OpenSansRegular"/>
              </a:rPr>
              <a:t>Control(es) de acceso</a:t>
            </a:r>
          </a:p>
          <a:p>
            <a:pPr algn="l"/>
            <a:r>
              <a:rPr lang="es-ES" b="0" i="0" dirty="0">
                <a:solidFill>
                  <a:srgbClr val="3C3C3C"/>
                </a:solidFill>
                <a:effectLst/>
                <a:latin typeface="OpenSansRegular"/>
              </a:rPr>
              <a:t>Asimismo, los sistemas de archivos son un componente operativo importante, ya que actúan como una interfaz entre el sistema operativo y todos los dispositivos conectados al equipo (internos y externos, como las memorias USB).</a:t>
            </a:r>
          </a:p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63BA3-6AF6-44E3-9245-BACFCCE004FE}" type="slidenum">
              <a:rPr lang="es-BO" smtClean="0"/>
              <a:t>4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2877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A890EB-C1B2-B251-A166-0C20B08F8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4D28C6-9D4B-4C41-B170-B333B9AAAF48}" type="slidenum">
              <a:rPr lang="en-US" altLang="es-BO"/>
              <a:pPr/>
              <a:t>6</a:t>
            </a:fld>
            <a:endParaRPr lang="en-US" altLang="es-BO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BDE37F8-8395-ECAE-4460-B9D1C0804F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67F0870-0F9C-8F78-A93C-82B0D38F0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BO" altLang="es-B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0FDDF57-D7A1-774E-7284-0D4D2D88B5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0629" y="96982"/>
            <a:ext cx="1455964" cy="1132416"/>
          </a:xfrm>
          <a:prstGeom prst="ellips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170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9A514-0A0F-DFEA-E51F-C3FD2E03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B05FF7-2267-177A-D3AF-A185F2ED1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30F6B5-66B0-6B6A-31AC-7A01B10B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8F4-F905-4BE2-8773-0216C8380739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30B31-67C0-D816-F018-A86BFB68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367E31-2045-6A75-383E-0AE84216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61DD-62B6-4B0C-A378-C3C3E223B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536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82A515-C9DC-F0C0-A64B-95EEC1C59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69DDD3-DD6E-8198-658E-03ED379D7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23D874-33F9-18F9-F8BE-6293B60D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8F4-F905-4BE2-8773-0216C8380739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87446-B7AD-E83A-355D-40BF2072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EC6EE-7D5B-B6D3-132F-9C9DA465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61DD-62B6-4B0C-A378-C3C3E223B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526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29426-ED89-3CA8-91D9-94148B604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78C5B3-F627-31D4-41CB-78E9B1163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1629B3-A162-9644-C755-6143FE39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82E43A-D465-42EF-AA58-1C6FA711B3A7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8BA495-73A5-8774-EBCB-D24B5DC5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C11E49-4F06-6863-9C35-25BF0D1D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6767C-D65D-4313-92A7-0A36F9D846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99981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CDB3B-35A2-18F6-F691-C99E32CD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1F540A-C09E-05AB-9D75-70D3024A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B4BC1-81F7-9617-8AD7-B1501958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82E43A-D465-42EF-AA58-1C6FA711B3A7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91D42C-1840-E387-60E0-C53F17D3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936F0-DB47-C370-05F6-CF4DBF6C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6767C-D65D-4313-92A7-0A36F9D846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64179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E82C6-A44D-1C11-2163-55037123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6047EC-B5A4-E056-4C48-09D076763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DDD6DF-A650-5D28-8009-0C50BB67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82E43A-D465-42EF-AA58-1C6FA711B3A7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F116D-3B05-BFB2-0216-F99C3224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D08EC9-6386-A2AB-6E28-B06B54C5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6767C-D65D-4313-92A7-0A36F9D846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6889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DE780-430B-3BF5-DFD2-93FE0B56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4E7ED5-7CC2-DCE5-4499-C58259072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01FB4A-E789-E553-51AF-32D634054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3EC9B3-1793-3AB7-794D-3A09A44E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82E43A-D465-42EF-AA58-1C6FA711B3A7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251FA1-D30D-E144-6155-48E0FD98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B48A42-FE15-3DD3-283A-9D118290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6767C-D65D-4313-92A7-0A36F9D846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8993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526DB-4A80-5C27-2307-D9D0AA2B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806834-6416-5D71-8646-5F094932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0CE367-AF24-2DC0-91D3-B15CF4135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EB0EE2-9F75-63BD-06DB-4B0C5FE1F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E2DA38-896E-CECE-42C4-4C8653829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868204-5702-5C63-A16E-3BE55E48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82E43A-D465-42EF-AA58-1C6FA711B3A7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A7D24A-70EF-5115-5982-DC130B3D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499524-AC7C-D0A9-A6DD-B14BCFC6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6767C-D65D-4313-92A7-0A36F9D846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6395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AD384-2053-246E-E806-093E51D6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F28CDB-7DA5-4AF7-89A6-2AA67DCD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82E43A-D465-42EF-AA58-1C6FA711B3A7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90C597-6B6A-5C64-385B-0A3FD334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B1FCD5-F4B7-BC7C-85AB-D3F8908E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6767C-D65D-4313-92A7-0A36F9D846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5591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0D54F5-60BC-A44B-EFC0-31118CF5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82E43A-D465-42EF-AA58-1C6FA711B3A7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8A3437-12CA-0A55-BD11-E671DC5E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1BF251-B778-23CA-CD97-0BE7A0B2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6767C-D65D-4313-92A7-0A36F9D846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8267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99A95-A18A-AF20-486D-83435CED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42958-2315-589C-31ED-ABFD56F3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CA0BEC-7765-9A71-F507-26D0B003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8B398D-57A0-5702-E265-70A065A2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82E43A-D465-42EF-AA58-1C6FA711B3A7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2D76BC-786A-E415-48E3-9945E739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ED49CC-4F24-0209-F416-4A558087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6767C-D65D-4313-92A7-0A36F9D846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0002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8453C-7FA0-3E27-0DF8-6CF2DAE3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DDCE9-216E-89AF-E07B-FF198723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48AF4E-82C1-1FA6-0578-3C02196E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8F4-F905-4BE2-8773-0216C8380739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87687-3554-C2C8-C414-C4423CB8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40677-5984-D3DE-DD00-2D5F9A5B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61DD-62B6-4B0C-A378-C3C3E223B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87443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B283A-41EB-F2E1-05B6-1649B38D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CF41A8-0EBA-48F0-BE8B-2C58EEF93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A7ABA4-857E-0BEE-EC00-1AE2727C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B0CB61-05FD-4A99-33A2-2B6BD761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82E43A-D465-42EF-AA58-1C6FA711B3A7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F0AE5D-2998-D516-0F46-16BEE3DA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643989-23DB-F60B-14B8-7A19D6FA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6767C-D65D-4313-92A7-0A36F9D846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47318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214CF-84AB-7924-C1DF-F6A021DA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3D3563-E644-EF76-B36E-0D759F7D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C5314-5A16-2C85-9C34-929CBBE5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82E43A-D465-42EF-AA58-1C6FA711B3A7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AFACF-D788-1FE6-6459-9DB6FB56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D6ACB-112B-2A7E-39B4-A597701F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6767C-D65D-4313-92A7-0A36F9D846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89290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3A204B-DD1C-5518-F2F7-B29685F66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D702A2-29BE-FD18-9E0F-3D1AF243A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762F2-398E-EE9E-DD45-CE03B1B0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82E43A-D465-42EF-AA58-1C6FA711B3A7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E93C5-67D8-6C60-3935-7E1CEB5A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AA4D85-F463-B1C5-9092-1EF842DB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6767C-D65D-4313-92A7-0A36F9D846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0462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3AF1-E8FD-9FDF-F155-88F7DFEA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892DCB-752F-40CB-CAC6-1B2FD41D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4DCB0-932A-DD8C-E62E-774171E7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8F4-F905-4BE2-8773-0216C8380739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BE907-FAB5-2BF4-2687-EC28D27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C2BCDE-4D2E-5733-73C2-627DB7DF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61DD-62B6-4B0C-A378-C3C3E223B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9514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12383-C1AF-F318-525C-29ABC0FD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D3532-8EB6-E8CC-B031-24F489D21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420297-0146-C33F-D1A7-A4F327202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76D149-24D2-4EC6-290E-69AC306C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8F4-F905-4BE2-8773-0216C8380739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DBC67-30DC-8878-12E8-B7CE9B2D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7A66BE-7586-76FA-FFC2-2F9B4E91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61DD-62B6-4B0C-A378-C3C3E223B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217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DC210-6165-DB33-BE49-7230DA59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7151BD-A89C-54A5-11EE-D7C9200BD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FE133D-FDF0-6ADB-F1AB-480C98C01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2CCD0F-0F7D-3732-7BE9-2238143B1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8B6E8A-5862-032D-BDD5-5C3E7E49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5FABE2-03E3-9FBC-6CBD-DA539CC6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8F4-F905-4BE2-8773-0216C8380739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53FB61-CA14-6CDF-5741-47A9CF1C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F3CB27-2121-08F8-8C5A-3F4EF14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61DD-62B6-4B0C-A378-C3C3E223B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3690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77EC9-0A42-8966-872C-0AFD8286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62FBE6-9CD8-508F-1F31-EB66375E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8F4-F905-4BE2-8773-0216C8380739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8D29A4-4D97-A051-1781-1B6841DF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C710DE-0328-291B-D5D0-2ABB195C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61DD-62B6-4B0C-A378-C3C3E223B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9712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FA9DE7-2780-D34F-C90D-88823BA9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8F4-F905-4BE2-8773-0216C8380739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215EC8-96DA-148A-78D7-6D16EEDA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2B09BE-C521-1373-B535-13CFE089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61DD-62B6-4B0C-A378-C3C3E223B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800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56FFD-3EA6-A6C1-D679-F26C1B51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CB07A4-C6FB-3A83-314C-2B1DF689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A5BC49-F5F9-E263-1811-BDC88A3CB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369C73-E23E-463E-CF56-3EA63A38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8F4-F905-4BE2-8773-0216C8380739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FCCF98-8A95-6FB6-89CB-0DE8D47F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FF10C1-4596-3811-A001-8FD0FEFF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61DD-62B6-4B0C-A378-C3C3E223B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583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8408D-75D2-F591-5B78-889ACC81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24A0D8-99FE-05F7-7F38-6ACD0EFD3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8B4B15-5701-A2E2-4670-023A645A7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35C274-FCBF-1204-F7B2-2DE80B15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8F4-F905-4BE2-8773-0216C8380739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CFE52D-92B7-52A4-B93B-1482ECB1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BD726D-CA0E-6A00-0C94-567E9971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61DD-62B6-4B0C-A378-C3C3E223B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5495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8E4C52-B2CE-28DB-5239-6364D9AA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A7F564-A33C-3E68-E0A5-7E9E6DDB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272B1-6724-C209-C397-D41363E65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8F4-F905-4BE2-8773-0216C8380739}" type="datetimeFigureOut">
              <a:rPr lang="es-BO" smtClean="0"/>
              <a:t>1/8/2022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4E2C0-8613-9DA7-9E13-57AD84730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5A0985-F078-658C-3620-1EBEBBA6C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D61DD-62B6-4B0C-A378-C3C3E223B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149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205D99B-A79F-3642-D5EB-2DB83605F88C}"/>
              </a:ext>
            </a:extLst>
          </p:cNvPr>
          <p:cNvSpPr/>
          <p:nvPr userDrawn="1"/>
        </p:nvSpPr>
        <p:spPr>
          <a:xfrm>
            <a:off x="0" y="-90431"/>
            <a:ext cx="12192000" cy="1004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73B82FD-C137-F9E5-D9DF-D0B546AB0C5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436" y="-60847"/>
            <a:ext cx="1059941" cy="824398"/>
          </a:xfrm>
          <a:prstGeom prst="ellips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Imagen 14" descr="Gráfico, Flecha, Gráfico de embudo&#10;&#10;Descripción generada automáticamente">
            <a:extLst>
              <a:ext uri="{FF2B5EF4-FFF2-40B4-BE49-F238E27FC236}">
                <a16:creationId xmlns:a16="http://schemas.microsoft.com/office/drawing/2014/main" id="{A7D38B67-AEE9-12FC-75CE-29623F48DC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3" r="10843" b="58388"/>
          <a:stretch/>
        </p:blipFill>
        <p:spPr>
          <a:xfrm>
            <a:off x="0" y="794489"/>
            <a:ext cx="12192000" cy="1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1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52340F0-4D75-0423-6256-F91B15C454FF}"/>
              </a:ext>
            </a:extLst>
          </p:cNvPr>
          <p:cNvSpPr txBox="1"/>
          <p:nvPr/>
        </p:nvSpPr>
        <p:spPr>
          <a:xfrm>
            <a:off x="1838960" y="582692"/>
            <a:ext cx="658368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s-BO" sz="4800" dirty="0">
                <a:solidFill>
                  <a:schemeClr val="bg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BASE DE DATOS 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354669-FFEE-CA5E-A2F7-F8C1C3C2A767}"/>
              </a:ext>
            </a:extLst>
          </p:cNvPr>
          <p:cNvSpPr txBox="1"/>
          <p:nvPr/>
        </p:nvSpPr>
        <p:spPr>
          <a:xfrm>
            <a:off x="202307" y="3429000"/>
            <a:ext cx="2307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0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TEMA 2: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85D472-F029-0C05-B2A1-14147BF71CAB}"/>
              </a:ext>
            </a:extLst>
          </p:cNvPr>
          <p:cNvSpPr txBox="1"/>
          <p:nvPr/>
        </p:nvSpPr>
        <p:spPr>
          <a:xfrm>
            <a:off x="1838960" y="4465320"/>
            <a:ext cx="6377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" panose="02000505000000020004" pitchFamily="2" charset="0"/>
              </a:rPr>
              <a:t>ARCHIVOS O FICHEROS</a:t>
            </a:r>
            <a:endParaRPr lang="es-BO" sz="40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" panose="02000505000000020004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59604E-9D52-FB60-49FE-DF214673EC2C}"/>
              </a:ext>
            </a:extLst>
          </p:cNvPr>
          <p:cNvSpPr txBox="1"/>
          <p:nvPr/>
        </p:nvSpPr>
        <p:spPr>
          <a:xfrm>
            <a:off x="8813959" y="6167790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Montserrat" panose="02000505000000020004" pitchFamily="2" charset="0"/>
                <a:cs typeface="Adobe Hebrew" panose="02040503050201020203" pitchFamily="18" charset="-79"/>
              </a:rPr>
              <a:t>Iván Omonte Sejas </a:t>
            </a:r>
            <a:r>
              <a:rPr lang="es-ES" dirty="0" err="1">
                <a:latin typeface="Montserrat" panose="02000505000000020004" pitchFamily="2" charset="0"/>
                <a:cs typeface="Adobe Hebrew" panose="02040503050201020203" pitchFamily="18" charset="-79"/>
              </a:rPr>
              <a:t>Ph.D</a:t>
            </a:r>
            <a:r>
              <a:rPr lang="es-ES" dirty="0">
                <a:latin typeface="Montserrat" panose="02000505000000020004" pitchFamily="2" charset="0"/>
                <a:cs typeface="Adobe Hebrew" panose="02040503050201020203" pitchFamily="18" charset="-79"/>
              </a:rPr>
              <a:t>.</a:t>
            </a:r>
            <a:endParaRPr lang="es-BO" dirty="0">
              <a:latin typeface="Montserrat" panose="02000505000000020004" pitchFamily="2" charset="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642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25FAA-69D1-C0A5-CF64-D073F84FB989}"/>
              </a:ext>
            </a:extLst>
          </p:cNvPr>
          <p:cNvSpPr txBox="1"/>
          <p:nvPr/>
        </p:nvSpPr>
        <p:spPr>
          <a:xfrm>
            <a:off x="2256745" y="-112955"/>
            <a:ext cx="7138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OPERACIONES EN ARCHIVOS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E6C151-8FEE-5A56-687D-1928AC8A34E5}"/>
              </a:ext>
            </a:extLst>
          </p:cNvPr>
          <p:cNvSpPr txBox="1"/>
          <p:nvPr/>
        </p:nvSpPr>
        <p:spPr>
          <a:xfrm>
            <a:off x="3527940" y="285515"/>
            <a:ext cx="439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USANDO PYTHON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64D18F-7D00-4EBF-57AF-F68D40B56FF8}"/>
              </a:ext>
            </a:extLst>
          </p:cNvPr>
          <p:cNvSpPr txBox="1"/>
          <p:nvPr/>
        </p:nvSpPr>
        <p:spPr>
          <a:xfrm>
            <a:off x="326114" y="1251882"/>
            <a:ext cx="1022713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BO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archivo=</a:t>
            </a:r>
            <a:r>
              <a:rPr lang="es-BO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BO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("e:/EJEMPROPYTHON/datos.txt","w")</a:t>
            </a:r>
          </a:p>
          <a:p>
            <a:r>
              <a:rPr lang="es-BO" sz="24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archivo.</a:t>
            </a:r>
            <a:r>
              <a:rPr lang="es-BO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s-BO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(“IVAN OMONTE SEJAS,3602272,12/05/69 \n")</a:t>
            </a:r>
          </a:p>
          <a:p>
            <a:r>
              <a:rPr lang="es-BO" sz="24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archivo.</a:t>
            </a:r>
            <a:r>
              <a:rPr lang="es-BO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s-BO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(“CARLOS ALCOCER MORA,4256789,20/01/75 \n")</a:t>
            </a:r>
          </a:p>
          <a:p>
            <a:r>
              <a:rPr lang="es-BO" sz="24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archivo.</a:t>
            </a:r>
            <a:r>
              <a:rPr lang="es-BO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s-BO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(“SAUL SANCHEZ BORDA,7895638,14/02/80 \n")</a:t>
            </a:r>
          </a:p>
          <a:p>
            <a:r>
              <a:rPr lang="es-BO" sz="2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Archivo.</a:t>
            </a:r>
            <a:r>
              <a:rPr lang="es-B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endParaRPr lang="es-BO" sz="2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A93A28-D979-B91F-B5BC-2F5FA7ECBC29}"/>
              </a:ext>
            </a:extLst>
          </p:cNvPr>
          <p:cNvSpPr txBox="1"/>
          <p:nvPr/>
        </p:nvSpPr>
        <p:spPr>
          <a:xfrm>
            <a:off x="220331" y="853412"/>
            <a:ext cx="6763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0000FF"/>
                </a:solidFill>
              </a:rPr>
              <a:t>CREACI</a:t>
            </a:r>
            <a:r>
              <a:rPr lang="es-ES" sz="2400" b="1" dirty="0">
                <a:solidFill>
                  <a:srgbClr val="0000FF"/>
                </a:solidFill>
              </a:rPr>
              <a:t>ÓN DE ARCHIVO E INSERCIÓN DE REGISTROS</a:t>
            </a:r>
            <a:endParaRPr lang="es-BO" sz="2400" b="1" dirty="0">
              <a:solidFill>
                <a:srgbClr val="0000FF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A3A2486-F9FE-D545-1129-C020C80BF191}"/>
              </a:ext>
            </a:extLst>
          </p:cNvPr>
          <p:cNvSpPr txBox="1"/>
          <p:nvPr/>
        </p:nvSpPr>
        <p:spPr>
          <a:xfrm>
            <a:off x="220331" y="3181710"/>
            <a:ext cx="4903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LEER EL CONTENIDO DE UN ARCHIVO</a:t>
            </a:r>
            <a:endParaRPr lang="es-BO" sz="2400" b="1" dirty="0">
              <a:solidFill>
                <a:srgbClr val="0000FF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1D3249-E485-9EFB-2592-99D486A9EA7D}"/>
              </a:ext>
            </a:extLst>
          </p:cNvPr>
          <p:cNvSpPr txBox="1"/>
          <p:nvPr/>
        </p:nvSpPr>
        <p:spPr>
          <a:xfrm>
            <a:off x="326113" y="3589344"/>
            <a:ext cx="1022713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BO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archivo=</a:t>
            </a:r>
            <a:r>
              <a:rPr lang="es-BO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BO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("e:/EJEMPROPYTHON/datos.txt",“r")</a:t>
            </a:r>
          </a:p>
          <a:p>
            <a:r>
              <a:rPr lang="es-BO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contenido</a:t>
            </a:r>
            <a:r>
              <a:rPr lang="en-US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BO" sz="24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archivo.</a:t>
            </a:r>
            <a:r>
              <a:rPr lang="es-BO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s-BO" sz="2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B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s-BO" sz="2400" dirty="0">
                <a:latin typeface="Consolas" panose="020B0609020204030204" pitchFamily="49" charset="0"/>
              </a:rPr>
              <a:t>(contenido)</a:t>
            </a:r>
            <a:endParaRPr lang="es-BO" sz="2400" b="0" dirty="0">
              <a:effectLst/>
              <a:latin typeface="Consolas" panose="020B0609020204030204" pitchFamily="49" charset="0"/>
            </a:endParaRPr>
          </a:p>
          <a:p>
            <a:r>
              <a:rPr lang="es-BO" sz="2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Archivo.</a:t>
            </a:r>
            <a:r>
              <a:rPr lang="es-B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endParaRPr lang="es-BO" sz="2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46B9174-3D99-6456-DCE8-119FF4AC1B88}"/>
              </a:ext>
            </a:extLst>
          </p:cNvPr>
          <p:cNvSpPr txBox="1"/>
          <p:nvPr/>
        </p:nvSpPr>
        <p:spPr>
          <a:xfrm>
            <a:off x="326113" y="5219758"/>
            <a:ext cx="1022713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BO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 = </a:t>
            </a:r>
            <a:r>
              <a:rPr lang="es-BO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BO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("e:/EJEMPROPYTHON/datos.txt", "r")</a:t>
            </a:r>
          </a:p>
          <a:p>
            <a:r>
              <a:rPr lang="es-BO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BO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24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BO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in f:</a:t>
            </a:r>
          </a:p>
          <a:p>
            <a:r>
              <a:rPr lang="es-BO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s-BO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BO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24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BO" sz="24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BO" sz="24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f.</a:t>
            </a:r>
            <a:r>
              <a:rPr lang="es-BO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close</a:t>
            </a:r>
            <a:endParaRPr lang="es-BO" sz="2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8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C1062C7-2724-64AF-6487-AD6ECFD6CACD}"/>
              </a:ext>
            </a:extLst>
          </p:cNvPr>
          <p:cNvSpPr txBox="1"/>
          <p:nvPr/>
        </p:nvSpPr>
        <p:spPr>
          <a:xfrm>
            <a:off x="2256745" y="-112955"/>
            <a:ext cx="7138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OPERACIONES EN ARCHIVOS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98AE63-D62B-4929-6E3B-1505F3EF66BC}"/>
              </a:ext>
            </a:extLst>
          </p:cNvPr>
          <p:cNvSpPr txBox="1"/>
          <p:nvPr/>
        </p:nvSpPr>
        <p:spPr>
          <a:xfrm>
            <a:off x="3527940" y="285515"/>
            <a:ext cx="439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USANDO PYTHON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44C808-A87F-E508-405F-999C8E622825}"/>
              </a:ext>
            </a:extLst>
          </p:cNvPr>
          <p:cNvSpPr txBox="1"/>
          <p:nvPr/>
        </p:nvSpPr>
        <p:spPr>
          <a:xfrm>
            <a:off x="198816" y="965525"/>
            <a:ext cx="8049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BUSQUEDA Y ELIMINACIÓN DE UN REGISTRO DE UN ARCHIVO</a:t>
            </a:r>
            <a:endParaRPr lang="es-BO" sz="2400" b="1" dirty="0">
              <a:solidFill>
                <a:srgbClr val="0000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48E32C-7841-4D73-77F5-57DF1772FE72}"/>
              </a:ext>
            </a:extLst>
          </p:cNvPr>
          <p:cNvSpPr txBox="1"/>
          <p:nvPr/>
        </p:nvSpPr>
        <p:spPr>
          <a:xfrm>
            <a:off x="86061" y="1859339"/>
            <a:ext cx="11994777" cy="4524315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B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abre el archivo en modo lectura, se usa </a:t>
            </a:r>
            <a:r>
              <a:rPr lang="es-BO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s-B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para cierre </a:t>
            </a:r>
            <a:r>
              <a:rPr lang="es-BO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automatico</a:t>
            </a:r>
            <a:r>
              <a:rPr lang="es-B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del archivo</a:t>
            </a:r>
            <a:endParaRPr lang="es-BO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"e:/EJEMPROPYTHON/datos.txt"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BO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BO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file1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#recuperacion de </a:t>
            </a:r>
            <a:r>
              <a:rPr lang="es-BO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lineas</a:t>
            </a:r>
            <a:r>
              <a:rPr lang="es-B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 registros y lo coloca en una lista</a:t>
            </a:r>
            <a:endParaRPr lang="es-BO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registros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B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file1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remueve o elimina de la lista el registro que se desea borrar</a:t>
            </a:r>
            <a:endParaRPr lang="es-BO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registros</a:t>
            </a:r>
            <a:r>
              <a:rPr lang="es-BO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'IVAN OMONTE SEJAS,3602272,12/05/69 </a:t>
            </a:r>
            <a:r>
              <a:rPr lang="es-BO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BO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 y abre un nuevo archivo en modo escritura</a:t>
            </a:r>
            <a:endParaRPr lang="es-BO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"e:/EJEMPROPYTHON/datos1.txt"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BO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BO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file2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escribe </a:t>
            </a:r>
            <a:r>
              <a:rPr lang="es-BO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B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por </a:t>
            </a:r>
            <a:r>
              <a:rPr lang="es-BO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B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en el nuevo archivo creado</a:t>
            </a:r>
            <a:endParaRPr lang="es-BO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registros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B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file2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276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25FAA-69D1-C0A5-CF64-D073F84FB989}"/>
              </a:ext>
            </a:extLst>
          </p:cNvPr>
          <p:cNvSpPr txBox="1"/>
          <p:nvPr/>
        </p:nvSpPr>
        <p:spPr>
          <a:xfrm>
            <a:off x="1858712" y="-123714"/>
            <a:ext cx="978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RECUPERACIÓN DATOS DE UN ARCHIVO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F911AF4-6315-8139-1473-CE49A3580FB8}"/>
              </a:ext>
            </a:extLst>
          </p:cNvPr>
          <p:cNvSpPr txBox="1"/>
          <p:nvPr/>
        </p:nvSpPr>
        <p:spPr>
          <a:xfrm>
            <a:off x="3527940" y="285515"/>
            <a:ext cx="7217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USANDO EXCEL </a:t>
            </a:r>
            <a:r>
              <a:rPr lang="es-ES" sz="3200" b="1" dirty="0">
                <a:solidFill>
                  <a:srgbClr val="0000FF"/>
                </a:solidFill>
                <a:latin typeface="Montserrat" panose="02000505000000020004" pitchFamily="2" charset="0"/>
              </a:rPr>
              <a:t>(OPCIÓN Abrir)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B84047-95CB-21B9-5610-C8823C35F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24" y="931846"/>
            <a:ext cx="10432849" cy="58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0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25FAA-69D1-C0A5-CF64-D073F84FB989}"/>
              </a:ext>
            </a:extLst>
          </p:cNvPr>
          <p:cNvSpPr txBox="1"/>
          <p:nvPr/>
        </p:nvSpPr>
        <p:spPr>
          <a:xfrm>
            <a:off x="1858712" y="-145230"/>
            <a:ext cx="978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RECUPERACIÓN DATOS DE UN ARCHIVO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F911AF4-6315-8139-1473-CE49A3580FB8}"/>
              </a:ext>
            </a:extLst>
          </p:cNvPr>
          <p:cNvSpPr txBox="1"/>
          <p:nvPr/>
        </p:nvSpPr>
        <p:spPr>
          <a:xfrm>
            <a:off x="3527940" y="285515"/>
            <a:ext cx="740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USANDO EXCEL </a:t>
            </a:r>
            <a:r>
              <a:rPr lang="es-ES" sz="3200" b="1" dirty="0">
                <a:solidFill>
                  <a:srgbClr val="0000FF"/>
                </a:solidFill>
                <a:latin typeface="Montserrat" panose="02000505000000020004" pitchFamily="2" charset="0"/>
              </a:rPr>
              <a:t>(OPCIÓN Datos)</a:t>
            </a:r>
            <a:endParaRPr lang="es-BO" sz="3600" b="1" dirty="0">
              <a:solidFill>
                <a:srgbClr val="0000FF"/>
              </a:solidFill>
              <a:latin typeface="Montserrat" panose="020005050000000200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4654B0-F860-677A-3BB2-28CA0350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08" y="931846"/>
            <a:ext cx="10983557" cy="571716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3B3F3B5-797B-53D1-6AD7-25683EE90490}"/>
              </a:ext>
            </a:extLst>
          </p:cNvPr>
          <p:cNvSpPr/>
          <p:nvPr/>
        </p:nvSpPr>
        <p:spPr>
          <a:xfrm>
            <a:off x="3987522" y="1252128"/>
            <a:ext cx="451821" cy="290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D752DA-2229-BF4E-6690-C1525BA4B4FB}"/>
              </a:ext>
            </a:extLst>
          </p:cNvPr>
          <p:cNvSpPr/>
          <p:nvPr/>
        </p:nvSpPr>
        <p:spPr>
          <a:xfrm>
            <a:off x="719794" y="1412354"/>
            <a:ext cx="637062" cy="5378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D8D7C5B-C543-508F-5F6C-5CBA4EE07626}"/>
              </a:ext>
            </a:extLst>
          </p:cNvPr>
          <p:cNvSpPr/>
          <p:nvPr/>
        </p:nvSpPr>
        <p:spPr>
          <a:xfrm>
            <a:off x="2749825" y="2260899"/>
            <a:ext cx="1556229" cy="290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1679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CBC3A10-84C3-2A08-19E9-A1DC6F04A5C8}"/>
              </a:ext>
            </a:extLst>
          </p:cNvPr>
          <p:cNvSpPr txBox="1"/>
          <p:nvPr/>
        </p:nvSpPr>
        <p:spPr>
          <a:xfrm>
            <a:off x="1137949" y="-123714"/>
            <a:ext cx="10822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RECUPERACIÓN DATOS DE UN ARCHIVO </a:t>
            </a:r>
            <a:r>
              <a:rPr lang="es-ES" sz="3600" b="1" dirty="0">
                <a:solidFill>
                  <a:srgbClr val="0000FF"/>
                </a:solidFill>
                <a:latin typeface="Montserrat" panose="02000505000000020004" pitchFamily="2" charset="0"/>
              </a:rPr>
              <a:t>.</a:t>
            </a:r>
            <a:r>
              <a:rPr lang="es-ES" sz="3600" b="1" dirty="0" err="1">
                <a:solidFill>
                  <a:srgbClr val="0000FF"/>
                </a:solidFill>
                <a:latin typeface="Montserrat" panose="02000505000000020004" pitchFamily="2" charset="0"/>
              </a:rPr>
              <a:t>csv</a:t>
            </a:r>
            <a:endParaRPr lang="es-BO" sz="3600" b="1" dirty="0">
              <a:solidFill>
                <a:srgbClr val="0000FF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839DE2D-E457-D162-6F82-6BA21FB64C17}"/>
              </a:ext>
            </a:extLst>
          </p:cNvPr>
          <p:cNvSpPr txBox="1"/>
          <p:nvPr/>
        </p:nvSpPr>
        <p:spPr>
          <a:xfrm>
            <a:off x="1855257" y="285515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USANDO DATAFRAMES DE PYTHON</a:t>
            </a:r>
            <a:endParaRPr lang="es-BO" sz="3600" b="1" dirty="0">
              <a:solidFill>
                <a:srgbClr val="0000FF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24DFC0-1C48-6BB6-1BFA-628327828DAD}"/>
              </a:ext>
            </a:extLst>
          </p:cNvPr>
          <p:cNvSpPr txBox="1"/>
          <p:nvPr/>
        </p:nvSpPr>
        <p:spPr>
          <a:xfrm>
            <a:off x="129464" y="2090172"/>
            <a:ext cx="11980760" cy="193899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B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BO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importacion</a:t>
            </a:r>
            <a:r>
              <a:rPr lang="es-B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la </a:t>
            </a:r>
            <a:r>
              <a:rPr lang="es-BO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libreria</a:t>
            </a:r>
            <a:r>
              <a:rPr lang="es-B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pandas</a:t>
            </a:r>
            <a:endParaRPr lang="es-BO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s-BO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BO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importacion</a:t>
            </a:r>
            <a:r>
              <a:rPr lang="es-B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del archivo </a:t>
            </a:r>
            <a:r>
              <a:rPr lang="es-BO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csv</a:t>
            </a:r>
            <a:endParaRPr lang="es-BO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BO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s-BO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'e:/EJEMPROPYTHON/datos.csv'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BO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BO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BO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BO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BO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s-B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498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2AF5BB9-4C3A-A186-AA53-308BF367D292}"/>
              </a:ext>
            </a:extLst>
          </p:cNvPr>
          <p:cNvSpPr txBox="1"/>
          <p:nvPr/>
        </p:nvSpPr>
        <p:spPr>
          <a:xfrm flipH="1">
            <a:off x="895573" y="1024262"/>
            <a:ext cx="5104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GRACIAS</a:t>
            </a:r>
            <a:endParaRPr lang="es-BO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8BA22D-4D3C-9031-4E54-861275062BF7}"/>
              </a:ext>
            </a:extLst>
          </p:cNvPr>
          <p:cNvSpPr txBox="1"/>
          <p:nvPr/>
        </p:nvSpPr>
        <p:spPr>
          <a:xfrm>
            <a:off x="648148" y="4494910"/>
            <a:ext cx="70328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“Cuanto más se presiona, más presiona el sistema” </a:t>
            </a:r>
            <a:r>
              <a:rPr lang="es-ES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PETER SENGE</a:t>
            </a:r>
            <a:endParaRPr lang="es-BO" sz="2800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343EF8-6551-9228-A784-6EDB7FA45809}"/>
              </a:ext>
            </a:extLst>
          </p:cNvPr>
          <p:cNvSpPr txBox="1"/>
          <p:nvPr/>
        </p:nvSpPr>
        <p:spPr>
          <a:xfrm>
            <a:off x="672352" y="3861996"/>
            <a:ext cx="1787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LEY SISTÉMICA: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291808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91752F-A21A-25DF-0E1E-E193188C2824}"/>
              </a:ext>
            </a:extLst>
          </p:cNvPr>
          <p:cNvSpPr txBox="1"/>
          <p:nvPr/>
        </p:nvSpPr>
        <p:spPr>
          <a:xfrm>
            <a:off x="4031169" y="196125"/>
            <a:ext cx="392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PLAN DE CLASE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4C3CC2B-A0F3-ACFB-8D1D-E34B84E3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56028"/>
              </p:ext>
            </p:extLst>
          </p:nvPr>
        </p:nvGraphicFramePr>
        <p:xfrm>
          <a:off x="465772" y="990950"/>
          <a:ext cx="11360468" cy="5420012"/>
        </p:xfrm>
        <a:graphic>
          <a:graphicData uri="http://schemas.openxmlformats.org/drawingml/2006/table">
            <a:tbl>
              <a:tblPr firstRow="1" firstCol="1" bandRow="1"/>
              <a:tblGrid>
                <a:gridCol w="2120136">
                  <a:extLst>
                    <a:ext uri="{9D8B030D-6E8A-4147-A177-3AD203B41FA5}">
                      <a16:colId xmlns:a16="http://schemas.microsoft.com/office/drawing/2014/main" val="3604086530"/>
                    </a:ext>
                  </a:extLst>
                </a:gridCol>
                <a:gridCol w="9240332">
                  <a:extLst>
                    <a:ext uri="{9D8B030D-6E8A-4147-A177-3AD203B41FA5}">
                      <a16:colId xmlns:a16="http://schemas.microsoft.com/office/drawing/2014/main" val="1236289153"/>
                    </a:ext>
                  </a:extLst>
                </a:gridCol>
              </a:tblGrid>
              <a:tr h="265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TEMA 02: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ESTRUCTURAS BÁSICAS DE FICHEROS O ARCHIVOS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253825"/>
                  </a:ext>
                </a:extLst>
              </a:tr>
              <a:tr h="822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COMPETENCIAS A DESARROLLAR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Conceptualizar </a:t>
                      </a:r>
                      <a:r>
                        <a:rPr lang="es-ES" sz="1600" b="1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ARCHIVO, SISTEMA DE ARCHIVOS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Identificar los </a:t>
                      </a:r>
                      <a:r>
                        <a:rPr lang="es-ES" sz="1600" b="1" kern="1200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TIPOS DE FORMATOS </a:t>
                      </a:r>
                      <a:r>
                        <a:rPr lang="es-ES" sz="16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  </a:t>
                      </a:r>
                      <a:r>
                        <a:rPr lang="es-ES" sz="1600" b="1" kern="1200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ARCHIVOS.</a:t>
                      </a:r>
                      <a:endParaRPr lang="es-BO" sz="1600" b="1" kern="1200" dirty="0">
                        <a:solidFill>
                          <a:srgbClr val="385623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350145"/>
                  </a:ext>
                </a:extLst>
              </a:tr>
              <a:tr h="26595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ACCIONES Y ACTIVIDADES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946597"/>
                  </a:ext>
                </a:extLst>
              </a:tr>
              <a:tr h="1378893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Reflexiones iniciales sobre asuntos transversales al tema y la materia.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Exposición de cada diapositiva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Diálogo sobre cada diapositiva para exposición de ideas, opiniones y comentarios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 Realizar preguntas sobre cada diapositiva.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 Lectura de artículos sobre el tema de referencia.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56135"/>
                  </a:ext>
                </a:extLst>
              </a:tr>
              <a:tr h="26595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RECURSOS Y MATERIALES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940037"/>
                  </a:ext>
                </a:extLst>
              </a:tr>
              <a:tr h="822425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Diapositivas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Material de archivos bibliográficos de texto (</a:t>
                      </a:r>
                      <a:r>
                        <a:rPr lang="es-ES" sz="1600" b="1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pdf</a:t>
                      </a: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Word..), audio visual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Lecturas de opinión de autores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20"/>
                  </a:ext>
                </a:extLst>
              </a:tr>
              <a:tr h="24406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CRITERIOS DE EVALUACIÓN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83718"/>
                  </a:ext>
                </a:extLst>
              </a:tr>
              <a:tr h="5441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CONOCER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Conceptualiza archivo.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Indica al menos tres formatos de archivos.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29022"/>
                  </a:ext>
                </a:extLst>
              </a:tr>
              <a:tr h="5441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HACER (PRODUCTO)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Crea y recupera datos de un archivo </a:t>
                      </a:r>
                      <a:r>
                        <a:rPr lang="es-ES" sz="1600" b="1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txt</a:t>
                      </a: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con Python y </a:t>
                      </a:r>
                      <a:r>
                        <a:rPr lang="es-ES" sz="1600" b="1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excel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056466"/>
                  </a:ext>
                </a:extLst>
              </a:tr>
              <a:tr h="2659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SER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Demuestra actitud de participación en clase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30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77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2AA442E-26C1-B92E-129F-44271564D00B}"/>
              </a:ext>
            </a:extLst>
          </p:cNvPr>
          <p:cNvSpPr/>
          <p:nvPr/>
        </p:nvSpPr>
        <p:spPr>
          <a:xfrm>
            <a:off x="360391" y="5325626"/>
            <a:ext cx="8330083" cy="1403958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3F448A-6F10-8D45-89B1-BDEFF10D3F56}"/>
              </a:ext>
            </a:extLst>
          </p:cNvPr>
          <p:cNvSpPr txBox="1"/>
          <p:nvPr/>
        </p:nvSpPr>
        <p:spPr>
          <a:xfrm>
            <a:off x="1950120" y="80511"/>
            <a:ext cx="877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CONCEPTO DE ARCHIVO O FICHERO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992D46-C013-12FB-3EF1-CE5E7B5F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66" y="1462904"/>
            <a:ext cx="1729302" cy="172930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87B70D-3483-26D6-FD2F-454CAB62FB7C}"/>
              </a:ext>
            </a:extLst>
          </p:cNvPr>
          <p:cNvSpPr txBox="1"/>
          <p:nvPr/>
        </p:nvSpPr>
        <p:spPr>
          <a:xfrm>
            <a:off x="946725" y="3429000"/>
            <a:ext cx="1353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CONJUNTO</a:t>
            </a:r>
            <a:endParaRPr lang="es-BO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8CEF73-51D6-4063-6126-BD052C27E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360" y="2693828"/>
            <a:ext cx="1234440" cy="12344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20E7FD-5DA8-F5D7-C7A4-EECCCCBE4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360" y="1093115"/>
            <a:ext cx="1234440" cy="123444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F6BC092-7226-453D-60B2-BD5BEB3E2022}"/>
              </a:ext>
            </a:extLst>
          </p:cNvPr>
          <p:cNvSpPr txBox="1"/>
          <p:nvPr/>
        </p:nvSpPr>
        <p:spPr>
          <a:xfrm>
            <a:off x="5118167" y="2532837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almacenados</a:t>
            </a:r>
            <a:endParaRPr lang="es-BO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FB3ED0-0C36-CFA1-6219-3F9E5A4F4DA4}"/>
              </a:ext>
            </a:extLst>
          </p:cNvPr>
          <p:cNvSpPr txBox="1"/>
          <p:nvPr/>
        </p:nvSpPr>
        <p:spPr>
          <a:xfrm>
            <a:off x="6865859" y="3528158"/>
            <a:ext cx="167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DISPOSITIVOS</a:t>
            </a:r>
            <a:endParaRPr lang="es-BO" sz="2000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1555919-3C01-55B4-0E8A-443D81267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574" y="2084963"/>
            <a:ext cx="1336955" cy="133695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A834B7D-27C0-36D7-A92D-1C92AC58D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713" y="3034085"/>
            <a:ext cx="857452" cy="85745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411ABD3-691D-5F43-7CEE-DE6C5098F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347422" y="4052630"/>
            <a:ext cx="537590" cy="53759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60659BF-FC07-46C1-68DC-60CCF7CEB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8844" y="4898570"/>
            <a:ext cx="1048822" cy="104882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279C9B9-6BE7-3984-8FBD-5AE8E1907F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6916" y="6047367"/>
            <a:ext cx="605267" cy="60526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BB82389-2EA6-C7CD-736B-2A20727AFC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7237" y="1303536"/>
            <a:ext cx="565953" cy="56595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E6C826E-4E08-5F83-512E-5F7C4488C6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9273640" y="1995933"/>
            <a:ext cx="497840" cy="49784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D1157DF1-A64B-1DD0-ED0A-B8B6BB866C68}"/>
              </a:ext>
            </a:extLst>
          </p:cNvPr>
          <p:cNvSpPr txBox="1"/>
          <p:nvPr/>
        </p:nvSpPr>
        <p:spPr>
          <a:xfrm>
            <a:off x="10112998" y="1499803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Memoria RAM</a:t>
            </a:r>
            <a:endParaRPr lang="es-BO" sz="2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045ECF6-9CE6-F8C2-66EC-0410EA8B6370}"/>
              </a:ext>
            </a:extLst>
          </p:cNvPr>
          <p:cNvSpPr txBox="1"/>
          <p:nvPr/>
        </p:nvSpPr>
        <p:spPr>
          <a:xfrm>
            <a:off x="10082043" y="2082852"/>
            <a:ext cx="1729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Memoria ROM</a:t>
            </a:r>
            <a:endParaRPr lang="es-BO" sz="2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3D74091-BEA6-F0A1-AAFB-CF610EC580C1}"/>
              </a:ext>
            </a:extLst>
          </p:cNvPr>
          <p:cNvSpPr txBox="1"/>
          <p:nvPr/>
        </p:nvSpPr>
        <p:spPr>
          <a:xfrm>
            <a:off x="10311673" y="3173645"/>
            <a:ext cx="1313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Disco Duro</a:t>
            </a:r>
            <a:endParaRPr lang="es-BO" sz="20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6E949F4-2787-0335-B2E5-48DF9A4D925C}"/>
              </a:ext>
            </a:extLst>
          </p:cNvPr>
          <p:cNvSpPr txBox="1"/>
          <p:nvPr/>
        </p:nvSpPr>
        <p:spPr>
          <a:xfrm>
            <a:off x="10289887" y="4066060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Usb</a:t>
            </a:r>
            <a:endParaRPr lang="es-BO" sz="2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DF09D14-0BDD-102B-3013-FC848E52BAC2}"/>
              </a:ext>
            </a:extLst>
          </p:cNvPr>
          <p:cNvSpPr txBox="1"/>
          <p:nvPr/>
        </p:nvSpPr>
        <p:spPr>
          <a:xfrm>
            <a:off x="10144342" y="5393903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Discos externos</a:t>
            </a:r>
            <a:endParaRPr lang="es-BO" sz="20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2666580-BE4A-B751-4B49-710B3251B87A}"/>
              </a:ext>
            </a:extLst>
          </p:cNvPr>
          <p:cNvSpPr txBox="1"/>
          <p:nvPr/>
        </p:nvSpPr>
        <p:spPr>
          <a:xfrm>
            <a:off x="10072964" y="6149945"/>
            <a:ext cx="135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CD, DVD…..</a:t>
            </a:r>
            <a:endParaRPr lang="es-BO" sz="2000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4D4FEB0-AC0F-C915-7426-48502C12D1AF}"/>
              </a:ext>
            </a:extLst>
          </p:cNvPr>
          <p:cNvSpPr/>
          <p:nvPr/>
        </p:nvSpPr>
        <p:spPr>
          <a:xfrm>
            <a:off x="2592354" y="1062635"/>
            <a:ext cx="2064452" cy="294040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6653E5F-22B3-BB17-A02D-CF002158D3E0}"/>
              </a:ext>
            </a:extLst>
          </p:cNvPr>
          <p:cNvSpPr txBox="1"/>
          <p:nvPr/>
        </p:nvSpPr>
        <p:spPr>
          <a:xfrm>
            <a:off x="3007360" y="4138778"/>
            <a:ext cx="1408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BITS, BYTES</a:t>
            </a:r>
            <a:endParaRPr lang="es-BO" sz="20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4D8F417-0FF6-D911-3DE4-9285817831C2}"/>
              </a:ext>
            </a:extLst>
          </p:cNvPr>
          <p:cNvSpPr txBox="1"/>
          <p:nvPr/>
        </p:nvSpPr>
        <p:spPr>
          <a:xfrm flipH="1">
            <a:off x="469090" y="6247618"/>
            <a:ext cx="693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EXE, TXT, CSV, DOCX, XLSX, HTML, JPG, GIF, PNG, AVI, MPEG…..</a:t>
            </a:r>
            <a:endParaRPr lang="es-BO" sz="20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D7CE8D-A04B-6AD9-5E46-9C072FE8484B}"/>
              </a:ext>
            </a:extLst>
          </p:cNvPr>
          <p:cNvSpPr txBox="1"/>
          <p:nvPr/>
        </p:nvSpPr>
        <p:spPr>
          <a:xfrm>
            <a:off x="811496" y="5294937"/>
            <a:ext cx="269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NOMBRE, TAMAÑO</a:t>
            </a:r>
            <a:endParaRPr lang="es-BO" sz="2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262A65A-26CF-FA32-CC08-D30DF5CCC995}"/>
              </a:ext>
            </a:extLst>
          </p:cNvPr>
          <p:cNvSpPr txBox="1"/>
          <p:nvPr/>
        </p:nvSpPr>
        <p:spPr>
          <a:xfrm>
            <a:off x="879110" y="5731697"/>
            <a:ext cx="1488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FORMATO</a:t>
            </a:r>
            <a:endParaRPr lang="es-BO" sz="24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1EA83A6-44C3-081B-D2A6-7C53EF8EE871}"/>
              </a:ext>
            </a:extLst>
          </p:cNvPr>
          <p:cNvSpPr txBox="1"/>
          <p:nvPr/>
        </p:nvSpPr>
        <p:spPr>
          <a:xfrm>
            <a:off x="6289512" y="5514338"/>
            <a:ext cx="2414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SISTEMA OPERATIVO</a:t>
            </a:r>
            <a:endParaRPr lang="es-BO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139269-B0FB-13A7-3F9A-9DB0CBBF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467" y="5980122"/>
            <a:ext cx="575044" cy="57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Conector recto 1023">
            <a:extLst>
              <a:ext uri="{FF2B5EF4-FFF2-40B4-BE49-F238E27FC236}">
                <a16:creationId xmlns:a16="http://schemas.microsoft.com/office/drawing/2014/main" id="{F747C2ED-8F3D-C538-933C-DC2BE79C9CCB}"/>
              </a:ext>
            </a:extLst>
          </p:cNvPr>
          <p:cNvCxnSpPr/>
          <p:nvPr/>
        </p:nvCxnSpPr>
        <p:spPr>
          <a:xfrm>
            <a:off x="9704008" y="1869489"/>
            <a:ext cx="217379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BED46A6-7EED-DC89-E3CF-12526656BC50}"/>
              </a:ext>
            </a:extLst>
          </p:cNvPr>
          <p:cNvCxnSpPr/>
          <p:nvPr/>
        </p:nvCxnSpPr>
        <p:spPr>
          <a:xfrm>
            <a:off x="9693848" y="2482962"/>
            <a:ext cx="217379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D956BDF-7226-C5C6-DAD6-30481A525435}"/>
              </a:ext>
            </a:extLst>
          </p:cNvPr>
          <p:cNvCxnSpPr/>
          <p:nvPr/>
        </p:nvCxnSpPr>
        <p:spPr>
          <a:xfrm>
            <a:off x="9714168" y="3891537"/>
            <a:ext cx="217379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7C96021-8E32-5D95-79A1-E927BAD1903C}"/>
              </a:ext>
            </a:extLst>
          </p:cNvPr>
          <p:cNvCxnSpPr/>
          <p:nvPr/>
        </p:nvCxnSpPr>
        <p:spPr>
          <a:xfrm>
            <a:off x="9737607" y="4691337"/>
            <a:ext cx="217379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F029134-70F6-5E4F-CBC3-7AB60AE98EFA}"/>
              </a:ext>
            </a:extLst>
          </p:cNvPr>
          <p:cNvCxnSpPr/>
          <p:nvPr/>
        </p:nvCxnSpPr>
        <p:spPr>
          <a:xfrm>
            <a:off x="9707210" y="5980122"/>
            <a:ext cx="217379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Rectángulo: esquinas redondeadas 1024">
            <a:extLst>
              <a:ext uri="{FF2B5EF4-FFF2-40B4-BE49-F238E27FC236}">
                <a16:creationId xmlns:a16="http://schemas.microsoft.com/office/drawing/2014/main" id="{278D26A8-6957-2334-8E7C-D3E69EE06571}"/>
              </a:ext>
            </a:extLst>
          </p:cNvPr>
          <p:cNvSpPr/>
          <p:nvPr/>
        </p:nvSpPr>
        <p:spPr>
          <a:xfrm>
            <a:off x="8888112" y="1062635"/>
            <a:ext cx="3200055" cy="1531105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19929519-BF32-EB91-2127-F30311653665}"/>
              </a:ext>
            </a:extLst>
          </p:cNvPr>
          <p:cNvSpPr/>
          <p:nvPr/>
        </p:nvSpPr>
        <p:spPr>
          <a:xfrm>
            <a:off x="8873887" y="2718940"/>
            <a:ext cx="3200055" cy="4010644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9C7C516-6744-2DD3-BE68-2DFA6F27482C}"/>
              </a:ext>
            </a:extLst>
          </p:cNvPr>
          <p:cNvSpPr txBox="1"/>
          <p:nvPr/>
        </p:nvSpPr>
        <p:spPr>
          <a:xfrm>
            <a:off x="9831766" y="1029297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PRIMARIOS</a:t>
            </a:r>
            <a:endParaRPr lang="es-BO" sz="2000" b="1" dirty="0">
              <a:solidFill>
                <a:srgbClr val="FF000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0D43AAD-FEBB-2F7B-E0B0-DE131E45F0C8}"/>
              </a:ext>
            </a:extLst>
          </p:cNvPr>
          <p:cNvSpPr txBox="1"/>
          <p:nvPr/>
        </p:nvSpPr>
        <p:spPr>
          <a:xfrm>
            <a:off x="9825552" y="2725735"/>
            <a:ext cx="1718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SECUNDARIOS</a:t>
            </a:r>
            <a:endParaRPr lang="es-BO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2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A2FC297-79B8-9D41-2C2D-9229CA1C66DD}"/>
              </a:ext>
            </a:extLst>
          </p:cNvPr>
          <p:cNvSpPr/>
          <p:nvPr/>
        </p:nvSpPr>
        <p:spPr>
          <a:xfrm>
            <a:off x="3712952" y="1031495"/>
            <a:ext cx="3099607" cy="423470"/>
          </a:xfrm>
          <a:prstGeom prst="roundRect">
            <a:avLst>
              <a:gd name="adj" fmla="val 4415"/>
            </a:avLst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41F2299-73B5-5B9C-1E88-64FB5D2807CF}"/>
              </a:ext>
            </a:extLst>
          </p:cNvPr>
          <p:cNvSpPr/>
          <p:nvPr/>
        </p:nvSpPr>
        <p:spPr>
          <a:xfrm>
            <a:off x="2583181" y="3847235"/>
            <a:ext cx="3894833" cy="3661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FA24C23-9A56-80B7-F490-893A6D2EFC29}"/>
              </a:ext>
            </a:extLst>
          </p:cNvPr>
          <p:cNvSpPr/>
          <p:nvPr/>
        </p:nvSpPr>
        <p:spPr>
          <a:xfrm>
            <a:off x="2562861" y="3397653"/>
            <a:ext cx="4249698" cy="3661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BB4817-0177-3D79-2B01-D2A636C0671B}"/>
              </a:ext>
            </a:extLst>
          </p:cNvPr>
          <p:cNvSpPr/>
          <p:nvPr/>
        </p:nvSpPr>
        <p:spPr>
          <a:xfrm>
            <a:off x="2562861" y="2950613"/>
            <a:ext cx="4249698" cy="3146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E9BB355-E4CE-1775-ADA3-AEBB6B83F897}"/>
              </a:ext>
            </a:extLst>
          </p:cNvPr>
          <p:cNvSpPr/>
          <p:nvPr/>
        </p:nvSpPr>
        <p:spPr>
          <a:xfrm>
            <a:off x="2562861" y="2513733"/>
            <a:ext cx="4249698" cy="3663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63B504B-0BD1-0DEA-9923-D0A8DC4DE1AD}"/>
              </a:ext>
            </a:extLst>
          </p:cNvPr>
          <p:cNvSpPr/>
          <p:nvPr/>
        </p:nvSpPr>
        <p:spPr>
          <a:xfrm>
            <a:off x="2583181" y="2036213"/>
            <a:ext cx="4249698" cy="3661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74FE6E1-8DC0-B3BD-7402-482A988B1AB5}"/>
              </a:ext>
            </a:extLst>
          </p:cNvPr>
          <p:cNvSpPr/>
          <p:nvPr/>
        </p:nvSpPr>
        <p:spPr>
          <a:xfrm>
            <a:off x="2644141" y="1538373"/>
            <a:ext cx="4188738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FF98AD2-7C89-0C51-F81E-9B576F74D585}"/>
              </a:ext>
            </a:extLst>
          </p:cNvPr>
          <p:cNvSpPr txBox="1"/>
          <p:nvPr/>
        </p:nvSpPr>
        <p:spPr>
          <a:xfrm>
            <a:off x="2510941" y="103732"/>
            <a:ext cx="825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SISTEMA DE ARCHIVOS DE UN </a:t>
            </a:r>
            <a:r>
              <a:rPr lang="es-ES" sz="3600" b="1" dirty="0">
                <a:solidFill>
                  <a:srgbClr val="0000FF"/>
                </a:solidFill>
                <a:latin typeface="Montserrat" panose="02000505000000020004" pitchFamily="2" charset="0"/>
              </a:rPr>
              <a:t>S.O</a:t>
            </a:r>
            <a:endParaRPr lang="es-BO" sz="3600" b="1" dirty="0">
              <a:solidFill>
                <a:srgbClr val="0000FF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98C81B-178B-D281-DAE0-93601008374A}"/>
              </a:ext>
            </a:extLst>
          </p:cNvPr>
          <p:cNvSpPr txBox="1"/>
          <p:nvPr/>
        </p:nvSpPr>
        <p:spPr>
          <a:xfrm>
            <a:off x="4386942" y="2026761"/>
            <a:ext cx="1371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ESCRITURA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B7F508-03DE-E003-7B7F-66BA9134E3BE}"/>
              </a:ext>
            </a:extLst>
          </p:cNvPr>
          <p:cNvSpPr txBox="1"/>
          <p:nvPr/>
        </p:nvSpPr>
        <p:spPr>
          <a:xfrm>
            <a:off x="4517292" y="2510229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EDICI</a:t>
            </a:r>
            <a:r>
              <a:rPr lang="es-ES" sz="2000" b="1" dirty="0"/>
              <a:t>ÓN</a:t>
            </a:r>
            <a:endParaRPr lang="es-BO" sz="20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86334C-F256-8A70-891A-0C6BAB63EE0E}"/>
              </a:ext>
            </a:extLst>
          </p:cNvPr>
          <p:cNvSpPr txBox="1"/>
          <p:nvPr/>
        </p:nvSpPr>
        <p:spPr>
          <a:xfrm>
            <a:off x="4403312" y="2933798"/>
            <a:ext cx="1145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LECTURA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FE36C6-509A-0E93-D065-385BE4C06365}"/>
              </a:ext>
            </a:extLst>
          </p:cNvPr>
          <p:cNvSpPr txBox="1"/>
          <p:nvPr/>
        </p:nvSpPr>
        <p:spPr>
          <a:xfrm>
            <a:off x="4248539" y="3422389"/>
            <a:ext cx="164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ELIMINACIÓN</a:t>
            </a:r>
            <a:endParaRPr lang="es-BO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73E9A8-2338-F852-46AD-5CFF8EF9C0C6}"/>
              </a:ext>
            </a:extLst>
          </p:cNvPr>
          <p:cNvSpPr txBox="1"/>
          <p:nvPr/>
        </p:nvSpPr>
        <p:spPr>
          <a:xfrm>
            <a:off x="4317067" y="3839229"/>
            <a:ext cx="1396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BUSQUEDA</a:t>
            </a:r>
            <a:endParaRPr lang="es-BO" sz="20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D56406A-8D95-072A-3B85-DF981C2B8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86" y="1543400"/>
            <a:ext cx="1336955" cy="13369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723033B-7CC1-7E01-04AA-04BECFBB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86" y="2880355"/>
            <a:ext cx="1336955" cy="133695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04EE2EB-1015-677F-BD45-E0E07D457BC5}"/>
              </a:ext>
            </a:extLst>
          </p:cNvPr>
          <p:cNvSpPr txBox="1"/>
          <p:nvPr/>
        </p:nvSpPr>
        <p:spPr>
          <a:xfrm>
            <a:off x="1307186" y="4242046"/>
            <a:ext cx="155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DISPOSITIVO</a:t>
            </a:r>
            <a:endParaRPr lang="es-BO" sz="20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F0130A0-C120-96D0-7798-77A9883EFF5E}"/>
              </a:ext>
            </a:extLst>
          </p:cNvPr>
          <p:cNvSpPr txBox="1"/>
          <p:nvPr/>
        </p:nvSpPr>
        <p:spPr>
          <a:xfrm>
            <a:off x="99581" y="1080763"/>
            <a:ext cx="3634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SISTEMA DE ALMACENAMIENTO</a:t>
            </a:r>
            <a:endParaRPr lang="es-BO" sz="20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7749C5E-B8A9-4489-CD41-B19342664BF5}"/>
              </a:ext>
            </a:extLst>
          </p:cNvPr>
          <p:cNvSpPr txBox="1"/>
          <p:nvPr/>
        </p:nvSpPr>
        <p:spPr>
          <a:xfrm>
            <a:off x="4058696" y="1515141"/>
            <a:ext cx="2290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ALMACENAMIENTO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06B2158-43BE-E1D6-73CB-AA2DE8A73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707" y="2577483"/>
            <a:ext cx="468053" cy="468053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A7795045-234F-C4C4-795C-0D04329B474C}"/>
              </a:ext>
            </a:extLst>
          </p:cNvPr>
          <p:cNvSpPr txBox="1"/>
          <p:nvPr/>
        </p:nvSpPr>
        <p:spPr>
          <a:xfrm>
            <a:off x="4049829" y="1100774"/>
            <a:ext cx="271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ESTRUCTURA Y ORGANIZA</a:t>
            </a:r>
            <a:endParaRPr lang="es-BO" b="1" dirty="0">
              <a:solidFill>
                <a:srgbClr val="0000FF"/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22C32E4-1A7A-2626-08A5-5C638AF82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760" y="2575406"/>
            <a:ext cx="468053" cy="46805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2D967AE-42B3-1865-63D3-638662FA6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706" y="3037930"/>
            <a:ext cx="468053" cy="4680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49288319-33E1-0E34-CF0A-50CEDDBF9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759" y="3045536"/>
            <a:ext cx="468053" cy="468053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7F69BE08-4493-0C7F-66AC-9C5AECDF4224}"/>
              </a:ext>
            </a:extLst>
          </p:cNvPr>
          <p:cNvSpPr txBox="1"/>
          <p:nvPr/>
        </p:nvSpPr>
        <p:spPr>
          <a:xfrm>
            <a:off x="7397168" y="3627799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ARCHIVOS</a:t>
            </a:r>
            <a:endParaRPr lang="es-BO" sz="2000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6768A30-4D3D-965A-41F2-07FB862DEB1B}"/>
              </a:ext>
            </a:extLst>
          </p:cNvPr>
          <p:cNvSpPr txBox="1"/>
          <p:nvPr/>
        </p:nvSpPr>
        <p:spPr>
          <a:xfrm>
            <a:off x="9362533" y="2060600"/>
            <a:ext cx="2484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3C3C3C"/>
                </a:solidFill>
                <a:effectLst/>
                <a:latin typeface="OpenSansRegular"/>
              </a:rPr>
              <a:t>de una manera concreta</a:t>
            </a:r>
            <a:endParaRPr lang="es-BO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469E529-54E3-3FF6-336A-04BCC6D2E82F}"/>
              </a:ext>
            </a:extLst>
          </p:cNvPr>
          <p:cNvSpPr txBox="1"/>
          <p:nvPr/>
        </p:nvSpPr>
        <p:spPr>
          <a:xfrm>
            <a:off x="9577163" y="4667075"/>
            <a:ext cx="24840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0" i="0" dirty="0">
                <a:solidFill>
                  <a:srgbClr val="3C3C3C"/>
                </a:solidFill>
                <a:effectLst/>
              </a:rPr>
              <a:t>pueda </a:t>
            </a:r>
            <a:r>
              <a:rPr lang="es-ES" sz="2400" b="1" i="0" dirty="0">
                <a:solidFill>
                  <a:srgbClr val="3C3C3C"/>
                </a:solidFill>
                <a:effectLst/>
              </a:rPr>
              <a:t>identificar</a:t>
            </a:r>
            <a:r>
              <a:rPr lang="es-ES" sz="2400" b="0" i="0" dirty="0">
                <a:solidFill>
                  <a:srgbClr val="3C3C3C"/>
                </a:solidFill>
                <a:effectLst/>
              </a:rPr>
              <a:t> y </a:t>
            </a:r>
            <a:r>
              <a:rPr lang="es-ES" sz="2400" b="1" i="0" dirty="0">
                <a:solidFill>
                  <a:srgbClr val="3C3C3C"/>
                </a:solidFill>
                <a:effectLst/>
              </a:rPr>
              <a:t>acceder</a:t>
            </a:r>
            <a:r>
              <a:rPr lang="es-ES" sz="2400" b="0" i="0" dirty="0">
                <a:solidFill>
                  <a:srgbClr val="3C3C3C"/>
                </a:solidFill>
                <a:effectLst/>
              </a:rPr>
              <a:t> a ellos </a:t>
            </a:r>
            <a:r>
              <a:rPr lang="es-ES" sz="2400" b="1" i="0" dirty="0">
                <a:solidFill>
                  <a:srgbClr val="3C3C3C"/>
                </a:solidFill>
                <a:effectLst/>
              </a:rPr>
              <a:t>lo más rápido posible</a:t>
            </a:r>
            <a:endParaRPr lang="es-BO" sz="240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80D0C38E-F9E6-BBC7-91A9-259AB89B8D4F}"/>
              </a:ext>
            </a:extLst>
          </p:cNvPr>
          <p:cNvSpPr/>
          <p:nvPr/>
        </p:nvSpPr>
        <p:spPr>
          <a:xfrm>
            <a:off x="3712952" y="1439181"/>
            <a:ext cx="3114566" cy="2778139"/>
          </a:xfrm>
          <a:custGeom>
            <a:avLst/>
            <a:gdLst>
              <a:gd name="connsiteX0" fmla="*/ 8129 w 3384432"/>
              <a:gd name="connsiteY0" fmla="*/ 0 h 2778139"/>
              <a:gd name="connsiteX1" fmla="*/ 3376304 w 3384432"/>
              <a:gd name="connsiteY1" fmla="*/ 0 h 2778139"/>
              <a:gd name="connsiteX2" fmla="*/ 3384432 w 3384432"/>
              <a:gd name="connsiteY2" fmla="*/ 80632 h 2778139"/>
              <a:gd name="connsiteX3" fmla="*/ 3384432 w 3384432"/>
              <a:gd name="connsiteY3" fmla="*/ 2238625 h 2778139"/>
              <a:gd name="connsiteX4" fmla="*/ 2844918 w 3384432"/>
              <a:gd name="connsiteY4" fmla="*/ 2778139 h 2778139"/>
              <a:gd name="connsiteX5" fmla="*/ 539514 w 3384432"/>
              <a:gd name="connsiteY5" fmla="*/ 2778139 h 2778139"/>
              <a:gd name="connsiteX6" fmla="*/ 0 w 3384432"/>
              <a:gd name="connsiteY6" fmla="*/ 2238625 h 2778139"/>
              <a:gd name="connsiteX7" fmla="*/ 0 w 3384432"/>
              <a:gd name="connsiteY7" fmla="*/ 80632 h 277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4432" h="2778139">
                <a:moveTo>
                  <a:pt x="8129" y="0"/>
                </a:moveTo>
                <a:lnTo>
                  <a:pt x="3376304" y="0"/>
                </a:lnTo>
                <a:lnTo>
                  <a:pt x="3384432" y="80632"/>
                </a:lnTo>
                <a:lnTo>
                  <a:pt x="3384432" y="2238625"/>
                </a:lnTo>
                <a:cubicBezTo>
                  <a:pt x="3384432" y="2536590"/>
                  <a:pt x="3142883" y="2778139"/>
                  <a:pt x="2844918" y="2778139"/>
                </a:cubicBezTo>
                <a:lnTo>
                  <a:pt x="539514" y="2778139"/>
                </a:lnTo>
                <a:cubicBezTo>
                  <a:pt x="241549" y="2778139"/>
                  <a:pt x="0" y="2536590"/>
                  <a:pt x="0" y="2238625"/>
                </a:cubicBezTo>
                <a:lnTo>
                  <a:pt x="0" y="80632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B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D65BA1-959A-8999-B328-70B228C18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73" y="2858682"/>
            <a:ext cx="654907" cy="6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DEACABFF-D4C8-6C09-F5DC-F33C9E160E39}"/>
              </a:ext>
            </a:extLst>
          </p:cNvPr>
          <p:cNvSpPr txBox="1"/>
          <p:nvPr/>
        </p:nvSpPr>
        <p:spPr>
          <a:xfrm>
            <a:off x="10709910" y="4053918"/>
            <a:ext cx="1351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solidFill>
                  <a:srgbClr val="3C3C3C"/>
                </a:solidFill>
                <a:effectLst/>
                <a:latin typeface="OpenSansRegular"/>
              </a:rPr>
              <a:t>USUARIO</a:t>
            </a:r>
            <a:endParaRPr lang="es-BO" sz="2000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5C5A501-E30D-DF1D-148C-7D7874C83D95}"/>
              </a:ext>
            </a:extLst>
          </p:cNvPr>
          <p:cNvSpPr txBox="1"/>
          <p:nvPr/>
        </p:nvSpPr>
        <p:spPr>
          <a:xfrm>
            <a:off x="10495280" y="3041994"/>
            <a:ext cx="135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3C3C3C"/>
                </a:solidFill>
                <a:effectLst/>
                <a:latin typeface="OpenSansRegular"/>
              </a:rPr>
              <a:t>objetivo</a:t>
            </a:r>
            <a:endParaRPr lang="es-BO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0B774F-4C5F-6A14-89F3-B42E903A0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41" y="3805777"/>
            <a:ext cx="590939" cy="59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74C52913-CBFB-9FDA-C705-2E2C1EAAC29E}"/>
              </a:ext>
            </a:extLst>
          </p:cNvPr>
          <p:cNvSpPr txBox="1"/>
          <p:nvPr/>
        </p:nvSpPr>
        <p:spPr>
          <a:xfrm>
            <a:off x="5721392" y="4827403"/>
            <a:ext cx="20567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solidFill>
                  <a:srgbClr val="0000FF"/>
                </a:solidFill>
                <a:latin typeface="Montserrat" panose="02000505000000020004" pitchFamily="2" charset="0"/>
              </a:rPr>
              <a:t>SISTEMA OPERATIVO</a:t>
            </a:r>
            <a:endParaRPr lang="es-BO" dirty="0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17F2D6A1-9622-CE41-AEC5-50CBD070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606" y="5466242"/>
            <a:ext cx="709978" cy="70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A660CB29-7D32-85F2-0B09-DB8B1B7835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8030" y="5233300"/>
            <a:ext cx="791990" cy="791990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9996C757-7B2B-C22B-269A-66ADD21F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0911" y="5335235"/>
            <a:ext cx="913560" cy="913560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DB9BD54A-D9E6-6908-89BE-752B91965D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412" y="5473734"/>
            <a:ext cx="729010" cy="729010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DECC653B-22FE-05E0-E0DA-B32B09885D91}"/>
              </a:ext>
            </a:extLst>
          </p:cNvPr>
          <p:cNvSpPr txBox="1"/>
          <p:nvPr/>
        </p:nvSpPr>
        <p:spPr>
          <a:xfrm>
            <a:off x="4403404" y="6127900"/>
            <a:ext cx="12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WINDOWS</a:t>
            </a:r>
            <a:endParaRPr lang="es-BO" b="1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FF64C38-304B-1080-258B-42451B1AA35A}"/>
              </a:ext>
            </a:extLst>
          </p:cNvPr>
          <p:cNvSpPr txBox="1"/>
          <p:nvPr/>
        </p:nvSpPr>
        <p:spPr>
          <a:xfrm>
            <a:off x="2531502" y="61924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LINUX</a:t>
            </a:r>
            <a:endParaRPr lang="es-BO" b="1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5E7DE9A-7094-2353-00CA-BB350B4A99A9}"/>
              </a:ext>
            </a:extLst>
          </p:cNvPr>
          <p:cNvSpPr txBox="1"/>
          <p:nvPr/>
        </p:nvSpPr>
        <p:spPr>
          <a:xfrm>
            <a:off x="383909" y="6212999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MACOS</a:t>
            </a:r>
            <a:endParaRPr lang="es-BO" b="1" dirty="0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CD33EA05-C437-79D4-222A-4D16BF7486AD}"/>
              </a:ext>
            </a:extLst>
          </p:cNvPr>
          <p:cNvSpPr/>
          <p:nvPr/>
        </p:nvSpPr>
        <p:spPr>
          <a:xfrm>
            <a:off x="301214" y="4688904"/>
            <a:ext cx="7960659" cy="201133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96FB2EDC-D34F-640A-323D-038C0B1064FA}"/>
              </a:ext>
            </a:extLst>
          </p:cNvPr>
          <p:cNvCxnSpPr/>
          <p:nvPr/>
        </p:nvCxnSpPr>
        <p:spPr>
          <a:xfrm flipH="1">
            <a:off x="8453812" y="5637007"/>
            <a:ext cx="690188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5F233E9-957D-F7AC-2134-861FF785C612}"/>
              </a:ext>
            </a:extLst>
          </p:cNvPr>
          <p:cNvCxnSpPr>
            <a:cxnSpLocks/>
          </p:cNvCxnSpPr>
          <p:nvPr/>
        </p:nvCxnSpPr>
        <p:spPr>
          <a:xfrm>
            <a:off x="8689060" y="3154610"/>
            <a:ext cx="828042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22773938-CEA3-23B3-CE98-BED23CC32295}"/>
              </a:ext>
            </a:extLst>
          </p:cNvPr>
          <p:cNvCxnSpPr>
            <a:cxnSpLocks/>
          </p:cNvCxnSpPr>
          <p:nvPr/>
        </p:nvCxnSpPr>
        <p:spPr>
          <a:xfrm>
            <a:off x="10971654" y="3411326"/>
            <a:ext cx="0" cy="43405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2281412-E8EE-B16F-EB5A-2D5C413E64F6}"/>
              </a:ext>
            </a:extLst>
          </p:cNvPr>
          <p:cNvSpPr txBox="1"/>
          <p:nvPr/>
        </p:nvSpPr>
        <p:spPr>
          <a:xfrm>
            <a:off x="3573300" y="4718888"/>
            <a:ext cx="2676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BO" b="1" i="0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NTFS</a:t>
            </a:r>
            <a:r>
              <a:rPr lang="es-BO" b="0" i="0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 (</a:t>
            </a:r>
            <a:r>
              <a:rPr lang="es-BO" b="0" i="1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New </a:t>
            </a:r>
            <a:r>
              <a:rPr lang="es-BO" b="0" i="1" dirty="0" err="1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Technology</a:t>
            </a:r>
            <a:r>
              <a:rPr lang="es-BO" b="0" i="1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 File </a:t>
            </a:r>
            <a:r>
              <a:rPr lang="es-BO" b="0" i="1" dirty="0" err="1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System</a:t>
            </a:r>
            <a:r>
              <a:rPr lang="es-BO" b="0" i="0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).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FF8E7D39-B567-4034-A0E2-E63B4621F290}"/>
              </a:ext>
            </a:extLst>
          </p:cNvPr>
          <p:cNvSpPr txBox="1"/>
          <p:nvPr/>
        </p:nvSpPr>
        <p:spPr>
          <a:xfrm>
            <a:off x="2160054" y="4656820"/>
            <a:ext cx="1470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BO" b="1" i="0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EXT</a:t>
            </a:r>
            <a:r>
              <a:rPr lang="es-BO" b="0" i="0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 (</a:t>
            </a:r>
            <a:r>
              <a:rPr lang="es-BO" b="0" i="1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Extended file </a:t>
            </a:r>
            <a:r>
              <a:rPr lang="es-BO" b="0" i="1" dirty="0" err="1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System</a:t>
            </a:r>
            <a:r>
              <a:rPr lang="es-BO" b="0" i="0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).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1229FB15-7FC2-F1B1-5A19-9EC87D1B3C93}"/>
              </a:ext>
            </a:extLst>
          </p:cNvPr>
          <p:cNvSpPr txBox="1"/>
          <p:nvPr/>
        </p:nvSpPr>
        <p:spPr>
          <a:xfrm>
            <a:off x="335392" y="4827403"/>
            <a:ext cx="1922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BO" b="1" i="0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HFS+</a:t>
            </a:r>
            <a:r>
              <a:rPr lang="es-BO" b="0" i="0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 (</a:t>
            </a:r>
            <a:r>
              <a:rPr lang="es-BO" b="0" i="1" dirty="0" err="1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Hierarchical</a:t>
            </a:r>
            <a:r>
              <a:rPr lang="es-BO" b="0" i="1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 File </a:t>
            </a:r>
            <a:r>
              <a:rPr lang="es-BO" b="0" i="1" dirty="0" err="1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System</a:t>
            </a:r>
            <a:r>
              <a:rPr lang="es-BO" b="0" i="0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).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551D05ED-745B-3A25-4965-DCAFA4663286}"/>
              </a:ext>
            </a:extLst>
          </p:cNvPr>
          <p:cNvSpPr txBox="1"/>
          <p:nvPr/>
        </p:nvSpPr>
        <p:spPr>
          <a:xfrm>
            <a:off x="1127943" y="5573162"/>
            <a:ext cx="1356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BO" b="1" i="0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APFS</a:t>
            </a:r>
            <a:r>
              <a:rPr lang="es-BO" b="0" i="0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 (</a:t>
            </a:r>
            <a:r>
              <a:rPr lang="es-BO" b="0" i="1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Apple File </a:t>
            </a:r>
            <a:r>
              <a:rPr lang="es-BO" b="0" i="1" dirty="0" err="1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System</a:t>
            </a:r>
            <a:r>
              <a:rPr lang="es-BO" b="0" i="0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96C683B-7989-AA2F-E99C-3060EACFD623}"/>
              </a:ext>
            </a:extLst>
          </p:cNvPr>
          <p:cNvSpPr txBox="1"/>
          <p:nvPr/>
        </p:nvSpPr>
        <p:spPr>
          <a:xfrm>
            <a:off x="3630242" y="5395163"/>
            <a:ext cx="1121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BO" b="1" i="0" dirty="0">
                <a:solidFill>
                  <a:srgbClr val="2C2F34"/>
                </a:solidFill>
                <a:effectLst/>
                <a:latin typeface="Arial Narrow" panose="020B0606020202030204" pitchFamily="34" charset="0"/>
              </a:rPr>
              <a:t>FAT, FAT32</a:t>
            </a:r>
            <a:endParaRPr lang="es-BO" b="0" i="0" dirty="0">
              <a:solidFill>
                <a:srgbClr val="2C2F34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4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7BDEC1-6467-6385-33AE-85C0EF3AA020}"/>
              </a:ext>
            </a:extLst>
          </p:cNvPr>
          <p:cNvSpPr txBox="1"/>
          <p:nvPr/>
        </p:nvSpPr>
        <p:spPr>
          <a:xfrm>
            <a:off x="2087013" y="110992"/>
            <a:ext cx="873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JERARQUÍA DE ARCHIVOS POR </a:t>
            </a:r>
            <a:r>
              <a:rPr lang="es-ES" sz="3600" b="1" dirty="0">
                <a:solidFill>
                  <a:srgbClr val="0000FF"/>
                </a:solidFill>
                <a:latin typeface="Montserrat" panose="02000505000000020004" pitchFamily="2" charset="0"/>
              </a:rPr>
              <a:t>S.O. </a:t>
            </a:r>
            <a:endParaRPr lang="es-BO" sz="3600" b="1" dirty="0">
              <a:solidFill>
                <a:srgbClr val="0000FF"/>
              </a:solidFill>
              <a:latin typeface="Montserrat" panose="020005050000000200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EB0DEE-2CDD-16A0-04AE-0105009EC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19"/>
          <a:stretch/>
        </p:blipFill>
        <p:spPr>
          <a:xfrm>
            <a:off x="79797" y="1285089"/>
            <a:ext cx="4857964" cy="54619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89EFD2-CB2A-E5E6-5D02-C7A8DB31A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32" b="4147"/>
          <a:stretch/>
        </p:blipFill>
        <p:spPr>
          <a:xfrm>
            <a:off x="5150448" y="1285089"/>
            <a:ext cx="7264490" cy="546191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21C608-55C6-BBFE-D06F-4DAD027D9870}"/>
              </a:ext>
            </a:extLst>
          </p:cNvPr>
          <p:cNvSpPr txBox="1"/>
          <p:nvPr/>
        </p:nvSpPr>
        <p:spPr>
          <a:xfrm>
            <a:off x="2087013" y="915757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LINUX</a:t>
            </a:r>
            <a:endParaRPr lang="es-BO" sz="20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760747-0EF0-D54C-B134-5126FB0B714F}"/>
              </a:ext>
            </a:extLst>
          </p:cNvPr>
          <p:cNvSpPr txBox="1"/>
          <p:nvPr/>
        </p:nvSpPr>
        <p:spPr>
          <a:xfrm>
            <a:off x="8363347" y="915757"/>
            <a:ext cx="1339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WINDOWS</a:t>
            </a:r>
            <a:endParaRPr lang="es-BO" sz="20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D45401-610C-1BD2-018C-BC09B681E701}"/>
              </a:ext>
            </a:extLst>
          </p:cNvPr>
          <p:cNvSpPr txBox="1"/>
          <p:nvPr/>
        </p:nvSpPr>
        <p:spPr>
          <a:xfrm>
            <a:off x="5282006" y="5935230"/>
            <a:ext cx="1265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CARPETAS</a:t>
            </a:r>
            <a:endParaRPr lang="es-BO" sz="20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6029DB-1284-15BB-2E2B-B58C4544FDFE}"/>
              </a:ext>
            </a:extLst>
          </p:cNvPr>
          <p:cNvSpPr txBox="1"/>
          <p:nvPr/>
        </p:nvSpPr>
        <p:spPr>
          <a:xfrm>
            <a:off x="0" y="5935230"/>
            <a:ext cx="161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DIRECTORIOS</a:t>
            </a:r>
            <a:endParaRPr lang="es-BO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F51259-C263-6FE0-17BE-0E36C2412926}"/>
              </a:ext>
            </a:extLst>
          </p:cNvPr>
          <p:cNvSpPr txBox="1"/>
          <p:nvPr/>
        </p:nvSpPr>
        <p:spPr>
          <a:xfrm>
            <a:off x="9481917" y="6335340"/>
            <a:ext cx="20852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BO" dirty="0"/>
              <a:t>Ver comandos DOS. </a:t>
            </a:r>
          </a:p>
        </p:txBody>
      </p:sp>
    </p:spTree>
    <p:extLst>
      <p:ext uri="{BB962C8B-B14F-4D97-AF65-F5344CB8AC3E}">
        <p14:creationId xmlns:p14="http://schemas.microsoft.com/office/powerpoint/2010/main" val="247863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>
            <a:extLst>
              <a:ext uri="{FF2B5EF4-FFF2-40B4-BE49-F238E27FC236}">
                <a16:creationId xmlns:a16="http://schemas.microsoft.com/office/drawing/2014/main" id="{F284E7CC-19DE-B7FB-C48C-0E5242F334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9828" y="1546412"/>
            <a:ext cx="2656296" cy="544605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sp>
        <p:nvSpPr>
          <p:cNvPr id="18436" name="AutoShape 4">
            <a:extLst>
              <a:ext uri="{FF2B5EF4-FFF2-40B4-BE49-F238E27FC236}">
                <a16:creationId xmlns:a16="http://schemas.microsoft.com/office/drawing/2014/main" id="{234CE870-E151-A6D8-024E-EEA553794C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76480" y="1546412"/>
            <a:ext cx="2656296" cy="544605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2000">
                <a:schemeClr val="accent2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BO"/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98198DAA-15E6-DE7B-C867-E995F8298A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06179" y="1546412"/>
            <a:ext cx="2656296" cy="544605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F6B67151-C276-8F9E-2E15-A7DAED1A40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35876" y="1546412"/>
            <a:ext cx="2656296" cy="544605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6078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2CFFA6EB-F22C-9FE1-DEEB-224C22392863}"/>
              </a:ext>
            </a:extLst>
          </p:cNvPr>
          <p:cNvSpPr>
            <a:spLocks noChangeShapeType="1"/>
          </p:cNvSpPr>
          <p:nvPr/>
        </p:nvSpPr>
        <p:spPr bwMode="gray">
          <a:xfrm>
            <a:off x="11960870" y="2309117"/>
            <a:ext cx="4472" cy="3950641"/>
          </a:xfrm>
          <a:prstGeom prst="line">
            <a:avLst/>
          </a:prstGeom>
          <a:noFill/>
          <a:ln w="19050">
            <a:solidFill>
              <a:srgbClr val="080808">
                <a:alpha val="22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BO"/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2F0730B6-149D-2FC4-8041-AE14E4158CF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72998" y="1690688"/>
            <a:ext cx="26518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s-BO" sz="2400" b="1" dirty="0">
                <a:solidFill>
                  <a:srgbClr val="FFFFFF"/>
                </a:solidFill>
                <a:cs typeface="Arial" panose="020B0604020202020204" pitchFamily="34" charset="0"/>
              </a:rPr>
              <a:t>ARCHIVO MAESTRO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DA036078-55DB-5824-9586-4A8701A95FC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78267" y="1700541"/>
            <a:ext cx="26518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s-BO" sz="2400" b="1" dirty="0">
                <a:solidFill>
                  <a:srgbClr val="FFFFFF"/>
                </a:solidFill>
                <a:cs typeface="Arial" panose="020B0604020202020204" pitchFamily="34" charset="0"/>
              </a:rPr>
              <a:t>ARCHIVO TRANSACCIONAL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154551B9-187A-13EB-8376-2F3EA3FF1B7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9624" y="1700541"/>
            <a:ext cx="21672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s-BO" sz="2400" b="1" dirty="0">
                <a:solidFill>
                  <a:srgbClr val="FFFFFF"/>
                </a:solidFill>
                <a:cs typeface="Arial" panose="020B0604020202020204" pitchFamily="34" charset="0"/>
              </a:rPr>
              <a:t>ARCHIVO REPORTE</a:t>
            </a:r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77E7158F-B5E0-C2A2-C0C8-05CB5FCE2BF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564215" y="1700541"/>
            <a:ext cx="26518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s-BO" sz="2400" b="1" dirty="0">
                <a:solidFill>
                  <a:srgbClr val="FFFFFF"/>
                </a:solidFill>
                <a:cs typeface="Arial" panose="020B0604020202020204" pitchFamily="34" charset="0"/>
              </a:rPr>
              <a:t>ARCHIVO TEMPORAL</a:t>
            </a:r>
          </a:p>
        </p:txBody>
      </p:sp>
      <p:sp>
        <p:nvSpPr>
          <p:cNvPr id="18454" name="Line 22">
            <a:extLst>
              <a:ext uri="{FF2B5EF4-FFF2-40B4-BE49-F238E27FC236}">
                <a16:creationId xmlns:a16="http://schemas.microsoft.com/office/drawing/2014/main" id="{457BA872-9F90-C2E4-A198-151E2A6A3796}"/>
              </a:ext>
            </a:extLst>
          </p:cNvPr>
          <p:cNvSpPr>
            <a:spLocks noChangeShapeType="1"/>
          </p:cNvSpPr>
          <p:nvPr/>
        </p:nvSpPr>
        <p:spPr bwMode="gray">
          <a:xfrm>
            <a:off x="320569" y="2536842"/>
            <a:ext cx="2361152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BO"/>
          </a:p>
        </p:txBody>
      </p:sp>
      <p:sp>
        <p:nvSpPr>
          <p:cNvPr id="18455" name="Line 23">
            <a:extLst>
              <a:ext uri="{FF2B5EF4-FFF2-40B4-BE49-F238E27FC236}">
                <a16:creationId xmlns:a16="http://schemas.microsoft.com/office/drawing/2014/main" id="{469E22C4-734B-9F5B-C6DD-B1A9B3FE5162}"/>
              </a:ext>
            </a:extLst>
          </p:cNvPr>
          <p:cNvSpPr>
            <a:spLocks noChangeShapeType="1"/>
          </p:cNvSpPr>
          <p:nvPr/>
        </p:nvSpPr>
        <p:spPr bwMode="gray">
          <a:xfrm>
            <a:off x="3388277" y="2483066"/>
            <a:ext cx="2361152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BO"/>
          </a:p>
        </p:txBody>
      </p:sp>
      <p:sp>
        <p:nvSpPr>
          <p:cNvPr id="18456" name="Line 24">
            <a:extLst>
              <a:ext uri="{FF2B5EF4-FFF2-40B4-BE49-F238E27FC236}">
                <a16:creationId xmlns:a16="http://schemas.microsoft.com/office/drawing/2014/main" id="{EEC29876-B381-60EA-BB6F-BF7FD0D24FDA}"/>
              </a:ext>
            </a:extLst>
          </p:cNvPr>
          <p:cNvSpPr>
            <a:spLocks noChangeShapeType="1"/>
          </p:cNvSpPr>
          <p:nvPr/>
        </p:nvSpPr>
        <p:spPr bwMode="gray">
          <a:xfrm>
            <a:off x="6455986" y="2515338"/>
            <a:ext cx="2361152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BO"/>
          </a:p>
        </p:txBody>
      </p:sp>
      <p:sp>
        <p:nvSpPr>
          <p:cNvPr id="18457" name="Line 25">
            <a:extLst>
              <a:ext uri="{FF2B5EF4-FFF2-40B4-BE49-F238E27FC236}">
                <a16:creationId xmlns:a16="http://schemas.microsoft.com/office/drawing/2014/main" id="{67735A94-0099-3C54-4830-48EBB3DEEE5A}"/>
              </a:ext>
            </a:extLst>
          </p:cNvPr>
          <p:cNvSpPr>
            <a:spLocks noChangeShapeType="1"/>
          </p:cNvSpPr>
          <p:nvPr/>
        </p:nvSpPr>
        <p:spPr bwMode="gray">
          <a:xfrm>
            <a:off x="9505807" y="2483066"/>
            <a:ext cx="2361152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B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B1DD4DD-5BE0-CDA1-B825-5CE996C18317}"/>
              </a:ext>
            </a:extLst>
          </p:cNvPr>
          <p:cNvSpPr txBox="1"/>
          <p:nvPr/>
        </p:nvSpPr>
        <p:spPr>
          <a:xfrm>
            <a:off x="204299" y="2551837"/>
            <a:ext cx="24774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BO" sz="1800" b="1" i="0" u="none" strike="noStrike" baseline="0" dirty="0">
                <a:solidFill>
                  <a:srgbClr val="FFFF00"/>
                </a:solidFill>
                <a:latin typeface="Arial Narrow" panose="020B0606020202030204" pitchFamily="34" charset="0"/>
              </a:rPr>
              <a:t>ES UN CONJUNTO DE </a:t>
            </a:r>
            <a:r>
              <a:rPr lang="es-ES" sz="1800" b="1" i="0" u="none" strike="noStrike" baseline="0" dirty="0">
                <a:solidFill>
                  <a:srgbClr val="FFFF00"/>
                </a:solidFill>
                <a:latin typeface="Arial Narrow" panose="020B0606020202030204" pitchFamily="34" charset="0"/>
              </a:rPr>
              <a:t>REGISTROS RELACIONADOS CON UN ASPECTO IMPORTANTE DE LAS ACTIVIDADES DE UNA </a:t>
            </a:r>
            <a:r>
              <a:rPr lang="es-BO" sz="1800" b="1" i="0" u="none" strike="noStrike" baseline="0" dirty="0">
                <a:solidFill>
                  <a:srgbClr val="FFFF00"/>
                </a:solidFill>
                <a:latin typeface="Arial Narrow" panose="020B0606020202030204" pitchFamily="34" charset="0"/>
              </a:rPr>
              <a:t>ORGANIZACIÓN. EJM:</a:t>
            </a:r>
            <a:endParaRPr lang="es-ES" sz="1800" b="1" i="0" u="none" strike="noStrike" baseline="0" dirty="0">
              <a:solidFill>
                <a:srgbClr val="FFFF00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s-ES" sz="1800" b="1" i="0" u="none" strike="noStrike" baseline="0" dirty="0">
                <a:solidFill>
                  <a:srgbClr val="FFFF00"/>
                </a:solidFill>
                <a:latin typeface="Arial Narrow" panose="020B0606020202030204" pitchFamily="34" charset="0"/>
              </a:rPr>
              <a:t>UN ARCHIVO MAESTRO DE PERSONAL, DE </a:t>
            </a:r>
            <a:r>
              <a:rPr lang="es-BO" sz="1800" b="1" i="0" u="none" strike="noStrike" baseline="0" dirty="0">
                <a:solidFill>
                  <a:srgbClr val="FFFF00"/>
                </a:solidFill>
                <a:latin typeface="Arial Narrow" panose="020B0606020202030204" pitchFamily="34" charset="0"/>
              </a:rPr>
              <a:t>CLIENTES, INVENTARIO,</a:t>
            </a:r>
            <a:endParaRPr lang="es-BO" b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92375D2-0414-10A6-CA7F-B1AE34C6DED8}"/>
              </a:ext>
            </a:extLst>
          </p:cNvPr>
          <p:cNvSpPr txBox="1"/>
          <p:nvPr/>
        </p:nvSpPr>
        <p:spPr>
          <a:xfrm>
            <a:off x="3388277" y="2551837"/>
            <a:ext cx="23611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BO" sz="1800" b="0" i="0" u="none" strike="noStrike" baseline="0" dirty="0">
                <a:solidFill>
                  <a:srgbClr val="FFFF00"/>
                </a:solidFill>
                <a:latin typeface="Arial Narrow" panose="020B0606020202030204" pitchFamily="34" charset="0"/>
              </a:rPr>
              <a:t>REGISTRA LOS </a:t>
            </a:r>
            <a:r>
              <a:rPr lang="es-ES" sz="1800" b="0" i="0" u="none" strike="noStrike" baseline="0" dirty="0">
                <a:solidFill>
                  <a:srgbClr val="FFFF00"/>
                </a:solidFill>
                <a:latin typeface="Arial Narrow" panose="020B0606020202030204" pitchFamily="34" charset="0"/>
              </a:rPr>
              <a:t>DATOS DE LOS EVENTOS AL MOMENTO QUE OCURREN. EJM:</a:t>
            </a:r>
            <a:r>
              <a:rPr lang="es-BO" dirty="0">
                <a:solidFill>
                  <a:srgbClr val="FFFF00"/>
                </a:solidFill>
                <a:latin typeface="Arial Narrow" panose="020B0606020202030204" pitchFamily="34" charset="0"/>
              </a:rPr>
              <a:t>COMPRAS Y VENTAS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8DE2D22-8F67-C610-DB1B-A3F467CE8A6D}"/>
              </a:ext>
            </a:extLst>
          </p:cNvPr>
          <p:cNvSpPr txBox="1"/>
          <p:nvPr/>
        </p:nvSpPr>
        <p:spPr>
          <a:xfrm>
            <a:off x="6306177" y="2713898"/>
            <a:ext cx="25109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FFFF00"/>
                </a:solidFill>
                <a:latin typeface="Arial Narrow" panose="020B0606020202030204" pitchFamily="34" charset="0"/>
              </a:rPr>
              <a:t>CONTIENE DATOS QUE SON FORMATEADOS PARA SU PRESENTACIÓN AL USUARIO, IMPRESOS O POR PANTALLA.</a:t>
            </a:r>
            <a:endParaRPr lang="es-BO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1022947-1565-C9AE-BC63-E86589D73DE0}"/>
              </a:ext>
            </a:extLst>
          </p:cNvPr>
          <p:cNvSpPr txBox="1"/>
          <p:nvPr/>
        </p:nvSpPr>
        <p:spPr>
          <a:xfrm>
            <a:off x="9491441" y="2569096"/>
            <a:ext cx="23406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BO" sz="1800" b="0" i="0" u="none" strike="noStrike" baseline="0" dirty="0">
                <a:solidFill>
                  <a:srgbClr val="FFFF00"/>
                </a:solidFill>
                <a:latin typeface="Arial Narrow" panose="020B0606020202030204" pitchFamily="34" charset="0"/>
              </a:rPr>
              <a:t>ES </a:t>
            </a:r>
            <a:r>
              <a:rPr lang="es-ES" sz="1800" b="0" i="0" u="none" strike="noStrike" baseline="0" dirty="0">
                <a:solidFill>
                  <a:srgbClr val="FFFF00"/>
                </a:solidFill>
                <a:latin typeface="Arial Narrow" panose="020B0606020202030204" pitchFamily="34" charset="0"/>
              </a:rPr>
              <a:t>TEMPORAL NO TIENE LAS CARACTERÍSTICAS DE ENTRADA/SALIDA DE UN ARCHIVO DE TRANSACCIONES O DE REPORTE, NI LAS DE LARGO PLAZO DEL ARCHIVO MAESTRO. SE UTILIZA REGULARMENTE PARA PASAR DATOS</a:t>
            </a:r>
          </a:p>
          <a:p>
            <a:pPr algn="just"/>
            <a:r>
              <a:rPr lang="es-ES" sz="1800" b="0" i="0" u="none" strike="noStrike" baseline="0" dirty="0">
                <a:solidFill>
                  <a:srgbClr val="FFFF00"/>
                </a:solidFill>
                <a:latin typeface="Arial Narrow" panose="020B0606020202030204" pitchFamily="34" charset="0"/>
              </a:rPr>
              <a:t>CREADOS DE UN PROGRAMA A OTRO</a:t>
            </a:r>
            <a:endParaRPr lang="es-BO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AB7EB41-D547-65E8-A387-01DBA0D32C71}"/>
              </a:ext>
            </a:extLst>
          </p:cNvPr>
          <p:cNvSpPr txBox="1"/>
          <p:nvPr/>
        </p:nvSpPr>
        <p:spPr>
          <a:xfrm>
            <a:off x="1968081" y="-114147"/>
            <a:ext cx="901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TIPOS DE ARCHIVO POR SU FUNCIÓN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082045A-E7DC-86C0-C93C-A99100A82A1C}"/>
              </a:ext>
            </a:extLst>
          </p:cNvPr>
          <p:cNvSpPr txBox="1"/>
          <p:nvPr/>
        </p:nvSpPr>
        <p:spPr>
          <a:xfrm>
            <a:off x="2667328" y="295744"/>
            <a:ext cx="784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EN SISTEMAS DE INFORMACIÓN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4E1EE2-0CB7-2AE9-78A3-075C903C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485" y="1298739"/>
            <a:ext cx="731270" cy="7312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367B4F-8E22-8EAA-DE59-7C3A31597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713" y="1292565"/>
            <a:ext cx="789510" cy="7895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DE08E0-52CC-0425-393C-FF6640F46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672" y="1190560"/>
            <a:ext cx="889601" cy="8896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41292F-42AA-E6D0-40E3-95216A8AC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20" y="1244826"/>
            <a:ext cx="889601" cy="8896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ED521E0-8B04-619C-DBEC-F069D481D648}"/>
              </a:ext>
            </a:extLst>
          </p:cNvPr>
          <p:cNvSpPr txBox="1"/>
          <p:nvPr/>
        </p:nvSpPr>
        <p:spPr>
          <a:xfrm>
            <a:off x="1326525" y="0"/>
            <a:ext cx="10865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EJM: ARCHIVO MAESTRO Y TRANSACCIONAL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49F8A1-5E76-7831-C825-4170CE827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147" b="70510"/>
          <a:stretch/>
        </p:blipFill>
        <p:spPr>
          <a:xfrm>
            <a:off x="225909" y="1309742"/>
            <a:ext cx="7272357" cy="3186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115A57-2763-F63C-69A6-6882CE0BE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235" b="76941"/>
          <a:stretch/>
        </p:blipFill>
        <p:spPr>
          <a:xfrm>
            <a:off x="4960593" y="3652219"/>
            <a:ext cx="7005498" cy="31869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75A1353-8B41-2D99-597A-459161E1D4AA}"/>
              </a:ext>
            </a:extLst>
          </p:cNvPr>
          <p:cNvSpPr/>
          <p:nvPr/>
        </p:nvSpPr>
        <p:spPr>
          <a:xfrm>
            <a:off x="225909" y="2076226"/>
            <a:ext cx="7401263" cy="1936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05E7BC-8C7B-1003-76FF-AD7C8101A430}"/>
              </a:ext>
            </a:extLst>
          </p:cNvPr>
          <p:cNvSpPr/>
          <p:nvPr/>
        </p:nvSpPr>
        <p:spPr>
          <a:xfrm>
            <a:off x="4762710" y="4650889"/>
            <a:ext cx="7401263" cy="813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1BB4C0C0-DE65-6C22-E22B-BAA3C7AA411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43390" y="2269862"/>
            <a:ext cx="3519320" cy="2788025"/>
          </a:xfrm>
          <a:prstGeom prst="bentConnector3">
            <a:avLst>
              <a:gd name="adj1" fmla="val 231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7FDA6A4-0BBB-112D-0B67-8B87CCE087A7}"/>
              </a:ext>
            </a:extLst>
          </p:cNvPr>
          <p:cNvSpPr/>
          <p:nvPr/>
        </p:nvSpPr>
        <p:spPr>
          <a:xfrm>
            <a:off x="4786014" y="5513298"/>
            <a:ext cx="7401263" cy="81399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D0A1823-9E5B-C561-A40B-70AA6D5DC26D}"/>
              </a:ext>
            </a:extLst>
          </p:cNvPr>
          <p:cNvSpPr/>
          <p:nvPr/>
        </p:nvSpPr>
        <p:spPr>
          <a:xfrm>
            <a:off x="227699" y="2314690"/>
            <a:ext cx="7401263" cy="19363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8173390E-1A03-2C2A-5885-EA644FDDB045}"/>
              </a:ext>
            </a:extLst>
          </p:cNvPr>
          <p:cNvCxnSpPr>
            <a:endCxn id="16" idx="1"/>
          </p:cNvCxnSpPr>
          <p:nvPr/>
        </p:nvCxnSpPr>
        <p:spPr>
          <a:xfrm>
            <a:off x="1140311" y="2508328"/>
            <a:ext cx="3645703" cy="3411968"/>
          </a:xfrm>
          <a:prstGeom prst="bentConnector3">
            <a:avLst>
              <a:gd name="adj1" fmla="val -458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4B933C9-C7F7-6760-2C45-D0019B2DA405}"/>
              </a:ext>
            </a:extLst>
          </p:cNvPr>
          <p:cNvSpPr txBox="1"/>
          <p:nvPr/>
        </p:nvSpPr>
        <p:spPr>
          <a:xfrm>
            <a:off x="1845931" y="926512"/>
            <a:ext cx="4972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ARCHIVO MAESTRO (VENTAS_MAESTRO.TXT)</a:t>
            </a:r>
            <a:endParaRPr lang="es-BO" sz="20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88A488F-08B3-D7FF-362D-7A0AE7C0627E}"/>
              </a:ext>
            </a:extLst>
          </p:cNvPr>
          <p:cNvSpPr txBox="1"/>
          <p:nvPr/>
        </p:nvSpPr>
        <p:spPr>
          <a:xfrm>
            <a:off x="6957606" y="3244334"/>
            <a:ext cx="528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ARCHIVO TRANSACCI</a:t>
            </a:r>
            <a:r>
              <a:rPr lang="es-ES" sz="2000" b="1" dirty="0" err="1"/>
              <a:t>Ó</a:t>
            </a:r>
            <a:r>
              <a:rPr lang="en-US" sz="2000" b="1" dirty="0"/>
              <a:t>N (VENTAS_DETALLE.TXT)</a:t>
            </a:r>
            <a:endParaRPr lang="es-BO" sz="2000" b="1" dirty="0"/>
          </a:p>
        </p:txBody>
      </p:sp>
    </p:spTree>
    <p:extLst>
      <p:ext uri="{BB962C8B-B14F-4D97-AF65-F5344CB8AC3E}">
        <p14:creationId xmlns:p14="http://schemas.microsoft.com/office/powerpoint/2010/main" val="53684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Freeform 4">
            <a:extLst>
              <a:ext uri="{FF2B5EF4-FFF2-40B4-BE49-F238E27FC236}">
                <a16:creationId xmlns:a16="http://schemas.microsoft.com/office/drawing/2014/main" id="{330C5258-F813-D660-09AB-5082B6E91F42}"/>
              </a:ext>
            </a:extLst>
          </p:cNvPr>
          <p:cNvSpPr>
            <a:spLocks/>
          </p:cNvSpPr>
          <p:nvPr/>
        </p:nvSpPr>
        <p:spPr bwMode="gray">
          <a:xfrm>
            <a:off x="608030" y="4483100"/>
            <a:ext cx="1016000" cy="1155700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BO"/>
          </a:p>
        </p:txBody>
      </p:sp>
      <p:sp>
        <p:nvSpPr>
          <p:cNvPr id="82949" name="Freeform 5">
            <a:extLst>
              <a:ext uri="{FF2B5EF4-FFF2-40B4-BE49-F238E27FC236}">
                <a16:creationId xmlns:a16="http://schemas.microsoft.com/office/drawing/2014/main" id="{DF8C1EDB-FCFC-3ADF-8F7F-D9F5225C7FE7}"/>
              </a:ext>
            </a:extLst>
          </p:cNvPr>
          <p:cNvSpPr>
            <a:spLocks/>
          </p:cNvSpPr>
          <p:nvPr/>
        </p:nvSpPr>
        <p:spPr bwMode="gray">
          <a:xfrm rot="10800000">
            <a:off x="3067068" y="1685925"/>
            <a:ext cx="1016000" cy="1155700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BO"/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8ACDDCA6-E022-39E4-84B6-005931EE1E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380" y="1828800"/>
            <a:ext cx="3200400" cy="3657600"/>
          </a:xfrm>
          <a:prstGeom prst="rect">
            <a:avLst/>
          </a:prstGeom>
          <a:gradFill rotWithShape="1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endParaRPr lang="en-US" altLang="es-BO" sz="1600" dirty="0">
              <a:solidFill>
                <a:srgbClr val="FFFFFF"/>
              </a:solidFill>
            </a:endParaRPr>
          </a:p>
        </p:txBody>
      </p:sp>
      <p:sp>
        <p:nvSpPr>
          <p:cNvPr id="82951" name="Freeform 7">
            <a:extLst>
              <a:ext uri="{FF2B5EF4-FFF2-40B4-BE49-F238E27FC236}">
                <a16:creationId xmlns:a16="http://schemas.microsoft.com/office/drawing/2014/main" id="{796432BF-3DB9-D8F6-4EB5-65F27FFAA08E}"/>
              </a:ext>
            </a:extLst>
          </p:cNvPr>
          <p:cNvSpPr>
            <a:spLocks/>
          </p:cNvSpPr>
          <p:nvPr/>
        </p:nvSpPr>
        <p:spPr bwMode="gray">
          <a:xfrm>
            <a:off x="4322780" y="4483100"/>
            <a:ext cx="1016000" cy="1155700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82952" name="Freeform 8">
            <a:extLst>
              <a:ext uri="{FF2B5EF4-FFF2-40B4-BE49-F238E27FC236}">
                <a16:creationId xmlns:a16="http://schemas.microsoft.com/office/drawing/2014/main" id="{B5D0FE38-D764-6698-C2AD-B4AC6C2BB6B2}"/>
              </a:ext>
            </a:extLst>
          </p:cNvPr>
          <p:cNvSpPr>
            <a:spLocks/>
          </p:cNvSpPr>
          <p:nvPr/>
        </p:nvSpPr>
        <p:spPr bwMode="gray">
          <a:xfrm rot="10800000">
            <a:off x="6781818" y="1685925"/>
            <a:ext cx="1016000" cy="1155700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BO"/>
          </a:p>
        </p:txBody>
      </p:sp>
      <p:sp>
        <p:nvSpPr>
          <p:cNvPr id="82953" name="Rectangle 9">
            <a:extLst>
              <a:ext uri="{FF2B5EF4-FFF2-40B4-BE49-F238E27FC236}">
                <a16:creationId xmlns:a16="http://schemas.microsoft.com/office/drawing/2014/main" id="{A5DF32F5-0CA5-B967-4F5F-22991ECCAD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88404" y="1818042"/>
            <a:ext cx="3200400" cy="3657600"/>
          </a:xfrm>
          <a:prstGeom prst="rect">
            <a:avLst/>
          </a:prstGeom>
          <a:gradFill rotWithShape="1">
            <a:gsLst>
              <a:gs pos="0">
                <a:srgbClr val="D85E28">
                  <a:gamma/>
                  <a:shade val="46275"/>
                  <a:invGamma/>
                </a:srgbClr>
              </a:gs>
              <a:gs pos="50000">
                <a:srgbClr val="D85E28"/>
              </a:gs>
              <a:gs pos="100000">
                <a:srgbClr val="D85E28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endParaRPr lang="en-US" altLang="es-BO" sz="1600" dirty="0">
              <a:solidFill>
                <a:srgbClr val="FFFFFF"/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2A2E4550-B2AD-C17F-6A62-A5F3B840A7ED}"/>
              </a:ext>
            </a:extLst>
          </p:cNvPr>
          <p:cNvSpPr>
            <a:spLocks/>
          </p:cNvSpPr>
          <p:nvPr/>
        </p:nvSpPr>
        <p:spPr bwMode="gray">
          <a:xfrm>
            <a:off x="8306692" y="4483100"/>
            <a:ext cx="1016000" cy="1155700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solidFill>
            <a:srgbClr val="717EF5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DFE29A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BO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72F6A65F-2D96-C619-6D6D-61C73B0FE2EA}"/>
              </a:ext>
            </a:extLst>
          </p:cNvPr>
          <p:cNvSpPr>
            <a:spLocks/>
          </p:cNvSpPr>
          <p:nvPr/>
        </p:nvSpPr>
        <p:spPr bwMode="gray">
          <a:xfrm rot="10800000">
            <a:off x="10765730" y="1685925"/>
            <a:ext cx="1016000" cy="1155700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solidFill>
            <a:srgbClr val="717EF5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DFE29A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BO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E0F72A7-E88C-B92E-DB99-DE427926EB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1558" y="1807284"/>
            <a:ext cx="3200400" cy="3657600"/>
          </a:xfrm>
          <a:prstGeom prst="rect">
            <a:avLst/>
          </a:prstGeom>
          <a:gradFill rotWithShape="1">
            <a:gsLst>
              <a:gs pos="0">
                <a:srgbClr val="717EF5">
                  <a:gamma/>
                  <a:shade val="46275"/>
                  <a:invGamma/>
                </a:srgbClr>
              </a:gs>
              <a:gs pos="50000">
                <a:srgbClr val="717EF5"/>
              </a:gs>
              <a:gs pos="100000">
                <a:srgbClr val="717EF5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endParaRPr lang="en-US" altLang="es-BO" sz="1600" dirty="0">
              <a:solidFill>
                <a:srgbClr val="FFFFFF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2697554-D589-E5A0-CB27-7D8FF0223215}"/>
              </a:ext>
            </a:extLst>
          </p:cNvPr>
          <p:cNvSpPr txBox="1"/>
          <p:nvPr/>
        </p:nvSpPr>
        <p:spPr>
          <a:xfrm>
            <a:off x="784653" y="2263773"/>
            <a:ext cx="27653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BO" sz="2000" b="1" i="0" u="none" strike="noStrik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LOS REGISTROS SE ALMACENAN CONSECUTIVAMENTE Y SE ACCEDE A LOS REGISTROS SECUENCIALMENTE</a:t>
            </a:r>
            <a:endParaRPr lang="es-BO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B81AAA4-697F-7C85-0564-81A07F8AE379}"/>
              </a:ext>
            </a:extLst>
          </p:cNvPr>
          <p:cNvSpPr txBox="1"/>
          <p:nvPr/>
        </p:nvSpPr>
        <p:spPr>
          <a:xfrm>
            <a:off x="4558880" y="1949440"/>
            <a:ext cx="27955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1" i="0" u="none" strike="noStrik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LOS REGISTROS SE SITUAN EN EL ARCHIVO PERO SU POSICIÓN FÍSICA EN EL DISCO ESTÁ EN OTRO LUGAR, PERO DICHA POSICIÓN TIENE UNA DIRECCIÓN QUE PERMITE UBICAR EL  REGISTRO.</a:t>
            </a:r>
            <a:endParaRPr lang="es-BO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120D34E-1D35-A85E-6FCD-B7E27E325B56}"/>
              </a:ext>
            </a:extLst>
          </p:cNvPr>
          <p:cNvSpPr txBox="1"/>
          <p:nvPr/>
        </p:nvSpPr>
        <p:spPr>
          <a:xfrm>
            <a:off x="8564744" y="1892925"/>
            <a:ext cx="32169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i="0" u="none" strike="noStrik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CUENTA CON UN ARCHIVO DE ÍNDICES Y OTRO ARCHIVO CON LOS REGISTROS DE DATOS Y CUENTAN CON UN CAMPO CLAVE IDENTIFICADOR. SE PUEDE COMPARAR CON UN DICCIONARIO.</a:t>
            </a:r>
            <a:endParaRPr lang="es-BO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5F57C8D-E59A-DB91-7BDF-DBFACE37BFEC}"/>
              </a:ext>
            </a:extLst>
          </p:cNvPr>
          <p:cNvSpPr txBox="1"/>
          <p:nvPr/>
        </p:nvSpPr>
        <p:spPr>
          <a:xfrm>
            <a:off x="2376872" y="-189450"/>
            <a:ext cx="7438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ORGANIZACIÓN DE ARCHIVOS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4C48473-A721-537A-07F5-5A7F871E7126}"/>
              </a:ext>
            </a:extLst>
          </p:cNvPr>
          <p:cNvSpPr txBox="1"/>
          <p:nvPr/>
        </p:nvSpPr>
        <p:spPr>
          <a:xfrm>
            <a:off x="2173291" y="306502"/>
            <a:ext cx="784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EN SISTEMAS DE INFORMACIÓN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CFF94AD9-3B01-4BCD-5C4E-2430F4D472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3124" y="1233168"/>
            <a:ext cx="3489944" cy="620542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rgbClr val="19A6C7"/>
              </a:gs>
              <a:gs pos="100000">
                <a:srgbClr val="2EBCAE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es-BO"/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15DF3339-71A3-B5A5-45D5-EA4210599B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7874" y="1227980"/>
            <a:ext cx="3489944" cy="6205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00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es-BO"/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26CD9DF1-7AE9-875E-A217-AB577CA300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24774" y="1219200"/>
            <a:ext cx="3489944" cy="6205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/>
              </a:gs>
              <a:gs pos="2000">
                <a:srgbClr val="9584CA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es-B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F11805-495D-F530-F8A7-C279E4E141FB}"/>
              </a:ext>
            </a:extLst>
          </p:cNvPr>
          <p:cNvSpPr txBox="1"/>
          <p:nvPr/>
        </p:nvSpPr>
        <p:spPr>
          <a:xfrm>
            <a:off x="1333070" y="1295697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SECUENCIAL</a:t>
            </a:r>
            <a:endParaRPr lang="es-B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6DB5671-74F9-43D5-DD0E-8124831CD514}"/>
              </a:ext>
            </a:extLst>
          </p:cNvPr>
          <p:cNvSpPr txBox="1"/>
          <p:nvPr/>
        </p:nvSpPr>
        <p:spPr>
          <a:xfrm>
            <a:off x="5407330" y="1312504"/>
            <a:ext cx="125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DIRECTA</a:t>
            </a:r>
            <a:endParaRPr lang="es-B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04E753-0DDE-82C0-0F71-7B3177AEFEF9}"/>
              </a:ext>
            </a:extLst>
          </p:cNvPr>
          <p:cNvSpPr txBox="1"/>
          <p:nvPr/>
        </p:nvSpPr>
        <p:spPr>
          <a:xfrm>
            <a:off x="9311537" y="1302957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INDEXADA</a:t>
            </a:r>
            <a:endParaRPr lang="es-B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15" name="Group 23">
            <a:extLst>
              <a:ext uri="{FF2B5EF4-FFF2-40B4-BE49-F238E27FC236}">
                <a16:creationId xmlns:a16="http://schemas.microsoft.com/office/drawing/2014/main" id="{7247C3D9-BD91-A06C-DB04-6D5CA626B7FC}"/>
              </a:ext>
            </a:extLst>
          </p:cNvPr>
          <p:cNvGrpSpPr>
            <a:grpSpLocks/>
          </p:cNvGrpSpPr>
          <p:nvPr/>
        </p:nvGrpSpPr>
        <p:grpSpPr bwMode="auto">
          <a:xfrm>
            <a:off x="2283064" y="1570572"/>
            <a:ext cx="9227618" cy="5287428"/>
            <a:chOff x="511" y="1200"/>
            <a:chExt cx="4862" cy="2832"/>
          </a:xfrm>
        </p:grpSpPr>
        <p:sp>
          <p:nvSpPr>
            <p:cNvPr id="33795" name="Freeform 3">
              <a:extLst>
                <a:ext uri="{FF2B5EF4-FFF2-40B4-BE49-F238E27FC236}">
                  <a16:creationId xmlns:a16="http://schemas.microsoft.com/office/drawing/2014/main" id="{5130D53E-08A4-3936-2C32-FDDF17F4386E}"/>
                </a:ext>
              </a:extLst>
            </p:cNvPr>
            <p:cNvSpPr>
              <a:spLocks noEditPoints="1"/>
            </p:cNvSpPr>
            <p:nvPr/>
          </p:nvSpPr>
          <p:spPr bwMode="gray">
            <a:xfrm rot="-1358056">
              <a:off x="679" y="1743"/>
              <a:ext cx="4317" cy="1766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33810" name="Oval 18">
              <a:extLst>
                <a:ext uri="{FF2B5EF4-FFF2-40B4-BE49-F238E27FC236}">
                  <a16:creationId xmlns:a16="http://schemas.microsoft.com/office/drawing/2014/main" id="{6FF9036F-27F9-56A7-92B4-3CDA06CCF05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1543677">
              <a:off x="2827" y="1707"/>
              <a:ext cx="768" cy="192"/>
            </a:xfrm>
            <a:prstGeom prst="ellipse">
              <a:avLst/>
            </a:prstGeom>
            <a:gradFill rotWithShape="1">
              <a:gsLst>
                <a:gs pos="0">
                  <a:srgbClr val="020A53"/>
                </a:gs>
                <a:gs pos="100000">
                  <a:srgbClr val="02258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33811" name="Oval 19">
              <a:extLst>
                <a:ext uri="{FF2B5EF4-FFF2-40B4-BE49-F238E27FC236}">
                  <a16:creationId xmlns:a16="http://schemas.microsoft.com/office/drawing/2014/main" id="{FA246C99-C14F-AF1C-CC3B-D660EB05730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1543677">
              <a:off x="4653" y="1861"/>
              <a:ext cx="720" cy="192"/>
            </a:xfrm>
            <a:prstGeom prst="ellipse">
              <a:avLst/>
            </a:prstGeom>
            <a:gradFill rotWithShape="1">
              <a:gsLst>
                <a:gs pos="0">
                  <a:srgbClr val="020A53"/>
                </a:gs>
                <a:gs pos="100000">
                  <a:srgbClr val="02258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33812" name="Oval 20">
              <a:extLst>
                <a:ext uri="{FF2B5EF4-FFF2-40B4-BE49-F238E27FC236}">
                  <a16:creationId xmlns:a16="http://schemas.microsoft.com/office/drawing/2014/main" id="{907ADA4C-4721-69DA-57AC-ECCBC25D24A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1543677">
              <a:off x="1821" y="3696"/>
              <a:ext cx="720" cy="192"/>
            </a:xfrm>
            <a:prstGeom prst="ellipse">
              <a:avLst/>
            </a:prstGeom>
            <a:gradFill rotWithShape="1">
              <a:gsLst>
                <a:gs pos="0">
                  <a:srgbClr val="020A53"/>
                </a:gs>
                <a:gs pos="100000">
                  <a:srgbClr val="02258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33813" name="Oval 21">
              <a:extLst>
                <a:ext uri="{FF2B5EF4-FFF2-40B4-BE49-F238E27FC236}">
                  <a16:creationId xmlns:a16="http://schemas.microsoft.com/office/drawing/2014/main" id="{26EC56B4-A732-1453-4D7F-45A8AB1AABC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1543677">
              <a:off x="3547" y="3339"/>
              <a:ext cx="768" cy="192"/>
            </a:xfrm>
            <a:prstGeom prst="ellipse">
              <a:avLst/>
            </a:prstGeom>
            <a:gradFill rotWithShape="1">
              <a:gsLst>
                <a:gs pos="0">
                  <a:srgbClr val="020A53"/>
                </a:gs>
                <a:gs pos="100000">
                  <a:srgbClr val="02258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33814" name="Oval 22">
              <a:extLst>
                <a:ext uri="{FF2B5EF4-FFF2-40B4-BE49-F238E27FC236}">
                  <a16:creationId xmlns:a16="http://schemas.microsoft.com/office/drawing/2014/main" id="{E12E9E4D-9BC3-F1F6-C38A-F2FE97D570D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1543677">
              <a:off x="1243" y="2619"/>
              <a:ext cx="768" cy="192"/>
            </a:xfrm>
            <a:prstGeom prst="ellipse">
              <a:avLst/>
            </a:prstGeom>
            <a:gradFill rotWithShape="1">
              <a:gsLst>
                <a:gs pos="0">
                  <a:srgbClr val="020A53"/>
                </a:gs>
                <a:gs pos="100000">
                  <a:srgbClr val="02258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33796" name="Oval 4">
              <a:extLst>
                <a:ext uri="{FF2B5EF4-FFF2-40B4-BE49-F238E27FC236}">
                  <a16:creationId xmlns:a16="http://schemas.microsoft.com/office/drawing/2014/main" id="{9AD8F53F-F193-0E98-4B1B-41D41F0B02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00" y="1200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BO" altLang="es-BO"/>
            </a:p>
          </p:txBody>
        </p:sp>
        <p:sp>
          <p:nvSpPr>
            <p:cNvPr id="33797" name="Oval 5">
              <a:extLst>
                <a:ext uri="{FF2B5EF4-FFF2-40B4-BE49-F238E27FC236}">
                  <a16:creationId xmlns:a16="http://schemas.microsoft.com/office/drawing/2014/main" id="{CB47D567-2125-0074-B394-1EA8541116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16" y="2160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BO" altLang="es-BO"/>
            </a:p>
          </p:txBody>
        </p:sp>
        <p:sp>
          <p:nvSpPr>
            <p:cNvPr id="33798" name="Oval 6">
              <a:extLst>
                <a:ext uri="{FF2B5EF4-FFF2-40B4-BE49-F238E27FC236}">
                  <a16:creationId xmlns:a16="http://schemas.microsoft.com/office/drawing/2014/main" id="{1E16208A-4349-E5F2-3C73-CE9A2D95B2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72" y="3229"/>
              <a:ext cx="808" cy="80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BO" altLang="es-BO"/>
            </a:p>
          </p:txBody>
        </p:sp>
        <p:sp>
          <p:nvSpPr>
            <p:cNvPr id="33799" name="Oval 7">
              <a:extLst>
                <a:ext uri="{FF2B5EF4-FFF2-40B4-BE49-F238E27FC236}">
                  <a16:creationId xmlns:a16="http://schemas.microsoft.com/office/drawing/2014/main" id="{F660C7F0-D861-3299-00DB-499EDD5760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20" y="2832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235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BO" altLang="es-BO"/>
            </a:p>
          </p:txBody>
        </p:sp>
        <p:sp>
          <p:nvSpPr>
            <p:cNvPr id="33800" name="Oval 8">
              <a:extLst>
                <a:ext uri="{FF2B5EF4-FFF2-40B4-BE49-F238E27FC236}">
                  <a16:creationId xmlns:a16="http://schemas.microsoft.com/office/drawing/2014/main" id="{F60E6089-2D6E-06F5-839C-C010907C2A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72" y="1344"/>
              <a:ext cx="764" cy="80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BO" altLang="es-BO"/>
            </a:p>
          </p:txBody>
        </p:sp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8802FCF9-0D3E-8DAB-EAA0-1346654E8F42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511" y="2405"/>
              <a:ext cx="133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s-BO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</a:rPr>
                <a:t>BUSQUEDA RECUPERACIÓN</a:t>
              </a:r>
            </a:p>
          </p:txBody>
        </p:sp>
        <p:sp>
          <p:nvSpPr>
            <p:cNvPr id="33802" name="Text Box 10">
              <a:extLst>
                <a:ext uri="{FF2B5EF4-FFF2-40B4-BE49-F238E27FC236}">
                  <a16:creationId xmlns:a16="http://schemas.microsoft.com/office/drawing/2014/main" id="{3D48D8ED-3A96-DBED-76BE-B09EC1185491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53" y="1511"/>
              <a:ext cx="89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s-BO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</a:rPr>
                <a:t>CREACIÓN</a:t>
              </a:r>
            </a:p>
          </p:txBody>
        </p:sp>
        <p:sp>
          <p:nvSpPr>
            <p:cNvPr id="33803" name="Text Box 11">
              <a:extLst>
                <a:ext uri="{FF2B5EF4-FFF2-40B4-BE49-F238E27FC236}">
                  <a16:creationId xmlns:a16="http://schemas.microsoft.com/office/drawing/2014/main" id="{60B38927-2AA7-88D5-11FF-258BD2E9C62F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4210" y="1664"/>
              <a:ext cx="97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s-BO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</a:rPr>
                <a:t>INSERCIÓN</a:t>
              </a:r>
            </a:p>
          </p:txBody>
        </p:sp>
        <p:sp>
          <p:nvSpPr>
            <p:cNvPr id="33804" name="Text Box 12">
              <a:extLst>
                <a:ext uri="{FF2B5EF4-FFF2-40B4-BE49-F238E27FC236}">
                  <a16:creationId xmlns:a16="http://schemas.microsoft.com/office/drawing/2014/main" id="{040A14A4-B056-F8B1-8690-54B488A792C7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912" y="3130"/>
              <a:ext cx="117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s-BO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</a:rPr>
                <a:t>MODIFICACIÓN</a:t>
              </a:r>
            </a:p>
          </p:txBody>
        </p:sp>
        <p:sp>
          <p:nvSpPr>
            <p:cNvPr id="33805" name="Text Box 13">
              <a:extLst>
                <a:ext uri="{FF2B5EF4-FFF2-40B4-BE49-F238E27FC236}">
                  <a16:creationId xmlns:a16="http://schemas.microsoft.com/office/drawing/2014/main" id="{540190F5-D0C7-1D30-D846-75D4D16A4ABC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1304" y="3521"/>
              <a:ext cx="117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s-BO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</a:rPr>
                <a:t>ELIMINACIÓN</a:t>
              </a: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CFF9D3-6058-A909-BBF4-40450D9BE406}"/>
              </a:ext>
            </a:extLst>
          </p:cNvPr>
          <p:cNvSpPr txBox="1"/>
          <p:nvPr/>
        </p:nvSpPr>
        <p:spPr>
          <a:xfrm>
            <a:off x="2376872" y="-103389"/>
            <a:ext cx="7138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OPERACIONES EN ARCHIVOS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0DECE21-04A1-2C5C-FDBE-F1FAB5C528AA}"/>
              </a:ext>
            </a:extLst>
          </p:cNvPr>
          <p:cNvSpPr txBox="1"/>
          <p:nvPr/>
        </p:nvSpPr>
        <p:spPr>
          <a:xfrm>
            <a:off x="2173291" y="306502"/>
            <a:ext cx="784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Montserrat" panose="02000505000000020004" pitchFamily="2" charset="0"/>
              </a:rPr>
              <a:t>EN SISTEMAS DE INFORMACIÓN</a:t>
            </a:r>
            <a:endParaRPr lang="es-BO" sz="3600" b="1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41BA89-88DE-FDD1-F46A-B4BCDD91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849" y="1480424"/>
            <a:ext cx="1101648" cy="11016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41AB8C8-6F68-0266-2558-206628B4E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088" y="1425680"/>
            <a:ext cx="989223" cy="9892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D300FA-20DA-E289-EF59-E0B3DA41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609" y="4883217"/>
            <a:ext cx="848824" cy="8488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51AD4A-60C5-12B0-0A5D-FE5196C69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873" y="5776638"/>
            <a:ext cx="879067" cy="8790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7AED61-ECC1-C67D-910E-96351646F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726591" y="3005037"/>
            <a:ext cx="916126" cy="9161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C3BAC68B0ECB40A287DF6C23C7DE42" ma:contentTypeVersion="2" ma:contentTypeDescription="Crear nuevo documento." ma:contentTypeScope="" ma:versionID="c942b39fcd5a71e3066a2c5454487d18">
  <xsd:schema xmlns:xsd="http://www.w3.org/2001/XMLSchema" xmlns:xs="http://www.w3.org/2001/XMLSchema" xmlns:p="http://schemas.microsoft.com/office/2006/metadata/properties" xmlns:ns2="d78ee920-20fe-46c6-8b26-f8ef16d5e536" targetNamespace="http://schemas.microsoft.com/office/2006/metadata/properties" ma:root="true" ma:fieldsID="eb63b8c96866532800282cee9fef2a5c" ns2:_="">
    <xsd:import namespace="d78ee920-20fe-46c6-8b26-f8ef16d5e5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ee920-20fe-46c6-8b26-f8ef16d5e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3850E9-175A-4813-8E3D-7FFEF9E13110}"/>
</file>

<file path=customXml/itemProps2.xml><?xml version="1.0" encoding="utf-8"?>
<ds:datastoreItem xmlns:ds="http://schemas.openxmlformats.org/officeDocument/2006/customXml" ds:itemID="{9C6E73C6-7C9A-4134-B3D8-030D823175E9}"/>
</file>

<file path=customXml/itemProps3.xml><?xml version="1.0" encoding="utf-8"?>
<ds:datastoreItem xmlns:ds="http://schemas.openxmlformats.org/officeDocument/2006/customXml" ds:itemID="{7E380F0A-6626-4D4A-9A6A-091D2A64CD79}"/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1063</Words>
  <Application>Microsoft Office PowerPoint</Application>
  <PresentationFormat>Panorámica</PresentationFormat>
  <Paragraphs>157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Arial</vt:lpstr>
      <vt:lpstr>Arial Black</vt:lpstr>
      <vt:lpstr>Arial Narrow</vt:lpstr>
      <vt:lpstr>Calibri</vt:lpstr>
      <vt:lpstr>Calibri Light</vt:lpstr>
      <vt:lpstr>Consolas</vt:lpstr>
      <vt:lpstr>Montserrat</vt:lpstr>
      <vt:lpstr>OpenSansRegular</vt:lpstr>
      <vt:lpstr>Tahoma</vt:lpstr>
      <vt:lpstr>Verdana</vt:lpstr>
      <vt:lpstr>Tema de Office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Omonte Sejas</dc:creator>
  <cp:lastModifiedBy>Ivan Omonte Sejas</cp:lastModifiedBy>
  <cp:revision>26</cp:revision>
  <dcterms:created xsi:type="dcterms:W3CDTF">2022-07-25T15:07:31Z</dcterms:created>
  <dcterms:modified xsi:type="dcterms:W3CDTF">2022-08-02T02:09:39Z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0x010100A3C3BAC68B0ECB40A287DF6C23C7DE42</vt:lpwstr>
  </property>
</Properties>
</file>