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  <p:sldMasterId id="2147483660" r:id="rId6"/>
  </p:sldMasterIdLst>
  <p:sldIdLst>
    <p:sldId id="256" r:id="rId7"/>
    <p:sldId id="268" r:id="rId8"/>
    <p:sldId id="257" r:id="rId9"/>
    <p:sldId id="259" r:id="rId10"/>
    <p:sldId id="260" r:id="rId11"/>
    <p:sldId id="261" r:id="rId12"/>
    <p:sldId id="266" r:id="rId13"/>
    <p:sldId id="265" r:id="rId14"/>
    <p:sldId id="262" r:id="rId15"/>
    <p:sldId id="264" r:id="rId16"/>
    <p:sldId id="263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67" r:id="rId2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02CDE-E7C6-DFE1-DB92-C42A7D581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D2101-76B2-ED12-170F-0793C4F9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F83BD-5405-D6C5-4E0B-E95A1412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C1102-2B8E-D314-3B03-3D99574E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3508CD-A6C4-8FCE-793F-9DD73070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2350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BAAFA-463D-4F8B-8526-3BCD86A9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96EA32-F9DD-B37F-B68A-86B1F74B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05E28-A5A8-12E2-38E7-8C5DAD6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F5F1E-14D9-9B07-ED3D-8C74D160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D02E8-F84B-0193-AB60-A08920AC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207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EEFB4-B325-EBFE-7189-4DB858572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7EB72-F735-9554-C0AA-C8FD5E303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A3D18-087A-119A-B618-4DC89081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6B3F8-A103-C305-7C87-8FD66A23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03882-CCF3-C19A-D160-4BABC336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879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0CF20-3D20-D7BD-8077-44251FEA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FD37-768A-375E-3424-34DA15E25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7BD23-C03B-1D31-B86E-CFB2A7F4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95A71F-F83F-C3DA-30C3-4E390FF2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2F39A-2F59-6851-3AF8-127C450A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96461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D209-0AF4-2EDB-3612-1AA7C001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A2BA0-D9D6-76DD-48FC-6647B0B7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EFE28-0878-B6CF-6F6A-1DEFA88E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D7185-22F7-37C8-8FD4-674A26BC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4A4ED9-B523-AA47-85F8-0B409BC8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195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8FBD5-8B19-F3DE-6C61-20FCDCD0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27000-2408-565D-AE06-10EBD01C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32891-3F87-E12A-2269-AE7D115F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C0352-998B-F6F9-B33C-B9C69C5D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B1037-4609-A832-377F-47E02D05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912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6521D-CC34-A26A-1219-225F42F8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BB9C5-FA5B-29A7-A325-193E5F88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8C9E8-2B5D-A173-0EBA-C6D4BC74E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E8DC4D-9FD7-EBE8-F825-CED77C0D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299297-9AE1-55C9-A4C1-9A09419B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F95495-3BEE-2672-136E-1E066C3B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433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C8213-5EDF-3A78-4971-C0DCDF4C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8195B-80A6-5933-2A9B-F8BE29C0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736AE-D96F-007A-66DB-7500BE2E8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F364ED-85D4-3C96-592B-0B81CFDA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71037-DE39-EA2E-1629-A56CD4AA9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544750-D699-0A60-29BD-E8D90E42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7EE492-A0BF-4D02-93B4-43602834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8818D4-400A-7AD7-AB35-CFEE398B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815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33C86-B9D5-9E2F-B1D6-09FDED94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88637D-9A3E-02BB-D57B-8D84E64B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1EBA68-6658-40F1-8691-51B34B7E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21E90B-8A6A-A4DD-8436-ACE505E5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195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B1E8A5-3D9F-7B53-BFD2-17119EB4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BB481C-7109-4000-6906-9F61859D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DE423F-B566-3826-5814-189A352D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67095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29193-1ED7-8801-97E5-F3707558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1856C-09CC-CF7F-37FB-275EDFAF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074A15-7CAB-9C1D-1F36-2C9C3E1FF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BD0403-3D13-98FF-CFB0-5BB4983F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98A40-35B6-A007-72CF-04D011E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AC441-D5AC-CA57-3B35-9E9AF029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82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6D684-2EC6-1CB9-7E61-A7734ABA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A86F1-0F9C-CAA5-212C-D51C9580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C1F6F-46D8-BD62-26D7-72BDFE0C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227A7-BCF1-95B9-BD09-62C25355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6D2BF-7D77-CE5B-2A40-487AAD0E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94803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A1FC-C0DF-5136-228B-1CAE2E8D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74AE2-2729-504D-6809-09781D6FC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DC19CB-5423-DC38-8D78-2CE80E3DE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CEF18-4E0B-FDC1-970C-58243CB5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65A89F-2543-7565-873A-CE8550F3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E19EEE-BAF8-E5DF-16A1-EEE5C55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70412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F6339-4ADE-69C2-83C6-10A7CD16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885B82-8407-61A0-018F-F5DD8698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CAD73-496B-46C7-3FF5-7B0836A7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1BEA5-466F-D409-66B3-BF6EC648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B025A-67B6-24CD-145A-24F51AFE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88607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72D4EA-FE1F-B097-29AF-3378C791A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DEB9DE-129D-DCBA-FE3B-0AA22E271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47896-CCBB-5A18-70C5-DE839CD9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6B81C-B812-E444-A5BA-0922CE41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13242-F86E-D58C-A882-5F1479C4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43874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38B6-2E2E-2BB2-83E1-DF4BE71A4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8CB397-D835-3350-9383-DACB95A7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03215-F424-BC0A-FBEA-286FBD64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F2D96-447D-B728-D36D-445E445E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32C22-E498-497E-E165-BDEDE8B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64841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B239F-9C82-032A-C97D-20F2E211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639FA-B48B-1104-3D99-099F616CC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18655-7E2D-55F2-858D-2BC46BAD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F74D9-1944-7275-7A81-CEE8977C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B4DBF8-83D0-C325-81C3-50F205B7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298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3AC62-67EF-A765-3DBB-61EE5E93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C56E89-91C1-E3F0-8B89-88B2E5F4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77824E-569F-03EE-CB85-5E35FB3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FA26C-6F72-E49F-E636-8E779AA1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77BC-B7A2-4733-E119-0318E86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282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AF346-8417-0CB3-EE1C-AA52FC1A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E94E0-FA3A-598C-B5DD-65CC1F5CD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67848B-0147-7912-5AB2-91A6BB03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68F40F-A185-EAAA-6581-5A8E0DE6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F7D29E-22C0-BA06-D884-69817D81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B97213-5BFE-BDE0-8B71-CE4C3D29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97301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0D4A-FD84-9D19-1676-46B1E39C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092400-D05D-2AE9-78C3-6E3D9591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F762A2-E08B-AC93-123F-A9C6CD25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DB82C5-1E8E-8A27-52FE-BFF0F2DCA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0AF09F-3D83-6C8E-FB5F-24543E6B9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36C8E3-DD30-DF16-03BF-80808C4F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694168-49C3-3577-5718-4D88983E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2E49E2-A65F-A0C1-101D-74817916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3157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1874B-78D0-A2EC-24E9-CC0485D0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A309D1-B7B3-A16C-B0D1-6243D92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CC0E3F-84AD-2290-FF93-F96E027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DE84E4-A28E-2A26-2216-60F27DB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338472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C2A5B4-5C2C-819B-F247-D27D8ABE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ECE375-49F8-5B7F-8518-4974591B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9BB01C-7789-5829-706C-D87F20D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5148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B2B15-788C-DE73-99E3-20E951FD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6AF052-6B34-196D-6704-F00CEA70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0BCE6-9B73-92DE-1DFB-9B367CD2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1FA43-9DF0-EC20-50A8-2FA1FB4F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0923A-F78D-0C6F-E4E8-B0437C24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49162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5EBAF-FB39-32B2-22F4-CACFEC11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44DD9-CAB4-7F46-ABE1-FEAD4F3F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93FAA9-11CE-C0B5-86EA-1F05C2DA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22701-F026-8215-D1A8-2557A9EC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7DF869-FA94-C64C-5AE5-D55E2C8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01A0D0-333A-7731-1A44-92760C98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8278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EFB4B-0A54-2B88-C080-A363A079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85869-7A5F-9806-670A-B06F4B28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EBF0C0-3BE3-40C7-01C0-A260D03B3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BD2BD3-65F8-9106-CC80-EBAE5FB4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3544E8-CC40-3804-01FD-C830759D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E1F8DE-6208-51E0-CCC6-2FD11E9A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2748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405E2-E14E-F196-342A-45D721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7EE616-591D-6A56-E734-F758DF4D0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228E0-3B62-A672-5C50-202D3499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DB795-6303-048B-5BA0-105964C3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24158-6D5E-F9B3-BD50-D74D568E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0902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8DF3A5-0BB6-9F86-28E0-75A0DB1D1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4DBC2D-EE45-F4C8-6477-18652B21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4258E-54BF-A4F8-E56A-2AD2C806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66D9C-9387-D038-8769-EB18680D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83EA4-758A-9BCF-E87D-EEEF4B6C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644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2195-B7A6-BB6E-AD54-DFC2B4A1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E9F03-82A8-C3C8-3FD6-A361C7BD5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B22488-C3FA-EA24-8380-115998B41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C85768-4206-93E4-F3E4-B46E3AD1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5DFFE7-F0C2-21DD-F284-974AF52A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634138-FBE7-2971-3E83-E11CC7D7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390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001BA-BC30-80A8-CE25-F428C5E6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D00983-8734-1ECC-1E88-566394804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AA471-EB56-83E4-A5D3-E1645925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8167E4-9E55-431D-642E-410F05518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D86938-D615-FE8B-6323-FE8551EFA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6B965A-5427-B9B2-A239-6D44F1FA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296879-ACBD-8C9A-F40C-0C0E6A58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346433-5FAB-FDA7-31B8-00641684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3803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5A458-FE4C-6D4F-7412-FF17B206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29B074-D87F-8EE2-6AB0-C97982F1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E21D1E-0A5A-8729-9CB9-32EE7194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148B6D-6E8B-C0D1-8C9E-F52822DA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1210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1B2129-1E29-BCD8-FDA9-08A80F09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01FDE5-EEF9-05DF-3F16-54E37D72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D01648-B8B4-235D-3567-77B1378D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847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0056C-6131-2B97-DE05-7D320146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39AD8-A8D5-8B61-A6E0-8A86FD2C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5ECE03-7BEA-91C9-7CE6-FCA4C403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15872-2325-6DC0-6136-9F08DA03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297967-5A0A-A9B2-1959-4B3CBCA4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FBB7AE-E4C6-F378-2FF0-735B4183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1670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ED7EC-5C0F-914B-4CF3-EAC81F59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5D7E37-DA03-F66C-F99E-2B0DAFE5C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AD4CC-0AC0-6747-5C0F-2141D646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298B72-868E-3066-6B28-E81753C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5/8/2022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B5FA4-A3D0-DECA-94FA-9903C22A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8560E2-B126-3DD7-E039-379FCA31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89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FFD7949-710F-C904-2E19-1A0B9051CC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D6A6C5-7B16-B18E-2281-4B75CF58FB7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0629" y="96982"/>
            <a:ext cx="1455964" cy="1132416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608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9B81E25E-636F-518F-195F-C11430C16F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532" y="838199"/>
            <a:ext cx="11957538" cy="5944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0EC5FD-4693-804E-2DBF-D4B7B40FA03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32" y="75364"/>
            <a:ext cx="1455964" cy="1132416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305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E063D22C-3773-7080-E862-4F04E8CF7F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4589"/>
            <a:ext cx="12191999" cy="56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37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2F924B1-C276-F30B-5F9B-96D93DF5F609}"/>
              </a:ext>
            </a:extLst>
          </p:cNvPr>
          <p:cNvSpPr txBox="1">
            <a:spLocks noChangeArrowheads="1"/>
          </p:cNvSpPr>
          <p:nvPr/>
        </p:nvSpPr>
        <p:spPr>
          <a:xfrm>
            <a:off x="3561080" y="1833880"/>
            <a:ext cx="5715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BO" sz="6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BASE DE DATOS 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DA3DCC-FEFA-02C6-B1C7-550A8BF31439}"/>
              </a:ext>
            </a:extLst>
          </p:cNvPr>
          <p:cNvSpPr txBox="1"/>
          <p:nvPr/>
        </p:nvSpPr>
        <p:spPr>
          <a:xfrm>
            <a:off x="1837142" y="3758418"/>
            <a:ext cx="9344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b="1" dirty="0">
                <a:solidFill>
                  <a:srgbClr val="FFFF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 (Cuerpo)"/>
              </a:rPr>
              <a:t>TEMA 3: DISEÑO DE BASE DE DATOS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46D5FA-DB78-113B-B3A0-F29B05E71C40}"/>
              </a:ext>
            </a:extLst>
          </p:cNvPr>
          <p:cNvSpPr txBox="1"/>
          <p:nvPr/>
        </p:nvSpPr>
        <p:spPr>
          <a:xfrm>
            <a:off x="8813959" y="6167790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Iván Omonte Sejas </a:t>
            </a:r>
            <a:r>
              <a:rPr lang="es-E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Ph.D</a:t>
            </a: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.</a:t>
            </a:r>
            <a:endParaRPr lang="es-B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91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EB4B1A6-EB5A-3C12-9ED4-0CED815D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13" y="148536"/>
            <a:ext cx="10921548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EJEMPLO: ESQUEMA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CONCEPTUAL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F54BED4-2F75-5E81-DA9D-4D0BE42FE0EC}"/>
              </a:ext>
            </a:extLst>
          </p:cNvPr>
          <p:cNvSpPr/>
          <p:nvPr/>
        </p:nvSpPr>
        <p:spPr>
          <a:xfrm>
            <a:off x="3752193" y="1748437"/>
            <a:ext cx="4477406" cy="4771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04D767D-FBD9-FA8B-EF21-BC402A00FC4D}"/>
              </a:ext>
            </a:extLst>
          </p:cNvPr>
          <p:cNvSpPr/>
          <p:nvPr/>
        </p:nvSpPr>
        <p:spPr>
          <a:xfrm>
            <a:off x="3752192" y="1198183"/>
            <a:ext cx="4477405" cy="5539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E223A1-3ACD-789B-B979-E661837D5B7F}"/>
              </a:ext>
            </a:extLst>
          </p:cNvPr>
          <p:cNvSpPr txBox="1"/>
          <p:nvPr/>
        </p:nvSpPr>
        <p:spPr>
          <a:xfrm>
            <a:off x="3828757" y="1244349"/>
            <a:ext cx="258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NOMBRE ENTIDAD</a:t>
            </a:r>
            <a:endParaRPr lang="es-B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12EBFA-E670-75BC-7107-4B2C8F9E09BB}"/>
              </a:ext>
            </a:extLst>
          </p:cNvPr>
          <p:cNvSpPr txBox="1"/>
          <p:nvPr/>
        </p:nvSpPr>
        <p:spPr>
          <a:xfrm>
            <a:off x="3828757" y="1849075"/>
            <a:ext cx="17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1</a:t>
            </a:r>
            <a:endParaRPr lang="es-BO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D7AEE6-B298-69A9-AE65-5BD27EDFF7FA}"/>
              </a:ext>
            </a:extLst>
          </p:cNvPr>
          <p:cNvSpPr txBox="1"/>
          <p:nvPr/>
        </p:nvSpPr>
        <p:spPr>
          <a:xfrm>
            <a:off x="3818597" y="2204675"/>
            <a:ext cx="17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2</a:t>
            </a:r>
            <a:endParaRPr lang="es-BO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3D45A6-8B82-8605-8AEC-F75886F54F99}"/>
              </a:ext>
            </a:extLst>
          </p:cNvPr>
          <p:cNvSpPr txBox="1"/>
          <p:nvPr/>
        </p:nvSpPr>
        <p:spPr>
          <a:xfrm>
            <a:off x="3828757" y="2583994"/>
            <a:ext cx="17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3</a:t>
            </a:r>
            <a:endParaRPr lang="es-BO" sz="24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EFD1F6-E9E2-8116-2EB7-020EE3D10314}"/>
              </a:ext>
            </a:extLst>
          </p:cNvPr>
          <p:cNvSpPr txBox="1"/>
          <p:nvPr/>
        </p:nvSpPr>
        <p:spPr>
          <a:xfrm>
            <a:off x="3818597" y="2957888"/>
            <a:ext cx="17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4</a:t>
            </a:r>
            <a:endParaRPr lang="es-BO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7BF834-306B-4314-EC64-2E3713510FB8}"/>
              </a:ext>
            </a:extLst>
          </p:cNvPr>
          <p:cNvSpPr txBox="1"/>
          <p:nvPr/>
        </p:nvSpPr>
        <p:spPr>
          <a:xfrm>
            <a:off x="3818597" y="3355480"/>
            <a:ext cx="17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5</a:t>
            </a:r>
            <a:endParaRPr lang="es-BO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98C176-FED7-2273-1E20-822ACE2156AB}"/>
              </a:ext>
            </a:extLst>
          </p:cNvPr>
          <p:cNvSpPr txBox="1"/>
          <p:nvPr/>
        </p:nvSpPr>
        <p:spPr>
          <a:xfrm>
            <a:off x="3828757" y="5844680"/>
            <a:ext cx="175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N</a:t>
            </a:r>
            <a:endParaRPr lang="es-BO" sz="2400" b="1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AAD7E5E-EB65-1790-F46B-B8A4C62B812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670625" y="3817145"/>
            <a:ext cx="33404" cy="20275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6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7FACA35-6BA4-92C4-3E5B-FB06C47889C1}"/>
              </a:ext>
            </a:extLst>
          </p:cNvPr>
          <p:cNvSpPr txBox="1"/>
          <p:nvPr/>
        </p:nvSpPr>
        <p:spPr>
          <a:xfrm>
            <a:off x="495165" y="3308476"/>
            <a:ext cx="116968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PERSONA</a:t>
            </a:r>
            <a:r>
              <a:rPr lang="es-ES" sz="2400" b="1" dirty="0"/>
              <a:t> (NUMERO DE CARNET, HUELLA DACTILAR, NOMBRES, APELLIDOS, FECHA DE NACIMIENTO, LUGAR DE NACIMIENTO, ESTADO CIVIL, PROFESION, DOMICILIO, FOTO)  </a:t>
            </a:r>
            <a:endParaRPr lang="es-BO" sz="24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BF4C08-35E9-C6A0-6F6F-0783ADE67D65}"/>
              </a:ext>
            </a:extLst>
          </p:cNvPr>
          <p:cNvSpPr txBox="1"/>
          <p:nvPr/>
        </p:nvSpPr>
        <p:spPr>
          <a:xfrm>
            <a:off x="768433" y="2105042"/>
            <a:ext cx="1169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ENTIDAD</a:t>
            </a:r>
            <a:r>
              <a:rPr lang="es-ES" sz="2400" b="1" dirty="0"/>
              <a:t> (ATRIBUTO 1, ATRIBUTO 2, ATRIBUTO 3,…………………….ATRIBUTO N)</a:t>
            </a:r>
            <a:endParaRPr lang="es-BO" sz="2400" b="1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332C37C-D72C-3B36-135C-2B86C1EA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31" y="21067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EJEMPLO: SINTÁXIS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CONCEPTUAL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26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5535A58B-038A-10F6-36E6-CEB7DCEA7A1D}"/>
              </a:ext>
            </a:extLst>
          </p:cNvPr>
          <p:cNvGrpSpPr/>
          <p:nvPr/>
        </p:nvGrpSpPr>
        <p:grpSpPr>
          <a:xfrm>
            <a:off x="3342640" y="977265"/>
            <a:ext cx="8463280" cy="3838575"/>
            <a:chOff x="1676400" y="1749425"/>
            <a:chExt cx="5410200" cy="4098925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F9E359BC-947B-CA94-63FB-1723E64A5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1749425"/>
              <a:ext cx="5410200" cy="1200150"/>
              <a:chOff x="912" y="1008"/>
              <a:chExt cx="3984" cy="912"/>
            </a:xfrm>
          </p:grpSpPr>
          <p:sp>
            <p:nvSpPr>
              <p:cNvPr id="3" name="AutoShape 4">
                <a:extLst>
                  <a:ext uri="{FF2B5EF4-FFF2-40B4-BE49-F238E27FC236}">
                    <a16:creationId xmlns:a16="http://schemas.microsoft.com/office/drawing/2014/main" id="{EE7ACE88-D2F9-D430-EC56-D18913667C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12" y="1008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6471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s-BO"/>
              </a:p>
            </p:txBody>
          </p:sp>
          <p:grpSp>
            <p:nvGrpSpPr>
              <p:cNvPr id="4" name="Group 5">
                <a:extLst>
                  <a:ext uri="{FF2B5EF4-FFF2-40B4-BE49-F238E27FC236}">
                    <a16:creationId xmlns:a16="http://schemas.microsoft.com/office/drawing/2014/main" id="{BFCB110F-1D29-86FE-EF93-70ADC5557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" y="1092"/>
                <a:ext cx="768" cy="746"/>
                <a:chOff x="999" y="1092"/>
                <a:chExt cx="768" cy="746"/>
              </a:xfrm>
            </p:grpSpPr>
            <p:sp>
              <p:nvSpPr>
                <p:cNvPr id="6" name="AutoShape 6">
                  <a:extLst>
                    <a:ext uri="{FF2B5EF4-FFF2-40B4-BE49-F238E27FC236}">
                      <a16:creationId xmlns:a16="http://schemas.microsoft.com/office/drawing/2014/main" id="{F7111120-9238-1F11-FCD8-C229AA8E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999" y="1092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FE758B55-7865-2580-86BD-39829DF4675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047" y="1140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4510"/>
                        <a:invGamma/>
                      </a:schemeClr>
                    </a:gs>
                    <a:gs pos="5000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5451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BO"/>
                </a:p>
              </p:txBody>
            </p:sp>
            <p:sp>
              <p:nvSpPr>
                <p:cNvPr id="8" name="Text Box 8">
                  <a:extLst>
                    <a:ext uri="{FF2B5EF4-FFF2-40B4-BE49-F238E27FC236}">
                      <a16:creationId xmlns:a16="http://schemas.microsoft.com/office/drawing/2014/main" id="{4485DCC3-C279-4CFB-4982-4749C119DA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017" y="1296"/>
                  <a:ext cx="715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s-BO" sz="2800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NOMBRE</a:t>
                  </a:r>
                </a:p>
              </p:txBody>
            </p:sp>
          </p:grpSp>
          <p:sp>
            <p:nvSpPr>
              <p:cNvPr id="5" name="Text Box 9">
                <a:extLst>
                  <a:ext uri="{FF2B5EF4-FFF2-40B4-BE49-F238E27FC236}">
                    <a16:creationId xmlns:a16="http://schemas.microsoft.com/office/drawing/2014/main" id="{65F270BF-DAC5-2AD5-DA06-4A3C6B74B83F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815" y="1249"/>
                <a:ext cx="2928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es-BO" sz="2400" dirty="0"/>
                  <a:t>Es la especificación nominal del atributo</a:t>
                </a:r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9EB12160-9135-800B-2DF7-2FDF03AC5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3200400"/>
              <a:ext cx="5410200" cy="1200150"/>
              <a:chOff x="912" y="2016"/>
              <a:chExt cx="3984" cy="912"/>
            </a:xfrm>
          </p:grpSpPr>
          <p:sp>
            <p:nvSpPr>
              <p:cNvPr id="10" name="AutoShape 11">
                <a:extLst>
                  <a:ext uri="{FF2B5EF4-FFF2-40B4-BE49-F238E27FC236}">
                    <a16:creationId xmlns:a16="http://schemas.microsoft.com/office/drawing/2014/main" id="{9111D667-3571-1FAF-7F78-352B5365849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12" y="2016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9216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s-BO"/>
              </a:p>
            </p:txBody>
          </p:sp>
          <p:grpSp>
            <p:nvGrpSpPr>
              <p:cNvPr id="11" name="Group 12">
                <a:extLst>
                  <a:ext uri="{FF2B5EF4-FFF2-40B4-BE49-F238E27FC236}">
                    <a16:creationId xmlns:a16="http://schemas.microsoft.com/office/drawing/2014/main" id="{18CB1AB5-771A-8A42-73F5-32A3DC4AD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" y="2100"/>
                <a:ext cx="768" cy="746"/>
                <a:chOff x="999" y="2100"/>
                <a:chExt cx="768" cy="746"/>
              </a:xfrm>
            </p:grpSpPr>
            <p:sp>
              <p:nvSpPr>
                <p:cNvPr id="13" name="AutoShape 13">
                  <a:extLst>
                    <a:ext uri="{FF2B5EF4-FFF2-40B4-BE49-F238E27FC236}">
                      <a16:creationId xmlns:a16="http://schemas.microsoft.com/office/drawing/2014/main" id="{B8194FF6-D75C-C193-BA35-4F2A2486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999" y="2100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72549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71672E9B-A4A4-6C4B-7B84-950FA90A8D5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047" y="2148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2353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BO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0B6AA398-13DA-BA91-713B-BA54C67500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170" y="2304"/>
                  <a:ext cx="408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s-BO" sz="2800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TIPO</a:t>
                  </a:r>
                </a:p>
              </p:txBody>
            </p:sp>
          </p:grpSp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7AB8DE05-7DA0-0FEF-7ED3-474CA2690A3D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872" y="2141"/>
                <a:ext cx="2928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es-BO" sz="2400" dirty="0"/>
                  <a:t>Es el tipo de dato al que pertenece el atributo, puede ser: Numérico, Carácter, Booleano</a:t>
                </a:r>
              </a:p>
            </p:txBody>
          </p:sp>
        </p:grp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5BF4EA22-21AF-A608-C688-2FF5B8DC5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4648200"/>
              <a:ext cx="5410200" cy="1200150"/>
              <a:chOff x="912" y="3036"/>
              <a:chExt cx="3984" cy="912"/>
            </a:xfrm>
          </p:grpSpPr>
          <p:sp>
            <p:nvSpPr>
              <p:cNvPr id="17" name="AutoShape 18">
                <a:extLst>
                  <a:ext uri="{FF2B5EF4-FFF2-40B4-BE49-F238E27FC236}">
                    <a16:creationId xmlns:a16="http://schemas.microsoft.com/office/drawing/2014/main" id="{189274D1-D353-0957-7363-6EC5BE57680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12" y="3036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48627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s-BO"/>
              </a:p>
            </p:txBody>
          </p: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87254CDA-C512-FB82-6342-FEE2079DAC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" y="3120"/>
                <a:ext cx="768" cy="746"/>
                <a:chOff x="999" y="3120"/>
                <a:chExt cx="768" cy="746"/>
              </a:xfrm>
            </p:grpSpPr>
            <p:sp>
              <p:nvSpPr>
                <p:cNvPr id="20" name="AutoShape 20">
                  <a:extLst>
                    <a:ext uri="{FF2B5EF4-FFF2-40B4-BE49-F238E27FC236}">
                      <a16:creationId xmlns:a16="http://schemas.microsoft.com/office/drawing/2014/main" id="{39C9C47E-BBE9-CAD4-B419-85E786274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999" y="3120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tint val="63529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806A14BC-1F33-9ACC-0C9C-33DAA9087EE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047" y="3168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48627"/>
                        <a:invGamma/>
                      </a:schemeClr>
                    </a:gs>
                    <a:gs pos="100000">
                      <a:schemeClr val="folHlink">
                        <a:alpha val="0"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BO"/>
                </a:p>
              </p:txBody>
            </p:sp>
            <p:sp>
              <p:nvSpPr>
                <p:cNvPr id="22" name="Text Box 22">
                  <a:extLst>
                    <a:ext uri="{FF2B5EF4-FFF2-40B4-BE49-F238E27FC236}">
                      <a16:creationId xmlns:a16="http://schemas.microsoft.com/office/drawing/2014/main" id="{295E6131-E9A2-CB29-4BC5-A08A35F488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003" y="3324"/>
                  <a:ext cx="749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s-BO" sz="2800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DOMINIO</a:t>
                  </a:r>
                </a:p>
              </p:txBody>
            </p:sp>
          </p:grpSp>
          <p:sp>
            <p:nvSpPr>
              <p:cNvPr id="19" name="Text Box 23">
                <a:extLst>
                  <a:ext uri="{FF2B5EF4-FFF2-40B4-BE49-F238E27FC236}">
                    <a16:creationId xmlns:a16="http://schemas.microsoft.com/office/drawing/2014/main" id="{B595EECA-95F6-2043-4E0B-4589EDDA5B2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872" y="3161"/>
                <a:ext cx="2928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es-BO" sz="2400" dirty="0"/>
                  <a:t>Conjunto de todos lo valores posibles que puede tomar el atributo</a:t>
                </a:r>
              </a:p>
            </p:txBody>
          </p:sp>
        </p:grp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62BBE8EE-4DC3-2E88-AE41-A090F9CBE153}"/>
              </a:ext>
            </a:extLst>
          </p:cNvPr>
          <p:cNvSpPr/>
          <p:nvPr/>
        </p:nvSpPr>
        <p:spPr>
          <a:xfrm>
            <a:off x="145801" y="2426349"/>
            <a:ext cx="2795344" cy="122589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b="1" dirty="0">
                <a:solidFill>
                  <a:srgbClr val="FF0000"/>
                </a:solidFill>
              </a:rPr>
              <a:t>ATRIBUTO</a:t>
            </a:r>
          </a:p>
        </p:txBody>
      </p:sp>
      <p:graphicFrame>
        <p:nvGraphicFramePr>
          <p:cNvPr id="25" name="Tabla 7">
            <a:extLst>
              <a:ext uri="{FF2B5EF4-FFF2-40B4-BE49-F238E27FC236}">
                <a16:creationId xmlns:a16="http://schemas.microsoft.com/office/drawing/2014/main" id="{E5F8FB9F-2D47-5564-E670-8B4AB550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05703"/>
              </p:ext>
            </p:extLst>
          </p:nvPr>
        </p:nvGraphicFramePr>
        <p:xfrm>
          <a:off x="1107440" y="5514714"/>
          <a:ext cx="1028192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07">
                  <a:extLst>
                    <a:ext uri="{9D8B030D-6E8A-4147-A177-3AD203B41FA5}">
                      <a16:colId xmlns:a16="http://schemas.microsoft.com/office/drawing/2014/main" val="3880671795"/>
                    </a:ext>
                  </a:extLst>
                </a:gridCol>
                <a:gridCol w="3427307">
                  <a:extLst>
                    <a:ext uri="{9D8B030D-6E8A-4147-A177-3AD203B41FA5}">
                      <a16:colId xmlns:a16="http://schemas.microsoft.com/office/drawing/2014/main" val="3404808190"/>
                    </a:ext>
                  </a:extLst>
                </a:gridCol>
                <a:gridCol w="3427307">
                  <a:extLst>
                    <a:ext uri="{9D8B030D-6E8A-4147-A177-3AD203B41FA5}">
                      <a16:colId xmlns:a16="http://schemas.microsoft.com/office/drawing/2014/main" val="298025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sz="24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24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2400" dirty="0"/>
                        <a:t>DOMINIO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7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sz="2400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2400" dirty="0"/>
                        <a:t>CÁRACTER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2400" dirty="0"/>
                        <a:t>MASCULINO, FEMENINO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39481"/>
                  </a:ext>
                </a:extLst>
              </a:tr>
            </a:tbl>
          </a:graphicData>
        </a:graphic>
      </p:graphicFrame>
      <p:sp>
        <p:nvSpPr>
          <p:cNvPr id="26" name="Rectangle 11">
            <a:extLst>
              <a:ext uri="{FF2B5EF4-FFF2-40B4-BE49-F238E27FC236}">
                <a16:creationId xmlns:a16="http://schemas.microsoft.com/office/drawing/2014/main" id="{58211409-D903-D534-B924-B82474A4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31" y="21067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ESTRUCTURA DE LOS ATRIBUTOS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FD52C04-B6C8-F3C1-C39E-65427A6E4F2E}"/>
              </a:ext>
            </a:extLst>
          </p:cNvPr>
          <p:cNvCxnSpPr>
            <a:cxnSpLocks/>
            <a:stCxn id="24" idx="0"/>
            <a:endCxn id="3" idx="1"/>
          </p:cNvCxnSpPr>
          <p:nvPr/>
        </p:nvCxnSpPr>
        <p:spPr>
          <a:xfrm flipV="1">
            <a:off x="1543473" y="1539225"/>
            <a:ext cx="1799167" cy="88712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8DB6C16-FEBC-F4CB-5F57-C5A9FC85681A}"/>
              </a:ext>
            </a:extLst>
          </p:cNvPr>
          <p:cNvCxnSpPr>
            <a:cxnSpLocks/>
            <a:stCxn id="24" idx="4"/>
            <a:endCxn id="17" idx="1"/>
          </p:cNvCxnSpPr>
          <p:nvPr/>
        </p:nvCxnSpPr>
        <p:spPr>
          <a:xfrm>
            <a:off x="1543473" y="3652248"/>
            <a:ext cx="1799167" cy="60163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58CCDE0-4F02-8E08-5FCC-AB0FDE6DBA8E}"/>
              </a:ext>
            </a:extLst>
          </p:cNvPr>
          <p:cNvCxnSpPr>
            <a:cxnSpLocks/>
          </p:cNvCxnSpPr>
          <p:nvPr/>
        </p:nvCxnSpPr>
        <p:spPr>
          <a:xfrm>
            <a:off x="2941145" y="2964581"/>
            <a:ext cx="500292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753D4C5-1BC0-1AF5-6245-557D4CB2C388}"/>
              </a:ext>
            </a:extLst>
          </p:cNvPr>
          <p:cNvSpPr txBox="1"/>
          <p:nvPr/>
        </p:nvSpPr>
        <p:spPr>
          <a:xfrm>
            <a:off x="636430" y="4888479"/>
            <a:ext cx="143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185353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4D78B4EA-1F5F-B739-C94D-7771D1898078}"/>
              </a:ext>
            </a:extLst>
          </p:cNvPr>
          <p:cNvSpPr/>
          <p:nvPr/>
        </p:nvSpPr>
        <p:spPr>
          <a:xfrm>
            <a:off x="812800" y="3841283"/>
            <a:ext cx="2654844" cy="219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B272737-5865-DF76-303E-FDCDDD2707A3}"/>
              </a:ext>
            </a:extLst>
          </p:cNvPr>
          <p:cNvSpPr/>
          <p:nvPr/>
        </p:nvSpPr>
        <p:spPr>
          <a:xfrm>
            <a:off x="6241569" y="4439990"/>
            <a:ext cx="4427952" cy="15915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42853BE0-36F2-0E57-5131-9B659B4081A4}"/>
              </a:ext>
            </a:extLst>
          </p:cNvPr>
          <p:cNvSpPr/>
          <p:nvPr/>
        </p:nvSpPr>
        <p:spPr>
          <a:xfrm>
            <a:off x="7660838" y="1663180"/>
            <a:ext cx="2557690" cy="2329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194A876-B534-E902-BA94-90ACCBA60F05}"/>
              </a:ext>
            </a:extLst>
          </p:cNvPr>
          <p:cNvSpPr/>
          <p:nvPr/>
        </p:nvSpPr>
        <p:spPr>
          <a:xfrm>
            <a:off x="1768510" y="1040552"/>
            <a:ext cx="4797349" cy="16138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B035FE09-438D-D423-5304-474D509E3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3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TIPOS DE ATRIBUTOS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8DCE0E3-D315-63E2-CC83-6BC70F73B46D}"/>
              </a:ext>
            </a:extLst>
          </p:cNvPr>
          <p:cNvSpPr/>
          <p:nvPr/>
        </p:nvSpPr>
        <p:spPr>
          <a:xfrm>
            <a:off x="4099078" y="3043085"/>
            <a:ext cx="2795344" cy="122589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b="1" dirty="0">
                <a:solidFill>
                  <a:srgbClr val="FF0000"/>
                </a:solidFill>
              </a:rPr>
              <a:t>ATRIBUTO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C9A926-D2B0-CAFE-DCCC-58AE58DD0DE6}"/>
              </a:ext>
            </a:extLst>
          </p:cNvPr>
          <p:cNvSpPr txBox="1"/>
          <p:nvPr/>
        </p:nvSpPr>
        <p:spPr>
          <a:xfrm>
            <a:off x="4189864" y="1028841"/>
            <a:ext cx="214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CLAVE PRIMARIA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6543B8-D60D-E0DE-DD49-C9159C69E2D7}"/>
              </a:ext>
            </a:extLst>
          </p:cNvPr>
          <p:cNvSpPr txBox="1"/>
          <p:nvPr/>
        </p:nvSpPr>
        <p:spPr>
          <a:xfrm>
            <a:off x="4226394" y="1807695"/>
            <a:ext cx="20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CLAVE FORANEA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3922A0-79C3-70D8-FBA5-437B49C60887}"/>
              </a:ext>
            </a:extLst>
          </p:cNvPr>
          <p:cNvSpPr txBox="1"/>
          <p:nvPr/>
        </p:nvSpPr>
        <p:spPr>
          <a:xfrm>
            <a:off x="4197395" y="1441346"/>
            <a:ext cx="2437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CLAVE SECUNDARIA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658FEE-AA02-7C6B-1374-D86F37AE6B47}"/>
              </a:ext>
            </a:extLst>
          </p:cNvPr>
          <p:cNvSpPr txBox="1"/>
          <p:nvPr/>
        </p:nvSpPr>
        <p:spPr>
          <a:xfrm>
            <a:off x="7834606" y="1700505"/>
            <a:ext cx="2383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MONOVALORADOS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F847D5-BD34-FFE2-8479-54AEC97A1F61}"/>
              </a:ext>
            </a:extLst>
          </p:cNvPr>
          <p:cNvSpPr txBox="1"/>
          <p:nvPr/>
        </p:nvSpPr>
        <p:spPr>
          <a:xfrm>
            <a:off x="7834606" y="1989704"/>
            <a:ext cx="2326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MULTIVALORADOS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77139C-BB8D-9D6B-50A1-CB6582619A13}"/>
              </a:ext>
            </a:extLst>
          </p:cNvPr>
          <p:cNvSpPr txBox="1"/>
          <p:nvPr/>
        </p:nvSpPr>
        <p:spPr>
          <a:xfrm>
            <a:off x="8812367" y="4740650"/>
            <a:ext cx="1225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SIMPLES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2BEC45-C223-9C9C-7948-DC603593B0E3}"/>
              </a:ext>
            </a:extLst>
          </p:cNvPr>
          <p:cNvSpPr txBox="1"/>
          <p:nvPr/>
        </p:nvSpPr>
        <p:spPr>
          <a:xfrm>
            <a:off x="8826622" y="5140760"/>
            <a:ext cx="1812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COMPUESTOS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618B833-1358-9DFB-F9BA-A2DC0DAFC182}"/>
              </a:ext>
            </a:extLst>
          </p:cNvPr>
          <p:cNvGrpSpPr/>
          <p:nvPr/>
        </p:nvGrpSpPr>
        <p:grpSpPr>
          <a:xfrm>
            <a:off x="1909120" y="1154253"/>
            <a:ext cx="2189958" cy="1388045"/>
            <a:chOff x="2300746" y="1154253"/>
            <a:chExt cx="1631476" cy="919347"/>
          </a:xfrm>
        </p:grpSpPr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3A830B03-BB79-FD1F-283D-F6A691C666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0746" y="1154253"/>
              <a:ext cx="1631476" cy="919347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4DD92CA-38AC-10EE-01A8-A662425D3314}"/>
                </a:ext>
              </a:extLst>
            </p:cNvPr>
            <p:cNvSpPr>
              <a:spLocks/>
            </p:cNvSpPr>
            <p:nvPr/>
          </p:nvSpPr>
          <p:spPr bwMode="gray">
            <a:xfrm>
              <a:off x="2373990" y="1271028"/>
              <a:ext cx="813614" cy="459674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17055-4808-84A9-60B3-42A46175A0D9}"/>
              </a:ext>
            </a:extLst>
          </p:cNvPr>
          <p:cNvSpPr txBox="1"/>
          <p:nvPr/>
        </p:nvSpPr>
        <p:spPr>
          <a:xfrm>
            <a:off x="2411610" y="1624028"/>
            <a:ext cx="111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CLAVE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8C4B2F3-CA2B-283A-0287-76F55CA1BCB0}"/>
              </a:ext>
            </a:extLst>
          </p:cNvPr>
          <p:cNvGrpSpPr/>
          <p:nvPr/>
        </p:nvGrpSpPr>
        <p:grpSpPr>
          <a:xfrm>
            <a:off x="7848017" y="2392942"/>
            <a:ext cx="2247667" cy="1300285"/>
            <a:chOff x="2300746" y="1154253"/>
            <a:chExt cx="1631476" cy="919347"/>
          </a:xfrm>
        </p:grpSpPr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C029BF0C-7415-3246-A72E-3F147EAF21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0746" y="1154253"/>
              <a:ext cx="1631476" cy="919347"/>
            </a:xfrm>
            <a:prstGeom prst="roundRect">
              <a:avLst>
                <a:gd name="adj" fmla="val 11921"/>
              </a:avLst>
            </a:prstGeom>
            <a:solidFill>
              <a:srgbClr val="0000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94ACCE8-5E96-03FB-0A89-8570A7173A69}"/>
                </a:ext>
              </a:extLst>
            </p:cNvPr>
            <p:cNvSpPr>
              <a:spLocks/>
            </p:cNvSpPr>
            <p:nvPr/>
          </p:nvSpPr>
          <p:spPr bwMode="gray">
            <a:xfrm>
              <a:off x="2414630" y="1246460"/>
              <a:ext cx="813614" cy="459674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7D6E6DF-773F-361A-86BF-6CEC1CF0E0BF}"/>
              </a:ext>
            </a:extLst>
          </p:cNvPr>
          <p:cNvSpPr txBox="1"/>
          <p:nvPr/>
        </p:nvSpPr>
        <p:spPr>
          <a:xfrm>
            <a:off x="8533223" y="2775777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FA376B6-8EFF-0E00-2EF0-F3A5D6497275}"/>
              </a:ext>
            </a:extLst>
          </p:cNvPr>
          <p:cNvGrpSpPr/>
          <p:nvPr/>
        </p:nvGrpSpPr>
        <p:grpSpPr>
          <a:xfrm>
            <a:off x="6465805" y="4640800"/>
            <a:ext cx="2246508" cy="1249817"/>
            <a:chOff x="2638198" y="1260331"/>
            <a:chExt cx="1631476" cy="919347"/>
          </a:xfrm>
        </p:grpSpPr>
        <p:sp>
          <p:nvSpPr>
            <p:cNvPr id="21" name="AutoShape 6">
              <a:extLst>
                <a:ext uri="{FF2B5EF4-FFF2-40B4-BE49-F238E27FC236}">
                  <a16:creationId xmlns:a16="http://schemas.microsoft.com/office/drawing/2014/main" id="{DCB67387-F30C-A217-3C67-53D7BB42D0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8198" y="1260331"/>
              <a:ext cx="1631476" cy="919347"/>
            </a:xfrm>
            <a:prstGeom prst="roundRect">
              <a:avLst>
                <a:gd name="adj" fmla="val 11921"/>
              </a:avLst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E421021-CF33-ACF0-F414-EAAB7B3F4431}"/>
                </a:ext>
              </a:extLst>
            </p:cNvPr>
            <p:cNvSpPr>
              <a:spLocks/>
            </p:cNvSpPr>
            <p:nvPr/>
          </p:nvSpPr>
          <p:spPr bwMode="gray">
            <a:xfrm>
              <a:off x="2710860" y="1342992"/>
              <a:ext cx="813614" cy="459674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8DEF92C-B3DE-9804-0B20-A035AE6FF2AD}"/>
              </a:ext>
            </a:extLst>
          </p:cNvPr>
          <p:cNvSpPr txBox="1"/>
          <p:nvPr/>
        </p:nvSpPr>
        <p:spPr>
          <a:xfrm>
            <a:off x="6391968" y="5031765"/>
            <a:ext cx="2394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</a:t>
            </a:r>
            <a:r>
              <a:rPr lang="es-E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ÓN</a:t>
            </a:r>
            <a:endParaRPr lang="es-BO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11066B8-08A4-312C-B55B-7414B927B2D7}"/>
              </a:ext>
            </a:extLst>
          </p:cNvPr>
          <p:cNvGrpSpPr/>
          <p:nvPr/>
        </p:nvGrpSpPr>
        <p:grpSpPr>
          <a:xfrm>
            <a:off x="1026067" y="3992880"/>
            <a:ext cx="2246508" cy="1249817"/>
            <a:chOff x="2638198" y="1260331"/>
            <a:chExt cx="1631476" cy="919347"/>
          </a:xfrm>
        </p:grpSpPr>
        <p:sp>
          <p:nvSpPr>
            <p:cNvPr id="25" name="AutoShape 6">
              <a:extLst>
                <a:ext uri="{FF2B5EF4-FFF2-40B4-BE49-F238E27FC236}">
                  <a16:creationId xmlns:a16="http://schemas.microsoft.com/office/drawing/2014/main" id="{BC80D6B1-A4FF-D70A-D9BC-002A92AAC5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8198" y="1260331"/>
              <a:ext cx="1631476" cy="919347"/>
            </a:xfrm>
            <a:prstGeom prst="roundRect">
              <a:avLst>
                <a:gd name="adj" fmla="val 11921"/>
              </a:avLst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EE26259F-8D7D-74A9-1B28-4AD3F3C1AB14}"/>
                </a:ext>
              </a:extLst>
            </p:cNvPr>
            <p:cNvSpPr>
              <a:spLocks/>
            </p:cNvSpPr>
            <p:nvPr/>
          </p:nvSpPr>
          <p:spPr bwMode="gray">
            <a:xfrm>
              <a:off x="2718559" y="1350083"/>
              <a:ext cx="813614" cy="459674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4BFE24E-922B-2F5B-0CE3-09E64AD990E3}"/>
              </a:ext>
            </a:extLst>
          </p:cNvPr>
          <p:cNvSpPr txBox="1"/>
          <p:nvPr/>
        </p:nvSpPr>
        <p:spPr>
          <a:xfrm>
            <a:off x="1466281" y="4338597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ORIGEN</a:t>
            </a:r>
            <a:endParaRPr lang="es-BO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B044756-FC08-8055-0B65-8E37DC6DA78F}"/>
              </a:ext>
            </a:extLst>
          </p:cNvPr>
          <p:cNvSpPr txBox="1"/>
          <p:nvPr/>
        </p:nvSpPr>
        <p:spPr>
          <a:xfrm>
            <a:off x="1210273" y="5253116"/>
            <a:ext cx="200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ALMACENADOS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65DDA24-05C3-4A0E-BD7E-92FA7F0DB9AB}"/>
              </a:ext>
            </a:extLst>
          </p:cNvPr>
          <p:cNvSpPr txBox="1"/>
          <p:nvPr/>
        </p:nvSpPr>
        <p:spPr>
          <a:xfrm>
            <a:off x="1210273" y="5560294"/>
            <a:ext cx="1572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DERIVADOS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FC0EC795-27E1-5787-3141-280231E0162A}"/>
              </a:ext>
            </a:extLst>
          </p:cNvPr>
          <p:cNvCxnSpPr>
            <a:stCxn id="3" idx="2"/>
            <a:endCxn id="12" idx="2"/>
          </p:cNvCxnSpPr>
          <p:nvPr/>
        </p:nvCxnSpPr>
        <p:spPr>
          <a:xfrm rot="10800000">
            <a:off x="3004100" y="2542299"/>
            <a:ext cx="1094979" cy="1113737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B02DBEFC-312B-465F-68B4-E9AF3178BBC8}"/>
              </a:ext>
            </a:extLst>
          </p:cNvPr>
          <p:cNvCxnSpPr>
            <a:stCxn id="3" idx="6"/>
            <a:endCxn id="17" idx="1"/>
          </p:cNvCxnSpPr>
          <p:nvPr/>
        </p:nvCxnSpPr>
        <p:spPr>
          <a:xfrm flipV="1">
            <a:off x="6894422" y="3043085"/>
            <a:ext cx="953595" cy="612950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EE45E99E-7B9F-907F-B30D-DC320D8EA421}"/>
              </a:ext>
            </a:extLst>
          </p:cNvPr>
          <p:cNvCxnSpPr>
            <a:stCxn id="3" idx="3"/>
            <a:endCxn id="25" idx="3"/>
          </p:cNvCxnSpPr>
          <p:nvPr/>
        </p:nvCxnSpPr>
        <p:spPr>
          <a:xfrm rot="5400000">
            <a:off x="3626344" y="3735686"/>
            <a:ext cx="528334" cy="1235872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674D3E7D-309C-85F2-928A-83D39CDF45BC}"/>
              </a:ext>
            </a:extLst>
          </p:cNvPr>
          <p:cNvCxnSpPr>
            <a:stCxn id="3" idx="4"/>
          </p:cNvCxnSpPr>
          <p:nvPr/>
        </p:nvCxnSpPr>
        <p:spPr>
          <a:xfrm rot="16200000" flipH="1">
            <a:off x="5530049" y="4235684"/>
            <a:ext cx="902456" cy="969055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1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787B4865-0E10-6F71-4188-189BF730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461" y="0"/>
            <a:ext cx="7341077" cy="89768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 CLAVE  PRIMARIA (PRIMARY KEY)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C39F04-CDDB-6C88-C2C7-AFD2E346E86B}"/>
              </a:ext>
            </a:extLst>
          </p:cNvPr>
          <p:cNvSpPr txBox="1"/>
          <p:nvPr/>
        </p:nvSpPr>
        <p:spPr>
          <a:xfrm>
            <a:off x="1879600" y="1110734"/>
            <a:ext cx="8016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</a:rPr>
              <a:t>IDENTIFICADOR ÚNICO, NO NULO  Y QUE NO SE REPITE 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 EN CADA UNA DE SUS OCURRENCIAS, SE LO REPRESENTA SUBRAYADO.</a:t>
            </a:r>
            <a:endParaRPr lang="es-B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54E37B-C44B-0222-09A7-1B26BFF65F8D}"/>
              </a:ext>
            </a:extLst>
          </p:cNvPr>
          <p:cNvSpPr/>
          <p:nvPr/>
        </p:nvSpPr>
        <p:spPr>
          <a:xfrm>
            <a:off x="4394200" y="3505200"/>
            <a:ext cx="2987039" cy="133523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CLIENTE</a:t>
            </a:r>
            <a:endParaRPr lang="es-BO" sz="28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BDA758F-609C-4E7A-A9D4-028B962682C6}"/>
              </a:ext>
            </a:extLst>
          </p:cNvPr>
          <p:cNvSpPr/>
          <p:nvPr/>
        </p:nvSpPr>
        <p:spPr>
          <a:xfrm>
            <a:off x="1656079" y="2440525"/>
            <a:ext cx="2311344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CODIGO 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2A36B1-995D-A13C-6C17-29DE9DD89691}"/>
              </a:ext>
            </a:extLst>
          </p:cNvPr>
          <p:cNvSpPr/>
          <p:nvPr/>
        </p:nvSpPr>
        <p:spPr>
          <a:xfrm>
            <a:off x="4480560" y="252411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NOMBRE 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C14A681-8BAC-3AD5-2F04-4AE1A4E3AB49}"/>
              </a:ext>
            </a:extLst>
          </p:cNvPr>
          <p:cNvSpPr/>
          <p:nvPr/>
        </p:nvSpPr>
        <p:spPr>
          <a:xfrm>
            <a:off x="7493056" y="254499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DIRECCIÓN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3DD4849-C471-C286-5E3C-FDF4B5A80B8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887719" y="3238331"/>
            <a:ext cx="1" cy="266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299F90F-EFF1-5327-7A68-AE5398262570}"/>
              </a:ext>
            </a:extLst>
          </p:cNvPr>
          <p:cNvCxnSpPr>
            <a:stCxn id="7" idx="0"/>
            <a:endCxn id="8" idx="5"/>
          </p:cNvCxnSpPr>
          <p:nvPr/>
        </p:nvCxnSpPr>
        <p:spPr>
          <a:xfrm flipH="1" flipV="1">
            <a:off x="3628935" y="3032324"/>
            <a:ext cx="2258785" cy="47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0F5A18A-84B0-D28A-BC56-4EC9E2026D3E}"/>
              </a:ext>
            </a:extLst>
          </p:cNvPr>
          <p:cNvCxnSpPr>
            <a:stCxn id="7" idx="0"/>
            <a:endCxn id="10" idx="3"/>
          </p:cNvCxnSpPr>
          <p:nvPr/>
        </p:nvCxnSpPr>
        <p:spPr>
          <a:xfrm flipV="1">
            <a:off x="5887720" y="3136794"/>
            <a:ext cx="1971359" cy="368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102A38-C24C-DA6F-A00F-BC8678AD17B3}"/>
              </a:ext>
            </a:extLst>
          </p:cNvPr>
          <p:cNvSpPr txBox="1"/>
          <p:nvPr/>
        </p:nvSpPr>
        <p:spPr>
          <a:xfrm>
            <a:off x="2913749" y="5572760"/>
            <a:ext cx="636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CLIENTE ( </a:t>
            </a:r>
            <a:r>
              <a:rPr lang="es-ES" sz="2800" b="1" u="sng" dirty="0"/>
              <a:t>CODIGO</a:t>
            </a:r>
            <a:r>
              <a:rPr lang="es-ES" sz="2800" b="1" dirty="0"/>
              <a:t>, NOMBRE, DIRECCION)</a:t>
            </a:r>
            <a:endParaRPr lang="es-BO" sz="2800" b="1" dirty="0"/>
          </a:p>
        </p:txBody>
      </p:sp>
    </p:spTree>
    <p:extLst>
      <p:ext uri="{BB962C8B-B14F-4D97-AF65-F5344CB8AC3E}">
        <p14:creationId xmlns:p14="http://schemas.microsoft.com/office/powerpoint/2010/main" val="94473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787B4865-0E10-6F71-4188-189BF730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459" y="253270"/>
            <a:ext cx="7341077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 CLAVE  SECUNDARIA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C39F04-CDDB-6C88-C2C7-AFD2E346E86B}"/>
              </a:ext>
            </a:extLst>
          </p:cNvPr>
          <p:cNvSpPr txBox="1"/>
          <p:nvPr/>
        </p:nvSpPr>
        <p:spPr>
          <a:xfrm>
            <a:off x="1672707" y="1029961"/>
            <a:ext cx="9387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</a:rPr>
              <a:t>ES TAMBIÉN UN IDENTIFICADOR ÚNICO, NO NULO  Y QUE NO SE REPITE 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 EN CADA UNA DE SUS OCURRENCIAS, PERO NO ES EL PRINCIPAL, SE LO REPRESENTA SUBRAYADO.</a:t>
            </a:r>
            <a:endParaRPr lang="es-B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54E37B-C44B-0222-09A7-1B26BFF65F8D}"/>
              </a:ext>
            </a:extLst>
          </p:cNvPr>
          <p:cNvSpPr/>
          <p:nvPr/>
        </p:nvSpPr>
        <p:spPr>
          <a:xfrm>
            <a:off x="4394200" y="3505200"/>
            <a:ext cx="2987039" cy="133523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CLIENTE</a:t>
            </a:r>
            <a:endParaRPr lang="es-BO" sz="28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BDA758F-609C-4E7A-A9D4-028B962682C6}"/>
              </a:ext>
            </a:extLst>
          </p:cNvPr>
          <p:cNvSpPr/>
          <p:nvPr/>
        </p:nvSpPr>
        <p:spPr>
          <a:xfrm>
            <a:off x="1656079" y="2440525"/>
            <a:ext cx="2311344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CODIGO 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2A36B1-995D-A13C-6C17-29DE9DD89691}"/>
              </a:ext>
            </a:extLst>
          </p:cNvPr>
          <p:cNvSpPr/>
          <p:nvPr/>
        </p:nvSpPr>
        <p:spPr>
          <a:xfrm>
            <a:off x="4480560" y="252411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NOMBRE 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C14A681-8BAC-3AD5-2F04-4AE1A4E3AB49}"/>
              </a:ext>
            </a:extLst>
          </p:cNvPr>
          <p:cNvSpPr/>
          <p:nvPr/>
        </p:nvSpPr>
        <p:spPr>
          <a:xfrm>
            <a:off x="7493056" y="254499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DIRECCIÓN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3DD4849-C471-C286-5E3C-FDF4B5A80B8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887719" y="3238331"/>
            <a:ext cx="1" cy="266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299F90F-EFF1-5327-7A68-AE5398262570}"/>
              </a:ext>
            </a:extLst>
          </p:cNvPr>
          <p:cNvCxnSpPr>
            <a:stCxn id="7" idx="0"/>
            <a:endCxn id="8" idx="5"/>
          </p:cNvCxnSpPr>
          <p:nvPr/>
        </p:nvCxnSpPr>
        <p:spPr>
          <a:xfrm flipH="1" flipV="1">
            <a:off x="3628935" y="3032324"/>
            <a:ext cx="2258785" cy="47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0F5A18A-84B0-D28A-BC56-4EC9E2026D3E}"/>
              </a:ext>
            </a:extLst>
          </p:cNvPr>
          <p:cNvCxnSpPr>
            <a:stCxn id="7" idx="0"/>
            <a:endCxn id="10" idx="3"/>
          </p:cNvCxnSpPr>
          <p:nvPr/>
        </p:nvCxnSpPr>
        <p:spPr>
          <a:xfrm flipV="1">
            <a:off x="5887720" y="3136794"/>
            <a:ext cx="1971359" cy="368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102A38-C24C-DA6F-A00F-BC8678AD17B3}"/>
              </a:ext>
            </a:extLst>
          </p:cNvPr>
          <p:cNvSpPr txBox="1"/>
          <p:nvPr/>
        </p:nvSpPr>
        <p:spPr>
          <a:xfrm>
            <a:off x="1379589" y="5485656"/>
            <a:ext cx="997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CLIENTE ( </a:t>
            </a:r>
            <a:r>
              <a:rPr lang="es-ES" sz="2800" b="1" u="sng" dirty="0"/>
              <a:t>CODIGO</a:t>
            </a:r>
            <a:r>
              <a:rPr lang="es-ES" sz="2800" b="1" dirty="0"/>
              <a:t>, NOMBRE, DIRECCION, </a:t>
            </a:r>
            <a:r>
              <a:rPr lang="es-ES" sz="2800" b="1" u="sng" dirty="0"/>
              <a:t>CARNET DE IDENTIDAD</a:t>
            </a:r>
            <a:r>
              <a:rPr lang="es-ES" sz="2800" b="1" dirty="0"/>
              <a:t>)</a:t>
            </a:r>
            <a:endParaRPr lang="es-BO" sz="2800" b="1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D40DBF-935C-C542-1F97-54482B87876E}"/>
              </a:ext>
            </a:extLst>
          </p:cNvPr>
          <p:cNvSpPr/>
          <p:nvPr/>
        </p:nvSpPr>
        <p:spPr>
          <a:xfrm>
            <a:off x="9159296" y="3456286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CARNET DE IDENTIDAD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18723DB-6F3D-0248-F255-F7322D7C0CE1}"/>
              </a:ext>
            </a:extLst>
          </p:cNvPr>
          <p:cNvCxnSpPr>
            <a:endCxn id="13" idx="2"/>
          </p:cNvCxnSpPr>
          <p:nvPr/>
        </p:nvCxnSpPr>
        <p:spPr>
          <a:xfrm>
            <a:off x="7381239" y="3505200"/>
            <a:ext cx="1778057" cy="297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5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787B4865-0E10-6F71-4188-189BF730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461" y="80044"/>
            <a:ext cx="7341077" cy="89768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 CLAVE  FORANEA (FOREIGN KEY)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C39F04-CDDB-6C88-C2C7-AFD2E346E86B}"/>
              </a:ext>
            </a:extLst>
          </p:cNvPr>
          <p:cNvSpPr txBox="1"/>
          <p:nvPr/>
        </p:nvSpPr>
        <p:spPr>
          <a:xfrm>
            <a:off x="1473518" y="977726"/>
            <a:ext cx="9387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</a:rPr>
              <a:t>ES EL IDENTIFICADOR CLAVE PRIMARIA DE OTRA ENTIDAD QUE SE ENCUENTRA EN OTRA ENTIDAD PARA RELACIONARLAS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. SE LO IDENTIFICA EN EL DISEÑO LÓGICO.</a:t>
            </a:r>
            <a:endParaRPr lang="es-B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A3CB62-913E-F6CB-68EE-936066C11D44}"/>
              </a:ext>
            </a:extLst>
          </p:cNvPr>
          <p:cNvSpPr txBox="1"/>
          <p:nvPr/>
        </p:nvSpPr>
        <p:spPr>
          <a:xfrm>
            <a:off x="2093594" y="2118952"/>
            <a:ext cx="6691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ALUMNO(</a:t>
            </a:r>
            <a:r>
              <a:rPr lang="es-ES" sz="2400" b="1" u="sng" dirty="0">
                <a:solidFill>
                  <a:srgbClr val="FF0000"/>
                </a:solidFill>
              </a:rPr>
              <a:t>COD_ALUMNO</a:t>
            </a:r>
            <a:r>
              <a:rPr lang="es-ES" sz="2400" b="1" dirty="0"/>
              <a:t>, NOMBRES, APELLIDOS…)</a:t>
            </a:r>
            <a:endParaRPr lang="es-BO" sz="24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122ECC-5928-637D-1A36-2511E09D7222}"/>
              </a:ext>
            </a:extLst>
          </p:cNvPr>
          <p:cNvSpPr txBox="1"/>
          <p:nvPr/>
        </p:nvSpPr>
        <p:spPr>
          <a:xfrm>
            <a:off x="2093594" y="2556438"/>
            <a:ext cx="8132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TUTOR(COD_TUTOR, NOMBRES, APELLIDOS, </a:t>
            </a:r>
            <a:r>
              <a:rPr lang="es-ES" sz="2400" b="1" u="sng" dirty="0">
                <a:solidFill>
                  <a:srgbClr val="FF0000"/>
                </a:solidFill>
              </a:rPr>
              <a:t>COD_ALUMNO</a:t>
            </a:r>
            <a:r>
              <a:rPr lang="es-ES" sz="2400" b="1" dirty="0"/>
              <a:t>…)</a:t>
            </a:r>
            <a:endParaRPr lang="es-BO" sz="2400" b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744E653-87A2-107D-8258-C9B0A9B3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3" t="28741" r="22917" b="15926"/>
          <a:stretch/>
        </p:blipFill>
        <p:spPr>
          <a:xfrm>
            <a:off x="3693373" y="2983181"/>
            <a:ext cx="5338868" cy="37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4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485440A5-CE5B-D927-5614-79285F478B6B}"/>
              </a:ext>
            </a:extLst>
          </p:cNvPr>
          <p:cNvSpPr/>
          <p:nvPr/>
        </p:nvSpPr>
        <p:spPr>
          <a:xfrm>
            <a:off x="8590334" y="4084320"/>
            <a:ext cx="2697426" cy="9244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33527679-2907-D7FF-073F-8097CC89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19" y="253270"/>
            <a:ext cx="11249901" cy="4239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28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ATRIBUTOS MONOVALORADOS Y MULTIVALORADOS</a:t>
            </a:r>
            <a:endParaRPr kumimoji="0" lang="ru-UA" altLang="ru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675A14-0419-3F4B-9843-F251D6679B76}"/>
              </a:ext>
            </a:extLst>
          </p:cNvPr>
          <p:cNvSpPr txBox="1"/>
          <p:nvPr/>
        </p:nvSpPr>
        <p:spPr>
          <a:xfrm>
            <a:off x="1369060" y="987197"/>
            <a:ext cx="103352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un atributo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monovaluado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es aquel que tiene un solo valor por cada ocurrencia de la entidad a la que pertenece.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un atributo multivaluado puede tener varios valores por cada ocurrencia de la entidad.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Los primeros se representan mediante un círculo mientras que los segundos se representan de manera similar, pero en lugar de un círculo son dos, uno dentro de otro</a:t>
            </a:r>
            <a:endParaRPr lang="es-BO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0A3CCB5-706F-4D1C-95FB-97E30F3092F2}"/>
              </a:ext>
            </a:extLst>
          </p:cNvPr>
          <p:cNvSpPr/>
          <p:nvPr/>
        </p:nvSpPr>
        <p:spPr>
          <a:xfrm>
            <a:off x="2992120" y="4795520"/>
            <a:ext cx="2987039" cy="133523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PERSONA</a:t>
            </a:r>
            <a:endParaRPr lang="es-BO" sz="28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305FDF-15F1-46C6-4860-ADF96DB174A5}"/>
              </a:ext>
            </a:extLst>
          </p:cNvPr>
          <p:cNvSpPr/>
          <p:nvPr/>
        </p:nvSpPr>
        <p:spPr>
          <a:xfrm>
            <a:off x="253999" y="3730845"/>
            <a:ext cx="2311344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CODIGO 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79D9DF-4A5D-354C-3582-CCFEEA31652E}"/>
              </a:ext>
            </a:extLst>
          </p:cNvPr>
          <p:cNvSpPr/>
          <p:nvPr/>
        </p:nvSpPr>
        <p:spPr>
          <a:xfrm>
            <a:off x="3078480" y="381443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NOMBRE 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60B779-4A79-1379-DB5F-66836389C46F}"/>
              </a:ext>
            </a:extLst>
          </p:cNvPr>
          <p:cNvSpPr/>
          <p:nvPr/>
        </p:nvSpPr>
        <p:spPr>
          <a:xfrm>
            <a:off x="5694762" y="3798550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CI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0765EF8-9A80-3A56-750E-2AD9E56A7EAB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85639" y="4528651"/>
            <a:ext cx="1" cy="266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7AC2C5-A962-C7F6-441E-7841179F5B75}"/>
              </a:ext>
            </a:extLst>
          </p:cNvPr>
          <p:cNvCxnSpPr>
            <a:stCxn id="5" idx="0"/>
            <a:endCxn id="6" idx="5"/>
          </p:cNvCxnSpPr>
          <p:nvPr/>
        </p:nvCxnSpPr>
        <p:spPr>
          <a:xfrm flipH="1" flipV="1">
            <a:off x="2226855" y="4322644"/>
            <a:ext cx="2258785" cy="47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E0B652B-8DD6-2DBB-1B1B-41536C9DCAC2}"/>
              </a:ext>
            </a:extLst>
          </p:cNvPr>
          <p:cNvCxnSpPr>
            <a:stCxn id="5" idx="0"/>
            <a:endCxn id="8" idx="3"/>
          </p:cNvCxnSpPr>
          <p:nvPr/>
        </p:nvCxnSpPr>
        <p:spPr>
          <a:xfrm flipV="1">
            <a:off x="4485640" y="4390349"/>
            <a:ext cx="1575145" cy="4051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70CEE906-AB43-972A-044E-2442D455E924}"/>
              </a:ext>
            </a:extLst>
          </p:cNvPr>
          <p:cNvSpPr/>
          <p:nvPr/>
        </p:nvSpPr>
        <p:spPr>
          <a:xfrm>
            <a:off x="8702151" y="4199868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TELEFONO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B3FCD3B-4B54-E65D-A929-749C1E20D96C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 flipV="1">
            <a:off x="5979159" y="4546537"/>
            <a:ext cx="2611175" cy="916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16656C4D-532C-4595-5140-88A9AC08DAC3}"/>
              </a:ext>
            </a:extLst>
          </p:cNvPr>
          <p:cNvSpPr/>
          <p:nvPr/>
        </p:nvSpPr>
        <p:spPr>
          <a:xfrm>
            <a:off x="8742734" y="5212080"/>
            <a:ext cx="2697426" cy="9244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E22442-E042-FA42-7557-ABA7E2BC8300}"/>
              </a:ext>
            </a:extLst>
          </p:cNvPr>
          <p:cNvSpPr/>
          <p:nvPr/>
        </p:nvSpPr>
        <p:spPr>
          <a:xfrm>
            <a:off x="8854551" y="5327628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AUTO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C9C9C2B-8E85-8C33-3CF2-E14650A13A9B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>
            <a:off x="5979159" y="5463137"/>
            <a:ext cx="2763575" cy="211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2FB32DB-F7B0-CB2D-A22C-5645EE5A0160}"/>
              </a:ext>
            </a:extLst>
          </p:cNvPr>
          <p:cNvSpPr/>
          <p:nvPr/>
        </p:nvSpPr>
        <p:spPr>
          <a:xfrm>
            <a:off x="8590334" y="2875280"/>
            <a:ext cx="3139439" cy="3729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24EC9E3-F210-8DDF-64D0-5BDBEC3F6D05}"/>
              </a:ext>
            </a:extLst>
          </p:cNvPr>
          <p:cNvSpPr/>
          <p:nvPr/>
        </p:nvSpPr>
        <p:spPr>
          <a:xfrm>
            <a:off x="253999" y="3135086"/>
            <a:ext cx="8066036" cy="14492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959B869-431C-1CBF-3CA3-BFC3BD553AD7}"/>
              </a:ext>
            </a:extLst>
          </p:cNvPr>
          <p:cNvSpPr txBox="1"/>
          <p:nvPr/>
        </p:nvSpPr>
        <p:spPr>
          <a:xfrm>
            <a:off x="2226855" y="3181278"/>
            <a:ext cx="307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MONOVALORADOS</a:t>
            </a:r>
            <a:endParaRPr lang="es-BO" sz="2800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2ECE9E0-6B33-2043-7122-62A2B8C8CD72}"/>
              </a:ext>
            </a:extLst>
          </p:cNvPr>
          <p:cNvSpPr txBox="1"/>
          <p:nvPr/>
        </p:nvSpPr>
        <p:spPr>
          <a:xfrm>
            <a:off x="8677823" y="3144169"/>
            <a:ext cx="298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MULTIVALORADOS</a:t>
            </a:r>
            <a:endParaRPr lang="es-BO" sz="2800" b="1" dirty="0"/>
          </a:p>
        </p:txBody>
      </p:sp>
    </p:spTree>
    <p:extLst>
      <p:ext uri="{BB962C8B-B14F-4D97-AF65-F5344CB8AC3E}">
        <p14:creationId xmlns:p14="http://schemas.microsoft.com/office/powerpoint/2010/main" val="178597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ADDEBBF-4723-D928-4B0F-B5C68DEF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99" y="263430"/>
            <a:ext cx="11249901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ATRIBUTOS SIMPLES Y COMPUESTOS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222D68-E127-FE09-5DBE-CE4BCACB17E2}"/>
              </a:ext>
            </a:extLst>
          </p:cNvPr>
          <p:cNvSpPr txBox="1"/>
          <p:nvPr/>
        </p:nvSpPr>
        <p:spPr>
          <a:xfrm>
            <a:off x="1516380" y="842095"/>
            <a:ext cx="1033018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Los atributos simples son aquellos que tienen un solo componente y que no se pueden dividir en partes más pequeñas con significado propio.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</a:rPr>
              <a:t>Los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atributos compuestos son aquellos que están formados por varios componentes y que tienen afinidad en cuanto a su significado.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Los primeros se representan mediante círculos, mientras que los compuestos se representan, también, con círculos unidos a cada uno de los atributos de los que se compone.</a:t>
            </a:r>
            <a:endParaRPr lang="es-BO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92E1EB-3B60-398E-1C18-A822619C4A4F}"/>
              </a:ext>
            </a:extLst>
          </p:cNvPr>
          <p:cNvSpPr/>
          <p:nvPr/>
        </p:nvSpPr>
        <p:spPr>
          <a:xfrm>
            <a:off x="3368040" y="5090606"/>
            <a:ext cx="2987039" cy="133523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CLIENTE</a:t>
            </a:r>
            <a:endParaRPr lang="es-BO" sz="28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0B29378-F70C-E391-6582-FF2900C2671E}"/>
              </a:ext>
            </a:extLst>
          </p:cNvPr>
          <p:cNvSpPr/>
          <p:nvPr/>
        </p:nvSpPr>
        <p:spPr>
          <a:xfrm>
            <a:off x="486286" y="3292417"/>
            <a:ext cx="2311344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CODIGO 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B08FBA4-60EC-40A8-1605-0051E1015708}"/>
              </a:ext>
            </a:extLst>
          </p:cNvPr>
          <p:cNvSpPr/>
          <p:nvPr/>
        </p:nvSpPr>
        <p:spPr>
          <a:xfrm>
            <a:off x="3064147" y="3338993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CARNET DE SEGURO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B580BF8-6023-776E-7F81-A35023324E3B}"/>
              </a:ext>
            </a:extLst>
          </p:cNvPr>
          <p:cNvSpPr/>
          <p:nvPr/>
        </p:nvSpPr>
        <p:spPr>
          <a:xfrm>
            <a:off x="6466896" y="4130401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DIRECCIÓN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E75FA51-C3B7-886E-AE26-654CEDD9D36E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4313827" y="4032329"/>
            <a:ext cx="547733" cy="10582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193ABA-41D0-875E-ABF5-A483BC8C2A4C}"/>
              </a:ext>
            </a:extLst>
          </p:cNvPr>
          <p:cNvCxnSpPr>
            <a:stCxn id="5" idx="0"/>
            <a:endCxn id="6" idx="5"/>
          </p:cNvCxnSpPr>
          <p:nvPr/>
        </p:nvCxnSpPr>
        <p:spPr>
          <a:xfrm flipH="1" flipV="1">
            <a:off x="2459142" y="3884216"/>
            <a:ext cx="2402418" cy="12063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42DBB84-B65A-251E-A7FD-1FAA30415EA7}"/>
              </a:ext>
            </a:extLst>
          </p:cNvPr>
          <p:cNvCxnSpPr>
            <a:stCxn id="5" idx="0"/>
            <a:endCxn id="8" idx="3"/>
          </p:cNvCxnSpPr>
          <p:nvPr/>
        </p:nvCxnSpPr>
        <p:spPr>
          <a:xfrm flipV="1">
            <a:off x="4861560" y="4722200"/>
            <a:ext cx="1971359" cy="368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DA133103-C4BB-A773-4049-3D6E57B8D430}"/>
              </a:ext>
            </a:extLst>
          </p:cNvPr>
          <p:cNvSpPr/>
          <p:nvPr/>
        </p:nvSpPr>
        <p:spPr>
          <a:xfrm>
            <a:off x="369662" y="4202083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CARNET DE IDENTIDAD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FDB5530-3FE7-C603-2A9D-831F150912B1}"/>
              </a:ext>
            </a:extLst>
          </p:cNvPr>
          <p:cNvCxnSpPr>
            <a:cxnSpLocks/>
            <a:stCxn id="12" idx="6"/>
            <a:endCxn id="5" idx="0"/>
          </p:cNvCxnSpPr>
          <p:nvPr/>
        </p:nvCxnSpPr>
        <p:spPr>
          <a:xfrm>
            <a:off x="2869021" y="4548751"/>
            <a:ext cx="1992539" cy="541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7F54E76-4408-6832-9744-5E177CDF01B7}"/>
              </a:ext>
            </a:extLst>
          </p:cNvPr>
          <p:cNvSpPr/>
          <p:nvPr/>
        </p:nvSpPr>
        <p:spPr>
          <a:xfrm>
            <a:off x="5953759" y="3082332"/>
            <a:ext cx="2499359" cy="69333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ZONA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EB4AEFE-6082-2144-BDA7-1BDACE48CAD1}"/>
              </a:ext>
            </a:extLst>
          </p:cNvPr>
          <p:cNvSpPr/>
          <p:nvPr/>
        </p:nvSpPr>
        <p:spPr>
          <a:xfrm>
            <a:off x="8935658" y="3025051"/>
            <a:ext cx="2499359" cy="69333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CALLE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BE891EE-889D-A564-9998-A68E4F5EF9E9}"/>
              </a:ext>
            </a:extLst>
          </p:cNvPr>
          <p:cNvSpPr/>
          <p:nvPr/>
        </p:nvSpPr>
        <p:spPr>
          <a:xfrm>
            <a:off x="9271084" y="3924394"/>
            <a:ext cx="2499359" cy="69333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NUMERO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E8CE760-0A6A-A9C8-2E97-6A8692859A4F}"/>
              </a:ext>
            </a:extLst>
          </p:cNvPr>
          <p:cNvCxnSpPr>
            <a:stCxn id="8" idx="0"/>
            <a:endCxn id="14" idx="4"/>
          </p:cNvCxnSpPr>
          <p:nvPr/>
        </p:nvCxnSpPr>
        <p:spPr>
          <a:xfrm flipH="1" flipV="1">
            <a:off x="7203439" y="3775668"/>
            <a:ext cx="513137" cy="354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372B91A-6BDB-1E99-BAB9-BF813B25F831}"/>
              </a:ext>
            </a:extLst>
          </p:cNvPr>
          <p:cNvCxnSpPr>
            <a:cxnSpLocks/>
            <a:stCxn id="16" idx="2"/>
            <a:endCxn id="8" idx="7"/>
          </p:cNvCxnSpPr>
          <p:nvPr/>
        </p:nvCxnSpPr>
        <p:spPr>
          <a:xfrm flipH="1" flipV="1">
            <a:off x="8600232" y="4231938"/>
            <a:ext cx="670852" cy="39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F09F3FC-404C-76AF-94C2-BB949D5470C4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7716575" y="3616850"/>
            <a:ext cx="1585106" cy="505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498CBD-DD28-A125-6FFB-80CAE7599499}"/>
              </a:ext>
            </a:extLst>
          </p:cNvPr>
          <p:cNvSpPr/>
          <p:nvPr/>
        </p:nvSpPr>
        <p:spPr>
          <a:xfrm>
            <a:off x="5953759" y="2832070"/>
            <a:ext cx="6024992" cy="215699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39DA707-840E-6F89-664B-A8C32CEEDB0C}"/>
              </a:ext>
            </a:extLst>
          </p:cNvPr>
          <p:cNvSpPr txBox="1"/>
          <p:nvPr/>
        </p:nvSpPr>
        <p:spPr>
          <a:xfrm>
            <a:off x="7817200" y="2846540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COMPUESTOS</a:t>
            </a:r>
            <a:endParaRPr lang="es-BO" b="1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93E7E4D-A069-D95A-6120-3D44548E3559}"/>
              </a:ext>
            </a:extLst>
          </p:cNvPr>
          <p:cNvSpPr/>
          <p:nvPr/>
        </p:nvSpPr>
        <p:spPr>
          <a:xfrm>
            <a:off x="191806" y="2832070"/>
            <a:ext cx="5457124" cy="215699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C2D6366-9165-6A1A-88CC-90BEBAD1F220}"/>
              </a:ext>
            </a:extLst>
          </p:cNvPr>
          <p:cNvSpPr txBox="1"/>
          <p:nvPr/>
        </p:nvSpPr>
        <p:spPr>
          <a:xfrm>
            <a:off x="1395142" y="2877577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SIMPLES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54190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3527679-2907-D7FF-073F-8097CC89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19" y="253270"/>
            <a:ext cx="11249901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ATRIBUTOS ALMACENADOS Y DERIVADOS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675A14-0419-3F4B-9843-F251D6679B76}"/>
              </a:ext>
            </a:extLst>
          </p:cNvPr>
          <p:cNvSpPr txBox="1"/>
          <p:nvPr/>
        </p:nvSpPr>
        <p:spPr>
          <a:xfrm>
            <a:off x="1369060" y="987197"/>
            <a:ext cx="10335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Los atributos almacenados son aquellos cuyos datos se almacenan directamente en la base de datos sin necesidad de realizar ningún trámite intermedio.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</a:rPr>
              <a:t>L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os atributos derivados son aquellos que son obtenidos a partir del valor de uno o varios atributos existentes en la misma o en otras entidades.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Los primeros se representan mediante círculos, mientras que los segundos se representan mediante círculos con líneas segmentadas.</a:t>
            </a:r>
            <a:endParaRPr lang="es-BO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0A3CCB5-706F-4D1C-95FB-97E30F3092F2}"/>
              </a:ext>
            </a:extLst>
          </p:cNvPr>
          <p:cNvSpPr/>
          <p:nvPr/>
        </p:nvSpPr>
        <p:spPr>
          <a:xfrm>
            <a:off x="2992120" y="4795520"/>
            <a:ext cx="2987039" cy="133523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PERSONA</a:t>
            </a:r>
            <a:endParaRPr lang="es-BO" sz="28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305FDF-15F1-46C6-4860-ADF96DB174A5}"/>
              </a:ext>
            </a:extLst>
          </p:cNvPr>
          <p:cNvSpPr/>
          <p:nvPr/>
        </p:nvSpPr>
        <p:spPr>
          <a:xfrm>
            <a:off x="253999" y="3730845"/>
            <a:ext cx="2311344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CODIGO 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79D9DF-4A5D-354C-3582-CCFEEA31652E}"/>
              </a:ext>
            </a:extLst>
          </p:cNvPr>
          <p:cNvSpPr/>
          <p:nvPr/>
        </p:nvSpPr>
        <p:spPr>
          <a:xfrm>
            <a:off x="3078480" y="381443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NOMBRE 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60B779-4A79-1379-DB5F-66836389C46F}"/>
              </a:ext>
            </a:extLst>
          </p:cNvPr>
          <p:cNvSpPr/>
          <p:nvPr/>
        </p:nvSpPr>
        <p:spPr>
          <a:xfrm>
            <a:off x="5694762" y="3798550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FECHA NACIMIENTO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0765EF8-9A80-3A56-750E-2AD9E56A7EAB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85639" y="4528651"/>
            <a:ext cx="1" cy="266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7AC2C5-A962-C7F6-441E-7841179F5B75}"/>
              </a:ext>
            </a:extLst>
          </p:cNvPr>
          <p:cNvCxnSpPr>
            <a:stCxn id="5" idx="0"/>
            <a:endCxn id="6" idx="5"/>
          </p:cNvCxnSpPr>
          <p:nvPr/>
        </p:nvCxnSpPr>
        <p:spPr>
          <a:xfrm flipH="1" flipV="1">
            <a:off x="2226855" y="4322644"/>
            <a:ext cx="2258785" cy="47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E0B652B-8DD6-2DBB-1B1B-41536C9DCAC2}"/>
              </a:ext>
            </a:extLst>
          </p:cNvPr>
          <p:cNvCxnSpPr>
            <a:stCxn id="5" idx="0"/>
            <a:endCxn id="8" idx="3"/>
          </p:cNvCxnSpPr>
          <p:nvPr/>
        </p:nvCxnSpPr>
        <p:spPr>
          <a:xfrm flipV="1">
            <a:off x="4485640" y="4390349"/>
            <a:ext cx="1575145" cy="4051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70CEE906-AB43-972A-044E-2442D455E924}"/>
              </a:ext>
            </a:extLst>
          </p:cNvPr>
          <p:cNvSpPr/>
          <p:nvPr/>
        </p:nvSpPr>
        <p:spPr>
          <a:xfrm>
            <a:off x="8702151" y="4199868"/>
            <a:ext cx="2499359" cy="693336"/>
          </a:xfrm>
          <a:prstGeom prst="ellipse">
            <a:avLst/>
          </a:prstGeom>
          <a:solidFill>
            <a:srgbClr val="FFFF00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ysClr val="windowText" lastClr="000000"/>
                </a:solidFill>
              </a:rPr>
              <a:t>EDAD</a:t>
            </a:r>
            <a:endParaRPr lang="es-BO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B3FCD3B-4B54-E65D-A929-749C1E20D96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979159" y="4546537"/>
            <a:ext cx="2611175" cy="916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2FB32DB-F7B0-CB2D-A22C-5645EE5A0160}"/>
              </a:ext>
            </a:extLst>
          </p:cNvPr>
          <p:cNvSpPr/>
          <p:nvPr/>
        </p:nvSpPr>
        <p:spPr>
          <a:xfrm>
            <a:off x="8590334" y="2875280"/>
            <a:ext cx="3139439" cy="3729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24EC9E3-F210-8DDF-64D0-5BDBEC3F6D05}"/>
              </a:ext>
            </a:extLst>
          </p:cNvPr>
          <p:cNvSpPr/>
          <p:nvPr/>
        </p:nvSpPr>
        <p:spPr>
          <a:xfrm>
            <a:off x="253999" y="3135086"/>
            <a:ext cx="8066036" cy="14492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959B869-431C-1CBF-3CA3-BFC3BD553AD7}"/>
              </a:ext>
            </a:extLst>
          </p:cNvPr>
          <p:cNvSpPr txBox="1"/>
          <p:nvPr/>
        </p:nvSpPr>
        <p:spPr>
          <a:xfrm>
            <a:off x="2226855" y="3181278"/>
            <a:ext cx="2541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ALMACENADOS</a:t>
            </a:r>
            <a:endParaRPr lang="es-BO" sz="2800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2ECE9E0-6B33-2043-7122-62A2B8C8CD72}"/>
              </a:ext>
            </a:extLst>
          </p:cNvPr>
          <p:cNvSpPr txBox="1"/>
          <p:nvPr/>
        </p:nvSpPr>
        <p:spPr>
          <a:xfrm>
            <a:off x="9269443" y="2983455"/>
            <a:ext cx="1932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DERIVADOS</a:t>
            </a:r>
            <a:endParaRPr lang="es-BO" sz="2800" b="1" dirty="0"/>
          </a:p>
        </p:txBody>
      </p:sp>
    </p:spTree>
    <p:extLst>
      <p:ext uri="{BB962C8B-B14F-4D97-AF65-F5344CB8AC3E}">
        <p14:creationId xmlns:p14="http://schemas.microsoft.com/office/powerpoint/2010/main" val="384018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359F30D-1425-B775-613E-434005AD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PLAN DE CLASE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9AEE664-AC44-540B-44D0-FDE7A27E1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38489"/>
              </p:ext>
            </p:extLst>
          </p:nvPr>
        </p:nvGraphicFramePr>
        <p:xfrm>
          <a:off x="233680" y="1249680"/>
          <a:ext cx="11684000" cy="5455923"/>
        </p:xfrm>
        <a:graphic>
          <a:graphicData uri="http://schemas.openxmlformats.org/drawingml/2006/table">
            <a:tbl>
              <a:tblPr firstRow="1" firstCol="1" bandRow="1"/>
              <a:tblGrid>
                <a:gridCol w="2180515">
                  <a:extLst>
                    <a:ext uri="{9D8B030D-6E8A-4147-A177-3AD203B41FA5}">
                      <a16:colId xmlns:a16="http://schemas.microsoft.com/office/drawing/2014/main" val="3604086530"/>
                    </a:ext>
                  </a:extLst>
                </a:gridCol>
                <a:gridCol w="9503485">
                  <a:extLst>
                    <a:ext uri="{9D8B030D-6E8A-4147-A177-3AD203B41FA5}">
                      <a16:colId xmlns:a16="http://schemas.microsoft.com/office/drawing/2014/main" val="1236289153"/>
                    </a:ext>
                  </a:extLst>
                </a:gridCol>
              </a:tblGrid>
              <a:tr h="267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TEMA 03: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 DE BASE DE DATOS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53825"/>
                  </a:ext>
                </a:extLst>
              </a:tr>
              <a:tr h="827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COMPETENCIAS A DESARROLLAR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CONCEPTUALIZA </a:t>
                      </a:r>
                      <a:r>
                        <a:rPr lang="es-ES" sz="1600" b="1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 DE BASE DE DATOS, DISEÑO CONCEPTUAL, DISEÑO LÓGICO, DISEÑO FÍSICO.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IDENTIFICA  </a:t>
                      </a:r>
                      <a:r>
                        <a:rPr lang="es-E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 APLICA LAS FASE DE UN DISEÑO DE BASE DE DATOS </a:t>
                      </a:r>
                      <a:r>
                        <a:rPr lang="es-ES" sz="1600" b="1" kern="1200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BO" sz="1600" b="1" kern="1200" dirty="0">
                        <a:solidFill>
                          <a:srgbClr val="385623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50145"/>
                  </a:ext>
                </a:extLst>
              </a:tr>
              <a:tr h="2677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ACCIONES Y ACTIVIDADES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46597"/>
                  </a:ext>
                </a:extLst>
              </a:tr>
              <a:tr h="1388029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Reflexiones iniciales sobre asuntos transversales al tema y la materia.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Exposición de cada diapositiva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Diálogo sobre cada diapositiva para exposición de ideas, opiniones y comentarios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 Realizar preguntas sobre cada diapositiva.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 Lectura de artículos sobre el tema de referencia.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56135"/>
                  </a:ext>
                </a:extLst>
              </a:tr>
              <a:tr h="2677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RECURSOS Y MATERIALES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40037"/>
                  </a:ext>
                </a:extLst>
              </a:tr>
              <a:tr h="827874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Diapositivas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Material de archivos bibliográficos de texto (</a:t>
                      </a:r>
                      <a:r>
                        <a:rPr lang="es-ES" sz="1600" b="1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pdf</a:t>
                      </a: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Word..), audio visual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Lecturas de opinión de autores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20"/>
                  </a:ext>
                </a:extLst>
              </a:tr>
              <a:tr h="245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CRITERIOS DE EVALUACIÓN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83718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CONOCER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CONCEPTUALIZA DISEÑO DE BASE DE DATOS, DISEÑO CONCEPTUAL, DISEÑO LÓGICO, DISEÑO FÍSICO.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IDENTIFICA LAS FASES DE UN DISEÑO DE BASE DE DATOS.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29022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HACER (PRODUCTO)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DISEÑA UNA BASE DE DATOS SIGUIENDO TODAS LAS FASES.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056466"/>
                  </a:ext>
                </a:extLst>
              </a:tr>
              <a:tr h="2677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SER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DEMUESTRA ACTITUD DE PARTICIPACIÓN EN CLASE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0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47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4A0A19C-60C5-D4A2-8C4F-9E9C595A93CA}"/>
              </a:ext>
            </a:extLst>
          </p:cNvPr>
          <p:cNvSpPr txBox="1"/>
          <p:nvPr/>
        </p:nvSpPr>
        <p:spPr>
          <a:xfrm>
            <a:off x="4250264" y="4807466"/>
            <a:ext cx="3691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CIUDADANO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LUGAR DE NACIMIENTO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OCUPACIÓN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DOCUMENTOS</a:t>
            </a:r>
            <a:endParaRPr lang="es-BO" sz="2400" b="1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A2D523B-C47B-47D7-DFA9-3420CD39D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830"/>
            <a:ext cx="11249901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729082-3258-46AC-0A70-3D5BBA74DBD4}"/>
              </a:ext>
            </a:extLst>
          </p:cNvPr>
          <p:cNvSpPr txBox="1"/>
          <p:nvPr/>
        </p:nvSpPr>
        <p:spPr>
          <a:xfrm>
            <a:off x="806213" y="1285944"/>
            <a:ext cx="10288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LA POLICIA NACIONAL REQUIERE UN SISTEMA DE INFORMACIÓN PARA IDENTIFICAR A TODOS LOS CIUDADANOS DE BOLIVIA, PARA ELLO EL CIUDADANO DEBE PRESENTAR DOCUMENTOS PARA DAR CONSTANCIA DE SU ESTADO CIVIL, FECHA DE NACIMIENTO Y PROFESIÓN, TAMBIÉN EL SISTEMA DEBE PERMITIR IMPRIMIR UN DOCUMENTO DE IDENTIFICACIÓN PARA SU ENTREGA AL CIUDADANO.</a:t>
            </a:r>
            <a:endParaRPr lang="es-B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73BCA7-93C9-3211-E973-96A28F5ADDC7}"/>
              </a:ext>
            </a:extLst>
          </p:cNvPr>
          <p:cNvSpPr txBox="1"/>
          <p:nvPr/>
        </p:nvSpPr>
        <p:spPr>
          <a:xfrm>
            <a:off x="806213" y="3795975"/>
            <a:ext cx="5070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A. IDENTIFICACIÓN DE LAS ENTIDADES</a:t>
            </a:r>
            <a:endParaRPr lang="es-B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6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6EB6912-79E7-52C5-A1C7-84741400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94963"/>
              </p:ext>
            </p:extLst>
          </p:nvPr>
        </p:nvGraphicFramePr>
        <p:xfrm>
          <a:off x="2096665" y="1518920"/>
          <a:ext cx="814154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77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  <a:gridCol w="4070773">
                  <a:extLst>
                    <a:ext uri="{9D8B030D-6E8A-4147-A177-3AD203B41FA5}">
                      <a16:colId xmlns:a16="http://schemas.microsoft.com/office/drawing/2014/main" val="7818040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CIUDADANO</a:t>
                      </a:r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 TIPO DE DATO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NUMERO</a:t>
                      </a:r>
                      <a:endParaRPr lang="es-BO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NÚMERICO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APELLIDO PATERNO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APELLIDO MATERNO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FECHA DE NACIMIENTO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3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ESTADO CIVIL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CASADO, SOLTERO, VIUDO, DIVORCIADO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4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DOMICILIO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9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FOTO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BLOB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HUELLA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BLOB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4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FIRMA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BLOB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58013"/>
                  </a:ext>
                </a:extLst>
              </a:tr>
            </a:tbl>
          </a:graphicData>
        </a:graphic>
      </p:graphicFrame>
      <p:sp>
        <p:nvSpPr>
          <p:cNvPr id="4" name="Rectangle 11">
            <a:extLst>
              <a:ext uri="{FF2B5EF4-FFF2-40B4-BE49-F238E27FC236}">
                <a16:creationId xmlns:a16="http://schemas.microsoft.com/office/drawing/2014/main" id="{DFC2BEA2-AF19-61FE-40E6-72B71A41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830"/>
            <a:ext cx="11249901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680C20-BA0C-0E9F-1580-BADDE64597C1}"/>
              </a:ext>
            </a:extLst>
          </p:cNvPr>
          <p:cNvSpPr txBox="1"/>
          <p:nvPr/>
        </p:nvSpPr>
        <p:spPr>
          <a:xfrm>
            <a:off x="1456453" y="889000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A. IDENTIFICACIÓN DE ATRIBUTOS </a:t>
            </a:r>
            <a:endParaRPr lang="es-B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2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6EB6912-79E7-52C5-A1C7-84741400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21363"/>
              </p:ext>
            </p:extLst>
          </p:nvPr>
        </p:nvGraphicFramePr>
        <p:xfrm>
          <a:off x="3051387" y="1209040"/>
          <a:ext cx="541866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1804023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LUGAR NACIMIENTO</a:t>
                      </a:r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 TIPO DE DATO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CÓDIGO LUGAR</a:t>
                      </a:r>
                      <a:endParaRPr lang="es-BO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NÚMERICO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PAIS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DEPARTAMENTO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PROVINCIA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914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1B80AB3-2219-AA12-AD51-2338AC55B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87421"/>
              </p:ext>
            </p:extLst>
          </p:nvPr>
        </p:nvGraphicFramePr>
        <p:xfrm>
          <a:off x="342054" y="415544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18040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OCUPACION</a:t>
                      </a:r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 TIPO DE DATO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CÓDIGO OCUPACION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NÚMERICO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NIVEL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2CB1D31-722D-8531-B363-04736E253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09366"/>
              </p:ext>
            </p:extLst>
          </p:nvPr>
        </p:nvGraphicFramePr>
        <p:xfrm>
          <a:off x="6167438" y="415544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18040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DOCUMENTOS</a:t>
                      </a:r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 TIPO DE DATO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CÓDIGO DOCUMENTO</a:t>
                      </a:r>
                      <a:endParaRPr lang="es-BO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NÚMERICO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ABREVIACION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:a16="http://schemas.microsoft.com/office/drawing/2014/main" id="{BD6F93F3-B7A9-198B-B3D1-A6DD45C8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830"/>
            <a:ext cx="11249901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26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85814FE-8F31-DA96-0ACF-F926D08F6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31" y="18019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EJERCICIOS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74DC73-8696-63F1-8E04-35A4061E7346}"/>
              </a:ext>
            </a:extLst>
          </p:cNvPr>
          <p:cNvSpPr txBox="1"/>
          <p:nvPr/>
        </p:nvSpPr>
        <p:spPr>
          <a:xfrm>
            <a:off x="213683" y="1236395"/>
            <a:ext cx="113687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000000"/>
                </a:solidFill>
              </a:rPr>
              <a:t>R</a:t>
            </a:r>
            <a:r>
              <a:rPr lang="es-ES" sz="2400" b="1" i="0" dirty="0">
                <a:solidFill>
                  <a:srgbClr val="000000"/>
                </a:solidFill>
                <a:effectLst/>
              </a:rPr>
              <a:t>epresenta las entidades con sus atributos correspondientes (ten en cuenta los diferentes tipos de atributos y su representación), presentar en formato </a:t>
            </a:r>
            <a:r>
              <a:rPr lang="es-ES" sz="2400" b="1" i="0" dirty="0" err="1">
                <a:solidFill>
                  <a:srgbClr val="000000"/>
                </a:solidFill>
                <a:effectLst/>
              </a:rPr>
              <a:t>pdf</a:t>
            </a:r>
            <a:r>
              <a:rPr lang="es-ES" sz="2400" b="1" i="0" dirty="0">
                <a:solidFill>
                  <a:srgbClr val="000000"/>
                </a:solidFill>
                <a:effectLst/>
              </a:rPr>
              <a:t> y subir al </a:t>
            </a:r>
            <a:r>
              <a:rPr lang="es-ES" sz="2400" b="1" i="0" dirty="0" err="1">
                <a:solidFill>
                  <a:srgbClr val="000000"/>
                </a:solidFill>
                <a:effectLst/>
              </a:rPr>
              <a:t>Teams</a:t>
            </a:r>
            <a:r>
              <a:rPr lang="es-ES" sz="2400" b="1" i="0" dirty="0">
                <a:solidFill>
                  <a:srgbClr val="000000"/>
                </a:solidFill>
                <a:effectLst/>
              </a:rPr>
              <a:t>.</a:t>
            </a:r>
            <a:endParaRPr lang="es-B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73E5DA-B5B2-C44C-E139-60A9CFF293D3}"/>
              </a:ext>
            </a:extLst>
          </p:cNvPr>
          <p:cNvSpPr txBox="1"/>
          <p:nvPr/>
        </p:nvSpPr>
        <p:spPr>
          <a:xfrm>
            <a:off x="284803" y="2567473"/>
            <a:ext cx="116223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</a:rPr>
              <a:t>Una empresa vende productos a varios clientes y se necesita conocer los datos personales de los clientes. Además datos de los productos, así como su precio unitario; y de cada proveedor se desea conocer datos que permitan identificarlos, ubicarlos y localizarlos.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</a:rPr>
              <a:t>En una empresa de transportes se desea tener datos de los choferes. Además de las encomiendas transportados a diferentes departamentos y provincia del país.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</a:rPr>
              <a:t>En un instituto se desea almacenar datos de los profesores, cursos de capacitación que se imparten y datos de los alumnos.</a:t>
            </a:r>
          </a:p>
        </p:txBody>
      </p:sp>
    </p:spTree>
    <p:extLst>
      <p:ext uri="{BB962C8B-B14F-4D97-AF65-F5344CB8AC3E}">
        <p14:creationId xmlns:p14="http://schemas.microsoft.com/office/powerpoint/2010/main" val="10015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6BCFA4-8CE1-891F-1208-C690DDEA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2167094"/>
            <a:ext cx="1838737" cy="1838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2BBE45-8504-9AC5-3F76-504E60D7CA86}"/>
              </a:ext>
            </a:extLst>
          </p:cNvPr>
          <p:cNvSpPr txBox="1"/>
          <p:nvPr/>
        </p:nvSpPr>
        <p:spPr>
          <a:xfrm>
            <a:off x="965008" y="4005831"/>
            <a:ext cx="139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PROCESO</a:t>
            </a:r>
            <a:endParaRPr lang="es-BO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8DF83F-7C88-C49E-F6CD-E84A51411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03" y="1511494"/>
            <a:ext cx="3505313" cy="35053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74F402-A0B4-5B0E-F2BB-95E1FEF6D64D}"/>
              </a:ext>
            </a:extLst>
          </p:cNvPr>
          <p:cNvSpPr txBox="1"/>
          <p:nvPr/>
        </p:nvSpPr>
        <p:spPr>
          <a:xfrm>
            <a:off x="2956337" y="5016807"/>
            <a:ext cx="329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ESTRUCTURA DE ALMACENAMIENTO DE LOS DATOS</a:t>
            </a:r>
            <a:endParaRPr lang="es-BO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ABBB8B-5A39-76E8-63C6-4F39562EF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728" y="3312103"/>
            <a:ext cx="924560" cy="9245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6545B6-FBFC-5AF5-5555-8AD4D239F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030" y="2745991"/>
            <a:ext cx="1582169" cy="15821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493B2EA-1775-64C4-6649-C920C984D14B}"/>
              </a:ext>
            </a:extLst>
          </p:cNvPr>
          <p:cNvSpPr txBox="1"/>
          <p:nvPr/>
        </p:nvSpPr>
        <p:spPr>
          <a:xfrm>
            <a:off x="7068980" y="4555142"/>
            <a:ext cx="216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BASE DE DATOS</a:t>
            </a:r>
            <a:endParaRPr lang="es-BO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78B1A9-6AEC-5EC3-01C6-164A1B724D2D}"/>
              </a:ext>
            </a:extLst>
          </p:cNvPr>
          <p:cNvSpPr txBox="1"/>
          <p:nvPr/>
        </p:nvSpPr>
        <p:spPr>
          <a:xfrm>
            <a:off x="9601200" y="4535655"/>
            <a:ext cx="2166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SISTEMA DE INFORMACIÓN</a:t>
            </a:r>
            <a:endParaRPr lang="es-BO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02E225-100B-1A95-83F5-CF902C2EB1E8}"/>
              </a:ext>
            </a:extLst>
          </p:cNvPr>
          <p:cNvSpPr txBox="1"/>
          <p:nvPr/>
        </p:nvSpPr>
        <p:spPr>
          <a:xfrm>
            <a:off x="1450177" y="5086056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define</a:t>
            </a:r>
            <a:endParaRPr lang="es-BO" dirty="0">
              <a:solidFill>
                <a:srgbClr val="FF0000"/>
              </a:solidFill>
            </a:endParaRPr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9FDD08EF-E9E7-04B2-0EF4-5093DD64E0D5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2016889" y="4677524"/>
            <a:ext cx="1061830" cy="817065"/>
          </a:xfrm>
          <a:prstGeom prst="curved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EC10CB2D-4F91-EAEF-EAF0-91A12FEAE25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6251915" y="5016807"/>
            <a:ext cx="1900407" cy="600165"/>
          </a:xfrm>
          <a:prstGeom prst="curved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ECADCF71-7CC9-F365-EED8-BE9DE6ED057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517859" y="4951153"/>
            <a:ext cx="2166683" cy="415499"/>
          </a:xfrm>
          <a:prstGeom prst="curvedConnector4">
            <a:avLst>
              <a:gd name="adj1" fmla="val 25000"/>
              <a:gd name="adj2" fmla="val 15501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84F022-A124-559C-5DDB-D21F6F919B71}"/>
              </a:ext>
            </a:extLst>
          </p:cNvPr>
          <p:cNvSpPr txBox="1"/>
          <p:nvPr/>
        </p:nvSpPr>
        <p:spPr>
          <a:xfrm>
            <a:off x="6829193" y="56169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 una</a:t>
            </a:r>
            <a:endParaRPr lang="es-BO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C7F1B4A-E101-DE28-EDE0-9151955334B2}"/>
              </a:ext>
            </a:extLst>
          </p:cNvPr>
          <p:cNvSpPr txBox="1"/>
          <p:nvPr/>
        </p:nvSpPr>
        <p:spPr>
          <a:xfrm>
            <a:off x="9423313" y="5617248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para</a:t>
            </a:r>
            <a:endParaRPr lang="es-BO" dirty="0">
              <a:solidFill>
                <a:srgbClr val="FF0000"/>
              </a:solidFill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E54A573-4384-E3CE-6D4B-5815EC8F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DE BASE DE DATOS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490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1">
            <a:extLst>
              <a:ext uri="{FF2B5EF4-FFF2-40B4-BE49-F238E27FC236}">
                <a16:creationId xmlns:a16="http://schemas.microsoft.com/office/drawing/2014/main" id="{DDCC9563-994A-47FA-9FC3-BC8464A4A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FASES DEL DISEÑO DE BASE DE DATOS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B6048DEE-476D-E9DF-6EC5-B8BF050B72E1}"/>
              </a:ext>
            </a:extLst>
          </p:cNvPr>
          <p:cNvGrpSpPr/>
          <p:nvPr/>
        </p:nvGrpSpPr>
        <p:grpSpPr>
          <a:xfrm>
            <a:off x="38496" y="967581"/>
            <a:ext cx="11678154" cy="5721789"/>
            <a:chOff x="226329" y="1320227"/>
            <a:chExt cx="11606789" cy="5262824"/>
          </a:xfrm>
        </p:grpSpPr>
        <p:sp>
          <p:nvSpPr>
            <p:cNvPr id="134" name="Freeform: Shape 43">
              <a:extLst>
                <a:ext uri="{FF2B5EF4-FFF2-40B4-BE49-F238E27FC236}">
                  <a16:creationId xmlns:a16="http://schemas.microsoft.com/office/drawing/2014/main" id="{4DDDA7BE-44F7-9FB3-22E6-E84234C7A265}"/>
                </a:ext>
              </a:extLst>
            </p:cNvPr>
            <p:cNvSpPr/>
            <p:nvPr/>
          </p:nvSpPr>
          <p:spPr>
            <a:xfrm rot="901633">
              <a:off x="7141044" y="3100957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44">
              <a:extLst>
                <a:ext uri="{FF2B5EF4-FFF2-40B4-BE49-F238E27FC236}">
                  <a16:creationId xmlns:a16="http://schemas.microsoft.com/office/drawing/2014/main" id="{7F429DCB-2F16-46C5-E930-AE81C57E48CF}"/>
                </a:ext>
              </a:extLst>
            </p:cNvPr>
            <p:cNvSpPr/>
            <p:nvPr/>
          </p:nvSpPr>
          <p:spPr>
            <a:xfrm rot="1570320">
              <a:off x="6363345" y="4787209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45">
              <a:extLst>
                <a:ext uri="{FF2B5EF4-FFF2-40B4-BE49-F238E27FC236}">
                  <a16:creationId xmlns:a16="http://schemas.microsoft.com/office/drawing/2014/main" id="{B586E828-961B-B37F-A657-8408A944304B}"/>
                </a:ext>
              </a:extLst>
            </p:cNvPr>
            <p:cNvSpPr/>
            <p:nvPr/>
          </p:nvSpPr>
          <p:spPr>
            <a:xfrm rot="19905529">
              <a:off x="4152930" y="483048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46">
              <a:extLst>
                <a:ext uri="{FF2B5EF4-FFF2-40B4-BE49-F238E27FC236}">
                  <a16:creationId xmlns:a16="http://schemas.microsoft.com/office/drawing/2014/main" id="{D33E672E-470F-847F-4028-E4CD43A2BD46}"/>
                </a:ext>
              </a:extLst>
            </p:cNvPr>
            <p:cNvSpPr/>
            <p:nvPr/>
          </p:nvSpPr>
          <p:spPr>
            <a:xfrm rot="1868001">
              <a:off x="3306850" y="306650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48">
              <a:extLst>
                <a:ext uri="{FF2B5EF4-FFF2-40B4-BE49-F238E27FC236}">
                  <a16:creationId xmlns:a16="http://schemas.microsoft.com/office/drawing/2014/main" id="{069DBF4B-0CE1-2E22-F558-F430FD527E19}"/>
                </a:ext>
              </a:extLst>
            </p:cNvPr>
            <p:cNvSpPr/>
            <p:nvPr/>
          </p:nvSpPr>
          <p:spPr>
            <a:xfrm rot="207651">
              <a:off x="5612098" y="135084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51">
              <a:extLst>
                <a:ext uri="{FF2B5EF4-FFF2-40B4-BE49-F238E27FC236}">
                  <a16:creationId xmlns:a16="http://schemas.microsoft.com/office/drawing/2014/main" id="{BACEC32C-0F93-2732-1F7E-5FB7D7AEBBAB}"/>
                </a:ext>
              </a:extLst>
            </p:cNvPr>
            <p:cNvSpPr/>
            <p:nvPr/>
          </p:nvSpPr>
          <p:spPr>
            <a:xfrm>
              <a:off x="4922574" y="2912155"/>
              <a:ext cx="2303394" cy="2303393"/>
            </a:xfrm>
            <a:custGeom>
              <a:avLst/>
              <a:gdLst>
                <a:gd name="connsiteX0" fmla="*/ 1196692 w 2489983"/>
                <a:gd name="connsiteY0" fmla="*/ 0 h 2489982"/>
                <a:gd name="connsiteX1" fmla="*/ 1293297 w 2489983"/>
                <a:gd name="connsiteY1" fmla="*/ 0 h 2489982"/>
                <a:gd name="connsiteX2" fmla="*/ 1448976 w 2489983"/>
                <a:gd name="connsiteY2" fmla="*/ 155679 h 2489982"/>
                <a:gd name="connsiteX3" fmla="*/ 1448976 w 2489983"/>
                <a:gd name="connsiteY3" fmla="*/ 317845 h 2489982"/>
                <a:gd name="connsiteX4" fmla="*/ 1527399 w 2489983"/>
                <a:gd name="connsiteY4" fmla="*/ 338010 h 2489982"/>
                <a:gd name="connsiteX5" fmla="*/ 1532107 w 2489983"/>
                <a:gd name="connsiteY5" fmla="*/ 339733 h 2489982"/>
                <a:gd name="connsiteX6" fmla="*/ 1612382 w 2489983"/>
                <a:gd name="connsiteY6" fmla="*/ 200692 h 2489982"/>
                <a:gd name="connsiteX7" fmla="*/ 1826721 w 2489983"/>
                <a:gd name="connsiteY7" fmla="*/ 143260 h 2489982"/>
                <a:gd name="connsiteX8" fmla="*/ 1908257 w 2489983"/>
                <a:gd name="connsiteY8" fmla="*/ 190335 h 2489982"/>
                <a:gd name="connsiteX9" fmla="*/ 1965689 w 2489983"/>
                <a:gd name="connsiteY9" fmla="*/ 404674 h 2489982"/>
                <a:gd name="connsiteX10" fmla="*/ 1883814 w 2489983"/>
                <a:gd name="connsiteY10" fmla="*/ 546486 h 2489982"/>
                <a:gd name="connsiteX11" fmla="*/ 1916517 w 2489983"/>
                <a:gd name="connsiteY11" fmla="*/ 573468 h 2489982"/>
                <a:gd name="connsiteX12" fmla="*/ 1943499 w 2489983"/>
                <a:gd name="connsiteY12" fmla="*/ 606171 h 2489982"/>
                <a:gd name="connsiteX13" fmla="*/ 2103036 w 2489983"/>
                <a:gd name="connsiteY13" fmla="*/ 514062 h 2489982"/>
                <a:gd name="connsiteX14" fmla="*/ 2289415 w 2489983"/>
                <a:gd name="connsiteY14" fmla="*/ 564002 h 2489982"/>
                <a:gd name="connsiteX15" fmla="*/ 2356958 w 2489983"/>
                <a:gd name="connsiteY15" fmla="*/ 680989 h 2489982"/>
                <a:gd name="connsiteX16" fmla="*/ 2307017 w 2489983"/>
                <a:gd name="connsiteY16" fmla="*/ 867368 h 2489982"/>
                <a:gd name="connsiteX17" fmla="*/ 2150252 w 2489983"/>
                <a:gd name="connsiteY17" fmla="*/ 957877 h 2489982"/>
                <a:gd name="connsiteX18" fmla="*/ 2151975 w 2489983"/>
                <a:gd name="connsiteY18" fmla="*/ 962586 h 2489982"/>
                <a:gd name="connsiteX19" fmla="*/ 2172140 w 2489983"/>
                <a:gd name="connsiteY19" fmla="*/ 1041010 h 2489982"/>
                <a:gd name="connsiteX20" fmla="*/ 2384409 w 2489983"/>
                <a:gd name="connsiteY20" fmla="*/ 1041010 h 2489982"/>
                <a:gd name="connsiteX21" fmla="*/ 2489983 w 2489983"/>
                <a:gd name="connsiteY21" fmla="*/ 1146583 h 2489982"/>
                <a:gd name="connsiteX22" fmla="*/ 2489983 w 2489983"/>
                <a:gd name="connsiteY22" fmla="*/ 1343400 h 2489982"/>
                <a:gd name="connsiteX23" fmla="*/ 2384409 w 2489983"/>
                <a:gd name="connsiteY23" fmla="*/ 1448973 h 2489982"/>
                <a:gd name="connsiteX24" fmla="*/ 2172140 w 2489983"/>
                <a:gd name="connsiteY24" fmla="*/ 1448973 h 2489982"/>
                <a:gd name="connsiteX25" fmla="*/ 2151975 w 2489983"/>
                <a:gd name="connsiteY25" fmla="*/ 1527396 h 2489982"/>
                <a:gd name="connsiteX26" fmla="*/ 2150251 w 2489983"/>
                <a:gd name="connsiteY26" fmla="*/ 1532107 h 2489982"/>
                <a:gd name="connsiteX27" fmla="*/ 2321833 w 2489983"/>
                <a:gd name="connsiteY27" fmla="*/ 1631169 h 2489982"/>
                <a:gd name="connsiteX28" fmla="*/ 2365511 w 2489983"/>
                <a:gd name="connsiteY28" fmla="*/ 1794176 h 2489982"/>
                <a:gd name="connsiteX29" fmla="*/ 2280858 w 2489983"/>
                <a:gd name="connsiteY29" fmla="*/ 1940798 h 2489982"/>
                <a:gd name="connsiteX30" fmla="*/ 2117852 w 2489983"/>
                <a:gd name="connsiteY30" fmla="*/ 1984475 h 2489982"/>
                <a:gd name="connsiteX31" fmla="*/ 1943499 w 2489983"/>
                <a:gd name="connsiteY31" fmla="*/ 1883812 h 2489982"/>
                <a:gd name="connsiteX32" fmla="*/ 1916517 w 2489983"/>
                <a:gd name="connsiteY32" fmla="*/ 1916514 h 2489982"/>
                <a:gd name="connsiteX33" fmla="*/ 1883811 w 2489983"/>
                <a:gd name="connsiteY33" fmla="*/ 1943499 h 2489982"/>
                <a:gd name="connsiteX34" fmla="*/ 1983246 w 2489983"/>
                <a:gd name="connsiteY34" fmla="*/ 2115725 h 2489982"/>
                <a:gd name="connsiteX35" fmla="*/ 1938669 w 2489983"/>
                <a:gd name="connsiteY35" fmla="*/ 2282087 h 2489982"/>
                <a:gd name="connsiteX36" fmla="*/ 1796301 w 2489983"/>
                <a:gd name="connsiteY36" fmla="*/ 2364283 h 2489982"/>
                <a:gd name="connsiteX37" fmla="*/ 1629939 w 2489983"/>
                <a:gd name="connsiteY37" fmla="*/ 2319707 h 2489982"/>
                <a:gd name="connsiteX38" fmla="*/ 1532103 w 2489983"/>
                <a:gd name="connsiteY38" fmla="*/ 2150251 h 2489982"/>
                <a:gd name="connsiteX39" fmla="*/ 1527399 w 2489983"/>
                <a:gd name="connsiteY39" fmla="*/ 2151973 h 2489982"/>
                <a:gd name="connsiteX40" fmla="*/ 1448976 w 2489983"/>
                <a:gd name="connsiteY40" fmla="*/ 2172137 h 2489982"/>
                <a:gd name="connsiteX41" fmla="*/ 1448976 w 2489983"/>
                <a:gd name="connsiteY41" fmla="*/ 2334303 h 2489982"/>
                <a:gd name="connsiteX42" fmla="*/ 1293297 w 2489983"/>
                <a:gd name="connsiteY42" fmla="*/ 2489982 h 2489982"/>
                <a:gd name="connsiteX43" fmla="*/ 1196692 w 2489983"/>
                <a:gd name="connsiteY43" fmla="*/ 2489982 h 2489982"/>
                <a:gd name="connsiteX44" fmla="*/ 1041013 w 2489983"/>
                <a:gd name="connsiteY44" fmla="*/ 2334303 h 2489982"/>
                <a:gd name="connsiteX45" fmla="*/ 1041013 w 2489983"/>
                <a:gd name="connsiteY45" fmla="*/ 2172137 h 2489982"/>
                <a:gd name="connsiteX46" fmla="*/ 962589 w 2489983"/>
                <a:gd name="connsiteY46" fmla="*/ 2151973 h 2489982"/>
                <a:gd name="connsiteX47" fmla="*/ 957880 w 2489983"/>
                <a:gd name="connsiteY47" fmla="*/ 2150249 h 2489982"/>
                <a:gd name="connsiteX48" fmla="*/ 877604 w 2489983"/>
                <a:gd name="connsiteY48" fmla="*/ 2289290 h 2489982"/>
                <a:gd name="connsiteX49" fmla="*/ 663265 w 2489983"/>
                <a:gd name="connsiteY49" fmla="*/ 2346722 h 2489982"/>
                <a:gd name="connsiteX50" fmla="*/ 581730 w 2489983"/>
                <a:gd name="connsiteY50" fmla="*/ 2299648 h 2489982"/>
                <a:gd name="connsiteX51" fmla="*/ 524298 w 2489983"/>
                <a:gd name="connsiteY51" fmla="*/ 2085309 h 2489982"/>
                <a:gd name="connsiteX52" fmla="*/ 606174 w 2489983"/>
                <a:gd name="connsiteY52" fmla="*/ 1943497 h 2489982"/>
                <a:gd name="connsiteX53" fmla="*/ 573471 w 2489983"/>
                <a:gd name="connsiteY53" fmla="*/ 1916514 h 2489982"/>
                <a:gd name="connsiteX54" fmla="*/ 546488 w 2489983"/>
                <a:gd name="connsiteY54" fmla="*/ 1883810 h 2489982"/>
                <a:gd name="connsiteX55" fmla="*/ 386949 w 2489983"/>
                <a:gd name="connsiteY55" fmla="*/ 1975920 h 2489982"/>
                <a:gd name="connsiteX56" fmla="*/ 200570 w 2489983"/>
                <a:gd name="connsiteY56" fmla="*/ 1925980 h 2489982"/>
                <a:gd name="connsiteX57" fmla="*/ 133027 w 2489983"/>
                <a:gd name="connsiteY57" fmla="*/ 1808993 h 2489982"/>
                <a:gd name="connsiteX58" fmla="*/ 182967 w 2489983"/>
                <a:gd name="connsiteY58" fmla="*/ 1622614 h 2489982"/>
                <a:gd name="connsiteX59" fmla="*/ 339736 w 2489983"/>
                <a:gd name="connsiteY59" fmla="*/ 1532104 h 2489982"/>
                <a:gd name="connsiteX60" fmla="*/ 338012 w 2489983"/>
                <a:gd name="connsiteY60" fmla="*/ 1527396 h 2489982"/>
                <a:gd name="connsiteX61" fmla="*/ 317848 w 2489983"/>
                <a:gd name="connsiteY61" fmla="*/ 1448973 h 2489982"/>
                <a:gd name="connsiteX62" fmla="*/ 105573 w 2489983"/>
                <a:gd name="connsiteY62" fmla="*/ 1448973 h 2489982"/>
                <a:gd name="connsiteX63" fmla="*/ 0 w 2489983"/>
                <a:gd name="connsiteY63" fmla="*/ 1343400 h 2489982"/>
                <a:gd name="connsiteX64" fmla="*/ 0 w 2489983"/>
                <a:gd name="connsiteY64" fmla="*/ 1146583 h 2489982"/>
                <a:gd name="connsiteX65" fmla="*/ 105573 w 2489983"/>
                <a:gd name="connsiteY65" fmla="*/ 1041010 h 2489982"/>
                <a:gd name="connsiteX66" fmla="*/ 317848 w 2489983"/>
                <a:gd name="connsiteY66" fmla="*/ 1041010 h 2489982"/>
                <a:gd name="connsiteX67" fmla="*/ 338012 w 2489983"/>
                <a:gd name="connsiteY67" fmla="*/ 962586 h 2489982"/>
                <a:gd name="connsiteX68" fmla="*/ 339735 w 2489983"/>
                <a:gd name="connsiteY68" fmla="*/ 957879 h 2489982"/>
                <a:gd name="connsiteX69" fmla="*/ 168148 w 2489983"/>
                <a:gd name="connsiteY69" fmla="*/ 858813 h 2489982"/>
                <a:gd name="connsiteX70" fmla="*/ 124470 w 2489983"/>
                <a:gd name="connsiteY70" fmla="*/ 695807 h 2489982"/>
                <a:gd name="connsiteX71" fmla="*/ 209123 w 2489983"/>
                <a:gd name="connsiteY71" fmla="*/ 549185 h 2489982"/>
                <a:gd name="connsiteX72" fmla="*/ 372129 w 2489983"/>
                <a:gd name="connsiteY72" fmla="*/ 505507 h 2489982"/>
                <a:gd name="connsiteX73" fmla="*/ 546487 w 2489983"/>
                <a:gd name="connsiteY73" fmla="*/ 606173 h 2489982"/>
                <a:gd name="connsiteX74" fmla="*/ 573471 w 2489983"/>
                <a:gd name="connsiteY74" fmla="*/ 573468 h 2489982"/>
                <a:gd name="connsiteX75" fmla="*/ 606171 w 2489983"/>
                <a:gd name="connsiteY75" fmla="*/ 546488 h 2489982"/>
                <a:gd name="connsiteX76" fmla="*/ 506733 w 2489983"/>
                <a:gd name="connsiteY76" fmla="*/ 374257 h 2489982"/>
                <a:gd name="connsiteX77" fmla="*/ 551309 w 2489983"/>
                <a:gd name="connsiteY77" fmla="*/ 207896 h 2489982"/>
                <a:gd name="connsiteX78" fmla="*/ 693678 w 2489983"/>
                <a:gd name="connsiteY78" fmla="*/ 125699 h 2489982"/>
                <a:gd name="connsiteX79" fmla="*/ 860039 w 2489983"/>
                <a:gd name="connsiteY79" fmla="*/ 170275 h 2489982"/>
                <a:gd name="connsiteX80" fmla="*/ 957877 w 2489983"/>
                <a:gd name="connsiteY80" fmla="*/ 339735 h 2489982"/>
                <a:gd name="connsiteX81" fmla="*/ 962589 w 2489983"/>
                <a:gd name="connsiteY81" fmla="*/ 338010 h 2489982"/>
                <a:gd name="connsiteX82" fmla="*/ 1041013 w 2489983"/>
                <a:gd name="connsiteY82" fmla="*/ 317845 h 2489982"/>
                <a:gd name="connsiteX83" fmla="*/ 1041013 w 2489983"/>
                <a:gd name="connsiteY83" fmla="*/ 155679 h 2489982"/>
                <a:gd name="connsiteX84" fmla="*/ 1196692 w 2489983"/>
                <a:gd name="connsiteY84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489983" h="2489982">
                  <a:moveTo>
                    <a:pt x="1196692" y="0"/>
                  </a:moveTo>
                  <a:lnTo>
                    <a:pt x="1293297" y="0"/>
                  </a:lnTo>
                  <a:cubicBezTo>
                    <a:pt x="1379276" y="0"/>
                    <a:pt x="1448976" y="69700"/>
                    <a:pt x="1448976" y="155679"/>
                  </a:cubicBezTo>
                  <a:lnTo>
                    <a:pt x="1448976" y="317845"/>
                  </a:lnTo>
                  <a:lnTo>
                    <a:pt x="1527399" y="338010"/>
                  </a:lnTo>
                  <a:lnTo>
                    <a:pt x="1532107" y="339733"/>
                  </a:lnTo>
                  <a:lnTo>
                    <a:pt x="1612382" y="200692"/>
                  </a:lnTo>
                  <a:cubicBezTo>
                    <a:pt x="1655711" y="125645"/>
                    <a:pt x="1751674" y="99932"/>
                    <a:pt x="1826721" y="143260"/>
                  </a:cubicBezTo>
                  <a:lnTo>
                    <a:pt x="1908257" y="190335"/>
                  </a:lnTo>
                  <a:cubicBezTo>
                    <a:pt x="1983304" y="233663"/>
                    <a:pt x="2009017" y="329626"/>
                    <a:pt x="1965689" y="404674"/>
                  </a:cubicBezTo>
                  <a:lnTo>
                    <a:pt x="1883814" y="546486"/>
                  </a:lnTo>
                  <a:lnTo>
                    <a:pt x="1916517" y="573468"/>
                  </a:lnTo>
                  <a:lnTo>
                    <a:pt x="1943499" y="606171"/>
                  </a:lnTo>
                  <a:lnTo>
                    <a:pt x="2103036" y="514062"/>
                  </a:lnTo>
                  <a:cubicBezTo>
                    <a:pt x="2168294" y="476386"/>
                    <a:pt x="2251739" y="498745"/>
                    <a:pt x="2289415" y="564002"/>
                  </a:cubicBezTo>
                  <a:lnTo>
                    <a:pt x="2356958" y="680989"/>
                  </a:lnTo>
                  <a:cubicBezTo>
                    <a:pt x="2394634" y="746247"/>
                    <a:pt x="2372275" y="829692"/>
                    <a:pt x="2307017" y="867368"/>
                  </a:cubicBezTo>
                  <a:lnTo>
                    <a:pt x="2150252" y="957877"/>
                  </a:lnTo>
                  <a:lnTo>
                    <a:pt x="2151975" y="962586"/>
                  </a:lnTo>
                  <a:lnTo>
                    <a:pt x="2172140" y="1041010"/>
                  </a:lnTo>
                  <a:lnTo>
                    <a:pt x="2384409" y="1041010"/>
                  </a:lnTo>
                  <a:cubicBezTo>
                    <a:pt x="2442715" y="1041010"/>
                    <a:pt x="2489983" y="1088277"/>
                    <a:pt x="2489983" y="1146583"/>
                  </a:cubicBezTo>
                  <a:lnTo>
                    <a:pt x="2489983" y="1343400"/>
                  </a:lnTo>
                  <a:cubicBezTo>
                    <a:pt x="2489983" y="1401706"/>
                    <a:pt x="2442715" y="1448973"/>
                    <a:pt x="2384409" y="1448973"/>
                  </a:cubicBezTo>
                  <a:lnTo>
                    <a:pt x="2172140" y="1448973"/>
                  </a:lnTo>
                  <a:lnTo>
                    <a:pt x="2151975" y="1527396"/>
                  </a:lnTo>
                  <a:lnTo>
                    <a:pt x="2150251" y="1532107"/>
                  </a:lnTo>
                  <a:lnTo>
                    <a:pt x="2321833" y="1631169"/>
                  </a:lnTo>
                  <a:cubicBezTo>
                    <a:pt x="2378908" y="1664121"/>
                    <a:pt x="2398463" y="1737101"/>
                    <a:pt x="2365511" y="1794176"/>
                  </a:cubicBezTo>
                  <a:lnTo>
                    <a:pt x="2280858" y="1940798"/>
                  </a:lnTo>
                  <a:cubicBezTo>
                    <a:pt x="2247906" y="1997873"/>
                    <a:pt x="2174926" y="2017427"/>
                    <a:pt x="2117852" y="1984475"/>
                  </a:cubicBezTo>
                  <a:lnTo>
                    <a:pt x="1943499" y="1883812"/>
                  </a:lnTo>
                  <a:lnTo>
                    <a:pt x="1916517" y="1916514"/>
                  </a:lnTo>
                  <a:lnTo>
                    <a:pt x="1883811" y="1943499"/>
                  </a:lnTo>
                  <a:lnTo>
                    <a:pt x="1983246" y="2115725"/>
                  </a:lnTo>
                  <a:cubicBezTo>
                    <a:pt x="2016876" y="2173974"/>
                    <a:pt x="1996918" y="2248457"/>
                    <a:pt x="1938669" y="2282087"/>
                  </a:cubicBezTo>
                  <a:lnTo>
                    <a:pt x="1796301" y="2364283"/>
                  </a:lnTo>
                  <a:cubicBezTo>
                    <a:pt x="1738052" y="2397913"/>
                    <a:pt x="1663569" y="2377956"/>
                    <a:pt x="1629939" y="2319707"/>
                  </a:cubicBezTo>
                  <a:lnTo>
                    <a:pt x="1532103" y="2150251"/>
                  </a:lnTo>
                  <a:lnTo>
                    <a:pt x="1527399" y="2151973"/>
                  </a:lnTo>
                  <a:lnTo>
                    <a:pt x="1448976" y="2172137"/>
                  </a:lnTo>
                  <a:lnTo>
                    <a:pt x="1448976" y="2334303"/>
                  </a:lnTo>
                  <a:cubicBezTo>
                    <a:pt x="1448976" y="2420282"/>
                    <a:pt x="1379276" y="2489982"/>
                    <a:pt x="1293297" y="2489982"/>
                  </a:cubicBezTo>
                  <a:lnTo>
                    <a:pt x="1196692" y="2489982"/>
                  </a:lnTo>
                  <a:cubicBezTo>
                    <a:pt x="1110713" y="2489982"/>
                    <a:pt x="1041013" y="2420282"/>
                    <a:pt x="1041013" y="2334303"/>
                  </a:cubicBezTo>
                  <a:lnTo>
                    <a:pt x="1041013" y="2172137"/>
                  </a:lnTo>
                  <a:lnTo>
                    <a:pt x="962589" y="2151973"/>
                  </a:lnTo>
                  <a:lnTo>
                    <a:pt x="957880" y="2150249"/>
                  </a:lnTo>
                  <a:lnTo>
                    <a:pt x="877604" y="2289290"/>
                  </a:lnTo>
                  <a:cubicBezTo>
                    <a:pt x="834276" y="2364338"/>
                    <a:pt x="738313" y="2390051"/>
                    <a:pt x="663265" y="2346722"/>
                  </a:cubicBezTo>
                  <a:lnTo>
                    <a:pt x="581730" y="2299648"/>
                  </a:lnTo>
                  <a:cubicBezTo>
                    <a:pt x="506683" y="2256319"/>
                    <a:pt x="480970" y="2160356"/>
                    <a:pt x="524298" y="2085309"/>
                  </a:cubicBezTo>
                  <a:lnTo>
                    <a:pt x="606174" y="1943497"/>
                  </a:lnTo>
                  <a:lnTo>
                    <a:pt x="573471" y="1916514"/>
                  </a:lnTo>
                  <a:lnTo>
                    <a:pt x="546488" y="1883810"/>
                  </a:lnTo>
                  <a:lnTo>
                    <a:pt x="386949" y="1975920"/>
                  </a:lnTo>
                  <a:cubicBezTo>
                    <a:pt x="321691" y="2013597"/>
                    <a:pt x="238246" y="1991238"/>
                    <a:pt x="200570" y="1925980"/>
                  </a:cubicBezTo>
                  <a:lnTo>
                    <a:pt x="133027" y="1808993"/>
                  </a:lnTo>
                  <a:cubicBezTo>
                    <a:pt x="95351" y="1743736"/>
                    <a:pt x="117710" y="1660291"/>
                    <a:pt x="182967" y="1622614"/>
                  </a:cubicBezTo>
                  <a:lnTo>
                    <a:pt x="339736" y="1532104"/>
                  </a:lnTo>
                  <a:lnTo>
                    <a:pt x="338012" y="1527396"/>
                  </a:lnTo>
                  <a:lnTo>
                    <a:pt x="317848" y="1448973"/>
                  </a:lnTo>
                  <a:lnTo>
                    <a:pt x="105573" y="1448973"/>
                  </a:lnTo>
                  <a:cubicBezTo>
                    <a:pt x="47267" y="1448973"/>
                    <a:pt x="0" y="1401706"/>
                    <a:pt x="0" y="1343400"/>
                  </a:cubicBezTo>
                  <a:lnTo>
                    <a:pt x="0" y="1146583"/>
                  </a:lnTo>
                  <a:cubicBezTo>
                    <a:pt x="0" y="1088277"/>
                    <a:pt x="47267" y="1041010"/>
                    <a:pt x="105573" y="1041010"/>
                  </a:cubicBezTo>
                  <a:lnTo>
                    <a:pt x="317848" y="1041010"/>
                  </a:lnTo>
                  <a:lnTo>
                    <a:pt x="338012" y="962586"/>
                  </a:lnTo>
                  <a:lnTo>
                    <a:pt x="339735" y="957879"/>
                  </a:lnTo>
                  <a:lnTo>
                    <a:pt x="168148" y="858813"/>
                  </a:lnTo>
                  <a:cubicBezTo>
                    <a:pt x="111073" y="825861"/>
                    <a:pt x="91518" y="752882"/>
                    <a:pt x="124470" y="695807"/>
                  </a:cubicBezTo>
                  <a:lnTo>
                    <a:pt x="209123" y="549185"/>
                  </a:lnTo>
                  <a:cubicBezTo>
                    <a:pt x="242075" y="492110"/>
                    <a:pt x="315055" y="472555"/>
                    <a:pt x="372129" y="505507"/>
                  </a:cubicBezTo>
                  <a:lnTo>
                    <a:pt x="546487" y="606173"/>
                  </a:lnTo>
                  <a:lnTo>
                    <a:pt x="573471" y="573468"/>
                  </a:lnTo>
                  <a:lnTo>
                    <a:pt x="606171" y="546488"/>
                  </a:lnTo>
                  <a:lnTo>
                    <a:pt x="506733" y="374257"/>
                  </a:lnTo>
                  <a:cubicBezTo>
                    <a:pt x="473103" y="316008"/>
                    <a:pt x="493061" y="241526"/>
                    <a:pt x="551309" y="207896"/>
                  </a:cubicBezTo>
                  <a:lnTo>
                    <a:pt x="693678" y="125699"/>
                  </a:lnTo>
                  <a:cubicBezTo>
                    <a:pt x="751927" y="92069"/>
                    <a:pt x="826409" y="112027"/>
                    <a:pt x="860039" y="170275"/>
                  </a:cubicBezTo>
                  <a:lnTo>
                    <a:pt x="957877" y="339735"/>
                  </a:lnTo>
                  <a:lnTo>
                    <a:pt x="962589" y="338010"/>
                  </a:lnTo>
                  <a:lnTo>
                    <a:pt x="1041013" y="317845"/>
                  </a:lnTo>
                  <a:lnTo>
                    <a:pt x="1041013" y="155679"/>
                  </a:lnTo>
                  <a:cubicBezTo>
                    <a:pt x="1041013" y="69700"/>
                    <a:pt x="1110713" y="0"/>
                    <a:pt x="119669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52">
              <a:extLst>
                <a:ext uri="{FF2B5EF4-FFF2-40B4-BE49-F238E27FC236}">
                  <a16:creationId xmlns:a16="http://schemas.microsoft.com/office/drawing/2014/main" id="{B5B3F76E-5633-4016-9D1B-EAE3F3F8C82F}"/>
                </a:ext>
              </a:extLst>
            </p:cNvPr>
            <p:cNvSpPr/>
            <p:nvPr/>
          </p:nvSpPr>
          <p:spPr>
            <a:xfrm>
              <a:off x="5387096" y="3376676"/>
              <a:ext cx="1374350" cy="137435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53">
              <a:extLst>
                <a:ext uri="{FF2B5EF4-FFF2-40B4-BE49-F238E27FC236}">
                  <a16:creationId xmlns:a16="http://schemas.microsoft.com/office/drawing/2014/main" id="{68B2E8FD-4BD6-7632-0182-C6E4323D6F87}"/>
                </a:ext>
              </a:extLst>
            </p:cNvPr>
            <p:cNvSpPr/>
            <p:nvPr/>
          </p:nvSpPr>
          <p:spPr>
            <a:xfrm>
              <a:off x="7532745" y="3492658"/>
              <a:ext cx="894234" cy="894234"/>
            </a:xfrm>
            <a:prstGeom prst="ellipse">
              <a:avLst/>
            </a:prstGeom>
            <a:gradFill>
              <a:gsLst>
                <a:gs pos="0">
                  <a:srgbClr val="008080"/>
                </a:gs>
                <a:gs pos="99000">
                  <a:srgbClr val="009999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54">
              <a:extLst>
                <a:ext uri="{FF2B5EF4-FFF2-40B4-BE49-F238E27FC236}">
                  <a16:creationId xmlns:a16="http://schemas.microsoft.com/office/drawing/2014/main" id="{748CF1DB-BF2C-2726-45EF-47DFE233B8DF}"/>
                </a:ext>
              </a:extLst>
            </p:cNvPr>
            <p:cNvSpPr/>
            <p:nvPr/>
          </p:nvSpPr>
          <p:spPr>
            <a:xfrm>
              <a:off x="6755046" y="5178910"/>
              <a:ext cx="894234" cy="894234"/>
            </a:xfrm>
            <a:prstGeom prst="ellipse">
              <a:avLst/>
            </a:prstGeom>
            <a:gradFill>
              <a:gsLst>
                <a:gs pos="0">
                  <a:srgbClr val="FF9900"/>
                </a:gs>
                <a:gs pos="99000">
                  <a:srgbClr val="CC3300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55">
              <a:extLst>
                <a:ext uri="{FF2B5EF4-FFF2-40B4-BE49-F238E27FC236}">
                  <a16:creationId xmlns:a16="http://schemas.microsoft.com/office/drawing/2014/main" id="{C2A12172-14A7-004B-5DE4-96B789D53755}"/>
                </a:ext>
              </a:extLst>
            </p:cNvPr>
            <p:cNvSpPr/>
            <p:nvPr/>
          </p:nvSpPr>
          <p:spPr>
            <a:xfrm>
              <a:off x="6003800" y="1735783"/>
              <a:ext cx="894234" cy="894234"/>
            </a:xfrm>
            <a:prstGeom prst="ellipse">
              <a:avLst/>
            </a:prstGeom>
            <a:gradFill>
              <a:gsLst>
                <a:gs pos="0">
                  <a:srgbClr val="FF0066"/>
                </a:gs>
                <a:gs pos="99000">
                  <a:srgbClr val="CC0099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57">
              <a:extLst>
                <a:ext uri="{FF2B5EF4-FFF2-40B4-BE49-F238E27FC236}">
                  <a16:creationId xmlns:a16="http://schemas.microsoft.com/office/drawing/2014/main" id="{BEC30702-8CB5-FD20-93CB-1AA4778EC6E2}"/>
                </a:ext>
              </a:extLst>
            </p:cNvPr>
            <p:cNvSpPr/>
            <p:nvPr/>
          </p:nvSpPr>
          <p:spPr>
            <a:xfrm>
              <a:off x="3698551" y="3458207"/>
              <a:ext cx="894234" cy="894234"/>
            </a:xfrm>
            <a:prstGeom prst="ellipse">
              <a:avLst/>
            </a:prstGeom>
            <a:gradFill>
              <a:gsLst>
                <a:gs pos="0">
                  <a:srgbClr val="800080"/>
                </a:gs>
                <a:gs pos="99000">
                  <a:srgbClr val="CC00CC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58">
              <a:extLst>
                <a:ext uri="{FF2B5EF4-FFF2-40B4-BE49-F238E27FC236}">
                  <a16:creationId xmlns:a16="http://schemas.microsoft.com/office/drawing/2014/main" id="{A1F08EDC-15FE-FA45-06BA-51D3E8E47672}"/>
                </a:ext>
              </a:extLst>
            </p:cNvPr>
            <p:cNvSpPr/>
            <p:nvPr/>
          </p:nvSpPr>
          <p:spPr>
            <a:xfrm>
              <a:off x="4544631" y="5222187"/>
              <a:ext cx="894234" cy="894234"/>
            </a:xfrm>
            <a:prstGeom prst="ellipse">
              <a:avLst/>
            </a:prstGeom>
            <a:gradFill>
              <a:gsLst>
                <a:gs pos="0">
                  <a:srgbClr val="003399"/>
                </a:gs>
                <a:gs pos="99000">
                  <a:srgbClr val="0099FF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73">
              <a:extLst>
                <a:ext uri="{FF2B5EF4-FFF2-40B4-BE49-F238E27FC236}">
                  <a16:creationId xmlns:a16="http://schemas.microsoft.com/office/drawing/2014/main" id="{4BA9BAB9-91A2-F3DE-2974-64481287AA16}"/>
                </a:ext>
              </a:extLst>
            </p:cNvPr>
            <p:cNvSpPr txBox="1"/>
            <p:nvPr/>
          </p:nvSpPr>
          <p:spPr>
            <a:xfrm>
              <a:off x="5251626" y="3908152"/>
              <a:ext cx="1669459" cy="31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DISEÑO DE BD.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53" name="Group 107">
              <a:extLst>
                <a:ext uri="{FF2B5EF4-FFF2-40B4-BE49-F238E27FC236}">
                  <a16:creationId xmlns:a16="http://schemas.microsoft.com/office/drawing/2014/main" id="{2BA0E9BB-036E-15F4-367A-C627DC37D0B9}"/>
                </a:ext>
              </a:extLst>
            </p:cNvPr>
            <p:cNvGrpSpPr/>
            <p:nvPr/>
          </p:nvGrpSpPr>
          <p:grpSpPr>
            <a:xfrm>
              <a:off x="8295278" y="1320227"/>
              <a:ext cx="2307771" cy="1083894"/>
              <a:chOff x="8542235" y="702728"/>
              <a:chExt cx="23077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: Rounded Corners 87">
                <a:extLst>
                  <a:ext uri="{FF2B5EF4-FFF2-40B4-BE49-F238E27FC236}">
                    <a16:creationId xmlns:a16="http://schemas.microsoft.com/office/drawing/2014/main" id="{A54EC92C-AB36-A673-F140-5D989542BBDE}"/>
                  </a:ext>
                </a:extLst>
              </p:cNvPr>
              <p:cNvSpPr/>
              <p:nvPr/>
            </p:nvSpPr>
            <p:spPr>
              <a:xfrm>
                <a:off x="8542235" y="702728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88">
                <a:extLst>
                  <a:ext uri="{FF2B5EF4-FFF2-40B4-BE49-F238E27FC236}">
                    <a16:creationId xmlns:a16="http://schemas.microsoft.com/office/drawing/2014/main" id="{CC731127-675E-4060-5FC4-80D40C59EE2D}"/>
                  </a:ext>
                </a:extLst>
              </p:cNvPr>
              <p:cNvSpPr txBox="1"/>
              <p:nvPr/>
            </p:nvSpPr>
            <p:spPr>
              <a:xfrm>
                <a:off x="8694630" y="1032357"/>
                <a:ext cx="2002980" cy="424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7006E"/>
                    </a:solidFill>
                    <a:latin typeface="Century Gothic" panose="020B0502020202020204" pitchFamily="34" charset="0"/>
                  </a:rPr>
                  <a:t>01: ANÁLISIS</a:t>
                </a:r>
              </a:p>
            </p:txBody>
          </p:sp>
        </p:grpSp>
        <p:grpSp>
          <p:nvGrpSpPr>
            <p:cNvPr id="154" name="Group 104">
              <a:extLst>
                <a:ext uri="{FF2B5EF4-FFF2-40B4-BE49-F238E27FC236}">
                  <a16:creationId xmlns:a16="http://schemas.microsoft.com/office/drawing/2014/main" id="{132F09D9-EEC2-26EB-0DBE-562A43F50C5A}"/>
                </a:ext>
              </a:extLst>
            </p:cNvPr>
            <p:cNvGrpSpPr/>
            <p:nvPr/>
          </p:nvGrpSpPr>
          <p:grpSpPr>
            <a:xfrm>
              <a:off x="9197901" y="3330636"/>
              <a:ext cx="2635217" cy="1083894"/>
              <a:chOff x="9288212" y="2943579"/>
              <a:chExt cx="2635217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6" name="Rectangle: Rounded Corners 81">
                <a:extLst>
                  <a:ext uri="{FF2B5EF4-FFF2-40B4-BE49-F238E27FC236}">
                    <a16:creationId xmlns:a16="http://schemas.microsoft.com/office/drawing/2014/main" id="{529F5F73-F1D5-0B72-4B8A-E5B0EFCD7202}"/>
                  </a:ext>
                </a:extLst>
              </p:cNvPr>
              <p:cNvSpPr/>
              <p:nvPr/>
            </p:nvSpPr>
            <p:spPr>
              <a:xfrm>
                <a:off x="9451935" y="2943579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90">
                <a:extLst>
                  <a:ext uri="{FF2B5EF4-FFF2-40B4-BE49-F238E27FC236}">
                    <a16:creationId xmlns:a16="http://schemas.microsoft.com/office/drawing/2014/main" id="{F4939C18-D36F-6B25-AA76-4841B7DDB0F0}"/>
                  </a:ext>
                </a:extLst>
              </p:cNvPr>
              <p:cNvSpPr txBox="1"/>
              <p:nvPr/>
            </p:nvSpPr>
            <p:spPr>
              <a:xfrm>
                <a:off x="9288212" y="3071151"/>
                <a:ext cx="2635217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9797"/>
                    </a:solidFill>
                    <a:latin typeface="Century Gothic" panose="020B0502020202020204" pitchFamily="34" charset="0"/>
                  </a:rPr>
                  <a:t>02: DISEÑO CONCEPTUAL</a:t>
                </a:r>
              </a:p>
            </p:txBody>
          </p:sp>
        </p:grpSp>
        <p:grpSp>
          <p:nvGrpSpPr>
            <p:cNvPr id="155" name="Group 112">
              <a:extLst>
                <a:ext uri="{FF2B5EF4-FFF2-40B4-BE49-F238E27FC236}">
                  <a16:creationId xmlns:a16="http://schemas.microsoft.com/office/drawing/2014/main" id="{91857614-B888-7839-5318-4FD96C9F6C1E}"/>
                </a:ext>
              </a:extLst>
            </p:cNvPr>
            <p:cNvGrpSpPr/>
            <p:nvPr/>
          </p:nvGrpSpPr>
          <p:grpSpPr>
            <a:xfrm>
              <a:off x="8515763" y="5443291"/>
              <a:ext cx="2344171" cy="1083894"/>
              <a:chOff x="8515763" y="4796178"/>
              <a:chExt cx="23441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: Rounded Corners 83">
                <a:extLst>
                  <a:ext uri="{FF2B5EF4-FFF2-40B4-BE49-F238E27FC236}">
                    <a16:creationId xmlns:a16="http://schemas.microsoft.com/office/drawing/2014/main" id="{BF79D173-CC6E-A12F-59B4-C1CB9001C008}"/>
                  </a:ext>
                </a:extLst>
              </p:cNvPr>
              <p:cNvSpPr/>
              <p:nvPr/>
            </p:nvSpPr>
            <p:spPr>
              <a:xfrm>
                <a:off x="8542236" y="4796178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92">
                <a:extLst>
                  <a:ext uri="{FF2B5EF4-FFF2-40B4-BE49-F238E27FC236}">
                    <a16:creationId xmlns:a16="http://schemas.microsoft.com/office/drawing/2014/main" id="{CFB61A6C-D7AA-9E50-3341-4EC745DA0A57}"/>
                  </a:ext>
                </a:extLst>
              </p:cNvPr>
              <p:cNvSpPr txBox="1"/>
              <p:nvPr/>
            </p:nvSpPr>
            <p:spPr>
              <a:xfrm>
                <a:off x="8515763" y="4937651"/>
                <a:ext cx="2344171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E7600"/>
                    </a:solidFill>
                    <a:latin typeface="Century Gothic" panose="020B0502020202020204" pitchFamily="34" charset="0"/>
                  </a:rPr>
                  <a:t>03: DISEÑO LÓGICO</a:t>
                </a:r>
              </a:p>
            </p:txBody>
          </p:sp>
        </p:grpSp>
        <p:grpSp>
          <p:nvGrpSpPr>
            <p:cNvPr id="156" name="Group 117">
              <a:extLst>
                <a:ext uri="{FF2B5EF4-FFF2-40B4-BE49-F238E27FC236}">
                  <a16:creationId xmlns:a16="http://schemas.microsoft.com/office/drawing/2014/main" id="{7B4A46B2-C127-7AB4-82B1-42C6649ED8CF}"/>
                </a:ext>
              </a:extLst>
            </p:cNvPr>
            <p:cNvGrpSpPr/>
            <p:nvPr/>
          </p:nvGrpSpPr>
          <p:grpSpPr>
            <a:xfrm>
              <a:off x="1370476" y="5499157"/>
              <a:ext cx="2307771" cy="1083894"/>
              <a:chOff x="1390780" y="4817163"/>
              <a:chExt cx="23077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0" name="Rectangle: Rounded Corners 84">
                <a:extLst>
                  <a:ext uri="{FF2B5EF4-FFF2-40B4-BE49-F238E27FC236}">
                    <a16:creationId xmlns:a16="http://schemas.microsoft.com/office/drawing/2014/main" id="{D2472C05-DE36-D20D-CC56-D3E0C2BC1B1C}"/>
                  </a:ext>
                </a:extLst>
              </p:cNvPr>
              <p:cNvSpPr/>
              <p:nvPr/>
            </p:nvSpPr>
            <p:spPr>
              <a:xfrm>
                <a:off x="1390780" y="4817163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94">
                <a:extLst>
                  <a:ext uri="{FF2B5EF4-FFF2-40B4-BE49-F238E27FC236}">
                    <a16:creationId xmlns:a16="http://schemas.microsoft.com/office/drawing/2014/main" id="{906EC28A-22A5-E9EA-031C-3A6459B8DA66}"/>
                  </a:ext>
                </a:extLst>
              </p:cNvPr>
              <p:cNvSpPr txBox="1"/>
              <p:nvPr/>
            </p:nvSpPr>
            <p:spPr>
              <a:xfrm>
                <a:off x="1489475" y="4980846"/>
                <a:ext cx="2021603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42A8"/>
                    </a:solidFill>
                    <a:latin typeface="Century Gothic" panose="020B0502020202020204" pitchFamily="34" charset="0"/>
                  </a:rPr>
                  <a:t>04: DISEÑO FÍSICO</a:t>
                </a:r>
              </a:p>
            </p:txBody>
          </p:sp>
        </p:grpSp>
        <p:grpSp>
          <p:nvGrpSpPr>
            <p:cNvPr id="157" name="Group 120">
              <a:extLst>
                <a:ext uri="{FF2B5EF4-FFF2-40B4-BE49-F238E27FC236}">
                  <a16:creationId xmlns:a16="http://schemas.microsoft.com/office/drawing/2014/main" id="{8C51D34F-0B3E-8D66-2039-B7546676AD67}"/>
                </a:ext>
              </a:extLst>
            </p:cNvPr>
            <p:cNvGrpSpPr/>
            <p:nvPr/>
          </p:nvGrpSpPr>
          <p:grpSpPr>
            <a:xfrm>
              <a:off x="226329" y="3467366"/>
              <a:ext cx="2885562" cy="1168957"/>
              <a:chOff x="226329" y="2820253"/>
              <a:chExt cx="2885562" cy="11689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7" name="Rectangle: Rounded Corners 85">
                <a:extLst>
                  <a:ext uri="{FF2B5EF4-FFF2-40B4-BE49-F238E27FC236}">
                    <a16:creationId xmlns:a16="http://schemas.microsoft.com/office/drawing/2014/main" id="{36407CA9-B090-ECD8-5D52-3F3D8B0D0A8E}"/>
                  </a:ext>
                </a:extLst>
              </p:cNvPr>
              <p:cNvSpPr/>
              <p:nvPr/>
            </p:nvSpPr>
            <p:spPr>
              <a:xfrm>
                <a:off x="450614" y="2905316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96">
                <a:extLst>
                  <a:ext uri="{FF2B5EF4-FFF2-40B4-BE49-F238E27FC236}">
                    <a16:creationId xmlns:a16="http://schemas.microsoft.com/office/drawing/2014/main" id="{1237F374-80C2-7B39-5EEC-0AAB32F217FD}"/>
                  </a:ext>
                </a:extLst>
              </p:cNvPr>
              <p:cNvSpPr txBox="1"/>
              <p:nvPr/>
            </p:nvSpPr>
            <p:spPr>
              <a:xfrm>
                <a:off x="226329" y="2820253"/>
                <a:ext cx="2885562" cy="110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F008F"/>
                    </a:solidFill>
                    <a:latin typeface="Century Gothic" panose="020B0502020202020204" pitchFamily="34" charset="0"/>
                  </a:rPr>
                  <a:t>05: IMPLEMENTACIÓN OPTIMIZACIÓN</a:t>
                </a:r>
              </a:p>
            </p:txBody>
          </p:sp>
        </p:grpSp>
        <p:cxnSp>
          <p:nvCxnSpPr>
            <p:cNvPr id="160" name="Straight Arrow Connector 101">
              <a:extLst>
                <a:ext uri="{FF2B5EF4-FFF2-40B4-BE49-F238E27FC236}">
                  <a16:creationId xmlns:a16="http://schemas.microsoft.com/office/drawing/2014/main" id="{AFAF9999-95EC-82F8-2A93-8BF924BB66FE}"/>
                </a:ext>
              </a:extLst>
            </p:cNvPr>
            <p:cNvCxnSpPr>
              <a:cxnSpLocks/>
              <a:endCxn id="206" idx="1"/>
            </p:cNvCxnSpPr>
            <p:nvPr/>
          </p:nvCxnSpPr>
          <p:spPr>
            <a:xfrm>
              <a:off x="9026979" y="3872583"/>
              <a:ext cx="3346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08">
              <a:extLst>
                <a:ext uri="{FF2B5EF4-FFF2-40B4-BE49-F238E27FC236}">
                  <a16:creationId xmlns:a16="http://schemas.microsoft.com/office/drawing/2014/main" id="{63461F29-D1F6-34CA-E5EB-3261E1BE6445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>
              <a:off x="7342922" y="1862173"/>
              <a:ext cx="95235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11">
              <a:extLst>
                <a:ext uri="{FF2B5EF4-FFF2-40B4-BE49-F238E27FC236}">
                  <a16:creationId xmlns:a16="http://schemas.microsoft.com/office/drawing/2014/main" id="{7F6F3718-CF2D-8FB6-433F-7DF983881C75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8194715" y="5985238"/>
              <a:ext cx="3475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15">
              <a:extLst>
                <a:ext uri="{FF2B5EF4-FFF2-40B4-BE49-F238E27FC236}">
                  <a16:creationId xmlns:a16="http://schemas.microsoft.com/office/drawing/2014/main" id="{4026FFCB-C727-EAEC-8AD0-C9550A37E9A1}"/>
                </a:ext>
              </a:extLst>
            </p:cNvPr>
            <p:cNvCxnSpPr>
              <a:cxnSpLocks/>
              <a:endCxn id="200" idx="3"/>
            </p:cNvCxnSpPr>
            <p:nvPr/>
          </p:nvCxnSpPr>
          <p:spPr>
            <a:xfrm flipH="1">
              <a:off x="3678247" y="6041104"/>
              <a:ext cx="326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22">
              <a:extLst>
                <a:ext uri="{FF2B5EF4-FFF2-40B4-BE49-F238E27FC236}">
                  <a16:creationId xmlns:a16="http://schemas.microsoft.com/office/drawing/2014/main" id="{B05A2FE0-631F-F1BD-F033-0D77740D4105}"/>
                </a:ext>
              </a:extLst>
            </p:cNvPr>
            <p:cNvCxnSpPr>
              <a:cxnSpLocks/>
              <a:endCxn id="197" idx="3"/>
            </p:cNvCxnSpPr>
            <p:nvPr/>
          </p:nvCxnSpPr>
          <p:spPr>
            <a:xfrm flipH="1">
              <a:off x="2758385" y="4090040"/>
              <a:ext cx="336289" cy="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áfico 3" descr="Investigación con relleno sólido">
            <a:extLst>
              <a:ext uri="{FF2B5EF4-FFF2-40B4-BE49-F238E27FC236}">
                <a16:creationId xmlns:a16="http://schemas.microsoft.com/office/drawing/2014/main" id="{C684D689-DCCA-1D0F-76B4-51FC8A521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924" y="1573266"/>
            <a:ext cx="729412" cy="729412"/>
          </a:xfrm>
          <a:prstGeom prst="rect">
            <a:avLst/>
          </a:prstGeom>
        </p:spPr>
      </p:pic>
      <p:pic>
        <p:nvPicPr>
          <p:cNvPr id="9" name="Gráfico 8" descr="Tabla de decisiones contorno">
            <a:extLst>
              <a:ext uri="{FF2B5EF4-FFF2-40B4-BE49-F238E27FC236}">
                <a16:creationId xmlns:a16="http://schemas.microsoft.com/office/drawing/2014/main" id="{D30A70B9-C689-2879-2CDB-6A4AE9501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0965" y="3478562"/>
            <a:ext cx="642510" cy="642510"/>
          </a:xfrm>
          <a:prstGeom prst="rect">
            <a:avLst/>
          </a:prstGeom>
        </p:spPr>
      </p:pic>
      <p:pic>
        <p:nvPicPr>
          <p:cNvPr id="11" name="Gráfico 10" descr="Tabla con relleno sólido">
            <a:extLst>
              <a:ext uri="{FF2B5EF4-FFF2-40B4-BE49-F238E27FC236}">
                <a16:creationId xmlns:a16="http://schemas.microsoft.com/office/drawing/2014/main" id="{9D7CD929-E44A-485D-E1D5-7A6733353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3794" y="5427616"/>
            <a:ext cx="474823" cy="474823"/>
          </a:xfrm>
          <a:prstGeom prst="rect">
            <a:avLst/>
          </a:prstGeom>
        </p:spPr>
      </p:pic>
      <p:pic>
        <p:nvPicPr>
          <p:cNvPr id="212" name="Gráfico 211" descr="Tabla con relleno sólido">
            <a:extLst>
              <a:ext uri="{FF2B5EF4-FFF2-40B4-BE49-F238E27FC236}">
                <a16:creationId xmlns:a16="http://schemas.microsoft.com/office/drawing/2014/main" id="{DA0FABDC-2DD0-9C35-D124-4C4407652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5385" y="5682649"/>
            <a:ext cx="474823" cy="474823"/>
          </a:xfrm>
          <a:prstGeom prst="rect">
            <a:avLst/>
          </a:prstGeom>
        </p:spPr>
      </p:pic>
      <p:pic>
        <p:nvPicPr>
          <p:cNvPr id="213" name="Gráfico 212" descr="Tabla con relleno sólido">
            <a:extLst>
              <a:ext uri="{FF2B5EF4-FFF2-40B4-BE49-F238E27FC236}">
                <a16:creationId xmlns:a16="http://schemas.microsoft.com/office/drawing/2014/main" id="{42CCC5CF-9ADE-D4DB-B7CE-E75E86EA8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6696" y="5195062"/>
            <a:ext cx="474823" cy="474823"/>
          </a:xfrm>
          <a:prstGeom prst="rect">
            <a:avLst/>
          </a:prstGeom>
        </p:spPr>
      </p:pic>
      <p:pic>
        <p:nvPicPr>
          <p:cNvPr id="13" name="Gráfico 12" descr="Base de datos contorno">
            <a:extLst>
              <a:ext uri="{FF2B5EF4-FFF2-40B4-BE49-F238E27FC236}">
                <a16:creationId xmlns:a16="http://schemas.microsoft.com/office/drawing/2014/main" id="{7A014421-AA83-64BE-4A94-1D0987EF9F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3876" y="5339804"/>
            <a:ext cx="728275" cy="728275"/>
          </a:xfrm>
          <a:prstGeom prst="rect">
            <a:avLst/>
          </a:prstGeom>
        </p:spPr>
      </p:pic>
      <p:pic>
        <p:nvPicPr>
          <p:cNvPr id="15" name="Gráfico 14" descr="Herramientas con relleno sólido">
            <a:extLst>
              <a:ext uri="{FF2B5EF4-FFF2-40B4-BE49-F238E27FC236}">
                <a16:creationId xmlns:a16="http://schemas.microsoft.com/office/drawing/2014/main" id="{91E36240-E44A-4F11-886B-904597123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4525" y="3773207"/>
            <a:ext cx="425355" cy="425355"/>
          </a:xfrm>
          <a:prstGeom prst="rect">
            <a:avLst/>
          </a:prstGeom>
        </p:spPr>
      </p:pic>
      <p:pic>
        <p:nvPicPr>
          <p:cNvPr id="214" name="Gráfico 213" descr="Base de datos contorno">
            <a:extLst>
              <a:ext uri="{FF2B5EF4-FFF2-40B4-BE49-F238E27FC236}">
                <a16:creationId xmlns:a16="http://schemas.microsoft.com/office/drawing/2014/main" id="{8A9D30C7-8E6C-59B6-B038-FA8F049FB2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1460" y="3378514"/>
            <a:ext cx="486927" cy="4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1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59BDEC19-7415-4BB0-356B-3AB6C063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01.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ANÁLISIS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19D6FBA-4609-210E-B672-B30A50A0C8A2}"/>
              </a:ext>
            </a:extLst>
          </p:cNvPr>
          <p:cNvGrpSpPr/>
          <p:nvPr/>
        </p:nvGrpSpPr>
        <p:grpSpPr>
          <a:xfrm>
            <a:off x="265302" y="1874185"/>
            <a:ext cx="11581156" cy="3109630"/>
            <a:chOff x="458444" y="2357114"/>
            <a:chExt cx="11149386" cy="263211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2948A66-E347-B121-3CD2-E17F26F2C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4739" y="3610290"/>
              <a:ext cx="1026160" cy="102616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BFD600A-AAA9-B4A8-5B6F-47E1BC589292}"/>
                </a:ext>
              </a:extLst>
            </p:cNvPr>
            <p:cNvSpPr txBox="1"/>
            <p:nvPr/>
          </p:nvSpPr>
          <p:spPr>
            <a:xfrm>
              <a:off x="638913" y="3087592"/>
              <a:ext cx="3853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SISTEMAS DE INFORMACIÓN</a:t>
              </a:r>
              <a:endParaRPr lang="es-BO" sz="2400" b="1" dirty="0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F10A31F-7E7A-7FB7-4829-552ECB014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444" y="2357114"/>
              <a:ext cx="624166" cy="624166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5B70C1E-E60E-2246-D1C6-00EF8A585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133" y="2402393"/>
              <a:ext cx="624166" cy="624166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B860B1B-8385-93FD-78E4-1DCF7958A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7299" y="3641637"/>
              <a:ext cx="826994" cy="826994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8B77664-73FA-2230-0D7A-CD461084D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48227" y="3610290"/>
              <a:ext cx="889689" cy="889689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56BBD6EB-3910-CB3C-55BA-9455FE9EF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3519" y="3410476"/>
              <a:ext cx="812661" cy="81266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D4F4235-91ED-87FB-2C41-513111E50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58402" y="4357050"/>
              <a:ext cx="558800" cy="55880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3D17EF96-3372-599C-DA8E-2A8D139E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554" y="2488963"/>
              <a:ext cx="529719" cy="529719"/>
            </a:xfrm>
            <a:prstGeom prst="rect">
              <a:avLst/>
            </a:prstGeom>
          </p:spPr>
        </p:pic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7676125E-02E8-2E96-6C59-BC2F3D54D2D9}"/>
                </a:ext>
              </a:extLst>
            </p:cNvPr>
            <p:cNvSpPr/>
            <p:nvPr/>
          </p:nvSpPr>
          <p:spPr>
            <a:xfrm>
              <a:off x="638913" y="3042313"/>
              <a:ext cx="3771955" cy="194691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F7C0B0B-DBDB-B796-F4CE-46DF873D14D1}"/>
                </a:ext>
              </a:extLst>
            </p:cNvPr>
            <p:cNvSpPr txBox="1"/>
            <p:nvPr/>
          </p:nvSpPr>
          <p:spPr>
            <a:xfrm>
              <a:off x="1257195" y="2593380"/>
              <a:ext cx="26250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/>
                <a:t>IDENTIFICACIÓN</a:t>
              </a:r>
              <a:endParaRPr lang="es-BO" sz="2800" b="1" dirty="0"/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2F79CA0C-999C-F251-121F-9AFC3938ED8D}"/>
                </a:ext>
              </a:extLst>
            </p:cNvPr>
            <p:cNvSpPr/>
            <p:nvPr/>
          </p:nvSpPr>
          <p:spPr>
            <a:xfrm>
              <a:off x="4545216" y="3042312"/>
              <a:ext cx="3154638" cy="193149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6969236-9404-027C-210B-39C49FC1F97C}"/>
                </a:ext>
              </a:extLst>
            </p:cNvPr>
            <p:cNvSpPr txBox="1"/>
            <p:nvPr/>
          </p:nvSpPr>
          <p:spPr>
            <a:xfrm>
              <a:off x="4942363" y="2587272"/>
              <a:ext cx="226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/>
                <a:t>RECOLECCIÓN</a:t>
              </a:r>
              <a:endParaRPr lang="es-BO" sz="2800" b="1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1A52C0F-AA22-0B68-8ACD-EB831C11F12D}"/>
                </a:ext>
              </a:extLst>
            </p:cNvPr>
            <p:cNvSpPr txBox="1"/>
            <p:nvPr/>
          </p:nvSpPr>
          <p:spPr>
            <a:xfrm>
              <a:off x="4833258" y="3086375"/>
              <a:ext cx="25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DOCUMENTACIÓN</a:t>
              </a:r>
              <a:endParaRPr lang="es-BO" sz="2400" b="1" dirty="0"/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5618C1FA-124F-65F5-2A99-0467277D827B}"/>
                </a:ext>
              </a:extLst>
            </p:cNvPr>
            <p:cNvSpPr/>
            <p:nvPr/>
          </p:nvSpPr>
          <p:spPr>
            <a:xfrm>
              <a:off x="7987895" y="3026559"/>
              <a:ext cx="3619935" cy="193149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0DFCB65-ACD3-74E0-94AC-910C61C20CD0}"/>
                </a:ext>
              </a:extLst>
            </p:cNvPr>
            <p:cNvSpPr txBox="1"/>
            <p:nvPr/>
          </p:nvSpPr>
          <p:spPr>
            <a:xfrm>
              <a:off x="8152711" y="2563155"/>
              <a:ext cx="26250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/>
                <a:t>IDENTIFICACIÓN</a:t>
              </a:r>
              <a:endParaRPr lang="es-BO" sz="2800" b="1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A7AC263-50B6-B06A-BC2A-9C008DA426B6}"/>
                </a:ext>
              </a:extLst>
            </p:cNvPr>
            <p:cNvSpPr txBox="1"/>
            <p:nvPr/>
          </p:nvSpPr>
          <p:spPr>
            <a:xfrm>
              <a:off x="8970796" y="3026559"/>
              <a:ext cx="1518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USUARIOS</a:t>
              </a:r>
              <a:endParaRPr lang="es-BO" sz="2400" b="1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E70B665-85DB-4693-FCAC-4B9F91F98A5D}"/>
                </a:ext>
              </a:extLst>
            </p:cNvPr>
            <p:cNvSpPr txBox="1"/>
            <p:nvPr/>
          </p:nvSpPr>
          <p:spPr>
            <a:xfrm>
              <a:off x="10017202" y="3554106"/>
              <a:ext cx="1454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encuestas</a:t>
              </a:r>
              <a:endParaRPr lang="es-BO" sz="2400" b="1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FD645861-3F49-305F-0304-6C1E7A289437}"/>
                </a:ext>
              </a:extLst>
            </p:cNvPr>
            <p:cNvSpPr txBox="1"/>
            <p:nvPr/>
          </p:nvSpPr>
          <p:spPr>
            <a:xfrm>
              <a:off x="10017202" y="4454185"/>
              <a:ext cx="1590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entrevistas</a:t>
              </a:r>
              <a:endParaRPr lang="es-BO" sz="2400" b="1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2205C356-0B3D-14E1-1FF8-7C5F0F4B5D35}"/>
                </a:ext>
              </a:extLst>
            </p:cNvPr>
            <p:cNvSpPr txBox="1"/>
            <p:nvPr/>
          </p:nvSpPr>
          <p:spPr>
            <a:xfrm>
              <a:off x="6743845" y="3661705"/>
              <a:ext cx="835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física</a:t>
              </a:r>
              <a:endParaRPr lang="es-BO" sz="2400" b="1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BDAFC6A-82E7-577F-DB3E-CC7CFFF7FFA1}"/>
                </a:ext>
              </a:extLst>
            </p:cNvPr>
            <p:cNvSpPr txBox="1"/>
            <p:nvPr/>
          </p:nvSpPr>
          <p:spPr>
            <a:xfrm>
              <a:off x="6583721" y="4468631"/>
              <a:ext cx="978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digital</a:t>
              </a:r>
              <a:endParaRPr lang="es-BO" sz="2400" b="1" dirty="0"/>
            </a:p>
          </p:txBody>
        </p: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C7DC4AF2-A4E9-0EA2-9575-6B55704D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69896" y="4320510"/>
              <a:ext cx="595340" cy="595340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08C9E4EE-0138-B930-923C-8A743DF9E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96376" y="3541028"/>
              <a:ext cx="683868" cy="683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83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59BDEC19-7415-4BB0-356B-3AB6C063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02.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CONCEPTUAL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E015C5-E31B-DECF-4FC8-E36F88EF1135}"/>
              </a:ext>
            </a:extLst>
          </p:cNvPr>
          <p:cNvSpPr txBox="1"/>
          <p:nvPr/>
        </p:nvSpPr>
        <p:spPr>
          <a:xfrm>
            <a:off x="1716528" y="2177140"/>
            <a:ext cx="163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ENTIDADES</a:t>
            </a:r>
            <a:endParaRPr lang="es-BO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BEB3E3-BDAF-DB7B-693E-B7E039709076}"/>
              </a:ext>
            </a:extLst>
          </p:cNvPr>
          <p:cNvSpPr txBox="1"/>
          <p:nvPr/>
        </p:nvSpPr>
        <p:spPr>
          <a:xfrm>
            <a:off x="5411491" y="1913433"/>
            <a:ext cx="162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ATRIBUTOS</a:t>
            </a:r>
            <a:endParaRPr lang="es-B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CDE42C-3BDC-6A01-1A15-E959C6B3A5BA}"/>
              </a:ext>
            </a:extLst>
          </p:cNvPr>
          <p:cNvSpPr txBox="1"/>
          <p:nvPr/>
        </p:nvSpPr>
        <p:spPr>
          <a:xfrm>
            <a:off x="5321031" y="3579211"/>
            <a:ext cx="176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RELACIONES</a:t>
            </a:r>
            <a:endParaRPr lang="es-BO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25206C-C000-FDE2-6EAF-7A52A4AE23A0}"/>
              </a:ext>
            </a:extLst>
          </p:cNvPr>
          <p:cNvSpPr txBox="1"/>
          <p:nvPr/>
        </p:nvSpPr>
        <p:spPr>
          <a:xfrm>
            <a:off x="8469094" y="3935379"/>
            <a:ext cx="315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MODELO ENTIDAD RELACIÓN</a:t>
            </a:r>
            <a:endParaRPr lang="es-BO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95E192-81D6-AECC-C6B8-FECECD1E334D}"/>
              </a:ext>
            </a:extLst>
          </p:cNvPr>
          <p:cNvSpPr txBox="1"/>
          <p:nvPr/>
        </p:nvSpPr>
        <p:spPr>
          <a:xfrm>
            <a:off x="9064676" y="4640122"/>
            <a:ext cx="1827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MODELO E-R</a:t>
            </a:r>
            <a:endParaRPr lang="es-BO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2F9463-43DC-C6C0-F775-8E389D98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35" y="2407973"/>
            <a:ext cx="1559725" cy="12839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3813E3-0B06-D133-3DDC-5D06E02C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57" y="2330608"/>
            <a:ext cx="718695" cy="5037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57FBFEB-117A-928A-7249-A78482F54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32" y="2319565"/>
            <a:ext cx="718695" cy="5037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EFA238-BCAD-8C13-8EC7-B5E465C9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87" y="2326930"/>
            <a:ext cx="718695" cy="503719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AEA788C-823A-9446-3815-CE9829A519FF}"/>
              </a:ext>
            </a:extLst>
          </p:cNvPr>
          <p:cNvCxnSpPr/>
          <p:nvPr/>
        </p:nvCxnSpPr>
        <p:spPr>
          <a:xfrm flipH="1" flipV="1">
            <a:off x="5455566" y="2702261"/>
            <a:ext cx="442128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2869467-73E5-15E9-FFF7-B15A1690E35B}"/>
              </a:ext>
            </a:extLst>
          </p:cNvPr>
          <p:cNvCxnSpPr>
            <a:cxnSpLocks/>
          </p:cNvCxnSpPr>
          <p:nvPr/>
        </p:nvCxnSpPr>
        <p:spPr>
          <a:xfrm flipH="1" flipV="1">
            <a:off x="6171067" y="2702260"/>
            <a:ext cx="106359" cy="23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35D6903-9D16-3A5D-5FAB-187BEDF2AB33}"/>
              </a:ext>
            </a:extLst>
          </p:cNvPr>
          <p:cNvCxnSpPr>
            <a:cxnSpLocks/>
          </p:cNvCxnSpPr>
          <p:nvPr/>
        </p:nvCxnSpPr>
        <p:spPr>
          <a:xfrm flipV="1">
            <a:off x="6629587" y="2734294"/>
            <a:ext cx="206995" cy="19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16AB0A24-9D5E-1A12-B055-1977A28E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125" y="4083318"/>
            <a:ext cx="965200" cy="9652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BF03D78-23FA-C610-24FB-127DDB72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11" y="4202321"/>
            <a:ext cx="877101" cy="72200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F829DF7-C2A5-35D3-C52F-BAA866A1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67" y="4202321"/>
            <a:ext cx="877101" cy="722005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4E3DA87-1071-A817-DC5B-0972260793F7}"/>
              </a:ext>
            </a:extLst>
          </p:cNvPr>
          <p:cNvCxnSpPr>
            <a:stCxn id="25" idx="3"/>
          </p:cNvCxnSpPr>
          <p:nvPr/>
        </p:nvCxnSpPr>
        <p:spPr>
          <a:xfrm flipV="1">
            <a:off x="5403012" y="4563323"/>
            <a:ext cx="277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87523AF-8450-6590-78E8-5558D4021291}"/>
              </a:ext>
            </a:extLst>
          </p:cNvPr>
          <p:cNvCxnSpPr/>
          <p:nvPr/>
        </p:nvCxnSpPr>
        <p:spPr>
          <a:xfrm flipV="1">
            <a:off x="6381935" y="4563209"/>
            <a:ext cx="277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70B62D41-0C92-EAD0-FB57-149812740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478" y="1307190"/>
            <a:ext cx="648337" cy="737401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BFDCBF34-854C-A519-EB25-6C8E6FEC75C6}"/>
              </a:ext>
            </a:extLst>
          </p:cNvPr>
          <p:cNvSpPr txBox="1"/>
          <p:nvPr/>
        </p:nvSpPr>
        <p:spPr>
          <a:xfrm>
            <a:off x="1649815" y="1356625"/>
            <a:ext cx="227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IDENTIFICACIÓN</a:t>
            </a:r>
            <a:endParaRPr lang="es-BO" sz="2400" b="1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9400C66-6F00-49EC-2AE1-E7CA4B78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953" y="2799845"/>
            <a:ext cx="1254178" cy="722005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84830D4-9CBA-019B-D58A-EDCDE8F17DD6}"/>
              </a:ext>
            </a:extLst>
          </p:cNvPr>
          <p:cNvSpPr/>
          <p:nvPr/>
        </p:nvSpPr>
        <p:spPr>
          <a:xfrm>
            <a:off x="1568763" y="1818290"/>
            <a:ext cx="6303485" cy="33422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1B90E2-001C-5978-3040-02E7EED53A55}"/>
              </a:ext>
            </a:extLst>
          </p:cNvPr>
          <p:cNvSpPr txBox="1"/>
          <p:nvPr/>
        </p:nvSpPr>
        <p:spPr>
          <a:xfrm>
            <a:off x="8566609" y="1357416"/>
            <a:ext cx="164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ESQUEMAS</a:t>
            </a:r>
            <a:endParaRPr lang="es-BO" sz="2400" b="1" dirty="0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9726F259-8990-FF28-2F87-4CB98ED02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994" y="1977751"/>
            <a:ext cx="1910683" cy="1910683"/>
          </a:xfrm>
          <a:prstGeom prst="rect">
            <a:avLst/>
          </a:prstGeom>
        </p:spPr>
      </p:pic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BB472057-F233-B8B4-480A-F2A32A45BFA6}"/>
              </a:ext>
            </a:extLst>
          </p:cNvPr>
          <p:cNvSpPr/>
          <p:nvPr/>
        </p:nvSpPr>
        <p:spPr>
          <a:xfrm>
            <a:off x="7985091" y="1818291"/>
            <a:ext cx="3875520" cy="32834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FDF22222-E608-6ADD-537A-B5FD63525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188" y="992810"/>
            <a:ext cx="727629" cy="7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39">
            <a:extLst>
              <a:ext uri="{FF2B5EF4-FFF2-40B4-BE49-F238E27FC236}">
                <a16:creationId xmlns:a16="http://schemas.microsoft.com/office/drawing/2014/main" id="{FD3D2251-0488-D151-9C33-407ED0B5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03" y="4478086"/>
            <a:ext cx="8710865" cy="1482746"/>
          </a:xfrm>
          <a:prstGeom prst="bevel">
            <a:avLst>
              <a:gd name="adj" fmla="val 7292"/>
            </a:avLst>
          </a:prstGeom>
          <a:solidFill>
            <a:srgbClr val="FFC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72000" anchor="ctr"/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endParaRPr lang="en-US" altLang="ko-KR" sz="1100" b="1" dirty="0">
              <a:solidFill>
                <a:srgbClr val="000000"/>
              </a:solidFill>
            </a:endParaRPr>
          </a:p>
        </p:txBody>
      </p:sp>
      <p:sp>
        <p:nvSpPr>
          <p:cNvPr id="30" name="AutoShape 39">
            <a:extLst>
              <a:ext uri="{FF2B5EF4-FFF2-40B4-BE49-F238E27FC236}">
                <a16:creationId xmlns:a16="http://schemas.microsoft.com/office/drawing/2014/main" id="{407AA1B5-6C7A-B015-ACE7-36218760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157" y="2909838"/>
            <a:ext cx="8710865" cy="1482746"/>
          </a:xfrm>
          <a:prstGeom prst="bevel">
            <a:avLst>
              <a:gd name="adj" fmla="val 7292"/>
            </a:avLst>
          </a:prstGeom>
          <a:solidFill>
            <a:srgbClr val="FFC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72000" anchor="ctr"/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endParaRPr lang="en-US" altLang="ko-KR" sz="1100" b="1" dirty="0">
              <a:solidFill>
                <a:srgbClr val="000000"/>
              </a:solidFill>
            </a:endParaRPr>
          </a:p>
        </p:txBody>
      </p:sp>
      <p:sp>
        <p:nvSpPr>
          <p:cNvPr id="28" name="AutoShape 39">
            <a:extLst>
              <a:ext uri="{FF2B5EF4-FFF2-40B4-BE49-F238E27FC236}">
                <a16:creationId xmlns:a16="http://schemas.microsoft.com/office/drawing/2014/main" id="{638DA5CE-DD04-F2D6-8D9C-B3BA3B32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757" y="1284238"/>
            <a:ext cx="8863265" cy="1482746"/>
          </a:xfrm>
          <a:prstGeom prst="bevel">
            <a:avLst>
              <a:gd name="adj" fmla="val 7292"/>
            </a:avLst>
          </a:prstGeom>
          <a:solidFill>
            <a:srgbClr val="FFC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72000" anchor="ctr"/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1100" b="1" dirty="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725D4F8-50BE-7FF7-9D72-4864A7FDC93D}"/>
              </a:ext>
            </a:extLst>
          </p:cNvPr>
          <p:cNvSpPr/>
          <p:nvPr/>
        </p:nvSpPr>
        <p:spPr>
          <a:xfrm>
            <a:off x="271305" y="1252230"/>
            <a:ext cx="3185329" cy="49174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4943B106-11E7-C480-F0BA-77CEAB0AE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MODELO ENTIDAD RELACIÓN (E-R)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0F82AF-2DC8-FB15-1EAB-289BBC631780}"/>
              </a:ext>
            </a:extLst>
          </p:cNvPr>
          <p:cNvSpPr txBox="1"/>
          <p:nvPr/>
        </p:nvSpPr>
        <p:spPr>
          <a:xfrm>
            <a:off x="970293" y="1252230"/>
            <a:ext cx="163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ENTIDADES</a:t>
            </a:r>
            <a:endParaRPr lang="es-BO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A4062A-81FA-4648-6C2A-4ED12685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00" y="1483063"/>
            <a:ext cx="1559725" cy="1283921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71D47BE0-DB24-FE0D-FBD4-AC648994C1AC}"/>
              </a:ext>
            </a:extLst>
          </p:cNvPr>
          <p:cNvGrpSpPr/>
          <p:nvPr/>
        </p:nvGrpSpPr>
        <p:grpSpPr>
          <a:xfrm>
            <a:off x="510912" y="3130707"/>
            <a:ext cx="2423025" cy="1202285"/>
            <a:chOff x="416319" y="2943911"/>
            <a:chExt cx="2423025" cy="120228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B38103A-1243-616F-AE43-CCC9DA7F3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319" y="2954954"/>
              <a:ext cx="718695" cy="503719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020C73B-2A61-E8D1-9A17-09BF7907A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3994" y="2943911"/>
              <a:ext cx="718695" cy="503719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65B1AD3-0467-EFCE-D4E0-15931DC59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0649" y="2951276"/>
              <a:ext cx="718695" cy="503719"/>
            </a:xfrm>
            <a:prstGeom prst="rect">
              <a:avLst/>
            </a:prstGeom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0B1BD73E-FD7A-B669-0F0F-94B40485FECC}"/>
                </a:ext>
              </a:extLst>
            </p:cNvPr>
            <p:cNvCxnSpPr/>
            <p:nvPr/>
          </p:nvCxnSpPr>
          <p:spPr>
            <a:xfrm flipH="1" flipV="1">
              <a:off x="946628" y="3326607"/>
              <a:ext cx="442128" cy="230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F663FDF-916C-2634-0CE9-E8DD907775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2129" y="3326606"/>
              <a:ext cx="106359" cy="230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A13CAFF8-E1F8-DEFE-90E6-2AB59633F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649" y="3358640"/>
              <a:ext cx="206995" cy="198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C91F78D9-C3CB-A9CE-4411-B523AECD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015" y="3424191"/>
              <a:ext cx="1254178" cy="722005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63F732B4-4101-C616-FCEE-0B35C1C06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756" y="4995632"/>
            <a:ext cx="965200" cy="9652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9D1DF7-4F23-A8BF-12ED-6D9D6CA8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2" y="5114635"/>
            <a:ext cx="877101" cy="7220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4035D5C-104A-E31A-477D-7E30227E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98" y="5114635"/>
            <a:ext cx="877101" cy="722005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84DF19E-6BE8-34A5-6442-C6A6AF072305}"/>
              </a:ext>
            </a:extLst>
          </p:cNvPr>
          <p:cNvCxnSpPr>
            <a:stCxn id="14" idx="3"/>
          </p:cNvCxnSpPr>
          <p:nvPr/>
        </p:nvCxnSpPr>
        <p:spPr>
          <a:xfrm flipV="1">
            <a:off x="1234643" y="5475637"/>
            <a:ext cx="277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44CAEC-D8A2-2EF2-FFF5-8457C374FCB6}"/>
              </a:ext>
            </a:extLst>
          </p:cNvPr>
          <p:cNvCxnSpPr/>
          <p:nvPr/>
        </p:nvCxnSpPr>
        <p:spPr>
          <a:xfrm flipV="1">
            <a:off x="2213566" y="5475523"/>
            <a:ext cx="277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942363-8627-32FC-48B9-B5C905BB7B81}"/>
              </a:ext>
            </a:extLst>
          </p:cNvPr>
          <p:cNvSpPr txBox="1"/>
          <p:nvPr/>
        </p:nvSpPr>
        <p:spPr>
          <a:xfrm>
            <a:off x="870259" y="2675791"/>
            <a:ext cx="162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ATRIBUTOS</a:t>
            </a:r>
            <a:endParaRPr lang="es-BO" sz="2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8398EB1-34AC-5A00-B749-40C3809C32F8}"/>
              </a:ext>
            </a:extLst>
          </p:cNvPr>
          <p:cNvSpPr txBox="1"/>
          <p:nvPr/>
        </p:nvSpPr>
        <p:spPr>
          <a:xfrm>
            <a:off x="1006200" y="4509554"/>
            <a:ext cx="147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RELACIÓN</a:t>
            </a:r>
            <a:endParaRPr lang="es-BO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8FBE95-FECC-94B4-F847-BE03740A1117}"/>
              </a:ext>
            </a:extLst>
          </p:cNvPr>
          <p:cNvSpPr txBox="1"/>
          <p:nvPr/>
        </p:nvSpPr>
        <p:spPr>
          <a:xfrm>
            <a:off x="3456634" y="1312595"/>
            <a:ext cx="8194713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z="2400" b="0" i="0" dirty="0">
                <a:effectLst/>
                <a:latin typeface="Arial Narrow" panose="020B0606020202030204" pitchFamily="34" charset="0"/>
              </a:rPr>
              <a:t>Es una cosa u objeto distinguible del mundo real, también puede ser un concepto abstracto que tiene un conjunto de propiedades o atributos que la caracterizan, ejemplos: Persona, auto, animal, alumno, profesor, inscripción….</a:t>
            </a:r>
            <a:endParaRPr lang="es-BO" sz="2400" dirty="0">
              <a:latin typeface="Arial Narrow" panose="020B0606020202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FAAC0DD-C0FE-E3E4-C642-2E279986201C}"/>
              </a:ext>
            </a:extLst>
          </p:cNvPr>
          <p:cNvSpPr txBox="1"/>
          <p:nvPr/>
        </p:nvSpPr>
        <p:spPr>
          <a:xfrm>
            <a:off x="3471377" y="2966553"/>
            <a:ext cx="8375081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z="2400" b="0" i="0" dirty="0">
                <a:effectLst/>
                <a:latin typeface="Arial Narrow" panose="020B0606020202030204" pitchFamily="34" charset="0"/>
              </a:rPr>
              <a:t>Características o propiedades de una entidad</a:t>
            </a:r>
            <a:r>
              <a:rPr lang="es-ES" sz="2400" dirty="0">
                <a:latin typeface="Arial Narrow" panose="020B0606020202030204" pitchFamily="34" charset="0"/>
              </a:rPr>
              <a:t> a </a:t>
            </a:r>
            <a:r>
              <a:rPr lang="es-ES" sz="2400" b="0" i="0" dirty="0">
                <a:effectLst/>
                <a:latin typeface="Arial Narrow" panose="020B0606020202030204" pitchFamily="34" charset="0"/>
              </a:rPr>
              <a:t>cada atributo se le asigna un valor único, ejemplo: la entidad “Persona” tiene algunas propiedades como identificación, nombres, apellidos, fecha de nacimiento, sexo</a:t>
            </a:r>
            <a:r>
              <a:rPr lang="es-ES" sz="2400" dirty="0">
                <a:latin typeface="Arial Narrow" panose="020B0606020202030204" pitchFamily="34" charset="0"/>
              </a:rPr>
              <a:t>…</a:t>
            </a:r>
            <a:endParaRPr lang="es-BO" sz="2400" dirty="0">
              <a:latin typeface="Arial Narrow" panose="020B0606020202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3097212-6119-4514-A3AD-467649FF75E5}"/>
              </a:ext>
            </a:extLst>
          </p:cNvPr>
          <p:cNvSpPr txBox="1"/>
          <p:nvPr/>
        </p:nvSpPr>
        <p:spPr>
          <a:xfrm>
            <a:off x="3456634" y="4593103"/>
            <a:ext cx="823515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z="2400" b="0" i="0" dirty="0">
                <a:effectLst/>
                <a:latin typeface="Arial Narrow" panose="020B0606020202030204" pitchFamily="34" charset="0"/>
              </a:rPr>
              <a:t>Asociación entre diferentes entidades. Es un vínculo que nos permite definir una dependencia, es decir, nos permite exigir que varias entidades compartan ciertos atributos de forma indispensable.</a:t>
            </a:r>
            <a:endParaRPr lang="es-BO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1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lipse 45">
            <a:extLst>
              <a:ext uri="{FF2B5EF4-FFF2-40B4-BE49-F238E27FC236}">
                <a16:creationId xmlns:a16="http://schemas.microsoft.com/office/drawing/2014/main" id="{AAF8637A-F2DE-A1A2-02B9-A7BB6F507A8F}"/>
              </a:ext>
            </a:extLst>
          </p:cNvPr>
          <p:cNvSpPr/>
          <p:nvPr/>
        </p:nvSpPr>
        <p:spPr>
          <a:xfrm>
            <a:off x="3760791" y="5553816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EE12F3B-4387-49A5-8BAB-255B4B4D3363}"/>
              </a:ext>
            </a:extLst>
          </p:cNvPr>
          <p:cNvSpPr/>
          <p:nvPr/>
        </p:nvSpPr>
        <p:spPr>
          <a:xfrm>
            <a:off x="2067699" y="5378130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9BDEC19-7415-4BB0-356B-3AB6C063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12" y="211746"/>
            <a:ext cx="10921548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EJEMPLO: ESQUEMA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CONCEPTUAL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67CA25-7433-A869-E506-F55FFD8BFADF}"/>
              </a:ext>
            </a:extLst>
          </p:cNvPr>
          <p:cNvSpPr/>
          <p:nvPr/>
        </p:nvSpPr>
        <p:spPr>
          <a:xfrm>
            <a:off x="4938351" y="3864358"/>
            <a:ext cx="2560320" cy="1635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A22B78-E5F5-0D29-7E73-18EA56C80476}"/>
              </a:ext>
            </a:extLst>
          </p:cNvPr>
          <p:cNvSpPr txBox="1"/>
          <p:nvPr/>
        </p:nvSpPr>
        <p:spPr>
          <a:xfrm>
            <a:off x="5374759" y="4563849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ENTIDAD</a:t>
            </a:r>
            <a:endParaRPr lang="es-BO" sz="3200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1E93C1B-813B-29AC-FA59-4A7708F213AE}"/>
              </a:ext>
            </a:extLst>
          </p:cNvPr>
          <p:cNvSpPr txBox="1"/>
          <p:nvPr/>
        </p:nvSpPr>
        <p:spPr>
          <a:xfrm>
            <a:off x="2185615" y="5596295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AAAACB0-1837-A8C4-2AA2-9E92A669B4E2}"/>
              </a:ext>
            </a:extLst>
          </p:cNvPr>
          <p:cNvSpPr txBox="1"/>
          <p:nvPr/>
        </p:nvSpPr>
        <p:spPr>
          <a:xfrm>
            <a:off x="2778578" y="5971046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2</a:t>
            </a:r>
            <a:endParaRPr lang="es-BO" sz="2400" b="1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2E4DB05-B04B-C342-9B7D-2BC93D3E60D6}"/>
              </a:ext>
            </a:extLst>
          </p:cNvPr>
          <p:cNvCxnSpPr>
            <a:stCxn id="2" idx="1"/>
          </p:cNvCxnSpPr>
          <p:nvPr/>
        </p:nvCxnSpPr>
        <p:spPr>
          <a:xfrm flipH="1">
            <a:off x="3535680" y="4682238"/>
            <a:ext cx="1402671" cy="928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17B64F3-5958-81F3-3165-A8F1204B9B79}"/>
              </a:ext>
            </a:extLst>
          </p:cNvPr>
          <p:cNvCxnSpPr>
            <a:cxnSpLocks/>
          </p:cNvCxnSpPr>
          <p:nvPr/>
        </p:nvCxnSpPr>
        <p:spPr>
          <a:xfrm flipH="1">
            <a:off x="2360433" y="4480907"/>
            <a:ext cx="2613963" cy="455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C576E4B-BC6A-0718-B907-C3712E931745}"/>
              </a:ext>
            </a:extLst>
          </p:cNvPr>
          <p:cNvCxnSpPr>
            <a:cxnSpLocks/>
          </p:cNvCxnSpPr>
          <p:nvPr/>
        </p:nvCxnSpPr>
        <p:spPr>
          <a:xfrm flipH="1" flipV="1">
            <a:off x="2778578" y="3459316"/>
            <a:ext cx="2159773" cy="686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6D252ED-BD00-3DFD-C5EB-4DFFB855AC07}"/>
              </a:ext>
            </a:extLst>
          </p:cNvPr>
          <p:cNvCxnSpPr>
            <a:cxnSpLocks/>
          </p:cNvCxnSpPr>
          <p:nvPr/>
        </p:nvCxnSpPr>
        <p:spPr>
          <a:xfrm flipH="1" flipV="1">
            <a:off x="3722311" y="2737683"/>
            <a:ext cx="1491241" cy="111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5FB32F8-568A-48BE-DAE1-89486958D5DC}"/>
              </a:ext>
            </a:extLst>
          </p:cNvPr>
          <p:cNvCxnSpPr>
            <a:cxnSpLocks/>
          </p:cNvCxnSpPr>
          <p:nvPr/>
        </p:nvCxnSpPr>
        <p:spPr>
          <a:xfrm flipH="1" flipV="1">
            <a:off x="5003364" y="2328807"/>
            <a:ext cx="686099" cy="1528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F285B63-958B-B715-FCC0-889B6456D81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218511" y="2258179"/>
            <a:ext cx="258232" cy="1606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0B243DF-BA6F-37B7-03B0-64049B8E60F4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6724140" y="2282622"/>
            <a:ext cx="1196072" cy="1581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29DD653-13E1-3A6A-6798-2CC4EC578A62}"/>
              </a:ext>
            </a:extLst>
          </p:cNvPr>
          <p:cNvCxnSpPr>
            <a:cxnSpLocks/>
          </p:cNvCxnSpPr>
          <p:nvPr/>
        </p:nvCxnSpPr>
        <p:spPr>
          <a:xfrm flipV="1">
            <a:off x="7498671" y="3069117"/>
            <a:ext cx="1371849" cy="1311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B8669F1-3F9E-316C-762E-253893FC598F}"/>
              </a:ext>
            </a:extLst>
          </p:cNvPr>
          <p:cNvCxnSpPr>
            <a:cxnSpLocks/>
          </p:cNvCxnSpPr>
          <p:nvPr/>
        </p:nvCxnSpPr>
        <p:spPr>
          <a:xfrm flipV="1">
            <a:off x="7525017" y="4160242"/>
            <a:ext cx="1827486" cy="695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66588AC-4D43-5F83-2045-204172EDF0FF}"/>
              </a:ext>
            </a:extLst>
          </p:cNvPr>
          <p:cNvCxnSpPr>
            <a:cxnSpLocks/>
          </p:cNvCxnSpPr>
          <p:nvPr/>
        </p:nvCxnSpPr>
        <p:spPr>
          <a:xfrm>
            <a:off x="7498671" y="5275461"/>
            <a:ext cx="2436826" cy="260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A75609A-316B-BCC0-6F97-FFD92B0987B3}"/>
              </a:ext>
            </a:extLst>
          </p:cNvPr>
          <p:cNvSpPr txBox="1"/>
          <p:nvPr/>
        </p:nvSpPr>
        <p:spPr>
          <a:xfrm>
            <a:off x="3858166" y="5823247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F33947E-26AE-F6D5-C7C0-785F7098F99C}"/>
              </a:ext>
            </a:extLst>
          </p:cNvPr>
          <p:cNvSpPr txBox="1"/>
          <p:nvPr/>
        </p:nvSpPr>
        <p:spPr>
          <a:xfrm>
            <a:off x="4398912" y="61009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</a:t>
            </a:r>
            <a:endParaRPr lang="es-BO" sz="2400" b="1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9A943D24-9D7B-3836-FA98-93A8F9FC3FFA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5377191" y="5506877"/>
            <a:ext cx="856402" cy="584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BC81E882-292B-E168-D22D-BF8C048BB827}"/>
              </a:ext>
            </a:extLst>
          </p:cNvPr>
          <p:cNvSpPr/>
          <p:nvPr/>
        </p:nvSpPr>
        <p:spPr>
          <a:xfrm>
            <a:off x="777379" y="4423090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F34EDD2-44F9-E307-C691-3F3BF8E8459C}"/>
              </a:ext>
            </a:extLst>
          </p:cNvPr>
          <p:cNvSpPr txBox="1"/>
          <p:nvPr/>
        </p:nvSpPr>
        <p:spPr>
          <a:xfrm>
            <a:off x="895295" y="4641255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223E2F-0C02-65B9-A976-04B9C52A35CE}"/>
              </a:ext>
            </a:extLst>
          </p:cNvPr>
          <p:cNvSpPr txBox="1"/>
          <p:nvPr/>
        </p:nvSpPr>
        <p:spPr>
          <a:xfrm>
            <a:off x="1488258" y="5016006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3</a:t>
            </a:r>
            <a:endParaRPr lang="es-BO" sz="2400" b="1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906DD94-FD76-2D13-7323-F6E9FE06AC94}"/>
              </a:ext>
            </a:extLst>
          </p:cNvPr>
          <p:cNvSpPr/>
          <p:nvPr/>
        </p:nvSpPr>
        <p:spPr>
          <a:xfrm>
            <a:off x="1162178" y="2909326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C9930A5-92C8-3D33-920E-963A015AF320}"/>
              </a:ext>
            </a:extLst>
          </p:cNvPr>
          <p:cNvSpPr txBox="1"/>
          <p:nvPr/>
        </p:nvSpPr>
        <p:spPr>
          <a:xfrm>
            <a:off x="1280094" y="3127491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40074B6-7EB1-E139-4EB1-1421A7602ACC}"/>
              </a:ext>
            </a:extLst>
          </p:cNvPr>
          <p:cNvSpPr txBox="1"/>
          <p:nvPr/>
        </p:nvSpPr>
        <p:spPr>
          <a:xfrm>
            <a:off x="1873057" y="3502242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4</a:t>
            </a:r>
            <a:endParaRPr lang="es-BO" sz="2400" b="1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C6B4F70-D071-75EA-EA52-514002EF7C0F}"/>
              </a:ext>
            </a:extLst>
          </p:cNvPr>
          <p:cNvSpPr/>
          <p:nvPr/>
        </p:nvSpPr>
        <p:spPr>
          <a:xfrm>
            <a:off x="2208334" y="1954176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32BAA47-7582-0208-80F8-E4143AC8790E}"/>
              </a:ext>
            </a:extLst>
          </p:cNvPr>
          <p:cNvSpPr txBox="1"/>
          <p:nvPr/>
        </p:nvSpPr>
        <p:spPr>
          <a:xfrm>
            <a:off x="2326250" y="2172341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2670D89-DDCA-E290-8CC0-5CB164C121D3}"/>
              </a:ext>
            </a:extLst>
          </p:cNvPr>
          <p:cNvSpPr txBox="1"/>
          <p:nvPr/>
        </p:nvSpPr>
        <p:spPr>
          <a:xfrm>
            <a:off x="2919213" y="2547092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5</a:t>
            </a:r>
            <a:endParaRPr lang="es-BO" sz="2400" b="1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25FCC05-DC6D-F107-EEC3-195F511808ED}"/>
              </a:ext>
            </a:extLst>
          </p:cNvPr>
          <p:cNvSpPr/>
          <p:nvPr/>
        </p:nvSpPr>
        <p:spPr>
          <a:xfrm>
            <a:off x="4166196" y="1239821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0725AC6-35E5-F840-E825-CEDAE24CBA94}"/>
              </a:ext>
            </a:extLst>
          </p:cNvPr>
          <p:cNvSpPr txBox="1"/>
          <p:nvPr/>
        </p:nvSpPr>
        <p:spPr>
          <a:xfrm>
            <a:off x="4284112" y="1457986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C72A6F7-F6C8-5504-2613-1935C8EFD848}"/>
              </a:ext>
            </a:extLst>
          </p:cNvPr>
          <p:cNvSpPr txBox="1"/>
          <p:nvPr/>
        </p:nvSpPr>
        <p:spPr>
          <a:xfrm>
            <a:off x="4877075" y="1832737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6</a:t>
            </a:r>
            <a:endParaRPr lang="es-BO" sz="2400" b="1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46DD8756-CD36-FF51-B584-653BC22C9E25}"/>
              </a:ext>
            </a:extLst>
          </p:cNvPr>
          <p:cNvSpPr/>
          <p:nvPr/>
        </p:nvSpPr>
        <p:spPr>
          <a:xfrm>
            <a:off x="5908617" y="1200822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59DDD01-7D09-3FA5-5069-6B21A1F66BDF}"/>
              </a:ext>
            </a:extLst>
          </p:cNvPr>
          <p:cNvSpPr txBox="1"/>
          <p:nvPr/>
        </p:nvSpPr>
        <p:spPr>
          <a:xfrm>
            <a:off x="6026533" y="1418987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FBF2D56-5CDF-A8B1-AA48-58C4ECB1C167}"/>
              </a:ext>
            </a:extLst>
          </p:cNvPr>
          <p:cNvSpPr txBox="1"/>
          <p:nvPr/>
        </p:nvSpPr>
        <p:spPr>
          <a:xfrm>
            <a:off x="6619496" y="1793738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7</a:t>
            </a:r>
            <a:endParaRPr lang="es-BO" sz="2400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2E97C15-22E9-4F23-2450-BD0D3830CC5A}"/>
              </a:ext>
            </a:extLst>
          </p:cNvPr>
          <p:cNvSpPr/>
          <p:nvPr/>
        </p:nvSpPr>
        <p:spPr>
          <a:xfrm>
            <a:off x="7683496" y="1364857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B0F0426-37CE-BD52-5DC5-B141B3BF0AEA}"/>
              </a:ext>
            </a:extLst>
          </p:cNvPr>
          <p:cNvSpPr txBox="1"/>
          <p:nvPr/>
        </p:nvSpPr>
        <p:spPr>
          <a:xfrm>
            <a:off x="7801412" y="1583022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319E55F-9D49-84CC-5860-ECFC41C1089F}"/>
              </a:ext>
            </a:extLst>
          </p:cNvPr>
          <p:cNvSpPr txBox="1"/>
          <p:nvPr/>
        </p:nvSpPr>
        <p:spPr>
          <a:xfrm>
            <a:off x="8394375" y="1957773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8</a:t>
            </a:r>
            <a:endParaRPr lang="es-BO" sz="2400" b="1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E22BB695-06FA-750A-46E9-F0D9B4BFB0CE}"/>
              </a:ext>
            </a:extLst>
          </p:cNvPr>
          <p:cNvSpPr/>
          <p:nvPr/>
        </p:nvSpPr>
        <p:spPr>
          <a:xfrm>
            <a:off x="8794099" y="2371711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A5FEB7A-DE50-1BF7-D15A-AEB7C3FAFA9A}"/>
              </a:ext>
            </a:extLst>
          </p:cNvPr>
          <p:cNvSpPr txBox="1"/>
          <p:nvPr/>
        </p:nvSpPr>
        <p:spPr>
          <a:xfrm>
            <a:off x="8912015" y="2589876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75D43CC-442A-9086-3E6B-4F3CFDA85673}"/>
              </a:ext>
            </a:extLst>
          </p:cNvPr>
          <p:cNvSpPr txBox="1"/>
          <p:nvPr/>
        </p:nvSpPr>
        <p:spPr>
          <a:xfrm>
            <a:off x="9504978" y="2964627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9</a:t>
            </a:r>
            <a:endParaRPr lang="es-BO" sz="2400" b="1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1D7A6CD-801C-837D-3D30-7C4B574036E5}"/>
              </a:ext>
            </a:extLst>
          </p:cNvPr>
          <p:cNvSpPr/>
          <p:nvPr/>
        </p:nvSpPr>
        <p:spPr>
          <a:xfrm>
            <a:off x="9337041" y="3587946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50FCDF2-8A85-8E76-D661-AEF050AAF92D}"/>
              </a:ext>
            </a:extLst>
          </p:cNvPr>
          <p:cNvSpPr txBox="1"/>
          <p:nvPr/>
        </p:nvSpPr>
        <p:spPr>
          <a:xfrm>
            <a:off x="9454957" y="3806111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55549AD-9B06-4128-3346-14495FA1E4A3}"/>
              </a:ext>
            </a:extLst>
          </p:cNvPr>
          <p:cNvSpPr txBox="1"/>
          <p:nvPr/>
        </p:nvSpPr>
        <p:spPr>
          <a:xfrm>
            <a:off x="10047920" y="4180862"/>
            <a:ext cx="63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10</a:t>
            </a:r>
            <a:endParaRPr lang="es-BO" sz="2400" b="1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0B89340D-8038-0920-B880-2D2A89D881FA}"/>
              </a:ext>
            </a:extLst>
          </p:cNvPr>
          <p:cNvSpPr/>
          <p:nvPr/>
        </p:nvSpPr>
        <p:spPr>
          <a:xfrm>
            <a:off x="9930903" y="5042904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95B00B66-E551-DD0E-265D-68374E94F88B}"/>
              </a:ext>
            </a:extLst>
          </p:cNvPr>
          <p:cNvSpPr txBox="1"/>
          <p:nvPr/>
        </p:nvSpPr>
        <p:spPr>
          <a:xfrm>
            <a:off x="10048819" y="5261069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057C50D-1022-68F1-1B7F-40CFDEF9204D}"/>
              </a:ext>
            </a:extLst>
          </p:cNvPr>
          <p:cNvSpPr txBox="1"/>
          <p:nvPr/>
        </p:nvSpPr>
        <p:spPr>
          <a:xfrm>
            <a:off x="10641782" y="5635820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</a:t>
            </a:r>
            <a:endParaRPr lang="es-BO" sz="2400" b="1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085CEE2-B17E-55CB-8240-1D0183894E81}"/>
              </a:ext>
            </a:extLst>
          </p:cNvPr>
          <p:cNvCxnSpPr/>
          <p:nvPr/>
        </p:nvCxnSpPr>
        <p:spPr>
          <a:xfrm>
            <a:off x="10560818" y="4641255"/>
            <a:ext cx="0" cy="37475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6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59BDEC19-7415-4BB0-356B-3AB6C063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12" y="211746"/>
            <a:ext cx="10921548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EJEMPLO: ESQUEMA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CONCEPTUAL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67CA25-7433-A869-E506-F55FFD8BFADF}"/>
              </a:ext>
            </a:extLst>
          </p:cNvPr>
          <p:cNvSpPr/>
          <p:nvPr/>
        </p:nvSpPr>
        <p:spPr>
          <a:xfrm>
            <a:off x="4938351" y="3864358"/>
            <a:ext cx="2560320" cy="1635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A22B78-E5F5-0D29-7E73-18EA56C80476}"/>
              </a:ext>
            </a:extLst>
          </p:cNvPr>
          <p:cNvSpPr txBox="1"/>
          <p:nvPr/>
        </p:nvSpPr>
        <p:spPr>
          <a:xfrm>
            <a:off x="5374759" y="4563849"/>
            <a:ext cx="1820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PERSONA</a:t>
            </a:r>
            <a:endParaRPr lang="es-BO" sz="3200" b="1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8B11313-5C22-A7C2-E16D-4AB47C62377A}"/>
              </a:ext>
            </a:extLst>
          </p:cNvPr>
          <p:cNvSpPr/>
          <p:nvPr/>
        </p:nvSpPr>
        <p:spPr>
          <a:xfrm>
            <a:off x="583597" y="4315609"/>
            <a:ext cx="1737163" cy="10527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7620F3-4AE0-18D7-086F-FC8AA4C3431C}"/>
              </a:ext>
            </a:extLst>
          </p:cNvPr>
          <p:cNvSpPr txBox="1"/>
          <p:nvPr/>
        </p:nvSpPr>
        <p:spPr>
          <a:xfrm>
            <a:off x="808967" y="4605049"/>
            <a:ext cx="150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NOMBRES</a:t>
            </a:r>
            <a:endParaRPr lang="es-BO" sz="2400" b="1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045F1DF-57ED-B93F-9615-B731D1D746E8}"/>
              </a:ext>
            </a:extLst>
          </p:cNvPr>
          <p:cNvSpPr/>
          <p:nvPr/>
        </p:nvSpPr>
        <p:spPr>
          <a:xfrm>
            <a:off x="941592" y="2843708"/>
            <a:ext cx="1870384" cy="9630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442426-E23E-F8EB-5F06-EC756E11CEB0}"/>
              </a:ext>
            </a:extLst>
          </p:cNvPr>
          <p:cNvSpPr txBox="1"/>
          <p:nvPr/>
        </p:nvSpPr>
        <p:spPr>
          <a:xfrm>
            <a:off x="1171602" y="3094422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APELLIDOS</a:t>
            </a:r>
            <a:endParaRPr lang="es-BO" sz="2400" b="1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D591384-8E52-9588-14DA-4F6F1DAD144F}"/>
              </a:ext>
            </a:extLst>
          </p:cNvPr>
          <p:cNvSpPr/>
          <p:nvPr/>
        </p:nvSpPr>
        <p:spPr>
          <a:xfrm>
            <a:off x="1598032" y="1600734"/>
            <a:ext cx="2129366" cy="9337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FE28823-2DC6-707E-6025-5BE157442C0E}"/>
              </a:ext>
            </a:extLst>
          </p:cNvPr>
          <p:cNvSpPr txBox="1"/>
          <p:nvPr/>
        </p:nvSpPr>
        <p:spPr>
          <a:xfrm>
            <a:off x="2085409" y="1688782"/>
            <a:ext cx="101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FECHA</a:t>
            </a:r>
            <a:endParaRPr lang="es-BO" sz="24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949928-C22A-7047-C033-30B32ACC9AFF}"/>
              </a:ext>
            </a:extLst>
          </p:cNvPr>
          <p:cNvSpPr txBox="1"/>
          <p:nvPr/>
        </p:nvSpPr>
        <p:spPr>
          <a:xfrm>
            <a:off x="1727523" y="1964522"/>
            <a:ext cx="1870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NACIMIENTO</a:t>
            </a:r>
            <a:endParaRPr lang="es-BO" sz="2400" b="1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4A8F52-A6C2-9C97-C462-D11CE5ADCCE6}"/>
              </a:ext>
            </a:extLst>
          </p:cNvPr>
          <p:cNvSpPr/>
          <p:nvPr/>
        </p:nvSpPr>
        <p:spPr>
          <a:xfrm>
            <a:off x="3762856" y="1357882"/>
            <a:ext cx="1989855" cy="9973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A79044-40F8-A103-B3F8-A98098B9B072}"/>
              </a:ext>
            </a:extLst>
          </p:cNvPr>
          <p:cNvSpPr txBox="1"/>
          <p:nvPr/>
        </p:nvSpPr>
        <p:spPr>
          <a:xfrm>
            <a:off x="4261558" y="1457949"/>
            <a:ext cx="106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LUGAR</a:t>
            </a:r>
            <a:endParaRPr lang="es-BO" sz="2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15139D4-2DF8-6D26-A17E-76F4EB619567}"/>
              </a:ext>
            </a:extLst>
          </p:cNvPr>
          <p:cNvSpPr txBox="1"/>
          <p:nvPr/>
        </p:nvSpPr>
        <p:spPr>
          <a:xfrm>
            <a:off x="3904576" y="1765471"/>
            <a:ext cx="1870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NACIMIENTO</a:t>
            </a:r>
            <a:endParaRPr lang="es-BO" sz="2400" b="1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BB8BE6-CC03-6990-BABB-9084F36C3D90}"/>
              </a:ext>
            </a:extLst>
          </p:cNvPr>
          <p:cNvSpPr/>
          <p:nvPr/>
        </p:nvSpPr>
        <p:spPr>
          <a:xfrm>
            <a:off x="5797208" y="1202708"/>
            <a:ext cx="2135043" cy="811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85B1F35-F675-F183-DD58-EB109559C88F}"/>
              </a:ext>
            </a:extLst>
          </p:cNvPr>
          <p:cNvSpPr txBox="1"/>
          <p:nvPr/>
        </p:nvSpPr>
        <p:spPr>
          <a:xfrm>
            <a:off x="6268925" y="1202708"/>
            <a:ext cx="11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ESTADO</a:t>
            </a:r>
            <a:endParaRPr lang="es-BO" sz="24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3B82D8-21C9-54CD-4188-8748BEB9E214}"/>
              </a:ext>
            </a:extLst>
          </p:cNvPr>
          <p:cNvSpPr txBox="1"/>
          <p:nvPr/>
        </p:nvSpPr>
        <p:spPr>
          <a:xfrm>
            <a:off x="6440390" y="1485451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CIVIL</a:t>
            </a:r>
            <a:endParaRPr lang="es-BO" sz="2400" b="1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DC63563-5432-5E49-5212-C90C7A8ED35D}"/>
              </a:ext>
            </a:extLst>
          </p:cNvPr>
          <p:cNvSpPr/>
          <p:nvPr/>
        </p:nvSpPr>
        <p:spPr>
          <a:xfrm>
            <a:off x="7954501" y="1582566"/>
            <a:ext cx="2754902" cy="8368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E7406CF-90D2-4A7B-C4C4-509C3A8C2413}"/>
              </a:ext>
            </a:extLst>
          </p:cNvPr>
          <p:cNvSpPr txBox="1"/>
          <p:nvPr/>
        </p:nvSpPr>
        <p:spPr>
          <a:xfrm>
            <a:off x="8453190" y="1634162"/>
            <a:ext cx="16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PROFESIÓN</a:t>
            </a:r>
            <a:endParaRPr lang="es-BO" sz="24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4917567-F58E-9D58-B66D-0AE2968AB6AD}"/>
              </a:ext>
            </a:extLst>
          </p:cNvPr>
          <p:cNvSpPr txBox="1"/>
          <p:nvPr/>
        </p:nvSpPr>
        <p:spPr>
          <a:xfrm>
            <a:off x="8509929" y="1937269"/>
            <a:ext cx="173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OCUPACIÓN</a:t>
            </a:r>
            <a:endParaRPr lang="es-BO" sz="2400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5B10288-3381-A105-642D-3ECE9190A801}"/>
              </a:ext>
            </a:extLst>
          </p:cNvPr>
          <p:cNvSpPr/>
          <p:nvPr/>
        </p:nvSpPr>
        <p:spPr>
          <a:xfrm>
            <a:off x="8636222" y="2590064"/>
            <a:ext cx="2176821" cy="7421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6F1F8C-E182-01DA-5675-08FF501C842B}"/>
              </a:ext>
            </a:extLst>
          </p:cNvPr>
          <p:cNvSpPr txBox="1"/>
          <p:nvPr/>
        </p:nvSpPr>
        <p:spPr>
          <a:xfrm>
            <a:off x="8942353" y="2775612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DOMICILIO</a:t>
            </a:r>
            <a:endParaRPr lang="es-BO" sz="2400" b="1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0D4692E-BE09-776D-84D1-205EA5A90FC8}"/>
              </a:ext>
            </a:extLst>
          </p:cNvPr>
          <p:cNvSpPr/>
          <p:nvPr/>
        </p:nvSpPr>
        <p:spPr>
          <a:xfrm>
            <a:off x="9352503" y="3806802"/>
            <a:ext cx="2001916" cy="6959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401FA75-0DA9-705C-587C-2DF7016842DD}"/>
              </a:ext>
            </a:extLst>
          </p:cNvPr>
          <p:cNvSpPr txBox="1"/>
          <p:nvPr/>
        </p:nvSpPr>
        <p:spPr>
          <a:xfrm>
            <a:off x="9935496" y="3882136"/>
            <a:ext cx="87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FOTO</a:t>
            </a:r>
            <a:endParaRPr lang="es-BO" sz="2400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2E34144-0B57-8C87-41A0-7F4DF9BFCA1E}"/>
              </a:ext>
            </a:extLst>
          </p:cNvPr>
          <p:cNvSpPr/>
          <p:nvPr/>
        </p:nvSpPr>
        <p:spPr>
          <a:xfrm>
            <a:off x="9935496" y="5283578"/>
            <a:ext cx="1860263" cy="553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FB7F45E-59BC-F353-7EFC-D61AD7F80332}"/>
              </a:ext>
            </a:extLst>
          </p:cNvPr>
          <p:cNvSpPr txBox="1"/>
          <p:nvPr/>
        </p:nvSpPr>
        <p:spPr>
          <a:xfrm>
            <a:off x="10302200" y="5283578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FIRMA</a:t>
            </a:r>
            <a:endParaRPr lang="es-BO" sz="2400" b="1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E2D4574-9699-8C26-38E8-DB1B46AD2564}"/>
              </a:ext>
            </a:extLst>
          </p:cNvPr>
          <p:cNvSpPr/>
          <p:nvPr/>
        </p:nvSpPr>
        <p:spPr>
          <a:xfrm>
            <a:off x="1984118" y="5625300"/>
            <a:ext cx="1683394" cy="10640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1E93C1B-813B-29AC-FA59-4A7708F213AE}"/>
              </a:ext>
            </a:extLst>
          </p:cNvPr>
          <p:cNvSpPr txBox="1"/>
          <p:nvPr/>
        </p:nvSpPr>
        <p:spPr>
          <a:xfrm>
            <a:off x="2260491" y="5696733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HUELLA</a:t>
            </a:r>
            <a:endParaRPr lang="es-BO" sz="24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AAAACB0-1837-A8C4-2AA2-9E92A669B4E2}"/>
              </a:ext>
            </a:extLst>
          </p:cNvPr>
          <p:cNvSpPr txBox="1"/>
          <p:nvPr/>
        </p:nvSpPr>
        <p:spPr>
          <a:xfrm>
            <a:off x="2140416" y="6003070"/>
            <a:ext cx="144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DACTILAR</a:t>
            </a:r>
            <a:endParaRPr lang="es-BO" sz="2400" b="1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2E4DB05-B04B-C342-9B7D-2BC93D3E60D6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254957" y="4682238"/>
            <a:ext cx="1683394" cy="1052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17B64F3-5958-81F3-3165-A8F1204B9B7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313097" y="4380187"/>
            <a:ext cx="2589469" cy="455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C576E4B-BC6A-0718-B907-C3712E931745}"/>
              </a:ext>
            </a:extLst>
          </p:cNvPr>
          <p:cNvCxnSpPr>
            <a:cxnSpLocks/>
          </p:cNvCxnSpPr>
          <p:nvPr/>
        </p:nvCxnSpPr>
        <p:spPr>
          <a:xfrm flipH="1" flipV="1">
            <a:off x="2778578" y="3459316"/>
            <a:ext cx="2159773" cy="686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6D252ED-BD00-3DFD-C5EB-4DFFB855AC07}"/>
              </a:ext>
            </a:extLst>
          </p:cNvPr>
          <p:cNvCxnSpPr>
            <a:cxnSpLocks/>
          </p:cNvCxnSpPr>
          <p:nvPr/>
        </p:nvCxnSpPr>
        <p:spPr>
          <a:xfrm flipH="1" flipV="1">
            <a:off x="3222406" y="2467834"/>
            <a:ext cx="1931432" cy="1377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5FB32F8-568A-48BE-DAE1-89486958D5DC}"/>
              </a:ext>
            </a:extLst>
          </p:cNvPr>
          <p:cNvCxnSpPr>
            <a:cxnSpLocks/>
          </p:cNvCxnSpPr>
          <p:nvPr/>
        </p:nvCxnSpPr>
        <p:spPr>
          <a:xfrm flipH="1" flipV="1">
            <a:off x="5003364" y="2328807"/>
            <a:ext cx="686099" cy="1528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F285B63-958B-B715-FCC0-889B6456D811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6226522" y="2014120"/>
            <a:ext cx="638208" cy="1819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0B243DF-BA6F-37B7-03B0-64049B8E60F4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724140" y="2296862"/>
            <a:ext cx="1633807" cy="156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29DD653-13E1-3A6A-6798-2CC4EC578A62}"/>
              </a:ext>
            </a:extLst>
          </p:cNvPr>
          <p:cNvCxnSpPr>
            <a:cxnSpLocks/>
          </p:cNvCxnSpPr>
          <p:nvPr/>
        </p:nvCxnSpPr>
        <p:spPr>
          <a:xfrm flipV="1">
            <a:off x="7498671" y="3116873"/>
            <a:ext cx="1270839" cy="1263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B8669F1-3F9E-316C-762E-253893FC598F}"/>
              </a:ext>
            </a:extLst>
          </p:cNvPr>
          <p:cNvCxnSpPr>
            <a:cxnSpLocks/>
          </p:cNvCxnSpPr>
          <p:nvPr/>
        </p:nvCxnSpPr>
        <p:spPr>
          <a:xfrm flipV="1">
            <a:off x="7525017" y="4160242"/>
            <a:ext cx="1827486" cy="695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66588AC-4D43-5F83-2045-204172EDF0F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498671" y="5275461"/>
            <a:ext cx="2436825" cy="285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37F5EA2F-0251-51DF-C1FF-C91253199BD0}"/>
              </a:ext>
            </a:extLst>
          </p:cNvPr>
          <p:cNvSpPr/>
          <p:nvPr/>
        </p:nvSpPr>
        <p:spPr>
          <a:xfrm>
            <a:off x="3710444" y="5625300"/>
            <a:ext cx="1503107" cy="9280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A75609A-316B-BCC0-6F97-FFD92B0987B3}"/>
              </a:ext>
            </a:extLst>
          </p:cNvPr>
          <p:cNvSpPr txBox="1"/>
          <p:nvPr/>
        </p:nvSpPr>
        <p:spPr>
          <a:xfrm>
            <a:off x="3839063" y="5740389"/>
            <a:ext cx="1385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NÚMERO</a:t>
            </a:r>
            <a:endParaRPr lang="es-BO" sz="2400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F33947E-26AE-F6D5-C7C0-785F7098F99C}"/>
              </a:ext>
            </a:extLst>
          </p:cNvPr>
          <p:cNvSpPr txBox="1"/>
          <p:nvPr/>
        </p:nvSpPr>
        <p:spPr>
          <a:xfrm>
            <a:off x="4250506" y="603827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CI</a:t>
            </a:r>
            <a:endParaRPr lang="es-BO" sz="2400" b="1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9A943D24-9D7B-3836-FA98-93A8F9FC3FF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143005" y="5500118"/>
            <a:ext cx="1075506" cy="55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57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C3BAC68B0ECB40A287DF6C23C7DE42" ma:contentTypeVersion="2" ma:contentTypeDescription="Crear nuevo documento." ma:contentTypeScope="" ma:versionID="c942b39fcd5a71e3066a2c5454487d18">
  <xsd:schema xmlns:xsd="http://www.w3.org/2001/XMLSchema" xmlns:xs="http://www.w3.org/2001/XMLSchema" xmlns:p="http://schemas.microsoft.com/office/2006/metadata/properties" xmlns:ns2="d78ee920-20fe-46c6-8b26-f8ef16d5e536" targetNamespace="http://schemas.microsoft.com/office/2006/metadata/properties" ma:root="true" ma:fieldsID="eb63b8c96866532800282cee9fef2a5c" ns2:_="">
    <xsd:import namespace="d78ee920-20fe-46c6-8b26-f8ef16d5e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ee920-20fe-46c6-8b26-f8ef16d5e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9DE1F8-CFC0-46AE-854C-DBCD93E7FE7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29d9768-fc96-4d06-aa8b-2d0fda187f5f"/>
    <ds:schemaRef ds:uri="234f6ec6-d80c-4738-a125-62e83e969d3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FE7111-6236-493B-A04B-3E7805115417}"/>
</file>

<file path=customXml/itemProps3.xml><?xml version="1.0" encoding="utf-8"?>
<ds:datastoreItem xmlns:ds="http://schemas.openxmlformats.org/officeDocument/2006/customXml" ds:itemID="{847A40B5-4C42-43D2-9D6A-53B3DD8A39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1297</Words>
  <Application>Microsoft Office PowerPoint</Application>
  <PresentationFormat>Panorámica</PresentationFormat>
  <Paragraphs>276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23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Century Gothic</vt:lpstr>
      <vt:lpstr>Franklin Gothic Demi (Cuerpo)</vt:lpstr>
      <vt:lpstr>Impact</vt:lpstr>
      <vt:lpstr>Montserrat</vt:lpstr>
      <vt:lpstr>Montserrat ExtraBold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Omonte Sejas</dc:creator>
  <cp:lastModifiedBy>Ivan Omonte Sejas</cp:lastModifiedBy>
  <cp:revision>27</cp:revision>
  <dcterms:created xsi:type="dcterms:W3CDTF">2022-07-28T21:47:45Z</dcterms:created>
  <dcterms:modified xsi:type="dcterms:W3CDTF">2022-08-05T16:05:52Z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0x010100A3C3BAC68B0ECB40A287DF6C23C7DE42</vt:lpwstr>
  </property>
</Properties>
</file>