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  <p:sldMasterId id="2147483660" r:id="rId6"/>
  </p:sldMasterIdLst>
  <p:sldIdLst>
    <p:sldId id="256" r:id="rId7"/>
    <p:sldId id="268" r:id="rId8"/>
    <p:sldId id="257" r:id="rId9"/>
    <p:sldId id="259" r:id="rId10"/>
    <p:sldId id="260" r:id="rId11"/>
    <p:sldId id="261" r:id="rId12"/>
    <p:sldId id="266" r:id="rId13"/>
    <p:sldId id="265" r:id="rId14"/>
    <p:sldId id="262" r:id="rId15"/>
    <p:sldId id="264" r:id="rId16"/>
    <p:sldId id="263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9" r:id="rId28"/>
    <p:sldId id="267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00" r:id="rId39"/>
    <p:sldId id="298" r:id="rId40"/>
    <p:sldId id="280" r:id="rId41"/>
    <p:sldId id="301" r:id="rId42"/>
    <p:sldId id="302" r:id="rId4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0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73" y="67"/>
      </p:cViewPr>
      <p:guideLst>
        <p:guide orient="horz" pos="2205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02CDE-E7C6-DFE1-DB92-C42A7D58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D2101-76B2-ED12-170F-0793C4F9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F83BD-5405-D6C5-4E0B-E95A1412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C1102-2B8E-D314-3B03-3D99574E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3508CD-A6C4-8FCE-793F-9DD73070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2350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BAAFA-463D-4F8B-8526-3BCD86A9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96EA32-F9DD-B37F-B68A-86B1F74B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05E28-A5A8-12E2-38E7-8C5DAD6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F5F1E-14D9-9B07-ED3D-8C74D160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D02E8-F84B-0193-AB60-A08920AC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207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EEFB4-B325-EBFE-7189-4DB858572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7EB72-F735-9554-C0AA-C8FD5E303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A3D18-087A-119A-B618-4DC89081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6B3F8-A103-C305-7C87-8FD66A23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03882-CCF3-C19A-D160-4BABC336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879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0CF20-3D20-D7BD-8077-44251FEA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FD37-768A-375E-3424-34DA15E25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7BD23-C03B-1D31-B86E-CFB2A7F4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95A71F-F83F-C3DA-30C3-4E390FF2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2F39A-2F59-6851-3AF8-127C450A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96461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D209-0AF4-2EDB-3612-1AA7C001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A2BA0-D9D6-76DD-48FC-6647B0B7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EFE28-0878-B6CF-6F6A-1DEFA88E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D7185-22F7-37C8-8FD4-674A26BC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A4ED9-B523-AA47-85F8-0B409BC8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195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8FBD5-8B19-F3DE-6C61-20FCDCD0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27000-2408-565D-AE06-10EBD01C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32891-3F87-E12A-2269-AE7D115F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C0352-998B-F6F9-B33C-B9C69C5D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B1037-4609-A832-377F-47E02D0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912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6521D-CC34-A26A-1219-225F42F8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BB9C5-FA5B-29A7-A325-193E5F88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8C9E8-2B5D-A173-0EBA-C6D4BC74E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E8DC4D-9FD7-EBE8-F825-CED77C0D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99297-9AE1-55C9-A4C1-9A09419B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F95495-3BEE-2672-136E-1E066C3B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433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C8213-5EDF-3A78-4971-C0DCDF4C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195B-80A6-5933-2A9B-F8BE29C0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736AE-D96F-007A-66DB-7500BE2E8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F364ED-85D4-3C96-592B-0B81CFDA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71037-DE39-EA2E-1629-A56CD4AA9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544750-D699-0A60-29BD-E8D90E42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7EE492-A0BF-4D02-93B4-43602834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8818D4-400A-7AD7-AB35-CFEE398B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815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33C86-B9D5-9E2F-B1D6-09FDED94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88637D-9A3E-02BB-D57B-8D84E64B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1EBA68-6658-40F1-8691-51B34B7E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21E90B-8A6A-A4DD-8436-ACE505E5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195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B1E8A5-3D9F-7B53-BFD2-17119EB4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BB481C-7109-4000-6906-9F61859D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DE423F-B566-3826-5814-189A352D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7095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29193-1ED7-8801-97E5-F3707558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1856C-09CC-CF7F-37FB-275EDFAF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74A15-7CAB-9C1D-1F36-2C9C3E1FF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D0403-3D13-98FF-CFB0-5BB4983F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8A40-35B6-A007-72CF-04D011E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AC441-D5AC-CA57-3B35-9E9AF029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82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6D684-2EC6-1CB9-7E61-A7734ABA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A86F1-0F9C-CAA5-212C-D51C9580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C1F6F-46D8-BD62-26D7-72BDFE0C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227A7-BCF1-95B9-BD09-62C25355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6D2BF-7D77-CE5B-2A40-487AAD0E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4803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A1FC-C0DF-5136-228B-1CAE2E8D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74AE2-2729-504D-6809-09781D6F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C19CB-5423-DC38-8D78-2CE80E3DE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CEF18-4E0B-FDC1-970C-58243CB5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65A89F-2543-7565-873A-CE8550F3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E19EEE-BAF8-E5DF-16A1-EEE5C5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70412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F6339-4ADE-69C2-83C6-10A7CD16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885B82-8407-61A0-018F-F5DD8698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CAD73-496B-46C7-3FF5-7B0836A7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1BEA5-466F-D409-66B3-BF6EC648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B025A-67B6-24CD-145A-24F51AFE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88607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72D4EA-FE1F-B097-29AF-3378C791A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DEB9DE-129D-DCBA-FE3B-0AA22E271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47896-CCBB-5A18-70C5-DE839CD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79F6EB-357D-42B2-A9F3-0D2C4898A86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6B81C-B812-E444-A5BA-0922CE41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13242-F86E-D58C-A882-5F1479C4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337F3D-D450-4878-8ABF-0756EDFF25A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43874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38B6-2E2E-2BB2-83E1-DF4BE71A4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8CB397-D835-3350-9383-DACB95A7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03215-F424-BC0A-FBEA-286FBD6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F2D96-447D-B728-D36D-445E445E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32C22-E498-497E-E165-BDEDE8B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4841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239F-9C82-032A-C97D-20F2E211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639FA-B48B-1104-3D99-099F616CC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18655-7E2D-55F2-858D-2BC46BAD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F74D9-1944-7275-7A81-CEE897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B4DBF8-83D0-C325-81C3-50F205B7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298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AC62-67EF-A765-3DBB-61EE5E93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56E89-91C1-E3F0-8B89-88B2E5F4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7824E-569F-03EE-CB85-5E35FB3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FA26C-6F72-E49F-E636-8E779AA1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77BC-B7A2-4733-E119-0318E86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2829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AF346-8417-0CB3-EE1C-AA52FC1A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E94E0-FA3A-598C-B5DD-65CC1F5CD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67848B-0147-7912-5AB2-91A6BB03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8F40F-A185-EAAA-6581-5A8E0DE6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F7D29E-22C0-BA06-D884-69817D81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B97213-5BFE-BDE0-8B71-CE4C3D29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7301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0D4A-FD84-9D19-1676-46B1E39C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92400-D05D-2AE9-78C3-6E3D9591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F762A2-E08B-AC93-123F-A9C6CD25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DB82C5-1E8E-8A27-52FE-BFF0F2DC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AF09F-3D83-6C8E-FB5F-24543E6B9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36C8E3-DD30-DF16-03BF-80808C4F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694168-49C3-3577-5718-4D88983E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2E49E2-A65F-A0C1-101D-74817916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3157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1874B-78D0-A2EC-24E9-CC0485D0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A309D1-B7B3-A16C-B0D1-6243D92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CC0E3F-84AD-2290-FF93-F96E027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DE84E4-A28E-2A26-2216-60F27DB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33847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C2A5B4-5C2C-819B-F247-D27D8ABE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ECE375-49F8-5B7F-8518-4974591B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9BB01C-7789-5829-706C-D87F20D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514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B2B15-788C-DE73-99E3-20E951FD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6AF052-6B34-196D-6704-F00CEA70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0BCE6-9B73-92DE-1DFB-9B367CD2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1FA43-9DF0-EC20-50A8-2FA1FB4F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0923A-F78D-0C6F-E4E8-B0437C24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49162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5EBAF-FB39-32B2-22F4-CACFEC11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44DD9-CAB4-7F46-ABE1-FEAD4F3F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3FAA9-11CE-C0B5-86EA-1F05C2DA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22701-F026-8215-D1A8-2557A9EC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7DF869-FA94-C64C-5AE5-D55E2C8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01A0D0-333A-7731-1A44-92760C98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8278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EFB4B-0A54-2B88-C080-A363A079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85869-7A5F-9806-670A-B06F4B28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EBF0C0-3BE3-40C7-01C0-A260D03B3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BD2BD3-65F8-9106-CC80-EBAE5FB4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3544E8-CC40-3804-01FD-C830759D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E1F8DE-6208-51E0-CCC6-2FD11E9A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2748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405E2-E14E-F196-342A-45D721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7EE616-591D-6A56-E734-F758DF4D0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228E0-3B62-A672-5C50-202D3499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DB795-6303-048B-5BA0-105964C3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24158-6D5E-F9B3-BD50-D74D568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0902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8DF3A5-0BB6-9F86-28E0-75A0DB1D1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4DBC2D-EE45-F4C8-6477-18652B21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4258E-54BF-A4F8-E56A-2AD2C806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5BD827-BCD9-47DE-A76B-8471BAC01D11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66D9C-9387-D038-8769-EB18680D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83EA4-758A-9BCF-E87D-EEEF4B6C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3AFAC-F7C9-477B-9162-05DEC4B9E35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644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72195-B7A6-BB6E-AD54-DFC2B4A1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9F03-82A8-C3C8-3FD6-A361C7BD5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B22488-C3FA-EA24-8380-115998B41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C85768-4206-93E4-F3E4-B46E3AD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DFFE7-F0C2-21DD-F284-974AF52A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634138-FBE7-2971-3E83-E11CC7D7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39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001BA-BC30-80A8-CE25-F428C5E6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00983-8734-1ECC-1E88-566394804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AA471-EB56-83E4-A5D3-E1645925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167E4-9E55-431D-642E-410F05518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D86938-D615-FE8B-6323-FE8551EFA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6B965A-5427-B9B2-A239-6D44F1FA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296879-ACBD-8C9A-F40C-0C0E6A58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346433-5FAB-FDA7-31B8-00641684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380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5A458-FE4C-6D4F-7412-FF17B206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9B074-D87F-8EE2-6AB0-C97982F1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E21D1E-0A5A-8729-9CB9-32EE7194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148B6D-6E8B-C0D1-8C9E-F52822DA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210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1B2129-1E29-BCD8-FDA9-08A80F09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01FDE5-EEF9-05DF-3F16-54E37D72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D01648-B8B4-235D-3567-77B1378D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847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0056C-6131-2B97-DE05-7D320146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39AD8-A8D5-8B61-A6E0-8A86FD2C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ECE03-7BEA-91C9-7CE6-FCA4C403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15872-2325-6DC0-6136-9F08DA03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297967-5A0A-A9B2-1959-4B3CBCA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FBB7AE-E4C6-F378-2FF0-735B4183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1670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ED7EC-5C0F-914B-4CF3-EAC81F59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5D7E37-DA03-F66C-F99E-2B0DAFE5C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AD4CC-0AC0-6747-5C0F-2141D646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98B72-868E-3066-6B28-E81753C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B711-5A9F-49F6-B8E4-4B06377B8499}" type="datetimeFigureOut">
              <a:rPr lang="es-BO" smtClean="0"/>
              <a:t>8/8/2022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B5FA4-A3D0-DECA-94FA-9903C22A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560E2-B126-3DD7-E039-379FCA31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26097-22E8-4D0B-A757-3EC705F9D3E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89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FFD7949-710F-C904-2E19-1A0B9051CC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D6A6C5-7B16-B18E-2281-4B75CF58FB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0629" y="96982"/>
            <a:ext cx="1455964" cy="1132416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608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9B81E25E-636F-518F-195F-C11430C16F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532" y="838199"/>
            <a:ext cx="11957538" cy="5944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0EC5FD-4693-804E-2DBF-D4B7B40FA03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32" y="75364"/>
            <a:ext cx="1455964" cy="1132416"/>
          </a:xfrm>
          <a:prstGeom prst="ellips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305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E063D22C-3773-7080-E862-4F04E8CF7F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4589"/>
            <a:ext cx="12191999" cy="56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2F924B1-C276-F30B-5F9B-96D93DF5F609}"/>
              </a:ext>
            </a:extLst>
          </p:cNvPr>
          <p:cNvSpPr txBox="1">
            <a:spLocks noChangeArrowheads="1"/>
          </p:cNvSpPr>
          <p:nvPr/>
        </p:nvSpPr>
        <p:spPr>
          <a:xfrm>
            <a:off x="3561080" y="1833880"/>
            <a:ext cx="5715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s-BO" sz="6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BASE DE DATOS 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DA3DCC-FEFA-02C6-B1C7-550A8BF31439}"/>
              </a:ext>
            </a:extLst>
          </p:cNvPr>
          <p:cNvSpPr txBox="1"/>
          <p:nvPr/>
        </p:nvSpPr>
        <p:spPr>
          <a:xfrm>
            <a:off x="1837142" y="3758418"/>
            <a:ext cx="9344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4400" b="1" dirty="0">
                <a:solidFill>
                  <a:srgbClr val="FFFF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anklin Gothic Demi (Cuerpo)"/>
              </a:rPr>
              <a:t>TEMA 3: DISEÑO DE BASE DE DATOS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46D5FA-DB78-113B-B3A0-F29B05E71C40}"/>
              </a:ext>
            </a:extLst>
          </p:cNvPr>
          <p:cNvSpPr txBox="1"/>
          <p:nvPr/>
        </p:nvSpPr>
        <p:spPr>
          <a:xfrm>
            <a:off x="8813959" y="6167790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Iván Omonte Sejas </a:t>
            </a:r>
            <a:r>
              <a:rPr lang="es-E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Ph.D</a:t>
            </a: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  <a:cs typeface="Adobe Hebrew" panose="02040503050201020203" pitchFamily="18" charset="-79"/>
              </a:rPr>
              <a:t>.</a:t>
            </a:r>
            <a:endParaRPr lang="es-B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91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EB4B1A6-EB5A-3C12-9ED4-0CED815D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13" y="148536"/>
            <a:ext cx="10921548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ESQUEMA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F54BED4-2F75-5E81-DA9D-4D0BE42FE0EC}"/>
              </a:ext>
            </a:extLst>
          </p:cNvPr>
          <p:cNvSpPr/>
          <p:nvPr/>
        </p:nvSpPr>
        <p:spPr>
          <a:xfrm>
            <a:off x="3752193" y="1748437"/>
            <a:ext cx="4477406" cy="4771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4D767D-FBD9-FA8B-EF21-BC402A00FC4D}"/>
              </a:ext>
            </a:extLst>
          </p:cNvPr>
          <p:cNvSpPr/>
          <p:nvPr/>
        </p:nvSpPr>
        <p:spPr>
          <a:xfrm>
            <a:off x="3752192" y="1198183"/>
            <a:ext cx="4477405" cy="5539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E223A1-3ACD-789B-B979-E661837D5B7F}"/>
              </a:ext>
            </a:extLst>
          </p:cNvPr>
          <p:cNvSpPr txBox="1"/>
          <p:nvPr/>
        </p:nvSpPr>
        <p:spPr>
          <a:xfrm>
            <a:off x="3828757" y="1244349"/>
            <a:ext cx="258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NOMBRE ENTIDAD</a:t>
            </a:r>
            <a:endParaRPr lang="es-B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12EBFA-E670-75BC-7107-4B2C8F9E09BB}"/>
              </a:ext>
            </a:extLst>
          </p:cNvPr>
          <p:cNvSpPr txBox="1"/>
          <p:nvPr/>
        </p:nvSpPr>
        <p:spPr>
          <a:xfrm>
            <a:off x="3828757" y="1849075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1</a:t>
            </a:r>
            <a:endParaRPr lang="es-BO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D7AEE6-B298-69A9-AE65-5BD27EDFF7FA}"/>
              </a:ext>
            </a:extLst>
          </p:cNvPr>
          <p:cNvSpPr txBox="1"/>
          <p:nvPr/>
        </p:nvSpPr>
        <p:spPr>
          <a:xfrm>
            <a:off x="3818597" y="2204675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2</a:t>
            </a:r>
            <a:endParaRPr lang="es-BO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3D45A6-8B82-8605-8AEC-F75886F54F99}"/>
              </a:ext>
            </a:extLst>
          </p:cNvPr>
          <p:cNvSpPr txBox="1"/>
          <p:nvPr/>
        </p:nvSpPr>
        <p:spPr>
          <a:xfrm>
            <a:off x="3828757" y="2583994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3</a:t>
            </a:r>
            <a:endParaRPr lang="es-BO" sz="24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EFD1F6-E9E2-8116-2EB7-020EE3D10314}"/>
              </a:ext>
            </a:extLst>
          </p:cNvPr>
          <p:cNvSpPr txBox="1"/>
          <p:nvPr/>
        </p:nvSpPr>
        <p:spPr>
          <a:xfrm>
            <a:off x="3818597" y="2957888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4</a:t>
            </a:r>
            <a:endParaRPr lang="es-BO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7BF834-306B-4314-EC64-2E3713510FB8}"/>
              </a:ext>
            </a:extLst>
          </p:cNvPr>
          <p:cNvSpPr txBox="1"/>
          <p:nvPr/>
        </p:nvSpPr>
        <p:spPr>
          <a:xfrm>
            <a:off x="3818597" y="3355480"/>
            <a:ext cx="170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5</a:t>
            </a:r>
            <a:endParaRPr lang="es-B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98C176-FED7-2273-1E20-822ACE2156AB}"/>
              </a:ext>
            </a:extLst>
          </p:cNvPr>
          <p:cNvSpPr txBox="1"/>
          <p:nvPr/>
        </p:nvSpPr>
        <p:spPr>
          <a:xfrm>
            <a:off x="3828757" y="5844680"/>
            <a:ext cx="175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 N</a:t>
            </a:r>
            <a:endParaRPr lang="es-BO" sz="2400" b="1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AAD7E5E-EB65-1790-F46B-B8A4C62B812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670625" y="3817145"/>
            <a:ext cx="33404" cy="20275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6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7FACA35-6BA4-92C4-3E5B-FB06C47889C1}"/>
              </a:ext>
            </a:extLst>
          </p:cNvPr>
          <p:cNvSpPr txBox="1"/>
          <p:nvPr/>
        </p:nvSpPr>
        <p:spPr>
          <a:xfrm>
            <a:off x="495165" y="3308476"/>
            <a:ext cx="116968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PERSONA</a:t>
            </a:r>
            <a:r>
              <a:rPr lang="es-ES" sz="2400" b="1" dirty="0"/>
              <a:t> (NUMERO DE CARNET, HUELLA DACTILAR, NOMBRES, APELLIDOS, FECHA DE NACIMIENTO, LUGAR DE NACIMIENTO, ESTADO CIVIL, PROFESION, DOMICILIO, FOTO)  </a:t>
            </a:r>
            <a:endParaRPr lang="es-BO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BF4C08-35E9-C6A0-6F6F-0783ADE67D65}"/>
              </a:ext>
            </a:extLst>
          </p:cNvPr>
          <p:cNvSpPr txBox="1"/>
          <p:nvPr/>
        </p:nvSpPr>
        <p:spPr>
          <a:xfrm>
            <a:off x="768433" y="2105042"/>
            <a:ext cx="1169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ENTIDAD</a:t>
            </a:r>
            <a:r>
              <a:rPr lang="es-ES" sz="2400" b="1" dirty="0"/>
              <a:t> (ATRIBUTO 1, ATRIBUTO 2, ATRIBUTO 3,…………………….ATRIBUTO N)</a:t>
            </a:r>
            <a:endParaRPr lang="es-BO" sz="2400" b="1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332C37C-D72C-3B36-135C-2B86C1EA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31" y="21067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SINTÁXIS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26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5535A58B-038A-10F6-36E6-CEB7DCEA7A1D}"/>
              </a:ext>
            </a:extLst>
          </p:cNvPr>
          <p:cNvGrpSpPr/>
          <p:nvPr/>
        </p:nvGrpSpPr>
        <p:grpSpPr>
          <a:xfrm>
            <a:off x="3342640" y="977265"/>
            <a:ext cx="8463280" cy="3838575"/>
            <a:chOff x="1676400" y="1749425"/>
            <a:chExt cx="5410200" cy="4098925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F9E359BC-947B-CA94-63FB-1723E64A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1749425"/>
              <a:ext cx="5410200" cy="1200150"/>
              <a:chOff x="912" y="1008"/>
              <a:chExt cx="3984" cy="912"/>
            </a:xfrm>
          </p:grpSpPr>
          <p:sp>
            <p:nvSpPr>
              <p:cNvPr id="3" name="AutoShape 4">
                <a:extLst>
                  <a:ext uri="{FF2B5EF4-FFF2-40B4-BE49-F238E27FC236}">
                    <a16:creationId xmlns:a16="http://schemas.microsoft.com/office/drawing/2014/main" id="{EE7ACE88-D2F9-D430-EC56-D18913667C8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1008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6471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s-BO"/>
              </a:p>
            </p:txBody>
          </p:sp>
          <p:grpSp>
            <p:nvGrpSpPr>
              <p:cNvPr id="4" name="Group 5">
                <a:extLst>
                  <a:ext uri="{FF2B5EF4-FFF2-40B4-BE49-F238E27FC236}">
                    <a16:creationId xmlns:a16="http://schemas.microsoft.com/office/drawing/2014/main" id="{BFCB110F-1D29-86FE-EF93-70ADC5557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1092"/>
                <a:ext cx="768" cy="746"/>
                <a:chOff x="999" y="1092"/>
                <a:chExt cx="768" cy="746"/>
              </a:xfrm>
            </p:grpSpPr>
            <p:sp>
              <p:nvSpPr>
                <p:cNvPr id="6" name="AutoShape 6">
                  <a:extLst>
                    <a:ext uri="{FF2B5EF4-FFF2-40B4-BE49-F238E27FC236}">
                      <a16:creationId xmlns:a16="http://schemas.microsoft.com/office/drawing/2014/main" id="{F7111120-9238-1F11-FCD8-C229AA8E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1092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FE758B55-7865-2580-86BD-39829DF4675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1140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54510"/>
                        <a:invGamma/>
                      </a:schemeClr>
                    </a:gs>
                    <a:gs pos="5000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5451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8" name="Text Box 8">
                  <a:extLst>
                    <a:ext uri="{FF2B5EF4-FFF2-40B4-BE49-F238E27FC236}">
                      <a16:creationId xmlns:a16="http://schemas.microsoft.com/office/drawing/2014/main" id="{4485DCC3-C279-4CFB-4982-4749C119DA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017" y="1296"/>
                  <a:ext cx="715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s-BO" sz="2800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NOMBRE</a:t>
                  </a:r>
                </a:p>
              </p:txBody>
            </p:sp>
          </p:grpSp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65F270BF-DAC5-2AD5-DA06-4A3C6B74B83F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15" y="1249"/>
                <a:ext cx="2928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s-BO" sz="2400" dirty="0"/>
                  <a:t>Es la especificación nominal del atributo</a:t>
                </a:r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9EB12160-9135-800B-2DF7-2FDF03AC5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3200400"/>
              <a:ext cx="5410200" cy="1200150"/>
              <a:chOff x="912" y="2016"/>
              <a:chExt cx="3984" cy="912"/>
            </a:xfrm>
          </p:grpSpPr>
          <p:sp>
            <p:nvSpPr>
              <p:cNvPr id="10" name="AutoShape 11">
                <a:extLst>
                  <a:ext uri="{FF2B5EF4-FFF2-40B4-BE49-F238E27FC236}">
                    <a16:creationId xmlns:a16="http://schemas.microsoft.com/office/drawing/2014/main" id="{9111D667-3571-1FAF-7F78-352B5365849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2016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9216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s-BO"/>
              </a:p>
            </p:txBody>
          </p:sp>
          <p:grpSp>
            <p:nvGrpSpPr>
              <p:cNvPr id="11" name="Group 12">
                <a:extLst>
                  <a:ext uri="{FF2B5EF4-FFF2-40B4-BE49-F238E27FC236}">
                    <a16:creationId xmlns:a16="http://schemas.microsoft.com/office/drawing/2014/main" id="{18CB1AB5-771A-8A42-73F5-32A3DC4AD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2100"/>
                <a:ext cx="768" cy="746"/>
                <a:chOff x="999" y="2100"/>
                <a:chExt cx="768" cy="746"/>
              </a:xfrm>
            </p:grpSpPr>
            <p:sp>
              <p:nvSpPr>
                <p:cNvPr id="13" name="AutoShape 13">
                  <a:extLst>
                    <a:ext uri="{FF2B5EF4-FFF2-40B4-BE49-F238E27FC236}">
                      <a16:creationId xmlns:a16="http://schemas.microsoft.com/office/drawing/2014/main" id="{B8194FF6-D75C-C193-BA35-4F2A2486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2100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72549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71672E9B-A4A4-6C4B-7B84-950FA90A8D5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2148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42353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0B6AA398-13DA-BA91-713B-BA54C67500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170" y="2304"/>
                  <a:ext cx="408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s-BO" sz="2800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TIPO</a:t>
                  </a:r>
                </a:p>
              </p:txBody>
            </p:sp>
          </p:grpSp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7AB8DE05-7DA0-0FEF-7ED3-474CA2690A3D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72" y="2141"/>
                <a:ext cx="2928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s-BO" sz="2400" dirty="0"/>
                  <a:t>Es el tipo de dato al que pertenece el atributo, puede ser: Numérico, Carácter, Booleano</a:t>
                </a:r>
              </a:p>
            </p:txBody>
          </p:sp>
        </p:grp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5BF4EA22-21AF-A608-C688-2FF5B8DC5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4648200"/>
              <a:ext cx="5410200" cy="1200150"/>
              <a:chOff x="912" y="3036"/>
              <a:chExt cx="3984" cy="912"/>
            </a:xfrm>
          </p:grpSpPr>
          <p:sp>
            <p:nvSpPr>
              <p:cNvPr id="17" name="AutoShape 18">
                <a:extLst>
                  <a:ext uri="{FF2B5EF4-FFF2-40B4-BE49-F238E27FC236}">
                    <a16:creationId xmlns:a16="http://schemas.microsoft.com/office/drawing/2014/main" id="{189274D1-D353-0957-7363-6EC5BE57680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12" y="3036"/>
                <a:ext cx="3984" cy="912"/>
              </a:xfrm>
              <a:prstGeom prst="roundRect">
                <a:avLst>
                  <a:gd name="adj" fmla="val 10889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48627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s-BO"/>
              </a:p>
            </p:txBody>
          </p: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87254CDA-C512-FB82-6342-FEE2079DAC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9" y="3120"/>
                <a:ext cx="768" cy="746"/>
                <a:chOff x="999" y="3120"/>
                <a:chExt cx="768" cy="746"/>
              </a:xfrm>
            </p:grpSpPr>
            <p:sp>
              <p:nvSpPr>
                <p:cNvPr id="20" name="AutoShape 20">
                  <a:extLst>
                    <a:ext uri="{FF2B5EF4-FFF2-40B4-BE49-F238E27FC236}">
                      <a16:creationId xmlns:a16="http://schemas.microsoft.com/office/drawing/2014/main" id="{39C9C47E-BBE9-CAD4-B419-85E786274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999" y="3120"/>
                  <a:ext cx="768" cy="74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tint val="63529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BO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806A14BC-1F33-9ACC-0C9C-33DAA9087EE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1047" y="3168"/>
                  <a:ext cx="383" cy="373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48627"/>
                        <a:invGamma/>
                      </a:schemeClr>
                    </a:gs>
                    <a:gs pos="100000">
                      <a:schemeClr val="folHlink">
                        <a:alpha val="0"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BO"/>
                </a:p>
              </p:txBody>
            </p:sp>
            <p:sp>
              <p:nvSpPr>
                <p:cNvPr id="22" name="Text Box 22">
                  <a:extLst>
                    <a:ext uri="{FF2B5EF4-FFF2-40B4-BE49-F238E27FC236}">
                      <a16:creationId xmlns:a16="http://schemas.microsoft.com/office/drawing/2014/main" id="{295E6131-E9A2-CB29-4BC5-A08A35F488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003" y="3324"/>
                  <a:ext cx="749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es-BO" sz="2800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DOMINIO</a:t>
                  </a:r>
                </a:p>
              </p:txBody>
            </p:sp>
          </p:grpSp>
          <p:sp>
            <p:nvSpPr>
              <p:cNvPr id="19" name="Text Box 23">
                <a:extLst>
                  <a:ext uri="{FF2B5EF4-FFF2-40B4-BE49-F238E27FC236}">
                    <a16:creationId xmlns:a16="http://schemas.microsoft.com/office/drawing/2014/main" id="{B595EECA-95F6-2043-4E0B-4589EDDA5B2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872" y="3161"/>
                <a:ext cx="2928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/>
                <a:r>
                  <a:rPr lang="es-BO" sz="2400" dirty="0"/>
                  <a:t>Conjunto de todos lo valores posibles que puede tomar el atributo</a:t>
                </a:r>
              </a:p>
            </p:txBody>
          </p:sp>
        </p:grp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62BBE8EE-4DC3-2E88-AE41-A090F9CBE153}"/>
              </a:ext>
            </a:extLst>
          </p:cNvPr>
          <p:cNvSpPr/>
          <p:nvPr/>
        </p:nvSpPr>
        <p:spPr>
          <a:xfrm>
            <a:off x="145801" y="2426349"/>
            <a:ext cx="2795344" cy="122589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b="1" dirty="0">
                <a:solidFill>
                  <a:srgbClr val="FF0000"/>
                </a:solidFill>
              </a:rPr>
              <a:t>ATRIBUTO</a:t>
            </a:r>
          </a:p>
        </p:txBody>
      </p:sp>
      <p:graphicFrame>
        <p:nvGraphicFramePr>
          <p:cNvPr id="25" name="Tabla 7">
            <a:extLst>
              <a:ext uri="{FF2B5EF4-FFF2-40B4-BE49-F238E27FC236}">
                <a16:creationId xmlns:a16="http://schemas.microsoft.com/office/drawing/2014/main" id="{E5F8FB9F-2D47-5564-E670-8B4AB550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05703"/>
              </p:ext>
            </p:extLst>
          </p:nvPr>
        </p:nvGraphicFramePr>
        <p:xfrm>
          <a:off x="1107440" y="5514714"/>
          <a:ext cx="1028192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07">
                  <a:extLst>
                    <a:ext uri="{9D8B030D-6E8A-4147-A177-3AD203B41FA5}">
                      <a16:colId xmlns:a16="http://schemas.microsoft.com/office/drawing/2014/main" val="3880671795"/>
                    </a:ext>
                  </a:extLst>
                </a:gridCol>
                <a:gridCol w="3427307">
                  <a:extLst>
                    <a:ext uri="{9D8B030D-6E8A-4147-A177-3AD203B41FA5}">
                      <a16:colId xmlns:a16="http://schemas.microsoft.com/office/drawing/2014/main" val="3404808190"/>
                    </a:ext>
                  </a:extLst>
                </a:gridCol>
                <a:gridCol w="3427307">
                  <a:extLst>
                    <a:ext uri="{9D8B030D-6E8A-4147-A177-3AD203B41FA5}">
                      <a16:colId xmlns:a16="http://schemas.microsoft.com/office/drawing/2014/main" val="298025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BO" sz="2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24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2400" dirty="0"/>
                        <a:t>DOMINIO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7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sz="2400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2400" dirty="0"/>
                        <a:t>CÁRACTER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2400" dirty="0"/>
                        <a:t>MASCULINO, FEMENINO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39481"/>
                  </a:ext>
                </a:extLst>
              </a:tr>
            </a:tbl>
          </a:graphicData>
        </a:graphic>
      </p:graphicFrame>
      <p:sp>
        <p:nvSpPr>
          <p:cNvPr id="26" name="Rectangle 11">
            <a:extLst>
              <a:ext uri="{FF2B5EF4-FFF2-40B4-BE49-F238E27FC236}">
                <a16:creationId xmlns:a16="http://schemas.microsoft.com/office/drawing/2014/main" id="{58211409-D903-D534-B924-B82474A4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331" y="21067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ESTRUCTURA DE LOS ATRIBUTOS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FD52C04-B6C8-F3C1-C39E-65427A6E4F2E}"/>
              </a:ext>
            </a:extLst>
          </p:cNvPr>
          <p:cNvCxnSpPr>
            <a:cxnSpLocks/>
            <a:stCxn id="24" idx="0"/>
            <a:endCxn id="3" idx="1"/>
          </p:cNvCxnSpPr>
          <p:nvPr/>
        </p:nvCxnSpPr>
        <p:spPr>
          <a:xfrm flipV="1">
            <a:off x="1543473" y="1539225"/>
            <a:ext cx="1799167" cy="88712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8DB6C16-FEBC-F4CB-5F57-C5A9FC85681A}"/>
              </a:ext>
            </a:extLst>
          </p:cNvPr>
          <p:cNvCxnSpPr>
            <a:cxnSpLocks/>
            <a:stCxn id="24" idx="4"/>
            <a:endCxn id="17" idx="1"/>
          </p:cNvCxnSpPr>
          <p:nvPr/>
        </p:nvCxnSpPr>
        <p:spPr>
          <a:xfrm>
            <a:off x="1543473" y="3652248"/>
            <a:ext cx="1799167" cy="60163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58CCDE0-4F02-8E08-5FCC-AB0FDE6DBA8E}"/>
              </a:ext>
            </a:extLst>
          </p:cNvPr>
          <p:cNvCxnSpPr>
            <a:cxnSpLocks/>
          </p:cNvCxnSpPr>
          <p:nvPr/>
        </p:nvCxnSpPr>
        <p:spPr>
          <a:xfrm>
            <a:off x="2941145" y="2964581"/>
            <a:ext cx="500292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753D4C5-1BC0-1AF5-6245-557D4CB2C388}"/>
              </a:ext>
            </a:extLst>
          </p:cNvPr>
          <p:cNvSpPr txBox="1"/>
          <p:nvPr/>
        </p:nvSpPr>
        <p:spPr>
          <a:xfrm>
            <a:off x="636430" y="4888479"/>
            <a:ext cx="143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185353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D78B4EA-1F5F-B739-C94D-7771D1898078}"/>
              </a:ext>
            </a:extLst>
          </p:cNvPr>
          <p:cNvSpPr/>
          <p:nvPr/>
        </p:nvSpPr>
        <p:spPr>
          <a:xfrm>
            <a:off x="812800" y="3841283"/>
            <a:ext cx="2654844" cy="219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B272737-5865-DF76-303E-FDCDDD2707A3}"/>
              </a:ext>
            </a:extLst>
          </p:cNvPr>
          <p:cNvSpPr/>
          <p:nvPr/>
        </p:nvSpPr>
        <p:spPr>
          <a:xfrm>
            <a:off x="6241569" y="4439990"/>
            <a:ext cx="4427952" cy="15915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2853BE0-36F2-0E57-5131-9B659B4081A4}"/>
              </a:ext>
            </a:extLst>
          </p:cNvPr>
          <p:cNvSpPr/>
          <p:nvPr/>
        </p:nvSpPr>
        <p:spPr>
          <a:xfrm>
            <a:off x="7660838" y="1663180"/>
            <a:ext cx="2557690" cy="23297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194A876-B534-E902-BA94-90ACCBA60F05}"/>
              </a:ext>
            </a:extLst>
          </p:cNvPr>
          <p:cNvSpPr/>
          <p:nvPr/>
        </p:nvSpPr>
        <p:spPr>
          <a:xfrm>
            <a:off x="1768510" y="1040552"/>
            <a:ext cx="4797349" cy="16138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B035FE09-438D-D423-5304-474D509E3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3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TIPOS DE ATRIBUTOS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8DCE0E3-D315-63E2-CC83-6BC70F73B46D}"/>
              </a:ext>
            </a:extLst>
          </p:cNvPr>
          <p:cNvSpPr/>
          <p:nvPr/>
        </p:nvSpPr>
        <p:spPr>
          <a:xfrm>
            <a:off x="4099078" y="3043085"/>
            <a:ext cx="2795344" cy="1225899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b="1" dirty="0">
                <a:solidFill>
                  <a:srgbClr val="FF0000"/>
                </a:solidFill>
              </a:rPr>
              <a:t>ATRIBUTO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C9A926-D2B0-CAFE-DCCC-58AE58DD0DE6}"/>
              </a:ext>
            </a:extLst>
          </p:cNvPr>
          <p:cNvSpPr txBox="1"/>
          <p:nvPr/>
        </p:nvSpPr>
        <p:spPr>
          <a:xfrm>
            <a:off x="4189864" y="1028841"/>
            <a:ext cx="214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CLAVE PRIMARIA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6543B8-D60D-E0DE-DD49-C9159C69E2D7}"/>
              </a:ext>
            </a:extLst>
          </p:cNvPr>
          <p:cNvSpPr txBox="1"/>
          <p:nvPr/>
        </p:nvSpPr>
        <p:spPr>
          <a:xfrm>
            <a:off x="4226394" y="1807695"/>
            <a:ext cx="20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CLAVE FORANEA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3922A0-79C3-70D8-FBA5-437B49C60887}"/>
              </a:ext>
            </a:extLst>
          </p:cNvPr>
          <p:cNvSpPr txBox="1"/>
          <p:nvPr/>
        </p:nvSpPr>
        <p:spPr>
          <a:xfrm>
            <a:off x="4197395" y="1441346"/>
            <a:ext cx="2437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CLAVE SECUNDARIA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658FEE-AA02-7C6B-1374-D86F37AE6B47}"/>
              </a:ext>
            </a:extLst>
          </p:cNvPr>
          <p:cNvSpPr txBox="1"/>
          <p:nvPr/>
        </p:nvSpPr>
        <p:spPr>
          <a:xfrm>
            <a:off x="7834606" y="1700505"/>
            <a:ext cx="238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MONOVALORADOS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F847D5-BD34-FFE2-8479-54AEC97A1F61}"/>
              </a:ext>
            </a:extLst>
          </p:cNvPr>
          <p:cNvSpPr txBox="1"/>
          <p:nvPr/>
        </p:nvSpPr>
        <p:spPr>
          <a:xfrm>
            <a:off x="7834606" y="1989704"/>
            <a:ext cx="2326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MULTIVALORADOS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77139C-BB8D-9D6B-50A1-CB6582619A13}"/>
              </a:ext>
            </a:extLst>
          </p:cNvPr>
          <p:cNvSpPr txBox="1"/>
          <p:nvPr/>
        </p:nvSpPr>
        <p:spPr>
          <a:xfrm>
            <a:off x="8812367" y="4740650"/>
            <a:ext cx="1225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SIMPLES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2BEC45-C223-9C9C-7948-DC603593B0E3}"/>
              </a:ext>
            </a:extLst>
          </p:cNvPr>
          <p:cNvSpPr txBox="1"/>
          <p:nvPr/>
        </p:nvSpPr>
        <p:spPr>
          <a:xfrm>
            <a:off x="8826622" y="5140760"/>
            <a:ext cx="1812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COMPUESTOS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618B833-1358-9DFB-F9BA-A2DC0DAFC182}"/>
              </a:ext>
            </a:extLst>
          </p:cNvPr>
          <p:cNvGrpSpPr/>
          <p:nvPr/>
        </p:nvGrpSpPr>
        <p:grpSpPr>
          <a:xfrm>
            <a:off x="1909120" y="1154253"/>
            <a:ext cx="2189958" cy="1388045"/>
            <a:chOff x="2300746" y="1154253"/>
            <a:chExt cx="1631476" cy="919347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3A830B03-BB79-FD1F-283D-F6A691C666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0746" y="1154253"/>
              <a:ext cx="1631476" cy="919347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4DD92CA-38AC-10EE-01A8-A662425D3314}"/>
                </a:ext>
              </a:extLst>
            </p:cNvPr>
            <p:cNvSpPr>
              <a:spLocks/>
            </p:cNvSpPr>
            <p:nvPr/>
          </p:nvSpPr>
          <p:spPr bwMode="gray">
            <a:xfrm>
              <a:off x="2373990" y="1271028"/>
              <a:ext cx="813614" cy="459674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17055-4808-84A9-60B3-42A46175A0D9}"/>
              </a:ext>
            </a:extLst>
          </p:cNvPr>
          <p:cNvSpPr txBox="1"/>
          <p:nvPr/>
        </p:nvSpPr>
        <p:spPr>
          <a:xfrm>
            <a:off x="2411610" y="1624028"/>
            <a:ext cx="111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CLAVE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8C4B2F3-CA2B-283A-0287-76F55CA1BCB0}"/>
              </a:ext>
            </a:extLst>
          </p:cNvPr>
          <p:cNvGrpSpPr/>
          <p:nvPr/>
        </p:nvGrpSpPr>
        <p:grpSpPr>
          <a:xfrm>
            <a:off x="7848017" y="2392942"/>
            <a:ext cx="2247667" cy="1300285"/>
            <a:chOff x="2300746" y="1154253"/>
            <a:chExt cx="1631476" cy="919347"/>
          </a:xfrm>
        </p:grpSpPr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C029BF0C-7415-3246-A72E-3F147EAF21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00746" y="1154253"/>
              <a:ext cx="1631476" cy="919347"/>
            </a:xfrm>
            <a:prstGeom prst="roundRect">
              <a:avLst>
                <a:gd name="adj" fmla="val 11921"/>
              </a:avLst>
            </a:prstGeom>
            <a:solidFill>
              <a:srgbClr val="0000FF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94ACCE8-5E96-03FB-0A89-8570A7173A69}"/>
                </a:ext>
              </a:extLst>
            </p:cNvPr>
            <p:cNvSpPr>
              <a:spLocks/>
            </p:cNvSpPr>
            <p:nvPr/>
          </p:nvSpPr>
          <p:spPr bwMode="gray">
            <a:xfrm>
              <a:off x="2414630" y="1246460"/>
              <a:ext cx="813614" cy="459674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D6E6DF-773F-361A-86BF-6CEC1CF0E0BF}"/>
              </a:ext>
            </a:extLst>
          </p:cNvPr>
          <p:cNvSpPr txBox="1"/>
          <p:nvPr/>
        </p:nvSpPr>
        <p:spPr>
          <a:xfrm>
            <a:off x="8533223" y="2775777"/>
            <a:ext cx="11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FA376B6-8EFF-0E00-2EF0-F3A5D6497275}"/>
              </a:ext>
            </a:extLst>
          </p:cNvPr>
          <p:cNvGrpSpPr/>
          <p:nvPr/>
        </p:nvGrpSpPr>
        <p:grpSpPr>
          <a:xfrm>
            <a:off x="6465805" y="4640800"/>
            <a:ext cx="2246508" cy="1249817"/>
            <a:chOff x="2638198" y="1260331"/>
            <a:chExt cx="1631476" cy="919347"/>
          </a:xfrm>
        </p:grpSpPr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DCB67387-F30C-A217-3C67-53D7BB42D0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8198" y="1260331"/>
              <a:ext cx="1631476" cy="919347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E421021-CF33-ACF0-F414-EAAB7B3F4431}"/>
                </a:ext>
              </a:extLst>
            </p:cNvPr>
            <p:cNvSpPr>
              <a:spLocks/>
            </p:cNvSpPr>
            <p:nvPr/>
          </p:nvSpPr>
          <p:spPr bwMode="gray">
            <a:xfrm>
              <a:off x="2710860" y="1342992"/>
              <a:ext cx="813614" cy="459674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DEF92C-B3DE-9804-0B20-A035AE6FF2AD}"/>
              </a:ext>
            </a:extLst>
          </p:cNvPr>
          <p:cNvSpPr txBox="1"/>
          <p:nvPr/>
        </p:nvSpPr>
        <p:spPr>
          <a:xfrm>
            <a:off x="6391968" y="5031765"/>
            <a:ext cx="2394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</a:t>
            </a:r>
            <a:r>
              <a:rPr lang="es-E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ÓN</a:t>
            </a:r>
            <a:endParaRPr lang="es-BO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11066B8-08A4-312C-B55B-7414B927B2D7}"/>
              </a:ext>
            </a:extLst>
          </p:cNvPr>
          <p:cNvGrpSpPr/>
          <p:nvPr/>
        </p:nvGrpSpPr>
        <p:grpSpPr>
          <a:xfrm>
            <a:off x="1026067" y="3992880"/>
            <a:ext cx="2246508" cy="1249817"/>
            <a:chOff x="2638198" y="1260331"/>
            <a:chExt cx="1631476" cy="919347"/>
          </a:xfrm>
        </p:grpSpPr>
        <p:sp>
          <p:nvSpPr>
            <p:cNvPr id="25" name="AutoShape 6">
              <a:extLst>
                <a:ext uri="{FF2B5EF4-FFF2-40B4-BE49-F238E27FC236}">
                  <a16:creationId xmlns:a16="http://schemas.microsoft.com/office/drawing/2014/main" id="{BC80D6B1-A4FF-D70A-D9BC-002A92AAC5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8198" y="1260331"/>
              <a:ext cx="1631476" cy="919347"/>
            </a:xfrm>
            <a:prstGeom prst="roundRect">
              <a:avLst>
                <a:gd name="adj" fmla="val 11921"/>
              </a:avLst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E26259F-8D7D-74A9-1B28-4AD3F3C1AB14}"/>
                </a:ext>
              </a:extLst>
            </p:cNvPr>
            <p:cNvSpPr>
              <a:spLocks/>
            </p:cNvSpPr>
            <p:nvPr/>
          </p:nvSpPr>
          <p:spPr bwMode="gray">
            <a:xfrm>
              <a:off x="2718559" y="1350083"/>
              <a:ext cx="813614" cy="459674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4BFE24E-922B-2F5B-0CE3-09E64AD990E3}"/>
              </a:ext>
            </a:extLst>
          </p:cNvPr>
          <p:cNvSpPr txBox="1"/>
          <p:nvPr/>
        </p:nvSpPr>
        <p:spPr>
          <a:xfrm>
            <a:off x="1466281" y="4338597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ORIGEN</a:t>
            </a:r>
            <a:endParaRPr lang="es-BO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B044756-FC08-8055-0B65-8E37DC6DA78F}"/>
              </a:ext>
            </a:extLst>
          </p:cNvPr>
          <p:cNvSpPr txBox="1"/>
          <p:nvPr/>
        </p:nvSpPr>
        <p:spPr>
          <a:xfrm>
            <a:off x="1210273" y="5253116"/>
            <a:ext cx="200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ALMACENADOS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65DDA24-05C3-4A0E-BD7E-92FA7F0DB9AB}"/>
              </a:ext>
            </a:extLst>
          </p:cNvPr>
          <p:cNvSpPr txBox="1"/>
          <p:nvPr/>
        </p:nvSpPr>
        <p:spPr>
          <a:xfrm>
            <a:off x="1210273" y="5560294"/>
            <a:ext cx="1572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- DERIVADOS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C0EC795-27E1-5787-3141-280231E0162A}"/>
              </a:ext>
            </a:extLst>
          </p:cNvPr>
          <p:cNvCxnSpPr>
            <a:stCxn id="3" idx="2"/>
            <a:endCxn id="12" idx="2"/>
          </p:cNvCxnSpPr>
          <p:nvPr/>
        </p:nvCxnSpPr>
        <p:spPr>
          <a:xfrm rot="10800000">
            <a:off x="3004100" y="2542299"/>
            <a:ext cx="1094979" cy="1113737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B02DBEFC-312B-465F-68B4-E9AF3178BBC8}"/>
              </a:ext>
            </a:extLst>
          </p:cNvPr>
          <p:cNvCxnSpPr>
            <a:stCxn id="3" idx="6"/>
            <a:endCxn id="17" idx="1"/>
          </p:cNvCxnSpPr>
          <p:nvPr/>
        </p:nvCxnSpPr>
        <p:spPr>
          <a:xfrm flipV="1">
            <a:off x="6894422" y="3043085"/>
            <a:ext cx="953595" cy="612950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EE45E99E-7B9F-907F-B30D-DC320D8EA421}"/>
              </a:ext>
            </a:extLst>
          </p:cNvPr>
          <p:cNvCxnSpPr>
            <a:stCxn id="3" idx="3"/>
            <a:endCxn id="25" idx="3"/>
          </p:cNvCxnSpPr>
          <p:nvPr/>
        </p:nvCxnSpPr>
        <p:spPr>
          <a:xfrm rot="5400000">
            <a:off x="3626344" y="3735686"/>
            <a:ext cx="528334" cy="1235872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674D3E7D-309C-85F2-928A-83D39CDF45BC}"/>
              </a:ext>
            </a:extLst>
          </p:cNvPr>
          <p:cNvCxnSpPr>
            <a:stCxn id="3" idx="4"/>
          </p:cNvCxnSpPr>
          <p:nvPr/>
        </p:nvCxnSpPr>
        <p:spPr>
          <a:xfrm rot="16200000" flipH="1">
            <a:off x="5530049" y="4235684"/>
            <a:ext cx="902456" cy="969055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1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787B4865-0E10-6F71-4188-189BF730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461" y="0"/>
            <a:ext cx="7341077" cy="89768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 CLAVE  PRIMARIA (PRIMARY KEY)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C39F04-CDDB-6C88-C2C7-AFD2E346E86B}"/>
              </a:ext>
            </a:extLst>
          </p:cNvPr>
          <p:cNvSpPr txBox="1"/>
          <p:nvPr/>
        </p:nvSpPr>
        <p:spPr>
          <a:xfrm>
            <a:off x="1879600" y="1110734"/>
            <a:ext cx="8016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IDENTIFICADOR ÚNICO, NO NULO  Y QUE NO SE REPITE 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 EN CADA UNA DE SUS OCURRENCIAS, SE LO REPRESENTA SUBRAYADO.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54E37B-C44B-0222-09A7-1B26BFF65F8D}"/>
              </a:ext>
            </a:extLst>
          </p:cNvPr>
          <p:cNvSpPr/>
          <p:nvPr/>
        </p:nvSpPr>
        <p:spPr>
          <a:xfrm>
            <a:off x="4394200" y="3505200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CLIENTE</a:t>
            </a:r>
            <a:endParaRPr lang="es-BO" sz="28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DA758F-609C-4E7A-A9D4-028B962682C6}"/>
              </a:ext>
            </a:extLst>
          </p:cNvPr>
          <p:cNvSpPr/>
          <p:nvPr/>
        </p:nvSpPr>
        <p:spPr>
          <a:xfrm>
            <a:off x="1656079" y="2440525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2A36B1-995D-A13C-6C17-29DE9DD89691}"/>
              </a:ext>
            </a:extLst>
          </p:cNvPr>
          <p:cNvSpPr/>
          <p:nvPr/>
        </p:nvSpPr>
        <p:spPr>
          <a:xfrm>
            <a:off x="4480560" y="252411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NOMBRE 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C14A681-8BAC-3AD5-2F04-4AE1A4E3AB49}"/>
              </a:ext>
            </a:extLst>
          </p:cNvPr>
          <p:cNvSpPr/>
          <p:nvPr/>
        </p:nvSpPr>
        <p:spPr>
          <a:xfrm>
            <a:off x="7493056" y="254499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DIRECCIÓN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3DD4849-C471-C286-5E3C-FDF4B5A80B8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887719" y="3238331"/>
            <a:ext cx="1" cy="266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299F90F-EFF1-5327-7A68-AE5398262570}"/>
              </a:ext>
            </a:extLst>
          </p:cNvPr>
          <p:cNvCxnSpPr>
            <a:stCxn id="7" idx="0"/>
            <a:endCxn id="8" idx="5"/>
          </p:cNvCxnSpPr>
          <p:nvPr/>
        </p:nvCxnSpPr>
        <p:spPr>
          <a:xfrm flipH="1" flipV="1">
            <a:off x="3628935" y="3032324"/>
            <a:ext cx="2258785" cy="47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0F5A18A-84B0-D28A-BC56-4EC9E2026D3E}"/>
              </a:ext>
            </a:extLst>
          </p:cNvPr>
          <p:cNvCxnSpPr>
            <a:stCxn id="7" idx="0"/>
            <a:endCxn id="10" idx="3"/>
          </p:cNvCxnSpPr>
          <p:nvPr/>
        </p:nvCxnSpPr>
        <p:spPr>
          <a:xfrm flipV="1">
            <a:off x="5887720" y="3136794"/>
            <a:ext cx="1971359" cy="368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102A38-C24C-DA6F-A00F-BC8678AD17B3}"/>
              </a:ext>
            </a:extLst>
          </p:cNvPr>
          <p:cNvSpPr txBox="1"/>
          <p:nvPr/>
        </p:nvSpPr>
        <p:spPr>
          <a:xfrm>
            <a:off x="2913749" y="5572760"/>
            <a:ext cx="636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CLIENTE ( </a:t>
            </a:r>
            <a:r>
              <a:rPr lang="es-ES" sz="2800" b="1" u="sng" dirty="0"/>
              <a:t>CODIGO</a:t>
            </a:r>
            <a:r>
              <a:rPr lang="es-ES" sz="2800" b="1" dirty="0"/>
              <a:t>, NOMBRE, DIRECCION)</a:t>
            </a:r>
            <a:endParaRPr lang="es-BO" sz="2800" b="1" dirty="0"/>
          </a:p>
        </p:txBody>
      </p:sp>
    </p:spTree>
    <p:extLst>
      <p:ext uri="{BB962C8B-B14F-4D97-AF65-F5344CB8AC3E}">
        <p14:creationId xmlns:p14="http://schemas.microsoft.com/office/powerpoint/2010/main" val="94473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787B4865-0E10-6F71-4188-189BF730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459" y="253270"/>
            <a:ext cx="7341077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 CLAVE  SECUNDARIA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C39F04-CDDB-6C88-C2C7-AFD2E346E86B}"/>
              </a:ext>
            </a:extLst>
          </p:cNvPr>
          <p:cNvSpPr txBox="1"/>
          <p:nvPr/>
        </p:nvSpPr>
        <p:spPr>
          <a:xfrm>
            <a:off x="1672707" y="1029961"/>
            <a:ext cx="9387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ES TAMBIÉN UN IDENTIFICADOR ÚNICO, NO NULO  Y QUE NO SE REPITE 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 EN CADA UNA DE SUS OCURRENCIAS, PERO NO ES EL PRINCIPAL, SE LO REPRESENTA SUBRAYADO.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54E37B-C44B-0222-09A7-1B26BFF65F8D}"/>
              </a:ext>
            </a:extLst>
          </p:cNvPr>
          <p:cNvSpPr/>
          <p:nvPr/>
        </p:nvSpPr>
        <p:spPr>
          <a:xfrm>
            <a:off x="4394200" y="3505200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CLIENTE</a:t>
            </a:r>
            <a:endParaRPr lang="es-BO" sz="28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DA758F-609C-4E7A-A9D4-028B962682C6}"/>
              </a:ext>
            </a:extLst>
          </p:cNvPr>
          <p:cNvSpPr/>
          <p:nvPr/>
        </p:nvSpPr>
        <p:spPr>
          <a:xfrm>
            <a:off x="1656079" y="2440525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42A36B1-995D-A13C-6C17-29DE9DD89691}"/>
              </a:ext>
            </a:extLst>
          </p:cNvPr>
          <p:cNvSpPr/>
          <p:nvPr/>
        </p:nvSpPr>
        <p:spPr>
          <a:xfrm>
            <a:off x="4480560" y="252411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NOMBRE 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C14A681-8BAC-3AD5-2F04-4AE1A4E3AB49}"/>
              </a:ext>
            </a:extLst>
          </p:cNvPr>
          <p:cNvSpPr/>
          <p:nvPr/>
        </p:nvSpPr>
        <p:spPr>
          <a:xfrm>
            <a:off x="7493056" y="254499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DIRECCIÓN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3DD4849-C471-C286-5E3C-FDF4B5A80B8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887719" y="3238331"/>
            <a:ext cx="1" cy="266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299F90F-EFF1-5327-7A68-AE5398262570}"/>
              </a:ext>
            </a:extLst>
          </p:cNvPr>
          <p:cNvCxnSpPr>
            <a:stCxn id="7" idx="0"/>
            <a:endCxn id="8" idx="5"/>
          </p:cNvCxnSpPr>
          <p:nvPr/>
        </p:nvCxnSpPr>
        <p:spPr>
          <a:xfrm flipH="1" flipV="1">
            <a:off x="3628935" y="3032324"/>
            <a:ext cx="2258785" cy="47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0F5A18A-84B0-D28A-BC56-4EC9E2026D3E}"/>
              </a:ext>
            </a:extLst>
          </p:cNvPr>
          <p:cNvCxnSpPr>
            <a:stCxn id="7" idx="0"/>
            <a:endCxn id="10" idx="3"/>
          </p:cNvCxnSpPr>
          <p:nvPr/>
        </p:nvCxnSpPr>
        <p:spPr>
          <a:xfrm flipV="1">
            <a:off x="5887720" y="3136794"/>
            <a:ext cx="1971359" cy="368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A102A38-C24C-DA6F-A00F-BC8678AD17B3}"/>
              </a:ext>
            </a:extLst>
          </p:cNvPr>
          <p:cNvSpPr txBox="1"/>
          <p:nvPr/>
        </p:nvSpPr>
        <p:spPr>
          <a:xfrm>
            <a:off x="1379589" y="5485656"/>
            <a:ext cx="997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CLIENTE ( </a:t>
            </a:r>
            <a:r>
              <a:rPr lang="es-ES" sz="2800" b="1" u="sng" dirty="0"/>
              <a:t>CODIGO</a:t>
            </a:r>
            <a:r>
              <a:rPr lang="es-ES" sz="2800" b="1" dirty="0"/>
              <a:t>, NOMBRE, DIRECCION, </a:t>
            </a:r>
            <a:r>
              <a:rPr lang="es-ES" sz="2800" b="1" u="sng" dirty="0"/>
              <a:t>CARNET DE IDENTIDAD</a:t>
            </a:r>
            <a:r>
              <a:rPr lang="es-ES" sz="2800" b="1" dirty="0"/>
              <a:t>)</a:t>
            </a:r>
            <a:endParaRPr lang="es-BO" sz="2800" b="1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D40DBF-935C-C542-1F97-54482B87876E}"/>
              </a:ext>
            </a:extLst>
          </p:cNvPr>
          <p:cNvSpPr/>
          <p:nvPr/>
        </p:nvSpPr>
        <p:spPr>
          <a:xfrm>
            <a:off x="9159296" y="3456286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CARNET DE IDENTIDAD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18723DB-6F3D-0248-F255-F7322D7C0CE1}"/>
              </a:ext>
            </a:extLst>
          </p:cNvPr>
          <p:cNvCxnSpPr>
            <a:endCxn id="13" idx="2"/>
          </p:cNvCxnSpPr>
          <p:nvPr/>
        </p:nvCxnSpPr>
        <p:spPr>
          <a:xfrm>
            <a:off x="7381239" y="3505200"/>
            <a:ext cx="1778057" cy="297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5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787B4865-0E10-6F71-4188-189BF730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461" y="80044"/>
            <a:ext cx="7341077" cy="89768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 CLAVE  FORANEA (FOREIGN KEY)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C39F04-CDDB-6C88-C2C7-AFD2E346E86B}"/>
              </a:ext>
            </a:extLst>
          </p:cNvPr>
          <p:cNvSpPr txBox="1"/>
          <p:nvPr/>
        </p:nvSpPr>
        <p:spPr>
          <a:xfrm>
            <a:off x="1473518" y="977726"/>
            <a:ext cx="9387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rgbClr val="000000"/>
                </a:solidFill>
              </a:rPr>
              <a:t>ES EL IDENTIFICADOR CLAVE PRIMARIA DE OTRA ENTIDAD QUE SE ENCUENTRA EN OTRA ENTIDAD PARA RELACIONARLAS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. SE LO IDENTIFICA EN EL DISEÑO LÓGICO.</a:t>
            </a:r>
            <a:endParaRPr lang="es-B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A3CB62-913E-F6CB-68EE-936066C11D44}"/>
              </a:ext>
            </a:extLst>
          </p:cNvPr>
          <p:cNvSpPr txBox="1"/>
          <p:nvPr/>
        </p:nvSpPr>
        <p:spPr>
          <a:xfrm>
            <a:off x="2093594" y="2118952"/>
            <a:ext cx="6691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ALUMNO(</a:t>
            </a:r>
            <a:r>
              <a:rPr lang="es-ES" sz="2400" b="1" u="sng" dirty="0">
                <a:solidFill>
                  <a:srgbClr val="FF0000"/>
                </a:solidFill>
              </a:rPr>
              <a:t>COD_ALUMNO</a:t>
            </a:r>
            <a:r>
              <a:rPr lang="es-ES" sz="2400" b="1" dirty="0"/>
              <a:t>, NOMBRES, APELLIDOS…)</a:t>
            </a:r>
            <a:endParaRPr lang="es-BO" sz="24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22ECC-5928-637D-1A36-2511E09D7222}"/>
              </a:ext>
            </a:extLst>
          </p:cNvPr>
          <p:cNvSpPr txBox="1"/>
          <p:nvPr/>
        </p:nvSpPr>
        <p:spPr>
          <a:xfrm>
            <a:off x="2093594" y="2556438"/>
            <a:ext cx="8132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TUTOR(COD_TUTOR, NOMBRES, APELLIDOS, </a:t>
            </a:r>
            <a:r>
              <a:rPr lang="es-ES" sz="2400" b="1" u="sng" dirty="0">
                <a:solidFill>
                  <a:srgbClr val="FF0000"/>
                </a:solidFill>
              </a:rPr>
              <a:t>COD_ALUMNO</a:t>
            </a:r>
            <a:r>
              <a:rPr lang="es-ES" sz="2400" b="1" dirty="0"/>
              <a:t>…)</a:t>
            </a:r>
            <a:endParaRPr lang="es-BO" sz="2400" b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744E653-87A2-107D-8258-C9B0A9B3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3" t="28741" r="22917" b="15926"/>
          <a:stretch/>
        </p:blipFill>
        <p:spPr>
          <a:xfrm>
            <a:off x="3693373" y="2983181"/>
            <a:ext cx="5338868" cy="37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485440A5-CE5B-D927-5614-79285F478B6B}"/>
              </a:ext>
            </a:extLst>
          </p:cNvPr>
          <p:cNvSpPr/>
          <p:nvPr/>
        </p:nvSpPr>
        <p:spPr>
          <a:xfrm>
            <a:off x="8590334" y="4084320"/>
            <a:ext cx="2697426" cy="9244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33527679-2907-D7FF-073F-8097CC89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19" y="253270"/>
            <a:ext cx="11249901" cy="4239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28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ATRIBUTOS MONOVALORADOS Y MULTIVALORADOS</a:t>
            </a:r>
            <a:endParaRPr kumimoji="0" lang="ru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675A14-0419-3F4B-9843-F251D6679B76}"/>
              </a:ext>
            </a:extLst>
          </p:cNvPr>
          <p:cNvSpPr txBox="1"/>
          <p:nvPr/>
        </p:nvSpPr>
        <p:spPr>
          <a:xfrm>
            <a:off x="1369060" y="987197"/>
            <a:ext cx="103352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un atributo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monovaluado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es aquel que tiene un solo valor por cada ocurrencia de la entidad a la que pertenece.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un atributo multivaluado puede tener varios valores por cada ocurrencia de la entidad.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primeros se representan mediante un círculo mientras que los segundos se representan de manera similar, pero en lugar de un círculo son dos, uno dentro de otro</a:t>
            </a:r>
            <a:endParaRPr lang="es-BO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A3CCB5-706F-4D1C-95FB-97E30F3092F2}"/>
              </a:ext>
            </a:extLst>
          </p:cNvPr>
          <p:cNvSpPr/>
          <p:nvPr/>
        </p:nvSpPr>
        <p:spPr>
          <a:xfrm>
            <a:off x="2992120" y="4795520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PERSONA</a:t>
            </a:r>
            <a:endParaRPr lang="es-BO" sz="28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305FDF-15F1-46C6-4860-ADF96DB174A5}"/>
              </a:ext>
            </a:extLst>
          </p:cNvPr>
          <p:cNvSpPr/>
          <p:nvPr/>
        </p:nvSpPr>
        <p:spPr>
          <a:xfrm>
            <a:off x="253999" y="3730845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79D9DF-4A5D-354C-3582-CCFEEA31652E}"/>
              </a:ext>
            </a:extLst>
          </p:cNvPr>
          <p:cNvSpPr/>
          <p:nvPr/>
        </p:nvSpPr>
        <p:spPr>
          <a:xfrm>
            <a:off x="3078480" y="381443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NOMBRE 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60B779-4A79-1379-DB5F-66836389C46F}"/>
              </a:ext>
            </a:extLst>
          </p:cNvPr>
          <p:cNvSpPr/>
          <p:nvPr/>
        </p:nvSpPr>
        <p:spPr>
          <a:xfrm>
            <a:off x="5694762" y="3798550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CI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0765EF8-9A80-3A56-750E-2AD9E56A7EA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85639" y="4528651"/>
            <a:ext cx="1" cy="266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7AC2C5-A962-C7F6-441E-7841179F5B75}"/>
              </a:ext>
            </a:extLst>
          </p:cNvPr>
          <p:cNvCxnSpPr>
            <a:stCxn id="5" idx="0"/>
            <a:endCxn id="6" idx="5"/>
          </p:cNvCxnSpPr>
          <p:nvPr/>
        </p:nvCxnSpPr>
        <p:spPr>
          <a:xfrm flipH="1" flipV="1">
            <a:off x="2226855" y="4322644"/>
            <a:ext cx="2258785" cy="47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0B652B-8DD6-2DBB-1B1B-41536C9DCAC2}"/>
              </a:ext>
            </a:extLst>
          </p:cNvPr>
          <p:cNvCxnSpPr>
            <a:stCxn id="5" idx="0"/>
            <a:endCxn id="8" idx="3"/>
          </p:cNvCxnSpPr>
          <p:nvPr/>
        </p:nvCxnSpPr>
        <p:spPr>
          <a:xfrm flipV="1">
            <a:off x="4485640" y="4390349"/>
            <a:ext cx="1575145" cy="405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70CEE906-AB43-972A-044E-2442D455E924}"/>
              </a:ext>
            </a:extLst>
          </p:cNvPr>
          <p:cNvSpPr/>
          <p:nvPr/>
        </p:nvSpPr>
        <p:spPr>
          <a:xfrm>
            <a:off x="8702151" y="4199868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TELEFONO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B3FCD3B-4B54-E65D-A929-749C1E20D96C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 flipV="1">
            <a:off x="5979159" y="4546537"/>
            <a:ext cx="2611175" cy="916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16656C4D-532C-4595-5140-88A9AC08DAC3}"/>
              </a:ext>
            </a:extLst>
          </p:cNvPr>
          <p:cNvSpPr/>
          <p:nvPr/>
        </p:nvSpPr>
        <p:spPr>
          <a:xfrm>
            <a:off x="8742734" y="5212080"/>
            <a:ext cx="2697426" cy="92443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E22442-E042-FA42-7557-ABA7E2BC8300}"/>
              </a:ext>
            </a:extLst>
          </p:cNvPr>
          <p:cNvSpPr/>
          <p:nvPr/>
        </p:nvSpPr>
        <p:spPr>
          <a:xfrm>
            <a:off x="8854551" y="5327628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AUTO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C9C9C2B-8E85-8C33-3CF2-E14650A13A9B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>
            <a:off x="5979159" y="5463137"/>
            <a:ext cx="2763575" cy="211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2FB32DB-F7B0-CB2D-A22C-5645EE5A0160}"/>
              </a:ext>
            </a:extLst>
          </p:cNvPr>
          <p:cNvSpPr/>
          <p:nvPr/>
        </p:nvSpPr>
        <p:spPr>
          <a:xfrm>
            <a:off x="8590334" y="2875280"/>
            <a:ext cx="3139439" cy="3729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24EC9E3-F210-8DDF-64D0-5BDBEC3F6D05}"/>
              </a:ext>
            </a:extLst>
          </p:cNvPr>
          <p:cNvSpPr/>
          <p:nvPr/>
        </p:nvSpPr>
        <p:spPr>
          <a:xfrm>
            <a:off x="253999" y="3135086"/>
            <a:ext cx="8066036" cy="14492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59B869-431C-1CBF-3CA3-BFC3BD553AD7}"/>
              </a:ext>
            </a:extLst>
          </p:cNvPr>
          <p:cNvSpPr txBox="1"/>
          <p:nvPr/>
        </p:nvSpPr>
        <p:spPr>
          <a:xfrm>
            <a:off x="2226855" y="3181278"/>
            <a:ext cx="30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MONOVALORADOS</a:t>
            </a:r>
            <a:endParaRPr lang="es-BO" sz="28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ECE9E0-6B33-2043-7122-62A2B8C8CD72}"/>
              </a:ext>
            </a:extLst>
          </p:cNvPr>
          <p:cNvSpPr txBox="1"/>
          <p:nvPr/>
        </p:nvSpPr>
        <p:spPr>
          <a:xfrm>
            <a:off x="8677823" y="3144169"/>
            <a:ext cx="298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MULTIVALORADOS</a:t>
            </a:r>
            <a:endParaRPr lang="es-BO" sz="2800" b="1" dirty="0"/>
          </a:p>
        </p:txBody>
      </p:sp>
    </p:spTree>
    <p:extLst>
      <p:ext uri="{BB962C8B-B14F-4D97-AF65-F5344CB8AC3E}">
        <p14:creationId xmlns:p14="http://schemas.microsoft.com/office/powerpoint/2010/main" val="178597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ADDEBBF-4723-D928-4B0F-B5C68DEF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99" y="26343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ATRIBUTOS SIMPLES Y COMPUESTOS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222D68-E127-FE09-5DBE-CE4BCACB17E2}"/>
              </a:ext>
            </a:extLst>
          </p:cNvPr>
          <p:cNvSpPr txBox="1"/>
          <p:nvPr/>
        </p:nvSpPr>
        <p:spPr>
          <a:xfrm>
            <a:off x="1516380" y="842095"/>
            <a:ext cx="1033018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atributos simples son aquellos que tienen un solo componente y que no se pueden dividir en partes más pequeñas con significado propio.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</a:rPr>
              <a:t>Los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atributos compuestos son aquellos que están formados por varios componentes y que tienen afinidad en cuanto a su significado.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primeros se representan mediante círculos, mientras que los compuestos se representan, también, con círculos unidos a cada uno de los atributos de los que se compone.</a:t>
            </a:r>
            <a:endParaRPr lang="es-BO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92E1EB-3B60-398E-1C18-A822619C4A4F}"/>
              </a:ext>
            </a:extLst>
          </p:cNvPr>
          <p:cNvSpPr/>
          <p:nvPr/>
        </p:nvSpPr>
        <p:spPr>
          <a:xfrm>
            <a:off x="3368040" y="5090606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CLIENTE</a:t>
            </a:r>
            <a:endParaRPr lang="es-BO" sz="28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B29378-F70C-E391-6582-FF2900C2671E}"/>
              </a:ext>
            </a:extLst>
          </p:cNvPr>
          <p:cNvSpPr/>
          <p:nvPr/>
        </p:nvSpPr>
        <p:spPr>
          <a:xfrm>
            <a:off x="486286" y="3292417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B08FBA4-60EC-40A8-1605-0051E1015708}"/>
              </a:ext>
            </a:extLst>
          </p:cNvPr>
          <p:cNvSpPr/>
          <p:nvPr/>
        </p:nvSpPr>
        <p:spPr>
          <a:xfrm>
            <a:off x="3064147" y="3338993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CARNET DE SEGURO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580BF8-6023-776E-7F81-A35023324E3B}"/>
              </a:ext>
            </a:extLst>
          </p:cNvPr>
          <p:cNvSpPr/>
          <p:nvPr/>
        </p:nvSpPr>
        <p:spPr>
          <a:xfrm>
            <a:off x="6466896" y="4130401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DIRECCIÓN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E75FA51-C3B7-886E-AE26-654CEDD9D36E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4313827" y="4032329"/>
            <a:ext cx="547733" cy="10582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193ABA-41D0-875E-ABF5-A483BC8C2A4C}"/>
              </a:ext>
            </a:extLst>
          </p:cNvPr>
          <p:cNvCxnSpPr>
            <a:stCxn id="5" idx="0"/>
            <a:endCxn id="6" idx="5"/>
          </p:cNvCxnSpPr>
          <p:nvPr/>
        </p:nvCxnSpPr>
        <p:spPr>
          <a:xfrm flipH="1" flipV="1">
            <a:off x="2459142" y="3884216"/>
            <a:ext cx="2402418" cy="1206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42DBB84-B65A-251E-A7FD-1FAA30415EA7}"/>
              </a:ext>
            </a:extLst>
          </p:cNvPr>
          <p:cNvCxnSpPr>
            <a:stCxn id="5" idx="0"/>
            <a:endCxn id="8" idx="3"/>
          </p:cNvCxnSpPr>
          <p:nvPr/>
        </p:nvCxnSpPr>
        <p:spPr>
          <a:xfrm flipV="1">
            <a:off x="4861560" y="4722200"/>
            <a:ext cx="1971359" cy="368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DA133103-C4BB-A773-4049-3D6E57B8D430}"/>
              </a:ext>
            </a:extLst>
          </p:cNvPr>
          <p:cNvSpPr/>
          <p:nvPr/>
        </p:nvSpPr>
        <p:spPr>
          <a:xfrm>
            <a:off x="369662" y="4202083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CARNET DE IDENTIDAD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FDB5530-3FE7-C603-2A9D-831F150912B1}"/>
              </a:ext>
            </a:extLst>
          </p:cNvPr>
          <p:cNvCxnSpPr>
            <a:cxnSpLocks/>
            <a:stCxn id="12" idx="6"/>
            <a:endCxn id="5" idx="0"/>
          </p:cNvCxnSpPr>
          <p:nvPr/>
        </p:nvCxnSpPr>
        <p:spPr>
          <a:xfrm>
            <a:off x="2869021" y="4548751"/>
            <a:ext cx="1992539" cy="541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7F54E76-4408-6832-9744-5E177CDF01B7}"/>
              </a:ext>
            </a:extLst>
          </p:cNvPr>
          <p:cNvSpPr/>
          <p:nvPr/>
        </p:nvSpPr>
        <p:spPr>
          <a:xfrm>
            <a:off x="5953759" y="3082332"/>
            <a:ext cx="2499359" cy="69333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ZONA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EB4AEFE-6082-2144-BDA7-1BDACE48CAD1}"/>
              </a:ext>
            </a:extLst>
          </p:cNvPr>
          <p:cNvSpPr/>
          <p:nvPr/>
        </p:nvSpPr>
        <p:spPr>
          <a:xfrm>
            <a:off x="8935658" y="3025051"/>
            <a:ext cx="2499359" cy="69333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CALLE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E891EE-889D-A564-9998-A68E4F5EF9E9}"/>
              </a:ext>
            </a:extLst>
          </p:cNvPr>
          <p:cNvSpPr/>
          <p:nvPr/>
        </p:nvSpPr>
        <p:spPr>
          <a:xfrm>
            <a:off x="9271084" y="3924394"/>
            <a:ext cx="2499359" cy="69333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NUMERO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E8CE760-0A6A-A9C8-2E97-6A8692859A4F}"/>
              </a:ext>
            </a:extLst>
          </p:cNvPr>
          <p:cNvCxnSpPr>
            <a:stCxn id="8" idx="0"/>
            <a:endCxn id="14" idx="4"/>
          </p:cNvCxnSpPr>
          <p:nvPr/>
        </p:nvCxnSpPr>
        <p:spPr>
          <a:xfrm flipH="1" flipV="1">
            <a:off x="7203439" y="3775668"/>
            <a:ext cx="513137" cy="354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372B91A-6BDB-1E99-BAB9-BF813B25F831}"/>
              </a:ext>
            </a:extLst>
          </p:cNvPr>
          <p:cNvCxnSpPr>
            <a:cxnSpLocks/>
            <a:stCxn id="16" idx="2"/>
            <a:endCxn id="8" idx="7"/>
          </p:cNvCxnSpPr>
          <p:nvPr/>
        </p:nvCxnSpPr>
        <p:spPr>
          <a:xfrm flipH="1" flipV="1">
            <a:off x="8600232" y="4231938"/>
            <a:ext cx="670852" cy="391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F09F3FC-404C-76AF-94C2-BB949D5470C4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7716575" y="3616850"/>
            <a:ext cx="1585106" cy="505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498CBD-DD28-A125-6FFB-80CAE7599499}"/>
              </a:ext>
            </a:extLst>
          </p:cNvPr>
          <p:cNvSpPr/>
          <p:nvPr/>
        </p:nvSpPr>
        <p:spPr>
          <a:xfrm>
            <a:off x="5953759" y="2832070"/>
            <a:ext cx="6024992" cy="2156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39DA707-840E-6F89-664B-A8C32CEEDB0C}"/>
              </a:ext>
            </a:extLst>
          </p:cNvPr>
          <p:cNvSpPr txBox="1"/>
          <p:nvPr/>
        </p:nvSpPr>
        <p:spPr>
          <a:xfrm>
            <a:off x="7817200" y="2846540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COMPUESTOS</a:t>
            </a:r>
            <a:endParaRPr lang="es-BO" b="1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93E7E4D-A069-D95A-6120-3D44548E3559}"/>
              </a:ext>
            </a:extLst>
          </p:cNvPr>
          <p:cNvSpPr/>
          <p:nvPr/>
        </p:nvSpPr>
        <p:spPr>
          <a:xfrm>
            <a:off x="191806" y="2832070"/>
            <a:ext cx="5457124" cy="215699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C2D6366-9165-6A1A-88CC-90BEBAD1F220}"/>
              </a:ext>
            </a:extLst>
          </p:cNvPr>
          <p:cNvSpPr txBox="1"/>
          <p:nvPr/>
        </p:nvSpPr>
        <p:spPr>
          <a:xfrm>
            <a:off x="1395142" y="2877577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SIMPLES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54190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3527679-2907-D7FF-073F-8097CC89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19" y="25327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ATRIBUTOS ALMACENADOS Y DERIVADOS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675A14-0419-3F4B-9843-F251D6679B76}"/>
              </a:ext>
            </a:extLst>
          </p:cNvPr>
          <p:cNvSpPr txBox="1"/>
          <p:nvPr/>
        </p:nvSpPr>
        <p:spPr>
          <a:xfrm>
            <a:off x="1369060" y="987197"/>
            <a:ext cx="103352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atributos almacenados son aquellos cuyos datos se almacenan directamente en la base de datos sin necesidad de realizar ningún trámite intermedio.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</a:rPr>
              <a:t>L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os atributos derivados son aquellos que son obtenidos a partir del valor de uno o varios atributos existentes en la misma o en otras entidades.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000000"/>
                </a:solidFill>
                <a:effectLst/>
              </a:rPr>
              <a:t>Los primeros se representan mediante círculos, mientras que los segundos se representan mediante círculos con líneas segmentadas.</a:t>
            </a:r>
            <a:endParaRPr lang="es-BO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A3CCB5-706F-4D1C-95FB-97E30F3092F2}"/>
              </a:ext>
            </a:extLst>
          </p:cNvPr>
          <p:cNvSpPr/>
          <p:nvPr/>
        </p:nvSpPr>
        <p:spPr>
          <a:xfrm>
            <a:off x="2992120" y="4795520"/>
            <a:ext cx="2987039" cy="133523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PERSONA</a:t>
            </a:r>
            <a:endParaRPr lang="es-BO" sz="28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305FDF-15F1-46C6-4860-ADF96DB174A5}"/>
              </a:ext>
            </a:extLst>
          </p:cNvPr>
          <p:cNvSpPr/>
          <p:nvPr/>
        </p:nvSpPr>
        <p:spPr>
          <a:xfrm>
            <a:off x="253999" y="3730845"/>
            <a:ext cx="2311344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>
                <a:solidFill>
                  <a:sysClr val="windowText" lastClr="000000"/>
                </a:solidFill>
              </a:rPr>
              <a:t>CODIGO </a:t>
            </a:r>
            <a:endParaRPr lang="es-BO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79D9DF-4A5D-354C-3582-CCFEEA31652E}"/>
              </a:ext>
            </a:extLst>
          </p:cNvPr>
          <p:cNvSpPr/>
          <p:nvPr/>
        </p:nvSpPr>
        <p:spPr>
          <a:xfrm>
            <a:off x="3078480" y="3814435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NOMBRE 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60B779-4A79-1379-DB5F-66836389C46F}"/>
              </a:ext>
            </a:extLst>
          </p:cNvPr>
          <p:cNvSpPr/>
          <p:nvPr/>
        </p:nvSpPr>
        <p:spPr>
          <a:xfrm>
            <a:off x="5694762" y="3798550"/>
            <a:ext cx="2499359" cy="69333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</a:rPr>
              <a:t>FECHA NACIMIENTO</a:t>
            </a:r>
            <a:endParaRPr lang="es-BO" b="1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0765EF8-9A80-3A56-750E-2AD9E56A7EA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85639" y="4528651"/>
            <a:ext cx="1" cy="266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87AC2C5-A962-C7F6-441E-7841179F5B75}"/>
              </a:ext>
            </a:extLst>
          </p:cNvPr>
          <p:cNvCxnSpPr>
            <a:stCxn id="5" idx="0"/>
            <a:endCxn id="6" idx="5"/>
          </p:cNvCxnSpPr>
          <p:nvPr/>
        </p:nvCxnSpPr>
        <p:spPr>
          <a:xfrm flipH="1" flipV="1">
            <a:off x="2226855" y="4322644"/>
            <a:ext cx="2258785" cy="47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0B652B-8DD6-2DBB-1B1B-41536C9DCAC2}"/>
              </a:ext>
            </a:extLst>
          </p:cNvPr>
          <p:cNvCxnSpPr>
            <a:stCxn id="5" idx="0"/>
            <a:endCxn id="8" idx="3"/>
          </p:cNvCxnSpPr>
          <p:nvPr/>
        </p:nvCxnSpPr>
        <p:spPr>
          <a:xfrm flipV="1">
            <a:off x="4485640" y="4390349"/>
            <a:ext cx="1575145" cy="405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70CEE906-AB43-972A-044E-2442D455E924}"/>
              </a:ext>
            </a:extLst>
          </p:cNvPr>
          <p:cNvSpPr/>
          <p:nvPr/>
        </p:nvSpPr>
        <p:spPr>
          <a:xfrm>
            <a:off x="8702151" y="4199868"/>
            <a:ext cx="2499359" cy="693336"/>
          </a:xfrm>
          <a:prstGeom prst="ellipse">
            <a:avLst/>
          </a:prstGeom>
          <a:solidFill>
            <a:srgbClr val="FFFF00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ysClr val="windowText" lastClr="000000"/>
                </a:solidFill>
              </a:rPr>
              <a:t>EDAD</a:t>
            </a:r>
            <a:endParaRPr lang="es-BO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B3FCD3B-4B54-E65D-A929-749C1E20D96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79159" y="4546537"/>
            <a:ext cx="2611175" cy="916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2FB32DB-F7B0-CB2D-A22C-5645EE5A0160}"/>
              </a:ext>
            </a:extLst>
          </p:cNvPr>
          <p:cNvSpPr/>
          <p:nvPr/>
        </p:nvSpPr>
        <p:spPr>
          <a:xfrm>
            <a:off x="8590334" y="2875280"/>
            <a:ext cx="3139439" cy="3729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24EC9E3-F210-8DDF-64D0-5BDBEC3F6D05}"/>
              </a:ext>
            </a:extLst>
          </p:cNvPr>
          <p:cNvSpPr/>
          <p:nvPr/>
        </p:nvSpPr>
        <p:spPr>
          <a:xfrm>
            <a:off x="253999" y="3135086"/>
            <a:ext cx="8066036" cy="14492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59B869-431C-1CBF-3CA3-BFC3BD553AD7}"/>
              </a:ext>
            </a:extLst>
          </p:cNvPr>
          <p:cNvSpPr txBox="1"/>
          <p:nvPr/>
        </p:nvSpPr>
        <p:spPr>
          <a:xfrm>
            <a:off x="2226855" y="3181278"/>
            <a:ext cx="254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ALMACENADOS</a:t>
            </a:r>
            <a:endParaRPr lang="es-BO" sz="28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ECE9E0-6B33-2043-7122-62A2B8C8CD72}"/>
              </a:ext>
            </a:extLst>
          </p:cNvPr>
          <p:cNvSpPr txBox="1"/>
          <p:nvPr/>
        </p:nvSpPr>
        <p:spPr>
          <a:xfrm>
            <a:off x="9269443" y="2983455"/>
            <a:ext cx="1932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DERIVADOS</a:t>
            </a:r>
            <a:endParaRPr lang="es-BO" sz="2800" b="1" dirty="0"/>
          </a:p>
        </p:txBody>
      </p:sp>
    </p:spTree>
    <p:extLst>
      <p:ext uri="{BB962C8B-B14F-4D97-AF65-F5344CB8AC3E}">
        <p14:creationId xmlns:p14="http://schemas.microsoft.com/office/powerpoint/2010/main" val="384018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359F30D-1425-B775-613E-434005AD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PLAN DE CLASE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9AEE664-AC44-540B-44D0-FDE7A27E1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38489"/>
              </p:ext>
            </p:extLst>
          </p:nvPr>
        </p:nvGraphicFramePr>
        <p:xfrm>
          <a:off x="233680" y="1249680"/>
          <a:ext cx="11684000" cy="5455923"/>
        </p:xfrm>
        <a:graphic>
          <a:graphicData uri="http://schemas.openxmlformats.org/drawingml/2006/table">
            <a:tbl>
              <a:tblPr firstRow="1" firstCol="1" bandRow="1"/>
              <a:tblGrid>
                <a:gridCol w="2180515">
                  <a:extLst>
                    <a:ext uri="{9D8B030D-6E8A-4147-A177-3AD203B41FA5}">
                      <a16:colId xmlns:a16="http://schemas.microsoft.com/office/drawing/2014/main" val="3604086530"/>
                    </a:ext>
                  </a:extLst>
                </a:gridCol>
                <a:gridCol w="9503485">
                  <a:extLst>
                    <a:ext uri="{9D8B030D-6E8A-4147-A177-3AD203B41FA5}">
                      <a16:colId xmlns:a16="http://schemas.microsoft.com/office/drawing/2014/main" val="1236289153"/>
                    </a:ext>
                  </a:extLst>
                </a:gridCol>
              </a:tblGrid>
              <a:tr h="267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TEMA 03: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DE BASE DE DATOS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53825"/>
                  </a:ext>
                </a:extLst>
              </a:tr>
              <a:tr h="827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COMPETENCIAS A DESARROLLAR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CONCEPTUALIZA </a:t>
                      </a:r>
                      <a:r>
                        <a:rPr lang="es-ES" sz="1600" b="1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DISEÑO DE BASE DE DATOS, DISEÑO CONCEPTUAL, DISEÑO LÓGICO, DISEÑO FÍSICO.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IDENTIFICA  </a:t>
                      </a:r>
                      <a:r>
                        <a:rPr lang="es-E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 APLICA LAS FASE DE UN DISEÑO DE BASE DE DATOS </a:t>
                      </a:r>
                      <a:r>
                        <a:rPr lang="es-ES" sz="1600" b="1" kern="1200" dirty="0">
                          <a:solidFill>
                            <a:srgbClr val="385623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BO" sz="1600" b="1" kern="1200" dirty="0">
                        <a:solidFill>
                          <a:srgbClr val="385623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35014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ACCIONES Y ACTIVIDADES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46597"/>
                  </a:ext>
                </a:extLst>
              </a:tr>
              <a:tr h="1388029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Reflexiones iniciales sobre asuntos transversales al tema y la materia.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Exposición de cada diapositiva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Diálogo sobre cada diapositiva para exposición de ideas, opiniones y comentarios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 Realizar preguntas sobre cada diapositiva.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Lectura de artículos sobre el tema de referencia.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56135"/>
                  </a:ext>
                </a:extLst>
              </a:tr>
              <a:tr h="26771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RECURSOS Y MATERIALES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40037"/>
                  </a:ext>
                </a:extLst>
              </a:tr>
              <a:tr h="827874"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Diapositivas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Material de archivos bibliográficos de texto (</a:t>
                      </a:r>
                      <a:r>
                        <a:rPr lang="es-ES" sz="1600" b="1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pdf</a:t>
                      </a: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Word..), audio visual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Lecturas de opinión de autores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20"/>
                  </a:ext>
                </a:extLst>
              </a:tr>
              <a:tr h="245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CRITERIOS DE EVALUACIÓN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83718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CONOCER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CONCEPTUALIZA DISEÑO DE BASE DE DATOS, DISEÑO CONCEPTUAL, DISEÑO LÓGICO, DISEÑO FÍSICO.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 IDENTIFICA LAS FASES DE UN DISEÑO DE BASE DE DATOS.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29022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HACER (PRODUCTO)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 DISEÑA UNA BASE DE DATOS SIGUIENDO TODAS LAS FASES.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056466"/>
                  </a:ext>
                </a:extLst>
              </a:tr>
              <a:tr h="2677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dirty="0"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SER</a:t>
                      </a:r>
                      <a:endParaRPr lang="es-BO" sz="1600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100"/>
                        <a:buFont typeface="+mj-lt"/>
                        <a:buNone/>
                      </a:pPr>
                      <a:r>
                        <a:rPr lang="es-ES" sz="1600" b="1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 DEMUESTRA ACTITUD DE PARTICIPACIÓN EN CLASE</a:t>
                      </a:r>
                      <a:endParaRPr lang="es-BO" sz="16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30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47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4A0A19C-60C5-D4A2-8C4F-9E9C595A93CA}"/>
              </a:ext>
            </a:extLst>
          </p:cNvPr>
          <p:cNvSpPr txBox="1"/>
          <p:nvPr/>
        </p:nvSpPr>
        <p:spPr>
          <a:xfrm>
            <a:off x="4250264" y="4807466"/>
            <a:ext cx="3691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CIUDADANO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LUGAR DE NACIMIENTO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OCUPACIÓN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DOCUMENTOS</a:t>
            </a:r>
            <a:endParaRPr lang="es-BO" sz="2400" b="1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A2D523B-C47B-47D7-DFA9-3420CD39D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83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729082-3258-46AC-0A70-3D5BBA74DBD4}"/>
              </a:ext>
            </a:extLst>
          </p:cNvPr>
          <p:cNvSpPr txBox="1"/>
          <p:nvPr/>
        </p:nvSpPr>
        <p:spPr>
          <a:xfrm>
            <a:off x="806213" y="1285944"/>
            <a:ext cx="10288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LA POLICIA NACIONAL REQUIERE UN SISTEMA DE INFORMACIÓN PARA IDENTIFICAR A TODOS LOS CIUDADANOS DE BOLIVIA, PARA ELLO EL CIUDADANO DEBE PRESENTAR DOCUMENTOS PARA DAR CONSTANCIA DE SU ESTADO CIVIL, FECHA DE NACIMIENTO Y PROFESIÓN, TAMBIÉN EL SISTEMA DEBE PERMITIR IMPRIMIR UN DOCUMENTO DE IDENTIFICACIÓN PARA SU ENTREGA AL CIUDADANO.</a:t>
            </a:r>
            <a:endParaRPr lang="es-B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73BCA7-93C9-3211-E973-96A28F5ADDC7}"/>
              </a:ext>
            </a:extLst>
          </p:cNvPr>
          <p:cNvSpPr txBox="1"/>
          <p:nvPr/>
        </p:nvSpPr>
        <p:spPr>
          <a:xfrm>
            <a:off x="806213" y="3795975"/>
            <a:ext cx="5070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A. IDENTIFICACIÓN DE LAS ENTIDADES</a:t>
            </a:r>
            <a:endParaRPr lang="es-B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6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6EB6912-79E7-52C5-A1C7-84741400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38997"/>
              </p:ext>
            </p:extLst>
          </p:nvPr>
        </p:nvGraphicFramePr>
        <p:xfrm>
          <a:off x="2096665" y="1518920"/>
          <a:ext cx="814154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77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  <a:gridCol w="4070773">
                  <a:extLst>
                    <a:ext uri="{9D8B030D-6E8A-4147-A177-3AD203B41FA5}">
                      <a16:colId xmlns:a16="http://schemas.microsoft.com/office/drawing/2014/main" val="7818040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CIUDADANO</a:t>
                      </a:r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 TIPO DE DATO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NUMERO</a:t>
                      </a:r>
                      <a:endParaRPr lang="es-BO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NÚMERICO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 PATERNO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 MATERNO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FECHA DE NACIMIENTO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3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ESTADO CIVIL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4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DOMICILIO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9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BLOB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HUELLA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BLOB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4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FIRMA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BLOB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58013"/>
                  </a:ext>
                </a:extLst>
              </a:tr>
            </a:tbl>
          </a:graphicData>
        </a:graphic>
      </p:graphicFrame>
      <p:sp>
        <p:nvSpPr>
          <p:cNvPr id="4" name="Rectangle 11">
            <a:extLst>
              <a:ext uri="{FF2B5EF4-FFF2-40B4-BE49-F238E27FC236}">
                <a16:creationId xmlns:a16="http://schemas.microsoft.com/office/drawing/2014/main" id="{DFC2BEA2-AF19-61FE-40E6-72B71A41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83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680C20-BA0C-0E9F-1580-BADDE64597C1}"/>
              </a:ext>
            </a:extLst>
          </p:cNvPr>
          <p:cNvSpPr txBox="1"/>
          <p:nvPr/>
        </p:nvSpPr>
        <p:spPr>
          <a:xfrm>
            <a:off x="1456453" y="889000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A. IDENTIFICACIÓN DE ATRIBUTOS </a:t>
            </a:r>
            <a:endParaRPr lang="es-B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2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6EB6912-79E7-52C5-A1C7-8474140074CF}"/>
              </a:ext>
            </a:extLst>
          </p:cNvPr>
          <p:cNvGraphicFramePr>
            <a:graphicFrameLocks noGrp="1"/>
          </p:cNvGraphicFramePr>
          <p:nvPr/>
        </p:nvGraphicFramePr>
        <p:xfrm>
          <a:off x="3051387" y="1209040"/>
          <a:ext cx="54186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1804023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LUGAR NACIMIENTO</a:t>
                      </a:r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 TIPO DE DATO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LUGAR</a:t>
                      </a:r>
                      <a:endParaRPr lang="es-BO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NÚMERICO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PAIS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DEPARTAMENTO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PROVINCIA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914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1B80AB3-2219-AA12-AD51-2338AC55B616}"/>
              </a:ext>
            </a:extLst>
          </p:cNvPr>
          <p:cNvGraphicFramePr>
            <a:graphicFrameLocks noGrp="1"/>
          </p:cNvGraphicFramePr>
          <p:nvPr/>
        </p:nvGraphicFramePr>
        <p:xfrm>
          <a:off x="342054" y="415544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18040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OCUPACION</a:t>
                      </a:r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 TIPO DE DATO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OCUPACION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NÚMERICO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NIVEL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2CB1D31-722D-8531-B363-04736E253BB5}"/>
              </a:ext>
            </a:extLst>
          </p:cNvPr>
          <p:cNvGraphicFramePr>
            <a:graphicFrameLocks noGrp="1"/>
          </p:cNvGraphicFramePr>
          <p:nvPr/>
        </p:nvGraphicFramePr>
        <p:xfrm>
          <a:off x="6167438" y="415544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18040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DOCUMENTOS</a:t>
                      </a:r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 TIPO DE DATO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DOCUMENTO</a:t>
                      </a:r>
                      <a:endParaRPr lang="es-BO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NÚMERICO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ABREVIACION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CARÁCTER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id="{BD6F93F3-B7A9-198B-B3D1-A6DD45C8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830"/>
            <a:ext cx="11249901" cy="4488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11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85814FE-8F31-DA96-0ACF-F926D08F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31" y="18019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EJERCICIOS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74DC73-8696-63F1-8E04-35A4061E7346}"/>
              </a:ext>
            </a:extLst>
          </p:cNvPr>
          <p:cNvSpPr txBox="1"/>
          <p:nvPr/>
        </p:nvSpPr>
        <p:spPr>
          <a:xfrm>
            <a:off x="213683" y="1236395"/>
            <a:ext cx="113687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0000"/>
                </a:solidFill>
              </a:rPr>
              <a:t>R</a:t>
            </a:r>
            <a:r>
              <a:rPr lang="es-ES" sz="2400" b="1" i="0" dirty="0">
                <a:solidFill>
                  <a:srgbClr val="000000"/>
                </a:solidFill>
                <a:effectLst/>
              </a:rPr>
              <a:t>epresenta las entidades con sus atributos correspondientes (ten en cuenta los diferentes tipos de atributos y su representación), presentar en formato </a:t>
            </a:r>
            <a:r>
              <a:rPr lang="es-ES" sz="2400" b="1" i="0" dirty="0" err="1">
                <a:solidFill>
                  <a:srgbClr val="000000"/>
                </a:solidFill>
                <a:effectLst/>
              </a:rPr>
              <a:t>pdf</a:t>
            </a:r>
            <a:r>
              <a:rPr lang="es-ES" sz="2400" b="1" i="0" dirty="0">
                <a:solidFill>
                  <a:srgbClr val="000000"/>
                </a:solidFill>
                <a:effectLst/>
              </a:rPr>
              <a:t> y subir al </a:t>
            </a:r>
            <a:r>
              <a:rPr lang="es-ES" sz="2400" b="1" i="0" dirty="0" err="1">
                <a:solidFill>
                  <a:srgbClr val="000000"/>
                </a:solidFill>
                <a:effectLst/>
              </a:rPr>
              <a:t>Teams</a:t>
            </a:r>
            <a:r>
              <a:rPr lang="es-ES" sz="2400" b="1" i="0" dirty="0">
                <a:solidFill>
                  <a:srgbClr val="000000"/>
                </a:solidFill>
                <a:effectLst/>
              </a:rPr>
              <a:t>.</a:t>
            </a:r>
            <a:endParaRPr lang="es-B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73E5DA-B5B2-C44C-E139-60A9CFF293D3}"/>
              </a:ext>
            </a:extLst>
          </p:cNvPr>
          <p:cNvSpPr txBox="1"/>
          <p:nvPr/>
        </p:nvSpPr>
        <p:spPr>
          <a:xfrm>
            <a:off x="284803" y="2567473"/>
            <a:ext cx="116223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</a:rPr>
              <a:t>Una empresa vende productos a varios clientes y se necesita conocer los datos personales de los clientes. Además datos de los productos, así como su precio unitario; y de cada proveedor se desea conocer datos que permitan identificarlos, ubicarlos y localizarlos.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</a:rPr>
              <a:t>En una empresa de transportes se desea tener datos de los choferes. Además de las encomiendas transportados a diferentes departamentos y provincia del país.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</a:rPr>
              <a:t>En un instituto se desea almacenar datos de los profesores, cursos de capacitación que se imparten y datos de los alumnos.</a:t>
            </a:r>
          </a:p>
        </p:txBody>
      </p:sp>
    </p:spTree>
    <p:extLst>
      <p:ext uri="{BB962C8B-B14F-4D97-AF65-F5344CB8AC3E}">
        <p14:creationId xmlns:p14="http://schemas.microsoft.com/office/powerpoint/2010/main" val="10015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FA256B4-3836-A858-B618-833D3784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TIPOS DE RELACIÓN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F391E28-5D32-FF4A-DFEC-3890D533D3D8}"/>
              </a:ext>
            </a:extLst>
          </p:cNvPr>
          <p:cNvSpPr/>
          <p:nvPr/>
        </p:nvSpPr>
        <p:spPr>
          <a:xfrm>
            <a:off x="8092440" y="2733040"/>
            <a:ext cx="3703320" cy="3657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4F9FD2-8238-49F6-A9CE-DF3D6EF7A588}"/>
              </a:ext>
            </a:extLst>
          </p:cNvPr>
          <p:cNvSpPr/>
          <p:nvPr/>
        </p:nvSpPr>
        <p:spPr>
          <a:xfrm>
            <a:off x="563880" y="2915920"/>
            <a:ext cx="3703320" cy="3657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E39899-05DB-79DA-3491-23B5DF5E9ACB}"/>
              </a:ext>
            </a:extLst>
          </p:cNvPr>
          <p:cNvSpPr txBox="1"/>
          <p:nvPr/>
        </p:nvSpPr>
        <p:spPr>
          <a:xfrm>
            <a:off x="381000" y="1191199"/>
            <a:ext cx="1143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i="0" dirty="0">
                <a:solidFill>
                  <a:srgbClr val="000000"/>
                </a:solidFill>
                <a:effectLst/>
              </a:rPr>
              <a:t>UN TIPO DE RELACIÓN SE DA CUANDO ENTRE N INSTANCIAS U OCURRENCIAS O</a:t>
            </a:r>
            <a:r>
              <a:rPr lang="es-ES" sz="2000" b="1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, ..., O</a:t>
            </a:r>
            <a:r>
              <a:rPr lang="es-ES" sz="2000" b="1" baseline="-25000" dirty="0">
                <a:solidFill>
                  <a:srgbClr val="000000"/>
                </a:solidFill>
              </a:rPr>
              <a:t>N 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 DE DOS ENTIDADES DEFINEN UN CONJUNTO DE ASOCIACIONES R</a:t>
            </a:r>
            <a:r>
              <a:rPr lang="es-ES" sz="2000" b="1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, ..., R</a:t>
            </a:r>
            <a:r>
              <a:rPr lang="es-ES" sz="2000" b="1" baseline="-25000" dirty="0">
                <a:solidFill>
                  <a:srgbClr val="000000"/>
                </a:solidFill>
              </a:rPr>
              <a:t>N 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  ENTRE ESTAS INSTANCIAS.</a:t>
            </a:r>
            <a:endParaRPr lang="es-BO" sz="20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39EEAA9-4CA2-FC8E-965C-C83BAA8E17CE}"/>
              </a:ext>
            </a:extLst>
          </p:cNvPr>
          <p:cNvSpPr/>
          <p:nvPr/>
        </p:nvSpPr>
        <p:spPr>
          <a:xfrm>
            <a:off x="5014127" y="2572378"/>
            <a:ext cx="1889091" cy="4135911"/>
          </a:xfrm>
          <a:prstGeom prst="ellipse">
            <a:avLst/>
          </a:prstGeom>
          <a:solidFill>
            <a:srgbClr val="FFFF99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FBD7D0-E14A-6C5C-9B82-87C6AD63EAE9}"/>
              </a:ext>
            </a:extLst>
          </p:cNvPr>
          <p:cNvSpPr txBox="1"/>
          <p:nvPr/>
        </p:nvSpPr>
        <p:spPr>
          <a:xfrm>
            <a:off x="2235200" y="3102094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i="0" baseline="-25000" dirty="0">
                <a:solidFill>
                  <a:srgbClr val="000000"/>
                </a:solidFill>
                <a:effectLst/>
              </a:rPr>
              <a:t>1</a:t>
            </a:r>
            <a:endParaRPr lang="es-B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1DF41-B640-68D3-29D8-549C9A14F789}"/>
              </a:ext>
            </a:extLst>
          </p:cNvPr>
          <p:cNvSpPr txBox="1"/>
          <p:nvPr/>
        </p:nvSpPr>
        <p:spPr>
          <a:xfrm>
            <a:off x="2220211" y="3563759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baseline="-25000" dirty="0">
                <a:solidFill>
                  <a:srgbClr val="000000"/>
                </a:solidFill>
              </a:rPr>
              <a:t>2</a:t>
            </a:r>
            <a:endParaRPr lang="es-B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0F4D37-D4BD-14C5-5A1B-C2F5CF272AA9}"/>
              </a:ext>
            </a:extLst>
          </p:cNvPr>
          <p:cNvSpPr txBox="1"/>
          <p:nvPr/>
        </p:nvSpPr>
        <p:spPr>
          <a:xfrm>
            <a:off x="2235200" y="4025424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baseline="-25000" dirty="0">
                <a:solidFill>
                  <a:srgbClr val="000000"/>
                </a:solidFill>
              </a:rPr>
              <a:t>3</a:t>
            </a:r>
            <a:endParaRPr lang="es-BO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11473A-B89D-BCB3-5579-AA80A93CF53B}"/>
              </a:ext>
            </a:extLst>
          </p:cNvPr>
          <p:cNvSpPr txBox="1"/>
          <p:nvPr/>
        </p:nvSpPr>
        <p:spPr>
          <a:xfrm>
            <a:off x="2250189" y="4409500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i="0" baseline="-25000" dirty="0">
                <a:solidFill>
                  <a:srgbClr val="000000"/>
                </a:solidFill>
                <a:effectLst/>
              </a:rPr>
              <a:t>4</a:t>
            </a:r>
            <a:endParaRPr lang="es-BO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0779AE-6E42-B219-D004-5A9CC0911AAB}"/>
              </a:ext>
            </a:extLst>
          </p:cNvPr>
          <p:cNvSpPr txBox="1"/>
          <p:nvPr/>
        </p:nvSpPr>
        <p:spPr>
          <a:xfrm>
            <a:off x="2265178" y="4826506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baseline="-25000" dirty="0">
                <a:solidFill>
                  <a:srgbClr val="000000"/>
                </a:solidFill>
              </a:rPr>
              <a:t>5</a:t>
            </a:r>
            <a:endParaRPr lang="es-BO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0525D8-6DF2-66A9-C211-F255C7EBDBCF}"/>
              </a:ext>
            </a:extLst>
          </p:cNvPr>
          <p:cNvSpPr txBox="1"/>
          <p:nvPr/>
        </p:nvSpPr>
        <p:spPr>
          <a:xfrm>
            <a:off x="9773138" y="3332926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i="0" baseline="-25000" dirty="0">
                <a:solidFill>
                  <a:srgbClr val="000000"/>
                </a:solidFill>
                <a:effectLst/>
              </a:rPr>
              <a:t>1</a:t>
            </a:r>
            <a:endParaRPr lang="es-BO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30521D-10F6-D4ED-2F33-6D14F47DAC4E}"/>
              </a:ext>
            </a:extLst>
          </p:cNvPr>
          <p:cNvSpPr txBox="1"/>
          <p:nvPr/>
        </p:nvSpPr>
        <p:spPr>
          <a:xfrm>
            <a:off x="9758149" y="3794591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baseline="-25000" dirty="0">
                <a:solidFill>
                  <a:srgbClr val="000000"/>
                </a:solidFill>
              </a:rPr>
              <a:t>2</a:t>
            </a:r>
            <a:endParaRPr lang="es-BO" sz="2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919EAD-2619-DF3E-A4E2-05BD1B4C0757}"/>
              </a:ext>
            </a:extLst>
          </p:cNvPr>
          <p:cNvSpPr txBox="1"/>
          <p:nvPr/>
        </p:nvSpPr>
        <p:spPr>
          <a:xfrm>
            <a:off x="9773138" y="4256256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baseline="-25000" dirty="0">
                <a:solidFill>
                  <a:srgbClr val="000000"/>
                </a:solidFill>
              </a:rPr>
              <a:t>3</a:t>
            </a:r>
            <a:endParaRPr lang="es-B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7779D02-09F4-FFA4-C385-0A3CEAB92E71}"/>
              </a:ext>
            </a:extLst>
          </p:cNvPr>
          <p:cNvSpPr txBox="1"/>
          <p:nvPr/>
        </p:nvSpPr>
        <p:spPr>
          <a:xfrm>
            <a:off x="5763853" y="3656425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R</a:t>
            </a:r>
            <a:r>
              <a:rPr lang="es-ES" sz="2400" b="1" i="0" baseline="-25000" dirty="0">
                <a:solidFill>
                  <a:srgbClr val="000000"/>
                </a:solidFill>
                <a:effectLst/>
              </a:rPr>
              <a:t>1</a:t>
            </a:r>
            <a:endParaRPr lang="es-BO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A85D06A-24F8-08EA-4BEB-67779C01F879}"/>
              </a:ext>
            </a:extLst>
          </p:cNvPr>
          <p:cNvSpPr txBox="1"/>
          <p:nvPr/>
        </p:nvSpPr>
        <p:spPr>
          <a:xfrm>
            <a:off x="5748864" y="4118090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R</a:t>
            </a:r>
            <a:r>
              <a:rPr lang="es-ES" sz="2400" b="1" baseline="-25000" dirty="0">
                <a:solidFill>
                  <a:srgbClr val="000000"/>
                </a:solidFill>
              </a:rPr>
              <a:t>2</a:t>
            </a:r>
            <a:endParaRPr lang="es-BO" sz="2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80FCB11-2BE4-8DA4-9B38-48E43D2F81C9}"/>
              </a:ext>
            </a:extLst>
          </p:cNvPr>
          <p:cNvSpPr txBox="1"/>
          <p:nvPr/>
        </p:nvSpPr>
        <p:spPr>
          <a:xfrm>
            <a:off x="5763853" y="4579755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R</a:t>
            </a:r>
            <a:r>
              <a:rPr lang="es-ES" sz="2400" b="1" baseline="-25000" dirty="0">
                <a:solidFill>
                  <a:srgbClr val="000000"/>
                </a:solidFill>
              </a:rPr>
              <a:t>3</a:t>
            </a:r>
            <a:endParaRPr lang="es-BO" sz="2400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1502B6C-BAA7-96EA-5B3F-D8BA3EBA67C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554106" y="3793754"/>
            <a:ext cx="3209747" cy="93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3ED3194-B75E-76E6-E5F2-97AD72E4CFE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137316" y="3563759"/>
            <a:ext cx="3635822" cy="3689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57DF852-1305-70D3-D50F-93A270ABCB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554106" y="3808545"/>
            <a:ext cx="3194758" cy="540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C585B63-8834-23E6-C8C8-F6437FAEF61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24144" y="4025424"/>
            <a:ext cx="3634005" cy="3798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FFBBDBC-2A65-9240-247C-2711CE082BF3}"/>
              </a:ext>
            </a:extLst>
          </p:cNvPr>
          <p:cNvSpPr txBox="1"/>
          <p:nvPr/>
        </p:nvSpPr>
        <p:spPr>
          <a:xfrm>
            <a:off x="9782378" y="4644857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i="0" baseline="-25000" dirty="0">
                <a:solidFill>
                  <a:srgbClr val="000000"/>
                </a:solidFill>
                <a:effectLst/>
              </a:rPr>
              <a:t>4</a:t>
            </a:r>
            <a:endParaRPr lang="es-BO" sz="2400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4603D50-12C8-7016-7027-A6127869A21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554106" y="3793754"/>
            <a:ext cx="3209747" cy="1016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FE3D79A-DC9C-F794-72FE-50B4C08063D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32601" y="4487089"/>
            <a:ext cx="3640537" cy="3492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54686F4-A515-AE28-A39F-A32E767EEFF4}"/>
              </a:ext>
            </a:extLst>
          </p:cNvPr>
          <p:cNvSpPr txBox="1"/>
          <p:nvPr/>
        </p:nvSpPr>
        <p:spPr>
          <a:xfrm>
            <a:off x="5753693" y="4985082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R</a:t>
            </a:r>
            <a:r>
              <a:rPr lang="es-ES" sz="2400" b="1" i="0" baseline="-25000" dirty="0">
                <a:solidFill>
                  <a:srgbClr val="000000"/>
                </a:solidFill>
                <a:effectLst/>
              </a:rPr>
              <a:t>4</a:t>
            </a:r>
            <a:endParaRPr lang="es-BO" sz="240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58F3C37-3729-8504-0E91-37677BA4DD96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2638642" y="4409500"/>
            <a:ext cx="3144915" cy="767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39039A5-6E30-85A8-2BEC-691B43E43580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4875690"/>
            <a:ext cx="3686378" cy="3498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7FBD1C6-7BB5-77AB-A5C8-B463C05BF485}"/>
              </a:ext>
            </a:extLst>
          </p:cNvPr>
          <p:cNvSpPr txBox="1"/>
          <p:nvPr/>
        </p:nvSpPr>
        <p:spPr>
          <a:xfrm>
            <a:off x="9782880" y="5050603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baseline="-25000" dirty="0">
                <a:solidFill>
                  <a:srgbClr val="000000"/>
                </a:solidFill>
              </a:rPr>
              <a:t>5</a:t>
            </a:r>
            <a:endParaRPr lang="es-BO" sz="2400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54CF533-5355-1751-84EF-275A1652FC9D}"/>
              </a:ext>
            </a:extLst>
          </p:cNvPr>
          <p:cNvCxnSpPr>
            <a:cxnSpLocks/>
          </p:cNvCxnSpPr>
          <p:nvPr/>
        </p:nvCxnSpPr>
        <p:spPr>
          <a:xfrm>
            <a:off x="2658847" y="4794392"/>
            <a:ext cx="3144915" cy="767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256F861-C614-CFD9-D070-18AAAD2D9125}"/>
              </a:ext>
            </a:extLst>
          </p:cNvPr>
          <p:cNvSpPr txBox="1"/>
          <p:nvPr/>
        </p:nvSpPr>
        <p:spPr>
          <a:xfrm>
            <a:off x="5783618" y="5358515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R</a:t>
            </a:r>
            <a:r>
              <a:rPr lang="es-ES" sz="2400" b="1" baseline="-25000" dirty="0">
                <a:solidFill>
                  <a:srgbClr val="000000"/>
                </a:solidFill>
              </a:rPr>
              <a:t>5</a:t>
            </a:r>
            <a:endParaRPr lang="es-BO" sz="2400" dirty="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B1AA058A-6C07-9781-21FC-53A6BF95648C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145188" y="5281436"/>
            <a:ext cx="3637692" cy="356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8C23120-9C1E-8753-742A-B5E9966EED58}"/>
              </a:ext>
            </a:extLst>
          </p:cNvPr>
          <p:cNvSpPr txBox="1"/>
          <p:nvPr/>
        </p:nvSpPr>
        <p:spPr>
          <a:xfrm>
            <a:off x="9797923" y="5432320"/>
            <a:ext cx="776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</a:rPr>
              <a:t>O</a:t>
            </a:r>
            <a:r>
              <a:rPr lang="es-ES" sz="2400" b="1" i="0" baseline="-25000" dirty="0">
                <a:solidFill>
                  <a:srgbClr val="000000"/>
                </a:solidFill>
                <a:effectLst/>
              </a:rPr>
              <a:t>6</a:t>
            </a:r>
            <a:endParaRPr lang="es-BO" sz="24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73A94BE-40B7-3F44-95FB-4DA33CF36AA7}"/>
              </a:ext>
            </a:extLst>
          </p:cNvPr>
          <p:cNvSpPr txBox="1"/>
          <p:nvPr/>
        </p:nvSpPr>
        <p:spPr>
          <a:xfrm>
            <a:off x="1746192" y="2340012"/>
            <a:ext cx="161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PERSONA</a:t>
            </a:r>
            <a:endParaRPr lang="es-BO" sz="2800" b="1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FE15215-AD90-AA1E-F69F-DC70DD97AE62}"/>
              </a:ext>
            </a:extLst>
          </p:cNvPr>
          <p:cNvSpPr txBox="1"/>
          <p:nvPr/>
        </p:nvSpPr>
        <p:spPr>
          <a:xfrm>
            <a:off x="9404882" y="2254694"/>
            <a:ext cx="104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AUTO</a:t>
            </a:r>
            <a:endParaRPr lang="es-BO" sz="2800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6AD6E3C-3D93-FDC3-FDE6-56ABEFDA61D2}"/>
              </a:ext>
            </a:extLst>
          </p:cNvPr>
          <p:cNvSpPr txBox="1"/>
          <p:nvPr/>
        </p:nvSpPr>
        <p:spPr>
          <a:xfrm>
            <a:off x="5209549" y="1843232"/>
            <a:ext cx="169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RELACIÓN</a:t>
            </a:r>
            <a:endParaRPr lang="es-BO" sz="28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37B6C5B-8307-6B71-5F4A-E7DC218413EF}"/>
              </a:ext>
            </a:extLst>
          </p:cNvPr>
          <p:cNvSpPr txBox="1"/>
          <p:nvPr/>
        </p:nvSpPr>
        <p:spPr>
          <a:xfrm>
            <a:off x="5126833" y="2125828"/>
            <a:ext cx="185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Propietario</a:t>
            </a:r>
            <a:endParaRPr lang="es-BO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4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utoShape 17">
            <a:extLst>
              <a:ext uri="{FF2B5EF4-FFF2-40B4-BE49-F238E27FC236}">
                <a16:creationId xmlns:a16="http://schemas.microsoft.com/office/drawing/2014/main" id="{EFFF0844-3A71-5703-936F-690A2F38DB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21194" y="4329791"/>
            <a:ext cx="716565" cy="444713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666699">
                  <a:gamma/>
                  <a:tint val="4235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69" name="AutoShape 16">
            <a:extLst>
              <a:ext uri="{FF2B5EF4-FFF2-40B4-BE49-F238E27FC236}">
                <a16:creationId xmlns:a16="http://schemas.microsoft.com/office/drawing/2014/main" id="{149209B1-DF52-2937-F148-2F8818286DB0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821353" y="2961313"/>
            <a:ext cx="700149" cy="479064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666699">
                  <a:gamma/>
                  <a:tint val="4235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68" name="AutoShape 15">
            <a:extLst>
              <a:ext uri="{FF2B5EF4-FFF2-40B4-BE49-F238E27FC236}">
                <a16:creationId xmlns:a16="http://schemas.microsoft.com/office/drawing/2014/main" id="{C37CE835-E585-7F33-BD18-89D334063450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7449068" y="4329792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666699">
                  <a:gamma/>
                  <a:tint val="4235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 dirty="0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CD0C68A5-5F07-36FC-50B5-5C9CE4594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TIPOS DE RELACIÓN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1B771035-1268-74B2-0704-2D9611F83705}"/>
              </a:ext>
            </a:extLst>
          </p:cNvPr>
          <p:cNvSpPr/>
          <p:nvPr/>
        </p:nvSpPr>
        <p:spPr>
          <a:xfrm>
            <a:off x="4801051" y="3435712"/>
            <a:ext cx="2733040" cy="2245360"/>
          </a:xfrm>
          <a:prstGeom prst="diamond">
            <a:avLst/>
          </a:prstGeom>
          <a:solidFill>
            <a:srgbClr val="FFCC66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31EE733C-F7E5-88B2-FAC5-1581BEB53D2B}"/>
              </a:ext>
            </a:extLst>
          </p:cNvPr>
          <p:cNvGrpSpPr>
            <a:grpSpLocks/>
          </p:cNvGrpSpPr>
          <p:nvPr/>
        </p:nvGrpSpPr>
        <p:grpSpPr bwMode="auto">
          <a:xfrm>
            <a:off x="5266213" y="1046480"/>
            <a:ext cx="1855947" cy="1808480"/>
            <a:chOff x="884" y="2523"/>
            <a:chExt cx="862" cy="862"/>
          </a:xfrm>
        </p:grpSpPr>
        <p:sp>
          <p:nvSpPr>
            <p:cNvPr id="7" name="Oval 44">
              <a:extLst>
                <a:ext uri="{FF2B5EF4-FFF2-40B4-BE49-F238E27FC236}">
                  <a16:creationId xmlns:a16="http://schemas.microsoft.com/office/drawing/2014/main" id="{A09FA582-A5EA-99AE-B17B-69174DDA1D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BO"/>
            </a:p>
          </p:txBody>
        </p:sp>
        <p:sp>
          <p:nvSpPr>
            <p:cNvPr id="8" name="Oval 45">
              <a:extLst>
                <a:ext uri="{FF2B5EF4-FFF2-40B4-BE49-F238E27FC236}">
                  <a16:creationId xmlns:a16="http://schemas.microsoft.com/office/drawing/2014/main" id="{19EEB3EC-A1A1-B8B3-57BB-B835622C00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BO"/>
            </a:p>
          </p:txBody>
        </p:sp>
        <p:sp>
          <p:nvSpPr>
            <p:cNvPr id="9" name="Oval 46">
              <a:extLst>
                <a:ext uri="{FF2B5EF4-FFF2-40B4-BE49-F238E27FC236}">
                  <a16:creationId xmlns:a16="http://schemas.microsoft.com/office/drawing/2014/main" id="{D32C9D12-B2B3-805C-4FC4-29E32144E9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sp>
          <p:nvSpPr>
            <p:cNvPr id="10" name="Oval 47">
              <a:extLst>
                <a:ext uri="{FF2B5EF4-FFF2-40B4-BE49-F238E27FC236}">
                  <a16:creationId xmlns:a16="http://schemas.microsoft.com/office/drawing/2014/main" id="{557FAE0B-52E5-3236-0410-B2EE17E58E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D8E4C177-FB95-E83F-0D6A-4BF8F9879A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sp>
          <p:nvSpPr>
            <p:cNvPr id="12" name="Oval 49">
              <a:extLst>
                <a:ext uri="{FF2B5EF4-FFF2-40B4-BE49-F238E27FC236}">
                  <a16:creationId xmlns:a16="http://schemas.microsoft.com/office/drawing/2014/main" id="{26F97E65-A79F-5EF2-6FAA-7A5F7A10B0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BO"/>
            </a:p>
          </p:txBody>
        </p:sp>
        <p:sp>
          <p:nvSpPr>
            <p:cNvPr id="13" name="Oval 50">
              <a:extLst>
                <a:ext uri="{FF2B5EF4-FFF2-40B4-BE49-F238E27FC236}">
                  <a16:creationId xmlns:a16="http://schemas.microsoft.com/office/drawing/2014/main" id="{B54D9386-53D9-5DE9-598E-0BFE697B29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BO"/>
            </a:p>
          </p:txBody>
        </p:sp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4358A284-EC31-3D3A-B6AC-0290855A07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BO"/>
            </a:p>
          </p:txBody>
        </p:sp>
        <p:sp>
          <p:nvSpPr>
            <p:cNvPr id="15" name="Oval 52">
              <a:extLst>
                <a:ext uri="{FF2B5EF4-FFF2-40B4-BE49-F238E27FC236}">
                  <a16:creationId xmlns:a16="http://schemas.microsoft.com/office/drawing/2014/main" id="{7A6AB140-99E5-2B3A-E9B7-A5D1622DF5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BO"/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98631844-6765-1B22-D6E1-CF52DC23CDC8}"/>
              </a:ext>
            </a:extLst>
          </p:cNvPr>
          <p:cNvGrpSpPr>
            <a:grpSpLocks/>
          </p:cNvGrpSpPr>
          <p:nvPr/>
        </p:nvGrpSpPr>
        <p:grpSpPr bwMode="auto">
          <a:xfrm>
            <a:off x="8058668" y="3584203"/>
            <a:ext cx="1855947" cy="1808480"/>
            <a:chOff x="2789" y="1625"/>
            <a:chExt cx="907" cy="907"/>
          </a:xfrm>
        </p:grpSpPr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A1679D42-460B-1B1E-6B06-113CD137C6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BO"/>
            </a:p>
          </p:txBody>
        </p: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A56B9AEE-3A98-851E-A335-58D12FA14F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BO"/>
            </a:p>
          </p:txBody>
        </p: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460524D8-1F23-9605-758E-F4DCE06486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195970BB-2747-6AA9-DA6F-F988EF0E5C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1C8EAA8A-72B4-09FA-F443-2FF3EC3FE6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27CDA25C-0784-8D63-BC3F-BFEECB234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23" name="Oval 27">
                <a:extLst>
                  <a:ext uri="{FF2B5EF4-FFF2-40B4-BE49-F238E27FC236}">
                    <a16:creationId xmlns:a16="http://schemas.microsoft.com/office/drawing/2014/main" id="{9AFDB64E-7CB4-C24B-6D5B-7E47D8DCC86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BO"/>
              </a:p>
            </p:txBody>
          </p:sp>
          <p:sp>
            <p:nvSpPr>
              <p:cNvPr id="24" name="Oval 28">
                <a:extLst>
                  <a:ext uri="{FF2B5EF4-FFF2-40B4-BE49-F238E27FC236}">
                    <a16:creationId xmlns:a16="http://schemas.microsoft.com/office/drawing/2014/main" id="{B9128C11-E94B-8C36-3165-5CB765F88D1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BO"/>
              </a:p>
            </p:txBody>
          </p:sp>
          <p:sp>
            <p:nvSpPr>
              <p:cNvPr id="25" name="Oval 29">
                <a:extLst>
                  <a:ext uri="{FF2B5EF4-FFF2-40B4-BE49-F238E27FC236}">
                    <a16:creationId xmlns:a16="http://schemas.microsoft.com/office/drawing/2014/main" id="{93014D77-D064-7195-6F77-0B81DF12855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BO"/>
              </a:p>
            </p:txBody>
          </p:sp>
          <p:sp>
            <p:nvSpPr>
              <p:cNvPr id="26" name="Oval 30">
                <a:extLst>
                  <a:ext uri="{FF2B5EF4-FFF2-40B4-BE49-F238E27FC236}">
                    <a16:creationId xmlns:a16="http://schemas.microsoft.com/office/drawing/2014/main" id="{9CC2D1C0-C8BA-70AC-88C6-03B6BF77BE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BO"/>
              </a:p>
            </p:txBody>
          </p:sp>
        </p:grpSp>
      </p:grpSp>
      <p:grpSp>
        <p:nvGrpSpPr>
          <p:cNvPr id="29" name="Group 55">
            <a:extLst>
              <a:ext uri="{FF2B5EF4-FFF2-40B4-BE49-F238E27FC236}">
                <a16:creationId xmlns:a16="http://schemas.microsoft.com/office/drawing/2014/main" id="{4E5B827D-20DD-9D1D-4FEA-BBC0BC089EF1}"/>
              </a:ext>
            </a:extLst>
          </p:cNvPr>
          <p:cNvGrpSpPr>
            <a:grpSpLocks/>
          </p:cNvGrpSpPr>
          <p:nvPr/>
        </p:nvGrpSpPr>
        <p:grpSpPr bwMode="auto">
          <a:xfrm>
            <a:off x="2432478" y="3663423"/>
            <a:ext cx="1788716" cy="1771531"/>
            <a:chOff x="2832" y="1728"/>
            <a:chExt cx="907" cy="907"/>
          </a:xfrm>
        </p:grpSpPr>
        <p:sp>
          <p:nvSpPr>
            <p:cNvPr id="31" name="Oval 56">
              <a:extLst>
                <a:ext uri="{FF2B5EF4-FFF2-40B4-BE49-F238E27FC236}">
                  <a16:creationId xmlns:a16="http://schemas.microsoft.com/office/drawing/2014/main" id="{EF80C100-AA29-C632-BBE2-A79BE789A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32" y="1728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3965E1">
                    <a:gamma/>
                    <a:tint val="0"/>
                    <a:invGamma/>
                  </a:srgbClr>
                </a:gs>
                <a:gs pos="50000">
                  <a:srgbClr val="3965E1"/>
                </a:gs>
                <a:gs pos="100000">
                  <a:srgbClr val="3965E1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BO"/>
            </a:p>
          </p:txBody>
        </p:sp>
        <p:sp>
          <p:nvSpPr>
            <p:cNvPr id="32" name="Oval 57">
              <a:extLst>
                <a:ext uri="{FF2B5EF4-FFF2-40B4-BE49-F238E27FC236}">
                  <a16:creationId xmlns:a16="http://schemas.microsoft.com/office/drawing/2014/main" id="{79806132-9F71-AE94-4882-C7949FDAB7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32" y="1728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3965E1">
                    <a:alpha val="32001"/>
                  </a:srgbClr>
                </a:gs>
                <a:gs pos="100000">
                  <a:srgbClr val="3965E1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BO"/>
            </a:p>
          </p:txBody>
        </p:sp>
        <p:sp>
          <p:nvSpPr>
            <p:cNvPr id="33" name="Oval 58">
              <a:extLst>
                <a:ext uri="{FF2B5EF4-FFF2-40B4-BE49-F238E27FC236}">
                  <a16:creationId xmlns:a16="http://schemas.microsoft.com/office/drawing/2014/main" id="{1B5807EB-FFB9-E0F5-6D33-ED9BD08087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9" y="1788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3965E1">
                    <a:gamma/>
                    <a:shade val="54118"/>
                    <a:invGamma/>
                  </a:srgbClr>
                </a:gs>
                <a:gs pos="50000">
                  <a:srgbClr val="3965E1"/>
                </a:gs>
                <a:gs pos="100000">
                  <a:srgbClr val="3965E1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sp>
          <p:nvSpPr>
            <p:cNvPr id="34" name="Oval 59">
              <a:extLst>
                <a:ext uri="{FF2B5EF4-FFF2-40B4-BE49-F238E27FC236}">
                  <a16:creationId xmlns:a16="http://schemas.microsoft.com/office/drawing/2014/main" id="{A8D3CBB4-597F-5142-DC05-D7B60479DD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9" y="179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3965E1">
                    <a:gamma/>
                    <a:shade val="66667"/>
                    <a:invGamma/>
                  </a:srgbClr>
                </a:gs>
                <a:gs pos="100000">
                  <a:srgbClr val="3965E1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sp>
          <p:nvSpPr>
            <p:cNvPr id="35" name="Oval 60">
              <a:extLst>
                <a:ext uri="{FF2B5EF4-FFF2-40B4-BE49-F238E27FC236}">
                  <a16:creationId xmlns:a16="http://schemas.microsoft.com/office/drawing/2014/main" id="{E8C8C20C-9B72-E86C-8987-032FA4D428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28" y="1833"/>
              <a:ext cx="709" cy="709"/>
            </a:xfrm>
            <a:prstGeom prst="ellipse">
              <a:avLst/>
            </a:prstGeom>
            <a:gradFill rotWithShape="1">
              <a:gsLst>
                <a:gs pos="0">
                  <a:srgbClr val="3965E1"/>
                </a:gs>
                <a:gs pos="100000">
                  <a:srgbClr val="3965E1">
                    <a:gamma/>
                    <a:shade val="588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BO"/>
            </a:p>
          </p:txBody>
        </p:sp>
        <p:grpSp>
          <p:nvGrpSpPr>
            <p:cNvPr id="36" name="Group 61">
              <a:extLst>
                <a:ext uri="{FF2B5EF4-FFF2-40B4-BE49-F238E27FC236}">
                  <a16:creationId xmlns:a16="http://schemas.microsoft.com/office/drawing/2014/main" id="{D34E04FD-1464-E930-BD58-17A862CDB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6" y="1842"/>
              <a:ext cx="687" cy="688"/>
              <a:chOff x="4166" y="1706"/>
              <a:chExt cx="1252" cy="1252"/>
            </a:xfrm>
          </p:grpSpPr>
          <p:sp>
            <p:nvSpPr>
              <p:cNvPr id="37" name="Oval 62">
                <a:extLst>
                  <a:ext uri="{FF2B5EF4-FFF2-40B4-BE49-F238E27FC236}">
                    <a16:creationId xmlns:a16="http://schemas.microsoft.com/office/drawing/2014/main" id="{29F90796-6E43-58AB-FEF3-28F547A65FB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BO"/>
              </a:p>
            </p:txBody>
          </p:sp>
          <p:sp>
            <p:nvSpPr>
              <p:cNvPr id="38" name="Oval 63">
                <a:extLst>
                  <a:ext uri="{FF2B5EF4-FFF2-40B4-BE49-F238E27FC236}">
                    <a16:creationId xmlns:a16="http://schemas.microsoft.com/office/drawing/2014/main" id="{93CBBE7B-02A9-CB42-85AF-223A6C49F6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BO"/>
              </a:p>
            </p:txBody>
          </p:sp>
          <p:sp>
            <p:nvSpPr>
              <p:cNvPr id="39" name="Oval 64">
                <a:extLst>
                  <a:ext uri="{FF2B5EF4-FFF2-40B4-BE49-F238E27FC236}">
                    <a16:creationId xmlns:a16="http://schemas.microsoft.com/office/drawing/2014/main" id="{37900EBA-E1F9-DD8A-761B-E1CD7CD0E1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BO"/>
              </a:p>
            </p:txBody>
          </p:sp>
          <p:sp>
            <p:nvSpPr>
              <p:cNvPr id="40" name="Oval 65">
                <a:extLst>
                  <a:ext uri="{FF2B5EF4-FFF2-40B4-BE49-F238E27FC236}">
                    <a16:creationId xmlns:a16="http://schemas.microsoft.com/office/drawing/2014/main" id="{3ECCE21D-45D7-0465-F6DD-34C9E07FD4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BO"/>
              </a:p>
            </p:txBody>
          </p:sp>
        </p:grpSp>
      </p:grp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C4825FE-2265-5F9B-7FF5-E20ADE468571}"/>
              </a:ext>
            </a:extLst>
          </p:cNvPr>
          <p:cNvSpPr txBox="1"/>
          <p:nvPr/>
        </p:nvSpPr>
        <p:spPr>
          <a:xfrm>
            <a:off x="5197759" y="1763009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A UNO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01742D5-F661-4131-5D8B-2D88823A165D}"/>
              </a:ext>
            </a:extLst>
          </p:cNvPr>
          <p:cNvSpPr txBox="1"/>
          <p:nvPr/>
        </p:nvSpPr>
        <p:spPr>
          <a:xfrm>
            <a:off x="7913480" y="426892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A MUCHOS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9438ED8-58FC-7CCA-6B6C-74E718A716BD}"/>
              </a:ext>
            </a:extLst>
          </p:cNvPr>
          <p:cNvSpPr txBox="1"/>
          <p:nvPr/>
        </p:nvSpPr>
        <p:spPr>
          <a:xfrm>
            <a:off x="1014544" y="4226425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MUCHOS A MUCHOS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7031376-0454-BA52-E237-BC8E8E351FFF}"/>
              </a:ext>
            </a:extLst>
          </p:cNvPr>
          <p:cNvSpPr txBox="1"/>
          <p:nvPr/>
        </p:nvSpPr>
        <p:spPr>
          <a:xfrm>
            <a:off x="7608063" y="1565042"/>
            <a:ext cx="96853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s-BO" sz="48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1,1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CF4F6A5-F3A1-720A-C062-8786690F6F27}"/>
              </a:ext>
            </a:extLst>
          </p:cNvPr>
          <p:cNvSpPr txBox="1"/>
          <p:nvPr/>
        </p:nvSpPr>
        <p:spPr>
          <a:xfrm>
            <a:off x="10640929" y="3687805"/>
            <a:ext cx="106150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s-BO" sz="48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1,N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B2A00C2-D532-6D47-6A01-DD6E1E16256B}"/>
              </a:ext>
            </a:extLst>
          </p:cNvPr>
          <p:cNvSpPr txBox="1"/>
          <p:nvPr/>
        </p:nvSpPr>
        <p:spPr>
          <a:xfrm>
            <a:off x="619371" y="3618450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s-BO" sz="48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N,M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8DE72AD-A33E-5119-4B74-21F54691DA77}"/>
              </a:ext>
            </a:extLst>
          </p:cNvPr>
          <p:cNvSpPr txBox="1"/>
          <p:nvPr/>
        </p:nvSpPr>
        <p:spPr>
          <a:xfrm>
            <a:off x="8018174" y="4680890"/>
            <a:ext cx="240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A VARIOS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9E68000-E6A7-68E2-AD5C-FB825FCDE0B5}"/>
              </a:ext>
            </a:extLst>
          </p:cNvPr>
          <p:cNvSpPr txBox="1"/>
          <p:nvPr/>
        </p:nvSpPr>
        <p:spPr>
          <a:xfrm>
            <a:off x="1022404" y="4633095"/>
            <a:ext cx="280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VARIOS A VARIOS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4544F2-D829-28B7-80C1-CA8CFA08B20A}"/>
              </a:ext>
            </a:extLst>
          </p:cNvPr>
          <p:cNvSpPr txBox="1"/>
          <p:nvPr/>
        </p:nvSpPr>
        <p:spPr>
          <a:xfrm>
            <a:off x="639691" y="2937730"/>
            <a:ext cx="1154483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s-BO" sz="48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N,N</a:t>
            </a:r>
          </a:p>
        </p:txBody>
      </p:sp>
    </p:spTree>
    <p:extLst>
      <p:ext uri="{BB962C8B-B14F-4D97-AF65-F5344CB8AC3E}">
        <p14:creationId xmlns:p14="http://schemas.microsoft.com/office/powerpoint/2010/main" val="241493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618FE95-3CDC-5521-8158-66D966FA9ADB}"/>
              </a:ext>
            </a:extLst>
          </p:cNvPr>
          <p:cNvCxnSpPr>
            <a:cxnSpLocks/>
          </p:cNvCxnSpPr>
          <p:nvPr/>
        </p:nvCxnSpPr>
        <p:spPr>
          <a:xfrm>
            <a:off x="3749040" y="655989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21D919-B32F-D245-E26E-C5D292373C39}"/>
              </a:ext>
            </a:extLst>
          </p:cNvPr>
          <p:cNvCxnSpPr>
            <a:cxnSpLocks/>
          </p:cNvCxnSpPr>
          <p:nvPr/>
        </p:nvCxnSpPr>
        <p:spPr>
          <a:xfrm>
            <a:off x="3789680" y="586901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5B80C8F-A032-C9FA-370D-1A985481F608}"/>
              </a:ext>
            </a:extLst>
          </p:cNvPr>
          <p:cNvCxnSpPr>
            <a:cxnSpLocks/>
          </p:cNvCxnSpPr>
          <p:nvPr/>
        </p:nvCxnSpPr>
        <p:spPr>
          <a:xfrm>
            <a:off x="3759200" y="549309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E6BFB28-388B-CB91-C1F9-F01DDE472B81}"/>
              </a:ext>
            </a:extLst>
          </p:cNvPr>
          <p:cNvCxnSpPr>
            <a:cxnSpLocks/>
          </p:cNvCxnSpPr>
          <p:nvPr/>
        </p:nvCxnSpPr>
        <p:spPr>
          <a:xfrm>
            <a:off x="3799840" y="511717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B005B73-C016-ABF7-DB08-736B2EE5E85B}"/>
              </a:ext>
            </a:extLst>
          </p:cNvPr>
          <p:cNvCxnSpPr>
            <a:cxnSpLocks/>
          </p:cNvCxnSpPr>
          <p:nvPr/>
        </p:nvCxnSpPr>
        <p:spPr>
          <a:xfrm>
            <a:off x="3789680" y="432469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904C9F7-9C7F-5B12-05CF-64F72D484E31}"/>
              </a:ext>
            </a:extLst>
          </p:cNvPr>
          <p:cNvCxnSpPr>
            <a:cxnSpLocks/>
          </p:cNvCxnSpPr>
          <p:nvPr/>
        </p:nvCxnSpPr>
        <p:spPr>
          <a:xfrm>
            <a:off x="3749040" y="469045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EB811B4-7FD2-C7AB-BBF6-5CA3782F7FEC}"/>
              </a:ext>
            </a:extLst>
          </p:cNvPr>
          <p:cNvCxnSpPr>
            <a:cxnSpLocks/>
          </p:cNvCxnSpPr>
          <p:nvPr/>
        </p:nvCxnSpPr>
        <p:spPr>
          <a:xfrm>
            <a:off x="3677920" y="396909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CBA4A4B7-5E89-2D08-9FAB-C3D6CBF6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RELACIÓN UNO A UNO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CBAFCF-5097-9508-6D2D-9ACF3BC2A530}"/>
              </a:ext>
            </a:extLst>
          </p:cNvPr>
          <p:cNvSpPr txBox="1"/>
          <p:nvPr/>
        </p:nvSpPr>
        <p:spPr>
          <a:xfrm>
            <a:off x="751840" y="1273076"/>
            <a:ext cx="11013440" cy="19432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400" b="0" i="0" dirty="0">
                <a:solidFill>
                  <a:srgbClr val="00133F"/>
                </a:solidFill>
                <a:effectLst/>
              </a:rPr>
              <a:t>Una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A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 solamente puede estar relacionado con una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B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, y esa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B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 no puede estar relacionado con otras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“instancias”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A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. Por ejemplo, cada miembro de la entidad “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País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” se relaciona únicamente con un miembro de la entidad “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Ciudad capital de un país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”. Cada país puede tener una única capital y cada ciudad capital puede ser únicamente de un país.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66AD5E-2A2C-95E1-12E8-5BF30453A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02489"/>
              </p:ext>
            </p:extLst>
          </p:nvPr>
        </p:nvGraphicFramePr>
        <p:xfrm>
          <a:off x="1027835" y="3400784"/>
          <a:ext cx="28012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257">
                  <a:extLst>
                    <a:ext uri="{9D8B030D-6E8A-4147-A177-3AD203B41FA5}">
                      <a16:colId xmlns:a16="http://schemas.microsoft.com/office/drawing/2014/main" val="283125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PAÍS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2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BOLIVIA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1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ARGENTINA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BRASIL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ECUADOR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6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BÉLGICA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8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SUIZA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2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0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ESTADOS UNIDOS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30275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0463F65-62D2-679D-46E1-D542FD5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40394"/>
              </p:ext>
            </p:extLst>
          </p:nvPr>
        </p:nvGraphicFramePr>
        <p:xfrm>
          <a:off x="8473440" y="3446504"/>
          <a:ext cx="2690725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725">
                  <a:extLst>
                    <a:ext uri="{9D8B030D-6E8A-4147-A177-3AD203B41FA5}">
                      <a16:colId xmlns:a16="http://schemas.microsoft.com/office/drawing/2014/main" val="254844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CAPITAL</a:t>
                      </a:r>
                      <a:endParaRPr lang="es-B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SUCRE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BUENOS AIRES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0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BRASILIA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1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QUITO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BRUSELAS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BERNA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2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WASHINGTON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3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73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6B07335-F1E0-E71F-5809-DF0C46A27907}"/>
              </a:ext>
            </a:extLst>
          </p:cNvPr>
          <p:cNvCxnSpPr>
            <a:cxnSpLocks/>
          </p:cNvCxnSpPr>
          <p:nvPr/>
        </p:nvCxnSpPr>
        <p:spPr>
          <a:xfrm>
            <a:off x="3557116" y="4069577"/>
            <a:ext cx="4592097" cy="2513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3D46315-1057-BFCB-F2D8-3DB095827A04}"/>
              </a:ext>
            </a:extLst>
          </p:cNvPr>
          <p:cNvCxnSpPr>
            <a:cxnSpLocks/>
          </p:cNvCxnSpPr>
          <p:nvPr/>
        </p:nvCxnSpPr>
        <p:spPr>
          <a:xfrm>
            <a:off x="3514175" y="4069578"/>
            <a:ext cx="4715202" cy="1826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D7F671A-9247-452E-81DA-692B53E9A76D}"/>
              </a:ext>
            </a:extLst>
          </p:cNvPr>
          <p:cNvCxnSpPr>
            <a:cxnSpLocks/>
          </p:cNvCxnSpPr>
          <p:nvPr/>
        </p:nvCxnSpPr>
        <p:spPr>
          <a:xfrm>
            <a:off x="3557116" y="4069579"/>
            <a:ext cx="4592097" cy="14168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3952DB4-A061-09EA-F9E2-113BDD47AE20}"/>
              </a:ext>
            </a:extLst>
          </p:cNvPr>
          <p:cNvCxnSpPr>
            <a:cxnSpLocks/>
          </p:cNvCxnSpPr>
          <p:nvPr/>
        </p:nvCxnSpPr>
        <p:spPr>
          <a:xfrm>
            <a:off x="3541110" y="4069580"/>
            <a:ext cx="4608103" cy="1081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A6F8FA1-69DE-D663-D00F-723294F20B7A}"/>
              </a:ext>
            </a:extLst>
          </p:cNvPr>
          <p:cNvCxnSpPr>
            <a:cxnSpLocks/>
          </p:cNvCxnSpPr>
          <p:nvPr/>
        </p:nvCxnSpPr>
        <p:spPr>
          <a:xfrm>
            <a:off x="3541110" y="4069581"/>
            <a:ext cx="4635038" cy="648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8D76D9C-952D-3A5E-36AB-2637A8CF1AE3}"/>
              </a:ext>
            </a:extLst>
          </p:cNvPr>
          <p:cNvCxnSpPr>
            <a:cxnSpLocks/>
          </p:cNvCxnSpPr>
          <p:nvPr/>
        </p:nvCxnSpPr>
        <p:spPr>
          <a:xfrm>
            <a:off x="3557116" y="4069582"/>
            <a:ext cx="4592097" cy="281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012C811-5999-3C83-730F-85D15E9587E1}"/>
              </a:ext>
            </a:extLst>
          </p:cNvPr>
          <p:cNvCxnSpPr/>
          <p:nvPr/>
        </p:nvCxnSpPr>
        <p:spPr>
          <a:xfrm>
            <a:off x="3557116" y="4069582"/>
            <a:ext cx="4592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57179681-6A68-4A44-D23D-BA233690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RELACIÓN UNO A MUCHOS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95AB6B-2176-D9BA-42B7-C7B37B961E5A}"/>
              </a:ext>
            </a:extLst>
          </p:cNvPr>
          <p:cNvSpPr txBox="1"/>
          <p:nvPr/>
        </p:nvSpPr>
        <p:spPr>
          <a:xfrm>
            <a:off x="991247" y="1034316"/>
            <a:ext cx="11003280" cy="2308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00133F"/>
                </a:solidFill>
                <a:effectLst/>
              </a:rPr>
              <a:t>Una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A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 puede estar relacionado con uno o varias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“instancias”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B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, y esas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“instancias”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B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 no pueden estar relacionados con otras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“instancias”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A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. Por ejemplo, cada miembro 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“Departamento”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puede estar relacionado con uno o varios miembros 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“Provincia”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, y cada miembro 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“Provincia”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solamente puede tener vínculo con un miembro 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“Departamento”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E72B1E-45BC-AB67-796A-F45AF0036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9514"/>
              </p:ext>
            </p:extLst>
          </p:nvPr>
        </p:nvGraphicFramePr>
        <p:xfrm>
          <a:off x="991247" y="3515361"/>
          <a:ext cx="26460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33">
                  <a:extLst>
                    <a:ext uri="{9D8B030D-6E8A-4147-A177-3AD203B41FA5}">
                      <a16:colId xmlns:a16="http://schemas.microsoft.com/office/drawing/2014/main" val="279949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DEPARTAMENTO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COCHABAMBA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0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LA PAZ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4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SANTA CRUZ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7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ORURO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POTOSI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4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3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CHUQUISACA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68355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49390D9-F775-721A-162B-95F18470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0037"/>
              </p:ext>
            </p:extLst>
          </p:nvPr>
        </p:nvGraphicFramePr>
        <p:xfrm>
          <a:off x="8037037" y="3429000"/>
          <a:ext cx="3643007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43007">
                  <a:extLst>
                    <a:ext uri="{9D8B030D-6E8A-4147-A177-3AD203B41FA5}">
                      <a16:colId xmlns:a16="http://schemas.microsoft.com/office/drawing/2014/main" val="426051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PROVINCIA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9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CERCADO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6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QUILLACOLLO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6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SACABA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3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ARANI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9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PUNATA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TARATA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0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AIQUILE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6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9D21451-9638-D5ED-0F2D-E823F0AFECAF}"/>
              </a:ext>
            </a:extLst>
          </p:cNvPr>
          <p:cNvCxnSpPr>
            <a:cxnSpLocks/>
          </p:cNvCxnSpPr>
          <p:nvPr/>
        </p:nvCxnSpPr>
        <p:spPr>
          <a:xfrm flipV="1">
            <a:off x="3938954" y="3803970"/>
            <a:ext cx="4793064" cy="2090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7FE64F7-922A-5A9F-DA3A-DAC1E03714F5}"/>
              </a:ext>
            </a:extLst>
          </p:cNvPr>
          <p:cNvCxnSpPr>
            <a:cxnSpLocks/>
          </p:cNvCxnSpPr>
          <p:nvPr/>
        </p:nvCxnSpPr>
        <p:spPr>
          <a:xfrm flipV="1">
            <a:off x="4017694" y="3828422"/>
            <a:ext cx="4587826" cy="131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F45E938-3554-1895-50FC-5245EB49D26D}"/>
              </a:ext>
            </a:extLst>
          </p:cNvPr>
          <p:cNvCxnSpPr>
            <a:cxnSpLocks/>
          </p:cNvCxnSpPr>
          <p:nvPr/>
        </p:nvCxnSpPr>
        <p:spPr>
          <a:xfrm flipV="1">
            <a:off x="4017694" y="3828422"/>
            <a:ext cx="4714324" cy="9682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14B5CEF-9218-3E92-7994-B077410474FC}"/>
              </a:ext>
            </a:extLst>
          </p:cNvPr>
          <p:cNvCxnSpPr>
            <a:cxnSpLocks/>
          </p:cNvCxnSpPr>
          <p:nvPr/>
        </p:nvCxnSpPr>
        <p:spPr>
          <a:xfrm>
            <a:off x="4006445" y="3940327"/>
            <a:ext cx="4725573" cy="9720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4955496-2EA9-9EBE-494E-75C6A806FBE3}"/>
              </a:ext>
            </a:extLst>
          </p:cNvPr>
          <p:cNvCxnSpPr>
            <a:cxnSpLocks/>
          </p:cNvCxnSpPr>
          <p:nvPr/>
        </p:nvCxnSpPr>
        <p:spPr>
          <a:xfrm>
            <a:off x="4006445" y="3940327"/>
            <a:ext cx="4748070" cy="534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F777D5B-ED51-40C6-E742-795C2F46741F}"/>
              </a:ext>
            </a:extLst>
          </p:cNvPr>
          <p:cNvCxnSpPr/>
          <p:nvPr/>
        </p:nvCxnSpPr>
        <p:spPr>
          <a:xfrm flipV="1">
            <a:off x="3938954" y="3828422"/>
            <a:ext cx="4793064" cy="100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9F40F6BA-C460-B6E3-DF9C-E8CBC7F0F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RELACIÓN MUCHOS A MUCHOS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F23EF7-945E-D8F1-7327-8C745E8629C6}"/>
              </a:ext>
            </a:extLst>
          </p:cNvPr>
          <p:cNvSpPr txBox="1"/>
          <p:nvPr/>
        </p:nvSpPr>
        <p:spPr>
          <a:xfrm>
            <a:off x="955040" y="1090196"/>
            <a:ext cx="11013440" cy="20170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400" b="0" i="0" dirty="0">
                <a:solidFill>
                  <a:srgbClr val="00133F"/>
                </a:solidFill>
                <a:effectLst/>
              </a:rPr>
              <a:t>Cada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A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 puede estar relacionado con uno o varias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“instancias”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B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, y cada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B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 puede estar relacionada con varias </a:t>
            </a:r>
            <a:r>
              <a:rPr lang="es-ES" sz="2400" b="0" i="0" dirty="0">
                <a:solidFill>
                  <a:srgbClr val="FF0000"/>
                </a:solidFill>
                <a:effectLst/>
              </a:rPr>
              <a:t>“instancias”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A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. Por ejemplo, cada miembro 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“Cliente”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puede estar relacionado con uno o varios miembros 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“Producto”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, y cada miembro 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“Producto” 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puede tener vínculo con varios miembros de la entidad </a:t>
            </a:r>
            <a:r>
              <a:rPr lang="es-ES" sz="2400" b="1" i="0" dirty="0">
                <a:solidFill>
                  <a:srgbClr val="00133F"/>
                </a:solidFill>
                <a:effectLst/>
              </a:rPr>
              <a:t>“Cliente”</a:t>
            </a:r>
            <a:r>
              <a:rPr lang="es-ES" sz="2400" b="0" i="0" dirty="0">
                <a:solidFill>
                  <a:srgbClr val="00133F"/>
                </a:solidFill>
                <a:effectLst/>
              </a:rPr>
              <a:t>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3837B1A-12A3-63A7-E529-9F3658C46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91654"/>
              </p:ext>
            </p:extLst>
          </p:nvPr>
        </p:nvGraphicFramePr>
        <p:xfrm>
          <a:off x="1089800" y="3429000"/>
          <a:ext cx="3065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640">
                  <a:extLst>
                    <a:ext uri="{9D8B030D-6E8A-4147-A177-3AD203B41FA5}">
                      <a16:colId xmlns:a16="http://schemas.microsoft.com/office/drawing/2014/main" val="402748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CLIENTE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CARLOS FUENTES FLORES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JHON SAUCEDO SANCHEZ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3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TONY RAMOS RAMALLO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7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ALBERTO NOGALES MANCILLA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4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3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JUAN VALDEZ VALLADARES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5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BRYAN BRUNETO VACA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67157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A7CFC3C-F826-B629-A372-55619D10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3779"/>
              </p:ext>
            </p:extLst>
          </p:nvPr>
        </p:nvGraphicFramePr>
        <p:xfrm>
          <a:off x="8605520" y="3243580"/>
          <a:ext cx="31800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0080">
                  <a:extLst>
                    <a:ext uri="{9D8B030D-6E8A-4147-A177-3AD203B41FA5}">
                      <a16:colId xmlns:a16="http://schemas.microsoft.com/office/drawing/2014/main" val="8630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PRODUCTO</a:t>
                      </a:r>
                      <a:endParaRPr lang="es-B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CARNE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7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LECHE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POLLO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1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CERVEZA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8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COCA COLA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9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BOTELLA DE AGUA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6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0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3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AC53DCE-BF34-2284-AF33-7A22CEFA92AC}"/>
              </a:ext>
            </a:extLst>
          </p:cNvPr>
          <p:cNvCxnSpPr>
            <a:cxnSpLocks/>
          </p:cNvCxnSpPr>
          <p:nvPr/>
        </p:nvCxnSpPr>
        <p:spPr>
          <a:xfrm flipV="1">
            <a:off x="5880100" y="4450786"/>
            <a:ext cx="1953259" cy="333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F7EC2B82-FB18-1658-763F-7E0064A5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CARDINALIDAD DE LAS RELACIONES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95B650-4B49-627B-9EBA-A82BD66ACC24}"/>
              </a:ext>
            </a:extLst>
          </p:cNvPr>
          <p:cNvSpPr txBox="1"/>
          <p:nvPr/>
        </p:nvSpPr>
        <p:spPr>
          <a:xfrm>
            <a:off x="1534159" y="915015"/>
            <a:ext cx="10374313" cy="68736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algn="just">
              <a:lnSpc>
                <a:spcPts val="2300"/>
              </a:lnSpc>
            </a:pPr>
            <a:r>
              <a:rPr lang="es-ES" sz="2400" b="0" i="0" dirty="0">
                <a:solidFill>
                  <a:srgbClr val="000000"/>
                </a:solidFill>
                <a:effectLst/>
              </a:rPr>
              <a:t>Número de instancias o elementos de una entidad que pueden asociarse a elementos o instancias de la otra entidad relacionada</a:t>
            </a:r>
            <a:endParaRPr lang="es-B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C9EEA3-030B-70A8-B121-12295CFA129B}"/>
              </a:ext>
            </a:extLst>
          </p:cNvPr>
          <p:cNvSpPr txBox="1"/>
          <p:nvPr/>
        </p:nvSpPr>
        <p:spPr>
          <a:xfrm>
            <a:off x="1756410" y="1602383"/>
            <a:ext cx="973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LA CARDINALIDAD PUEDE SER: </a:t>
            </a:r>
            <a:r>
              <a:rPr lang="es-ES" sz="2400" b="1" dirty="0">
                <a:solidFill>
                  <a:srgbClr val="FF0000"/>
                </a:solidFill>
              </a:rPr>
              <a:t>0, 1 O N </a:t>
            </a:r>
            <a:r>
              <a:rPr lang="es-ES" sz="2400" b="1" dirty="0"/>
              <a:t>SIENDO </a:t>
            </a:r>
            <a:r>
              <a:rPr lang="es-ES" sz="2400" b="1" dirty="0">
                <a:solidFill>
                  <a:srgbClr val="FF0000"/>
                </a:solidFill>
              </a:rPr>
              <a:t>N</a:t>
            </a:r>
            <a:r>
              <a:rPr lang="es-ES" sz="2400" b="1" dirty="0"/>
              <a:t> UN NÚMERO MAYOR A 1</a:t>
            </a:r>
            <a:endParaRPr lang="es-BO" sz="2400" b="1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EAFB8DF-C06C-76EE-C2E6-1D237C23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43898"/>
              </p:ext>
            </p:extLst>
          </p:nvPr>
        </p:nvGraphicFramePr>
        <p:xfrm>
          <a:off x="1002742" y="3552112"/>
          <a:ext cx="487735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605">
                  <a:extLst>
                    <a:ext uri="{9D8B030D-6E8A-4147-A177-3AD203B41FA5}">
                      <a16:colId xmlns:a16="http://schemas.microsoft.com/office/drawing/2014/main" val="2614107700"/>
                    </a:ext>
                  </a:extLst>
                </a:gridCol>
                <a:gridCol w="1173614">
                  <a:extLst>
                    <a:ext uri="{9D8B030D-6E8A-4147-A177-3AD203B41FA5}">
                      <a16:colId xmlns:a16="http://schemas.microsoft.com/office/drawing/2014/main" val="3468851118"/>
                    </a:ext>
                  </a:extLst>
                </a:gridCol>
                <a:gridCol w="1254699">
                  <a:extLst>
                    <a:ext uri="{9D8B030D-6E8A-4147-A177-3AD203B41FA5}">
                      <a16:colId xmlns:a16="http://schemas.microsoft.com/office/drawing/2014/main" val="2343086773"/>
                    </a:ext>
                  </a:extLst>
                </a:gridCol>
                <a:gridCol w="1869439">
                  <a:extLst>
                    <a:ext uri="{9D8B030D-6E8A-4147-A177-3AD203B41FA5}">
                      <a16:colId xmlns:a16="http://schemas.microsoft.com/office/drawing/2014/main" val="50667155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s-ES" b="1" dirty="0"/>
                        <a:t>ENTIDAD: PERSONAS</a:t>
                      </a:r>
                      <a:endParaRPr lang="es-B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5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…..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NOMBRES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APELLIDOS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CI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3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JOSE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LOPEZ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12345678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4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CARLOS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ARISPE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34567894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4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…….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ERNESTO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CLAROS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64578923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4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…..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DONALD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VALLEJOS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45789632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2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…..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…….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2480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015B27D-134C-54E4-BD86-6D779C22E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61907"/>
              </p:ext>
            </p:extLst>
          </p:nvPr>
        </p:nvGraphicFramePr>
        <p:xfrm>
          <a:off x="7833360" y="3508633"/>
          <a:ext cx="4075112" cy="295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172">
                  <a:extLst>
                    <a:ext uri="{9D8B030D-6E8A-4147-A177-3AD203B41FA5}">
                      <a16:colId xmlns:a16="http://schemas.microsoft.com/office/drawing/2014/main" val="2614107700"/>
                    </a:ext>
                  </a:extLst>
                </a:gridCol>
                <a:gridCol w="1089257">
                  <a:extLst>
                    <a:ext uri="{9D8B030D-6E8A-4147-A177-3AD203B41FA5}">
                      <a16:colId xmlns:a16="http://schemas.microsoft.com/office/drawing/2014/main" val="3468851118"/>
                    </a:ext>
                  </a:extLst>
                </a:gridCol>
                <a:gridCol w="1389683">
                  <a:extLst>
                    <a:ext uri="{9D8B030D-6E8A-4147-A177-3AD203B41FA5}">
                      <a16:colId xmlns:a16="http://schemas.microsoft.com/office/drawing/2014/main" val="2343086773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s-ES" b="1" dirty="0"/>
                        <a:t>ENTIDAD: AUTOS</a:t>
                      </a:r>
                      <a:endParaRPr lang="es-B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51674"/>
                  </a:ext>
                </a:extLst>
              </a:tr>
              <a:tr h="313822">
                <a:tc>
                  <a:txBody>
                    <a:bodyPr/>
                    <a:lstStyle/>
                    <a:p>
                      <a:r>
                        <a:rPr lang="es-ES" b="1" dirty="0"/>
                        <a:t>PLACA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MARCA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3418"/>
                  </a:ext>
                </a:extLst>
              </a:tr>
              <a:tr h="347087">
                <a:tc>
                  <a:txBody>
                    <a:bodyPr/>
                    <a:lstStyle/>
                    <a:p>
                      <a:r>
                        <a:rPr lang="es-ES" dirty="0"/>
                        <a:t>3594HCH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MAZDA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42219"/>
                  </a:ext>
                </a:extLst>
              </a:tr>
              <a:tr h="326767">
                <a:tc>
                  <a:txBody>
                    <a:bodyPr/>
                    <a:lstStyle/>
                    <a:p>
                      <a:r>
                        <a:rPr lang="es-ES" dirty="0"/>
                        <a:t>2547GHD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FORD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41247"/>
                  </a:ext>
                </a:extLst>
              </a:tr>
              <a:tr h="296287">
                <a:tc>
                  <a:txBody>
                    <a:bodyPr/>
                    <a:lstStyle/>
                    <a:p>
                      <a:r>
                        <a:rPr lang="es-ES" dirty="0"/>
                        <a:t>2456MNG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TOYOTA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42150"/>
                  </a:ext>
                </a:extLst>
              </a:tr>
              <a:tr h="397887">
                <a:tc>
                  <a:txBody>
                    <a:bodyPr/>
                    <a:lstStyle/>
                    <a:p>
                      <a:r>
                        <a:rPr lang="es-ES" dirty="0"/>
                        <a:t>5879KHG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JEEP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21890"/>
                  </a:ext>
                </a:extLst>
              </a:tr>
              <a:tr h="283342">
                <a:tc>
                  <a:txBody>
                    <a:bodyPr/>
                    <a:lstStyle/>
                    <a:p>
                      <a:r>
                        <a:rPr lang="es-ES" dirty="0"/>
                        <a:t>…..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6175"/>
                  </a:ext>
                </a:extLst>
              </a:tr>
              <a:tr h="313822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24806"/>
                  </a:ext>
                </a:extLst>
              </a:tr>
            </a:tbl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39E9DF7-DD9D-4166-FCA2-944150ED7C6F}"/>
              </a:ext>
            </a:extLst>
          </p:cNvPr>
          <p:cNvCxnSpPr>
            <a:cxnSpLocks/>
          </p:cNvCxnSpPr>
          <p:nvPr/>
        </p:nvCxnSpPr>
        <p:spPr>
          <a:xfrm>
            <a:off x="5832705" y="4784411"/>
            <a:ext cx="20006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ECB5A25-7DD1-BE2A-9285-76CD15EF5615}"/>
              </a:ext>
            </a:extLst>
          </p:cNvPr>
          <p:cNvCxnSpPr>
            <a:cxnSpLocks/>
          </p:cNvCxnSpPr>
          <p:nvPr/>
        </p:nvCxnSpPr>
        <p:spPr>
          <a:xfrm>
            <a:off x="5880100" y="4784411"/>
            <a:ext cx="1953259" cy="333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285CE92-884A-4351-02F1-034CC5402717}"/>
              </a:ext>
            </a:extLst>
          </p:cNvPr>
          <p:cNvCxnSpPr>
            <a:cxnSpLocks/>
          </p:cNvCxnSpPr>
          <p:nvPr/>
        </p:nvCxnSpPr>
        <p:spPr>
          <a:xfrm>
            <a:off x="5880099" y="5295778"/>
            <a:ext cx="1953260" cy="189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3F930A7-3007-64B9-71A0-D464F3A5FAE0}"/>
              </a:ext>
            </a:extLst>
          </p:cNvPr>
          <p:cNvSpPr txBox="1"/>
          <p:nvPr/>
        </p:nvSpPr>
        <p:spPr>
          <a:xfrm>
            <a:off x="559447" y="41891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0</a:t>
            </a:r>
            <a:endParaRPr lang="es-BO" sz="2800" b="1" dirty="0">
              <a:solidFill>
                <a:srgbClr val="FF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085EB83-1668-6840-B940-077FB54CC385}"/>
              </a:ext>
            </a:extLst>
          </p:cNvPr>
          <p:cNvSpPr txBox="1"/>
          <p:nvPr/>
        </p:nvSpPr>
        <p:spPr>
          <a:xfrm>
            <a:off x="532196" y="4594816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N</a:t>
            </a:r>
            <a:endParaRPr lang="es-BO" sz="2800" b="1" dirty="0">
              <a:solidFill>
                <a:srgbClr val="FF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1871310-700F-D80F-64FD-3D76AF97F065}"/>
              </a:ext>
            </a:extLst>
          </p:cNvPr>
          <p:cNvSpPr txBox="1"/>
          <p:nvPr/>
        </p:nvSpPr>
        <p:spPr>
          <a:xfrm>
            <a:off x="532196" y="49901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</a:t>
            </a:r>
            <a:endParaRPr lang="es-BO" sz="2800" b="1" dirty="0">
              <a:solidFill>
                <a:srgbClr val="FF000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EF6A1B-674D-ADBF-12F8-B7CEE6921699}"/>
              </a:ext>
            </a:extLst>
          </p:cNvPr>
          <p:cNvSpPr txBox="1"/>
          <p:nvPr/>
        </p:nvSpPr>
        <p:spPr>
          <a:xfrm>
            <a:off x="532196" y="53854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0</a:t>
            </a:r>
            <a:endParaRPr lang="es-BO" sz="2800" b="1" dirty="0">
              <a:solidFill>
                <a:srgbClr val="FF0000"/>
              </a:solidFill>
            </a:endParaRPr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67C42410-92CC-9CF5-F6CB-3034C5351CA7}"/>
              </a:ext>
            </a:extLst>
          </p:cNvPr>
          <p:cNvSpPr/>
          <p:nvPr/>
        </p:nvSpPr>
        <p:spPr>
          <a:xfrm>
            <a:off x="6289515" y="2389832"/>
            <a:ext cx="863600" cy="723167"/>
          </a:xfrm>
          <a:prstGeom prst="diamond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51C67048-3BE3-0BEA-2EF8-254A3CFA28F9}"/>
              </a:ext>
            </a:extLst>
          </p:cNvPr>
          <p:cNvCxnSpPr>
            <a:endCxn id="25" idx="1"/>
          </p:cNvCxnSpPr>
          <p:nvPr/>
        </p:nvCxnSpPr>
        <p:spPr>
          <a:xfrm flipV="1">
            <a:off x="3220720" y="2751416"/>
            <a:ext cx="3068795" cy="800696"/>
          </a:xfrm>
          <a:prstGeom prst="bentConnector3">
            <a:avLst>
              <a:gd name="adj1" fmla="val -32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4BE07C6-ECFD-443B-C77C-EEE227AA519E}"/>
              </a:ext>
            </a:extLst>
          </p:cNvPr>
          <p:cNvCxnSpPr>
            <a:endCxn id="25" idx="3"/>
          </p:cNvCxnSpPr>
          <p:nvPr/>
        </p:nvCxnSpPr>
        <p:spPr>
          <a:xfrm rot="10800000">
            <a:off x="7153116" y="2751417"/>
            <a:ext cx="2559845" cy="757217"/>
          </a:xfrm>
          <a:prstGeom prst="bentConnector3">
            <a:avLst>
              <a:gd name="adj1" fmla="val 3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44F200C-23F9-85B5-60E1-FA5721C486E1}"/>
              </a:ext>
            </a:extLst>
          </p:cNvPr>
          <p:cNvSpPr txBox="1"/>
          <p:nvPr/>
        </p:nvSpPr>
        <p:spPr>
          <a:xfrm>
            <a:off x="3894340" y="2238212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1, 1</a:t>
            </a:r>
            <a:endParaRPr lang="es-BO" sz="28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6B6BAFD-EC06-42FF-7FA8-4676EC55AE90}"/>
              </a:ext>
            </a:extLst>
          </p:cNvPr>
          <p:cNvSpPr txBox="1"/>
          <p:nvPr/>
        </p:nvSpPr>
        <p:spPr>
          <a:xfrm>
            <a:off x="7929308" y="2263120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0 ,N</a:t>
            </a:r>
            <a:endParaRPr lang="es-BO" sz="28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81DDF0-054F-E785-E0BC-2E65E1D9057D}"/>
              </a:ext>
            </a:extLst>
          </p:cNvPr>
          <p:cNvSpPr txBox="1"/>
          <p:nvPr/>
        </p:nvSpPr>
        <p:spPr>
          <a:xfrm>
            <a:off x="6416206" y="2475270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1 ,N</a:t>
            </a:r>
            <a:endParaRPr lang="es-BO" sz="2800" b="1" dirty="0">
              <a:solidFill>
                <a:srgbClr val="FF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D37CC6A-766E-CDCD-0876-044B67CC1C61}"/>
              </a:ext>
            </a:extLst>
          </p:cNvPr>
          <p:cNvSpPr txBox="1"/>
          <p:nvPr/>
        </p:nvSpPr>
        <p:spPr>
          <a:xfrm>
            <a:off x="162425" y="2089317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0000FF"/>
                </a:solidFill>
              </a:rPr>
              <a:t>Cardinalidad </a:t>
            </a:r>
            <a:r>
              <a:rPr lang="es-ES" sz="2400" b="1" dirty="0">
                <a:solidFill>
                  <a:srgbClr val="0000FF"/>
                </a:solidFill>
              </a:rPr>
              <a:t>Mínima</a:t>
            </a:r>
            <a:endParaRPr lang="es-BO" sz="2800" b="1" dirty="0">
              <a:solidFill>
                <a:srgbClr val="0000FF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F3AE8D7-F6E9-F84B-36DC-5ADDCF317B6C}"/>
              </a:ext>
            </a:extLst>
          </p:cNvPr>
          <p:cNvSpPr txBox="1"/>
          <p:nvPr/>
        </p:nvSpPr>
        <p:spPr>
          <a:xfrm>
            <a:off x="131150" y="2514843"/>
            <a:ext cx="2903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FF"/>
                </a:solidFill>
              </a:rPr>
              <a:t>Cardinalidad Máxima</a:t>
            </a:r>
            <a:endParaRPr lang="es-BO" sz="2400" b="1" dirty="0">
              <a:solidFill>
                <a:srgbClr val="0000FF"/>
              </a:solidFill>
            </a:endParaRP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A8976710-31DA-7839-C28B-B2A2FC28F597}"/>
              </a:ext>
            </a:extLst>
          </p:cNvPr>
          <p:cNvCxnSpPr>
            <a:stCxn id="35" idx="3"/>
            <a:endCxn id="32" idx="1"/>
          </p:cNvCxnSpPr>
          <p:nvPr/>
        </p:nvCxnSpPr>
        <p:spPr>
          <a:xfrm>
            <a:off x="3298668" y="2350927"/>
            <a:ext cx="595672" cy="14889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5DFD0FCC-BA03-AB42-C14C-FCB5F26D6C93}"/>
              </a:ext>
            </a:extLst>
          </p:cNvPr>
          <p:cNvCxnSpPr>
            <a:cxnSpLocks/>
          </p:cNvCxnSpPr>
          <p:nvPr/>
        </p:nvCxnSpPr>
        <p:spPr>
          <a:xfrm flipV="1">
            <a:off x="2914991" y="2595518"/>
            <a:ext cx="1645147" cy="255871"/>
          </a:xfrm>
          <a:prstGeom prst="bentConnector5">
            <a:avLst>
              <a:gd name="adj1" fmla="val 28797"/>
              <a:gd name="adj2" fmla="val 291585"/>
              <a:gd name="adj3" fmla="val 1138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492B6A24-0A96-8FB8-47B5-16B0152F69CE}"/>
              </a:ext>
            </a:extLst>
          </p:cNvPr>
          <p:cNvSpPr/>
          <p:nvPr/>
        </p:nvSpPr>
        <p:spPr>
          <a:xfrm>
            <a:off x="4299836" y="2248662"/>
            <a:ext cx="313783" cy="55814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9F23A95-0088-B8D2-75F7-6CD7B2DBEF42}"/>
              </a:ext>
            </a:extLst>
          </p:cNvPr>
          <p:cNvSpPr/>
          <p:nvPr/>
        </p:nvSpPr>
        <p:spPr>
          <a:xfrm>
            <a:off x="8350601" y="2263119"/>
            <a:ext cx="313783" cy="55814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E43A1AF8-5C2C-5A2D-69E9-2E7806192AA9}"/>
              </a:ext>
            </a:extLst>
          </p:cNvPr>
          <p:cNvSpPr/>
          <p:nvPr/>
        </p:nvSpPr>
        <p:spPr>
          <a:xfrm>
            <a:off x="6451236" y="2440345"/>
            <a:ext cx="313783" cy="55814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FC3C39B-B280-FA56-F6CE-65130E286387}"/>
              </a:ext>
            </a:extLst>
          </p:cNvPr>
          <p:cNvSpPr/>
          <p:nvPr/>
        </p:nvSpPr>
        <p:spPr>
          <a:xfrm>
            <a:off x="6818633" y="2433263"/>
            <a:ext cx="313783" cy="55814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A856D34E-B896-0596-C986-BDA55243E4A5}"/>
              </a:ext>
            </a:extLst>
          </p:cNvPr>
          <p:cNvCxnSpPr>
            <a:stCxn id="45" idx="4"/>
            <a:endCxn id="49" idx="3"/>
          </p:cNvCxnSpPr>
          <p:nvPr/>
        </p:nvCxnSpPr>
        <p:spPr>
          <a:xfrm rot="16200000" flipH="1">
            <a:off x="5436587" y="1826948"/>
            <a:ext cx="191683" cy="2151400"/>
          </a:xfrm>
          <a:prstGeom prst="bentConnector3">
            <a:avLst>
              <a:gd name="adj1" fmla="val 219259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6A27A0E5-759C-BE30-B09F-30610DEB10A3}"/>
              </a:ext>
            </a:extLst>
          </p:cNvPr>
          <p:cNvCxnSpPr>
            <a:stCxn id="47" idx="4"/>
            <a:endCxn id="50" idx="4"/>
          </p:cNvCxnSpPr>
          <p:nvPr/>
        </p:nvCxnSpPr>
        <p:spPr>
          <a:xfrm rot="5400000">
            <a:off x="7656437" y="2140352"/>
            <a:ext cx="170144" cy="1531968"/>
          </a:xfrm>
          <a:prstGeom prst="bentConnector3">
            <a:avLst>
              <a:gd name="adj1" fmla="val 234357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587C767-4D91-CDFC-EA73-8771426872A0}"/>
              </a:ext>
            </a:extLst>
          </p:cNvPr>
          <p:cNvSpPr txBox="1"/>
          <p:nvPr/>
        </p:nvSpPr>
        <p:spPr>
          <a:xfrm>
            <a:off x="3267314" y="3185087"/>
            <a:ext cx="62061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00FF"/>
                </a:solidFill>
              </a:rPr>
              <a:t>SE DEFINE EL TIPO TOMANDO LAS CARDINALIDADES MÁXIMAS</a:t>
            </a:r>
            <a:endParaRPr lang="es-BO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1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6BCFA4-8CE1-891F-1208-C690DDEA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167094"/>
            <a:ext cx="1838737" cy="18387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2BBE45-8504-9AC5-3F76-504E60D7CA86}"/>
              </a:ext>
            </a:extLst>
          </p:cNvPr>
          <p:cNvSpPr txBox="1"/>
          <p:nvPr/>
        </p:nvSpPr>
        <p:spPr>
          <a:xfrm>
            <a:off x="965008" y="4005831"/>
            <a:ext cx="139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PROCESO</a:t>
            </a:r>
            <a:endParaRPr lang="es-BO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8DF83F-7C88-C49E-F6CD-E84A51411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03" y="1511494"/>
            <a:ext cx="3505313" cy="350531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74F402-A0B4-5B0E-F2BB-95E1FEF6D64D}"/>
              </a:ext>
            </a:extLst>
          </p:cNvPr>
          <p:cNvSpPr txBox="1"/>
          <p:nvPr/>
        </p:nvSpPr>
        <p:spPr>
          <a:xfrm>
            <a:off x="2956337" y="5016807"/>
            <a:ext cx="329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ESTRUCTURA DE ALMACENAMIENTO DE LOS DATOS</a:t>
            </a:r>
            <a:endParaRPr lang="es-BO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BBB8B-5A39-76E8-63C6-4F39562E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28" y="3312103"/>
            <a:ext cx="924560" cy="9245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6545B6-FBFC-5AF5-5555-8AD4D239F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030" y="2745991"/>
            <a:ext cx="1582169" cy="15821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93B2EA-1775-64C4-6649-C920C984D14B}"/>
              </a:ext>
            </a:extLst>
          </p:cNvPr>
          <p:cNvSpPr txBox="1"/>
          <p:nvPr/>
        </p:nvSpPr>
        <p:spPr>
          <a:xfrm>
            <a:off x="7068980" y="4555142"/>
            <a:ext cx="216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BASE DE DATOS</a:t>
            </a:r>
            <a:endParaRPr lang="es-BO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78B1A9-6AEC-5EC3-01C6-164A1B724D2D}"/>
              </a:ext>
            </a:extLst>
          </p:cNvPr>
          <p:cNvSpPr txBox="1"/>
          <p:nvPr/>
        </p:nvSpPr>
        <p:spPr>
          <a:xfrm>
            <a:off x="9601200" y="4535655"/>
            <a:ext cx="2166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SISTEMA DE INFORMACIÓN</a:t>
            </a:r>
            <a:endParaRPr lang="es-B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02E225-100B-1A95-83F5-CF902C2EB1E8}"/>
              </a:ext>
            </a:extLst>
          </p:cNvPr>
          <p:cNvSpPr txBox="1"/>
          <p:nvPr/>
        </p:nvSpPr>
        <p:spPr>
          <a:xfrm>
            <a:off x="1450177" y="5086056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define</a:t>
            </a:r>
            <a:endParaRPr lang="es-BO" dirty="0">
              <a:solidFill>
                <a:srgbClr val="FF0000"/>
              </a:solidFill>
            </a:endParaRP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9FDD08EF-E9E7-04B2-0EF4-5093DD64E0D5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2016889" y="4677524"/>
            <a:ext cx="1061830" cy="817065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EC10CB2D-4F91-EAEF-EAF0-91A12FEAE25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6251915" y="5016807"/>
            <a:ext cx="1900407" cy="600165"/>
          </a:xfrm>
          <a:prstGeom prst="curved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ECADCF71-7CC9-F365-EED8-BE9DE6ED057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517859" y="4951153"/>
            <a:ext cx="2166683" cy="415499"/>
          </a:xfrm>
          <a:prstGeom prst="curvedConnector4">
            <a:avLst>
              <a:gd name="adj1" fmla="val 25000"/>
              <a:gd name="adj2" fmla="val 15501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84F022-A124-559C-5DDB-D21F6F919B71}"/>
              </a:ext>
            </a:extLst>
          </p:cNvPr>
          <p:cNvSpPr txBox="1"/>
          <p:nvPr/>
        </p:nvSpPr>
        <p:spPr>
          <a:xfrm>
            <a:off x="6829193" y="56169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 una</a:t>
            </a:r>
            <a:endParaRPr lang="es-BO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C7F1B4A-E101-DE28-EDE0-9151955334B2}"/>
              </a:ext>
            </a:extLst>
          </p:cNvPr>
          <p:cNvSpPr txBox="1"/>
          <p:nvPr/>
        </p:nvSpPr>
        <p:spPr>
          <a:xfrm>
            <a:off x="9423313" y="5617248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para</a:t>
            </a:r>
            <a:endParaRPr lang="es-BO" dirty="0">
              <a:solidFill>
                <a:srgbClr val="FF0000"/>
              </a:solidFill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E54A573-4384-E3CE-6D4B-5815EC8F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DE BASE DE DATOS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4902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89E484E3-3ED5-9C14-8CCA-5AEBFDC3021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84400" y="2436482"/>
            <a:ext cx="3220720" cy="1555947"/>
          </a:xfrm>
          <a:prstGeom prst="bentConnector3">
            <a:avLst>
              <a:gd name="adj1" fmla="val 1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57179681-6A68-4A44-D23D-BA233690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CARDINALIDAD UNO A UNO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DA9C25AA-F186-1DC4-5CAA-E3FAC22658B1}"/>
              </a:ext>
            </a:extLst>
          </p:cNvPr>
          <p:cNvSpPr/>
          <p:nvPr/>
        </p:nvSpPr>
        <p:spPr>
          <a:xfrm>
            <a:off x="5405120" y="1892922"/>
            <a:ext cx="1158240" cy="1087120"/>
          </a:xfrm>
          <a:prstGeom prst="diamond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BFED0CE-DE96-F205-7356-A4A380ABBD8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6563360" y="2436482"/>
            <a:ext cx="3078480" cy="1469586"/>
          </a:xfrm>
          <a:prstGeom prst="bentConnector3">
            <a:avLst>
              <a:gd name="adj1" fmla="val -24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24CD04-8BF3-59DD-251D-C465E3321407}"/>
              </a:ext>
            </a:extLst>
          </p:cNvPr>
          <p:cNvSpPr txBox="1"/>
          <p:nvPr/>
        </p:nvSpPr>
        <p:spPr>
          <a:xfrm>
            <a:off x="2830073" y="1959832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1,1</a:t>
            </a:r>
            <a:endParaRPr lang="es-BO" sz="2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6EB2BEA-EECF-DBDE-C57F-F7C4A5D3E25E}"/>
              </a:ext>
            </a:extLst>
          </p:cNvPr>
          <p:cNvSpPr txBox="1"/>
          <p:nvPr/>
        </p:nvSpPr>
        <p:spPr>
          <a:xfrm>
            <a:off x="7321714" y="1959199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1,1</a:t>
            </a:r>
            <a:endParaRPr lang="es-BO" sz="2800" b="1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24698E3-41A0-E6F1-4480-B8FEA6F1E1E1}"/>
              </a:ext>
            </a:extLst>
          </p:cNvPr>
          <p:cNvCxnSpPr>
            <a:cxnSpLocks/>
          </p:cNvCxnSpPr>
          <p:nvPr/>
        </p:nvCxnSpPr>
        <p:spPr>
          <a:xfrm>
            <a:off x="3749040" y="655989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264A4E0-1D75-5591-393A-C74659EFAD3F}"/>
              </a:ext>
            </a:extLst>
          </p:cNvPr>
          <p:cNvCxnSpPr>
            <a:cxnSpLocks/>
          </p:cNvCxnSpPr>
          <p:nvPr/>
        </p:nvCxnSpPr>
        <p:spPr>
          <a:xfrm>
            <a:off x="3789680" y="586901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26C0406-BEFE-759F-E0BA-9524561FD806}"/>
              </a:ext>
            </a:extLst>
          </p:cNvPr>
          <p:cNvCxnSpPr>
            <a:cxnSpLocks/>
          </p:cNvCxnSpPr>
          <p:nvPr/>
        </p:nvCxnSpPr>
        <p:spPr>
          <a:xfrm>
            <a:off x="3759200" y="549309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F54FD09-518F-C615-7B2C-2C56DE082713}"/>
              </a:ext>
            </a:extLst>
          </p:cNvPr>
          <p:cNvCxnSpPr>
            <a:cxnSpLocks/>
          </p:cNvCxnSpPr>
          <p:nvPr/>
        </p:nvCxnSpPr>
        <p:spPr>
          <a:xfrm>
            <a:off x="3799840" y="511717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FC52EB-00DC-AFC1-FFFF-9FDAD88EB1C5}"/>
              </a:ext>
            </a:extLst>
          </p:cNvPr>
          <p:cNvCxnSpPr>
            <a:cxnSpLocks/>
          </p:cNvCxnSpPr>
          <p:nvPr/>
        </p:nvCxnSpPr>
        <p:spPr>
          <a:xfrm>
            <a:off x="3789680" y="432469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7DC1D29-5B4F-0040-304E-BB986F393899}"/>
              </a:ext>
            </a:extLst>
          </p:cNvPr>
          <p:cNvCxnSpPr>
            <a:cxnSpLocks/>
          </p:cNvCxnSpPr>
          <p:nvPr/>
        </p:nvCxnSpPr>
        <p:spPr>
          <a:xfrm>
            <a:off x="3749040" y="469045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8B1DFEA-6616-23F9-F337-A7DFED3543B0}"/>
              </a:ext>
            </a:extLst>
          </p:cNvPr>
          <p:cNvCxnSpPr>
            <a:cxnSpLocks/>
          </p:cNvCxnSpPr>
          <p:nvPr/>
        </p:nvCxnSpPr>
        <p:spPr>
          <a:xfrm>
            <a:off x="3677920" y="3969099"/>
            <a:ext cx="4795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4">
            <a:extLst>
              <a:ext uri="{FF2B5EF4-FFF2-40B4-BE49-F238E27FC236}">
                <a16:creationId xmlns:a16="http://schemas.microsoft.com/office/drawing/2014/main" id="{E4329582-6369-3CD0-98DD-E5961983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43323"/>
              </p:ext>
            </p:extLst>
          </p:nvPr>
        </p:nvGraphicFramePr>
        <p:xfrm>
          <a:off x="1027835" y="3400784"/>
          <a:ext cx="28012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257">
                  <a:extLst>
                    <a:ext uri="{9D8B030D-6E8A-4147-A177-3AD203B41FA5}">
                      <a16:colId xmlns:a16="http://schemas.microsoft.com/office/drawing/2014/main" val="283125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PAÍS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24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BOLIVIA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1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ARGENTINA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BRASIL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ECUADOR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6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BÉLGICA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8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SUIZA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2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40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ESTADOS UNIDOS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30275"/>
                  </a:ext>
                </a:extLst>
              </a:tr>
            </a:tbl>
          </a:graphicData>
        </a:graphic>
      </p:graphicFrame>
      <p:graphicFrame>
        <p:nvGraphicFramePr>
          <p:cNvPr id="30" name="Tabla 5">
            <a:extLst>
              <a:ext uri="{FF2B5EF4-FFF2-40B4-BE49-F238E27FC236}">
                <a16:creationId xmlns:a16="http://schemas.microsoft.com/office/drawing/2014/main" id="{E3773D85-D8FE-645E-58D9-EB10EC254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57481"/>
              </p:ext>
            </p:extLst>
          </p:nvPr>
        </p:nvGraphicFramePr>
        <p:xfrm>
          <a:off x="8473440" y="3416024"/>
          <a:ext cx="2690725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725">
                  <a:extLst>
                    <a:ext uri="{9D8B030D-6E8A-4147-A177-3AD203B41FA5}">
                      <a16:colId xmlns:a16="http://schemas.microsoft.com/office/drawing/2014/main" val="254844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CAPITAL</a:t>
                      </a:r>
                      <a:endParaRPr lang="es-BO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SUCRE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BUENOS AIRES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0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BRASILIA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1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QUITO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BRUSELAS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BERNA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2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1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WASHINGTON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33959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E7FB70B1-940A-ECF8-7DF9-205AD5453C0C}"/>
              </a:ext>
            </a:extLst>
          </p:cNvPr>
          <p:cNvSpPr txBox="1"/>
          <p:nvPr/>
        </p:nvSpPr>
        <p:spPr>
          <a:xfrm>
            <a:off x="5605150" y="2069456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1,1</a:t>
            </a:r>
            <a:endParaRPr lang="es-BO" sz="36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06F3677-0144-CC32-E844-99F775EA4799}"/>
              </a:ext>
            </a:extLst>
          </p:cNvPr>
          <p:cNvSpPr txBox="1"/>
          <p:nvPr/>
        </p:nvSpPr>
        <p:spPr>
          <a:xfrm>
            <a:off x="4504431" y="1055575"/>
            <a:ext cx="4122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RELACIÓN:</a:t>
            </a:r>
            <a:r>
              <a:rPr lang="es-ES" sz="2000" dirty="0"/>
              <a:t> PAÍS TIENE CAPITAL</a:t>
            </a:r>
          </a:p>
          <a:p>
            <a:r>
              <a:rPr lang="es-ES" sz="2000" b="1" dirty="0"/>
              <a:t>RESTRICCIÓN:</a:t>
            </a:r>
            <a:r>
              <a:rPr lang="es-ES" sz="2000" dirty="0"/>
              <a:t> NO SE ACEPTAN NULOS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76301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674C2B0-7FA2-64E6-0DD0-CC35DAF221D9}"/>
              </a:ext>
            </a:extLst>
          </p:cNvPr>
          <p:cNvCxnSpPr>
            <a:cxnSpLocks/>
          </p:cNvCxnSpPr>
          <p:nvPr/>
        </p:nvCxnSpPr>
        <p:spPr>
          <a:xfrm flipV="1">
            <a:off x="4284350" y="3992429"/>
            <a:ext cx="4257580" cy="2591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4B2796A-2B5F-FE5E-0EA5-A48DFA1055C2}"/>
              </a:ext>
            </a:extLst>
          </p:cNvPr>
          <p:cNvCxnSpPr>
            <a:cxnSpLocks/>
          </p:cNvCxnSpPr>
          <p:nvPr/>
        </p:nvCxnSpPr>
        <p:spPr>
          <a:xfrm flipV="1">
            <a:off x="4320612" y="4004849"/>
            <a:ext cx="4221318" cy="1798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C81A347-E0B5-19A4-664F-A2F9E7408634}"/>
              </a:ext>
            </a:extLst>
          </p:cNvPr>
          <p:cNvCxnSpPr>
            <a:cxnSpLocks/>
          </p:cNvCxnSpPr>
          <p:nvPr/>
        </p:nvCxnSpPr>
        <p:spPr>
          <a:xfrm flipV="1">
            <a:off x="4320612" y="4004849"/>
            <a:ext cx="4221318" cy="14823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CF7AD83-8D54-F3D4-3371-BF36A659BA9E}"/>
              </a:ext>
            </a:extLst>
          </p:cNvPr>
          <p:cNvCxnSpPr>
            <a:cxnSpLocks/>
          </p:cNvCxnSpPr>
          <p:nvPr/>
        </p:nvCxnSpPr>
        <p:spPr>
          <a:xfrm flipV="1">
            <a:off x="4212832" y="3992429"/>
            <a:ext cx="4292836" cy="10971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67D8D7D-B2DA-D02E-026F-39C2930DD4B5}"/>
              </a:ext>
            </a:extLst>
          </p:cNvPr>
          <p:cNvCxnSpPr>
            <a:cxnSpLocks/>
          </p:cNvCxnSpPr>
          <p:nvPr/>
        </p:nvCxnSpPr>
        <p:spPr>
          <a:xfrm flipV="1">
            <a:off x="4272982" y="3992429"/>
            <a:ext cx="4232686" cy="753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5577DC2-E8B1-4627-97F6-4D99B9C4C899}"/>
              </a:ext>
            </a:extLst>
          </p:cNvPr>
          <p:cNvCxnSpPr>
            <a:cxnSpLocks/>
          </p:cNvCxnSpPr>
          <p:nvPr/>
        </p:nvCxnSpPr>
        <p:spPr>
          <a:xfrm flipV="1">
            <a:off x="4212832" y="3992429"/>
            <a:ext cx="4292836" cy="3684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66B3BA5-147B-CED8-C442-4CA78A6370FC}"/>
              </a:ext>
            </a:extLst>
          </p:cNvPr>
          <p:cNvCxnSpPr/>
          <p:nvPr/>
        </p:nvCxnSpPr>
        <p:spPr>
          <a:xfrm>
            <a:off x="4236720" y="3906069"/>
            <a:ext cx="4390058" cy="86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89E484E3-3ED5-9C14-8CCA-5AEBFDC3021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84400" y="2436482"/>
            <a:ext cx="3220720" cy="1555947"/>
          </a:xfrm>
          <a:prstGeom prst="bentConnector3">
            <a:avLst>
              <a:gd name="adj1" fmla="val 1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57179681-6A68-4A44-D23D-BA233690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CARDINALIDAD UNO A MUCHOS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DA9C25AA-F186-1DC4-5CAA-E3FAC22658B1}"/>
              </a:ext>
            </a:extLst>
          </p:cNvPr>
          <p:cNvSpPr/>
          <p:nvPr/>
        </p:nvSpPr>
        <p:spPr>
          <a:xfrm>
            <a:off x="5405120" y="1892922"/>
            <a:ext cx="1158240" cy="1087120"/>
          </a:xfrm>
          <a:prstGeom prst="diamond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BFED0CE-DE96-F205-7356-A4A380ABBD8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6563360" y="2436482"/>
            <a:ext cx="3078480" cy="1469586"/>
          </a:xfrm>
          <a:prstGeom prst="bentConnector3">
            <a:avLst>
              <a:gd name="adj1" fmla="val -24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24CD04-8BF3-59DD-251D-C465E3321407}"/>
              </a:ext>
            </a:extLst>
          </p:cNvPr>
          <p:cNvSpPr txBox="1"/>
          <p:nvPr/>
        </p:nvSpPr>
        <p:spPr>
          <a:xfrm>
            <a:off x="8304277" y="1931901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1,1</a:t>
            </a:r>
            <a:endParaRPr lang="es-BO" sz="2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6EB2BEA-EECF-DBDE-C57F-F7C4A5D3E25E}"/>
              </a:ext>
            </a:extLst>
          </p:cNvPr>
          <p:cNvSpPr txBox="1"/>
          <p:nvPr/>
        </p:nvSpPr>
        <p:spPr>
          <a:xfrm>
            <a:off x="3097133" y="1976043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1,N</a:t>
            </a:r>
            <a:endParaRPr lang="es-BO" sz="28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7FB70B1-940A-ECF8-7DF9-205AD5453C0C}"/>
              </a:ext>
            </a:extLst>
          </p:cNvPr>
          <p:cNvSpPr txBox="1"/>
          <p:nvPr/>
        </p:nvSpPr>
        <p:spPr>
          <a:xfrm>
            <a:off x="5605150" y="2069456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1,N</a:t>
            </a:r>
            <a:endParaRPr lang="es-BO" sz="36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06F3677-0144-CC32-E844-99F775EA4799}"/>
              </a:ext>
            </a:extLst>
          </p:cNvPr>
          <p:cNvSpPr txBox="1"/>
          <p:nvPr/>
        </p:nvSpPr>
        <p:spPr>
          <a:xfrm>
            <a:off x="4504431" y="1055575"/>
            <a:ext cx="5123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RELACIÓN:</a:t>
            </a:r>
            <a:r>
              <a:rPr lang="es-ES" sz="2000" dirty="0"/>
              <a:t> DEPARTAMENTO TIENE PROVINCIAS</a:t>
            </a:r>
          </a:p>
          <a:p>
            <a:r>
              <a:rPr lang="es-ES" sz="2000" b="1" dirty="0"/>
              <a:t>RESTRICCIÓN:</a:t>
            </a:r>
            <a:r>
              <a:rPr lang="es-ES" sz="2000" dirty="0"/>
              <a:t> NO SE ACEPTAN NULOS</a:t>
            </a:r>
            <a:endParaRPr lang="es-BO" sz="2000" dirty="0"/>
          </a:p>
        </p:txBody>
      </p:sp>
      <p:graphicFrame>
        <p:nvGraphicFramePr>
          <p:cNvPr id="20" name="Tabla 5">
            <a:extLst>
              <a:ext uri="{FF2B5EF4-FFF2-40B4-BE49-F238E27FC236}">
                <a16:creationId xmlns:a16="http://schemas.microsoft.com/office/drawing/2014/main" id="{CFB673BE-3EC8-A4D8-8015-0335F61CB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47991"/>
              </p:ext>
            </p:extLst>
          </p:nvPr>
        </p:nvGraphicFramePr>
        <p:xfrm>
          <a:off x="861424" y="3365649"/>
          <a:ext cx="3643007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43007">
                  <a:extLst>
                    <a:ext uri="{9D8B030D-6E8A-4147-A177-3AD203B41FA5}">
                      <a16:colId xmlns:a16="http://schemas.microsoft.com/office/drawing/2014/main" val="426051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PROVINCIA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9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CERCADO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6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QUILLACOLLO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6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SACABA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3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ARANI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9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PUNATA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3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TARATA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0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AIQUILE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61862"/>
                  </a:ext>
                </a:extLst>
              </a:tr>
            </a:tbl>
          </a:graphicData>
        </a:graphic>
      </p:graphicFrame>
      <p:graphicFrame>
        <p:nvGraphicFramePr>
          <p:cNvPr id="32" name="Tabla 4">
            <a:extLst>
              <a:ext uri="{FF2B5EF4-FFF2-40B4-BE49-F238E27FC236}">
                <a16:creationId xmlns:a16="http://schemas.microsoft.com/office/drawing/2014/main" id="{4E35B51F-EB85-6ED5-F642-E57AC1E64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26031"/>
              </p:ext>
            </p:extLst>
          </p:nvPr>
        </p:nvGraphicFramePr>
        <p:xfrm>
          <a:off x="8505668" y="3496234"/>
          <a:ext cx="26460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33">
                  <a:extLst>
                    <a:ext uri="{9D8B030D-6E8A-4147-A177-3AD203B41FA5}">
                      <a16:colId xmlns:a16="http://schemas.microsoft.com/office/drawing/2014/main" val="279949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DEPARTAMENTO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COCHABAMBA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0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LA PAZ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4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SANTA CRUZ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7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ORURO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POTOSI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4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3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CHUQUISACA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6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19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89E484E3-3ED5-9C14-8CCA-5AEBFDC3021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84400" y="2436482"/>
            <a:ext cx="3220720" cy="1555947"/>
          </a:xfrm>
          <a:prstGeom prst="bentConnector3">
            <a:avLst>
              <a:gd name="adj1" fmla="val 1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57179681-6A68-4A44-D23D-BA233690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149711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CARDINALIDAD MUCHOS A MUCHOS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DA9C25AA-F186-1DC4-5CAA-E3FAC22658B1}"/>
              </a:ext>
            </a:extLst>
          </p:cNvPr>
          <p:cNvSpPr/>
          <p:nvPr/>
        </p:nvSpPr>
        <p:spPr>
          <a:xfrm>
            <a:off x="5405120" y="1892922"/>
            <a:ext cx="1158240" cy="1087120"/>
          </a:xfrm>
          <a:prstGeom prst="diamond">
            <a:avLst/>
          </a:prstGeom>
          <a:solidFill>
            <a:srgbClr val="FFFF99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BFED0CE-DE96-F205-7356-A4A380ABBD8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6563360" y="2436482"/>
            <a:ext cx="3078480" cy="1469586"/>
          </a:xfrm>
          <a:prstGeom prst="bentConnector3">
            <a:avLst>
              <a:gd name="adj1" fmla="val -24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24CD04-8BF3-59DD-251D-C465E3321407}"/>
              </a:ext>
            </a:extLst>
          </p:cNvPr>
          <p:cNvSpPr txBox="1"/>
          <p:nvPr/>
        </p:nvSpPr>
        <p:spPr>
          <a:xfrm>
            <a:off x="2830073" y="1959832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0,N</a:t>
            </a:r>
            <a:endParaRPr lang="es-BO" sz="2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6EB2BEA-EECF-DBDE-C57F-F7C4A5D3E25E}"/>
              </a:ext>
            </a:extLst>
          </p:cNvPr>
          <p:cNvSpPr txBox="1"/>
          <p:nvPr/>
        </p:nvSpPr>
        <p:spPr>
          <a:xfrm>
            <a:off x="7321714" y="1959199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0,M</a:t>
            </a:r>
            <a:endParaRPr lang="es-BO" sz="28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7FB70B1-940A-ECF8-7DF9-205AD5453C0C}"/>
              </a:ext>
            </a:extLst>
          </p:cNvPr>
          <p:cNvSpPr txBox="1"/>
          <p:nvPr/>
        </p:nvSpPr>
        <p:spPr>
          <a:xfrm>
            <a:off x="5528025" y="2113316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N,M</a:t>
            </a:r>
            <a:endParaRPr lang="es-BO" sz="3600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06F3677-0144-CC32-E844-99F775EA4799}"/>
              </a:ext>
            </a:extLst>
          </p:cNvPr>
          <p:cNvSpPr txBox="1"/>
          <p:nvPr/>
        </p:nvSpPr>
        <p:spPr>
          <a:xfrm>
            <a:off x="4504431" y="1055575"/>
            <a:ext cx="6364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RELACIÓN:</a:t>
            </a:r>
            <a:r>
              <a:rPr lang="es-ES" sz="2000" dirty="0"/>
              <a:t> CLIENTE COMPRA</a:t>
            </a:r>
          </a:p>
          <a:p>
            <a:r>
              <a:rPr lang="es-ES" sz="2000" b="1" dirty="0"/>
              <a:t>RESTRICCIÓN:</a:t>
            </a:r>
            <a:r>
              <a:rPr lang="es-ES" sz="2000" dirty="0"/>
              <a:t> CLIENTES QUE COMPRAN CERO PRODUCTOS</a:t>
            </a:r>
            <a:endParaRPr lang="es-BO" sz="20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B9285E5-DA6E-9B75-8D53-1911B53D20C6}"/>
              </a:ext>
            </a:extLst>
          </p:cNvPr>
          <p:cNvCxnSpPr>
            <a:cxnSpLocks/>
          </p:cNvCxnSpPr>
          <p:nvPr/>
        </p:nvCxnSpPr>
        <p:spPr>
          <a:xfrm flipV="1">
            <a:off x="3938954" y="3803970"/>
            <a:ext cx="4793064" cy="2090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E98B535-59F8-B22A-EB6B-2B4B87A0B051}"/>
              </a:ext>
            </a:extLst>
          </p:cNvPr>
          <p:cNvCxnSpPr>
            <a:cxnSpLocks/>
          </p:cNvCxnSpPr>
          <p:nvPr/>
        </p:nvCxnSpPr>
        <p:spPr>
          <a:xfrm flipV="1">
            <a:off x="4017694" y="3828422"/>
            <a:ext cx="4587826" cy="1318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B901DC3-6086-E3CC-CC69-48A899BA1FB1}"/>
              </a:ext>
            </a:extLst>
          </p:cNvPr>
          <p:cNvCxnSpPr>
            <a:cxnSpLocks/>
          </p:cNvCxnSpPr>
          <p:nvPr/>
        </p:nvCxnSpPr>
        <p:spPr>
          <a:xfrm flipV="1">
            <a:off x="4017694" y="3828422"/>
            <a:ext cx="4714324" cy="9682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FDC4658-0384-E60C-9C46-DECB7414E47E}"/>
              </a:ext>
            </a:extLst>
          </p:cNvPr>
          <p:cNvCxnSpPr>
            <a:cxnSpLocks/>
          </p:cNvCxnSpPr>
          <p:nvPr/>
        </p:nvCxnSpPr>
        <p:spPr>
          <a:xfrm>
            <a:off x="4006445" y="3940327"/>
            <a:ext cx="4725573" cy="9720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90D2A5B-EFE8-5E95-A6D6-485699204D19}"/>
              </a:ext>
            </a:extLst>
          </p:cNvPr>
          <p:cNvCxnSpPr>
            <a:cxnSpLocks/>
          </p:cNvCxnSpPr>
          <p:nvPr/>
        </p:nvCxnSpPr>
        <p:spPr>
          <a:xfrm>
            <a:off x="4006445" y="3940327"/>
            <a:ext cx="4748070" cy="5346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DDA0F2A-6142-5F74-1589-36FD1915BE20}"/>
              </a:ext>
            </a:extLst>
          </p:cNvPr>
          <p:cNvCxnSpPr/>
          <p:nvPr/>
        </p:nvCxnSpPr>
        <p:spPr>
          <a:xfrm flipV="1">
            <a:off x="3938954" y="3828422"/>
            <a:ext cx="4793064" cy="100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4">
            <a:extLst>
              <a:ext uri="{FF2B5EF4-FFF2-40B4-BE49-F238E27FC236}">
                <a16:creationId xmlns:a16="http://schemas.microsoft.com/office/drawing/2014/main" id="{00608A25-0801-E5B3-B24B-AE17993B6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84591"/>
              </p:ext>
            </p:extLst>
          </p:nvPr>
        </p:nvGraphicFramePr>
        <p:xfrm>
          <a:off x="1089800" y="3429000"/>
          <a:ext cx="3065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640">
                  <a:extLst>
                    <a:ext uri="{9D8B030D-6E8A-4147-A177-3AD203B41FA5}">
                      <a16:colId xmlns:a16="http://schemas.microsoft.com/office/drawing/2014/main" val="402748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CLIENTE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CARLOS FUENTES FLORES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JHON SAUCEDO SANCHEZ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3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TONY RAMOS RAMALLO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7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ALBERTO NOGALES MANCILLA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4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63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JUAN VALDEZ VALLADARES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5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BRYAN BRUNETO VACA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67157"/>
                  </a:ext>
                </a:extLst>
              </a:tr>
            </a:tbl>
          </a:graphicData>
        </a:graphic>
      </p:graphicFrame>
      <p:graphicFrame>
        <p:nvGraphicFramePr>
          <p:cNvPr id="29" name="Tabla 5">
            <a:extLst>
              <a:ext uri="{FF2B5EF4-FFF2-40B4-BE49-F238E27FC236}">
                <a16:creationId xmlns:a16="http://schemas.microsoft.com/office/drawing/2014/main" id="{71E3F1F7-3EFC-61E4-450A-F59BDF11C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2641"/>
              </p:ext>
            </p:extLst>
          </p:nvPr>
        </p:nvGraphicFramePr>
        <p:xfrm>
          <a:off x="8605520" y="3243580"/>
          <a:ext cx="318008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0080">
                  <a:extLst>
                    <a:ext uri="{9D8B030D-6E8A-4147-A177-3AD203B41FA5}">
                      <a16:colId xmlns:a16="http://schemas.microsoft.com/office/drawing/2014/main" val="86303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PRODUCTO</a:t>
                      </a:r>
                      <a:endParaRPr lang="es-B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CARNE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7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LECHE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3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POLLO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1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CERVEZA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8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COCA COLA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9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BOTELLA DE AGUA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6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0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54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21146E1-B74F-0793-71DF-B6E88302B2CF}"/>
              </a:ext>
            </a:extLst>
          </p:cNvPr>
          <p:cNvCxnSpPr>
            <a:cxnSpLocks/>
          </p:cNvCxnSpPr>
          <p:nvPr/>
        </p:nvCxnSpPr>
        <p:spPr>
          <a:xfrm>
            <a:off x="3682917" y="5220730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DE0DABB7-9F26-93F6-643E-41C7C638B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" y="233765"/>
            <a:ext cx="10754189" cy="43601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NOTACIÓN GRÁFICA DE CARDINALIDADES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BCB7B8E-490D-D1BD-F29D-94189093E291}"/>
              </a:ext>
            </a:extLst>
          </p:cNvPr>
          <p:cNvCxnSpPr>
            <a:cxnSpLocks/>
          </p:cNvCxnSpPr>
          <p:nvPr/>
        </p:nvCxnSpPr>
        <p:spPr>
          <a:xfrm>
            <a:off x="3667760" y="2108200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7F9D169-E868-4450-1203-C428863B754F}"/>
              </a:ext>
            </a:extLst>
          </p:cNvPr>
          <p:cNvCxnSpPr/>
          <p:nvPr/>
        </p:nvCxnSpPr>
        <p:spPr>
          <a:xfrm>
            <a:off x="3966196" y="1983991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835F25-5EBD-5E87-8B95-BCD1DB202097}"/>
              </a:ext>
            </a:extLst>
          </p:cNvPr>
          <p:cNvCxnSpPr>
            <a:cxnSpLocks/>
          </p:cNvCxnSpPr>
          <p:nvPr/>
        </p:nvCxnSpPr>
        <p:spPr>
          <a:xfrm>
            <a:off x="3637280" y="3134360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73E9220-E5F4-BBF0-959C-DA78AA8A02E9}"/>
              </a:ext>
            </a:extLst>
          </p:cNvPr>
          <p:cNvCxnSpPr>
            <a:cxnSpLocks/>
          </p:cNvCxnSpPr>
          <p:nvPr/>
        </p:nvCxnSpPr>
        <p:spPr>
          <a:xfrm>
            <a:off x="3667760" y="4130040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4FFE55C2-6485-4F0C-C9DB-E5B9DE86115C}"/>
              </a:ext>
            </a:extLst>
          </p:cNvPr>
          <p:cNvCxnSpPr>
            <a:cxnSpLocks/>
          </p:cNvCxnSpPr>
          <p:nvPr/>
        </p:nvCxnSpPr>
        <p:spPr>
          <a:xfrm flipH="1">
            <a:off x="3662597" y="4142490"/>
            <a:ext cx="791559" cy="11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90F134DF-5C78-FCD2-F8F2-B1BFD7905386}"/>
              </a:ext>
            </a:extLst>
          </p:cNvPr>
          <p:cNvCxnSpPr>
            <a:cxnSpLocks/>
          </p:cNvCxnSpPr>
          <p:nvPr/>
        </p:nvCxnSpPr>
        <p:spPr>
          <a:xfrm flipH="1" flipV="1">
            <a:off x="3662597" y="4012224"/>
            <a:ext cx="740423" cy="114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274EF42-56EA-2327-F960-F0D4C9FEE3F0}"/>
              </a:ext>
            </a:extLst>
          </p:cNvPr>
          <p:cNvCxnSpPr/>
          <p:nvPr/>
        </p:nvCxnSpPr>
        <p:spPr>
          <a:xfrm>
            <a:off x="3981353" y="5096521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0751860-E9FC-C9EF-9407-C9A414C25793}"/>
              </a:ext>
            </a:extLst>
          </p:cNvPr>
          <p:cNvCxnSpPr/>
          <p:nvPr/>
        </p:nvCxnSpPr>
        <p:spPr>
          <a:xfrm>
            <a:off x="4093113" y="5096521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E55230A-F5F0-7DE3-166B-1A54626DDFA4}"/>
              </a:ext>
            </a:extLst>
          </p:cNvPr>
          <p:cNvSpPr txBox="1"/>
          <p:nvPr/>
        </p:nvSpPr>
        <p:spPr>
          <a:xfrm>
            <a:off x="3749810" y="1486491"/>
            <a:ext cx="363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UNO</a:t>
            </a:r>
            <a:r>
              <a:rPr lang="es-BO" b="1" dirty="0">
                <a:solidFill>
                  <a:srgbClr val="FF0000"/>
                </a:solidFill>
              </a:rPr>
              <a:t> DE </a:t>
            </a:r>
            <a:r>
              <a:rPr lang="es-BO" sz="2400" b="1" dirty="0">
                <a:solidFill>
                  <a:srgbClr val="FF0000"/>
                </a:solidFill>
              </a:rPr>
              <a:t>A</a:t>
            </a:r>
            <a:r>
              <a:rPr lang="es-BO" b="1" dirty="0">
                <a:solidFill>
                  <a:srgbClr val="FF0000"/>
                </a:solidFill>
              </a:rPr>
              <a:t> ESTA ASOCIADO CON….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B26A80C-14A2-5155-ABE2-316F63F4F159}"/>
              </a:ext>
            </a:extLst>
          </p:cNvPr>
          <p:cNvSpPr txBox="1"/>
          <p:nvPr/>
        </p:nvSpPr>
        <p:spPr>
          <a:xfrm>
            <a:off x="3736120" y="2544527"/>
            <a:ext cx="370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CERO</a:t>
            </a:r>
            <a:r>
              <a:rPr lang="es-BO" b="1" dirty="0">
                <a:solidFill>
                  <a:srgbClr val="FF0000"/>
                </a:solidFill>
              </a:rPr>
              <a:t> DE </a:t>
            </a:r>
            <a:r>
              <a:rPr lang="es-BO" sz="2400" b="1" dirty="0">
                <a:solidFill>
                  <a:srgbClr val="FF0000"/>
                </a:solidFill>
              </a:rPr>
              <a:t>A</a:t>
            </a:r>
            <a:r>
              <a:rPr lang="es-BO" b="1" dirty="0">
                <a:solidFill>
                  <a:srgbClr val="FF0000"/>
                </a:solidFill>
              </a:rPr>
              <a:t> ESTA ASOCIADO CON …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4B2E59CE-69B2-9595-F1F5-329B242C4520}"/>
              </a:ext>
            </a:extLst>
          </p:cNvPr>
          <p:cNvSpPr/>
          <p:nvPr/>
        </p:nvSpPr>
        <p:spPr>
          <a:xfrm>
            <a:off x="3830460" y="3019904"/>
            <a:ext cx="254000" cy="25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3220DE9-7E95-E111-3CE1-5A77FC7664D7}"/>
              </a:ext>
            </a:extLst>
          </p:cNvPr>
          <p:cNvSpPr txBox="1"/>
          <p:nvPr/>
        </p:nvSpPr>
        <p:spPr>
          <a:xfrm>
            <a:off x="3749810" y="3593279"/>
            <a:ext cx="445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MUCHOS</a:t>
            </a:r>
            <a:r>
              <a:rPr lang="es-BO" b="1" dirty="0">
                <a:solidFill>
                  <a:srgbClr val="FF0000"/>
                </a:solidFill>
              </a:rPr>
              <a:t> DE </a:t>
            </a:r>
            <a:r>
              <a:rPr lang="es-BO" sz="2400" b="1" dirty="0">
                <a:solidFill>
                  <a:srgbClr val="FF0000"/>
                </a:solidFill>
              </a:rPr>
              <a:t>A</a:t>
            </a:r>
            <a:r>
              <a:rPr lang="es-BO" b="1" dirty="0">
                <a:solidFill>
                  <a:srgbClr val="FF0000"/>
                </a:solidFill>
              </a:rPr>
              <a:t> ESTAN ASOCIADOS CON …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D170343-B90D-D0E5-1D5E-7BBE65BFF681}"/>
              </a:ext>
            </a:extLst>
          </p:cNvPr>
          <p:cNvSpPr txBox="1"/>
          <p:nvPr/>
        </p:nvSpPr>
        <p:spPr>
          <a:xfrm>
            <a:off x="3749810" y="4578586"/>
            <a:ext cx="529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>
                <a:solidFill>
                  <a:srgbClr val="FF0000"/>
                </a:solidFill>
              </a:rPr>
              <a:t>UNO</a:t>
            </a:r>
            <a:r>
              <a:rPr lang="es-BO" b="1" dirty="0">
                <a:solidFill>
                  <a:srgbClr val="FF0000"/>
                </a:solidFill>
              </a:rPr>
              <a:t> Y </a:t>
            </a:r>
            <a:r>
              <a:rPr lang="es-BO" sz="2400" b="1" dirty="0">
                <a:solidFill>
                  <a:srgbClr val="FF0000"/>
                </a:solidFill>
              </a:rPr>
              <a:t>SOLO UNO </a:t>
            </a:r>
            <a:r>
              <a:rPr lang="es-BO" b="1" dirty="0">
                <a:solidFill>
                  <a:srgbClr val="FF0000"/>
                </a:solidFill>
              </a:rPr>
              <a:t>DE </a:t>
            </a:r>
            <a:r>
              <a:rPr lang="es-BO" sz="2400" b="1" dirty="0">
                <a:solidFill>
                  <a:srgbClr val="FF0000"/>
                </a:solidFill>
              </a:rPr>
              <a:t>A</a:t>
            </a:r>
            <a:r>
              <a:rPr lang="es-BO" b="1" dirty="0">
                <a:solidFill>
                  <a:srgbClr val="FF0000"/>
                </a:solidFill>
              </a:rPr>
              <a:t> ESTA ASOCIADO CON …</a:t>
            </a:r>
          </a:p>
        </p:txBody>
      </p:sp>
    </p:spTree>
    <p:extLst>
      <p:ext uri="{BB962C8B-B14F-4D97-AF65-F5344CB8AC3E}">
        <p14:creationId xmlns:p14="http://schemas.microsoft.com/office/powerpoint/2010/main" val="4016001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21146E1-B74F-0793-71DF-B6E88302B2CF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3754037" y="4814330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1">
            <a:extLst>
              <a:ext uri="{FF2B5EF4-FFF2-40B4-BE49-F238E27FC236}">
                <a16:creationId xmlns:a16="http://schemas.microsoft.com/office/drawing/2014/main" id="{DE0DABB7-9F26-93F6-643E-41C7C638B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11" y="0"/>
            <a:ext cx="10754189" cy="87203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32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REPRESENTACIÓN GRÁFICA DE CARDINALIDADES</a:t>
            </a:r>
            <a:endParaRPr kumimoji="0" lang="ru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9138B8-38AC-79DD-E777-BDFC760D5450}"/>
              </a:ext>
            </a:extLst>
          </p:cNvPr>
          <p:cNvSpPr/>
          <p:nvPr/>
        </p:nvSpPr>
        <p:spPr>
          <a:xfrm>
            <a:off x="1788160" y="1452880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5B52257-506A-44EE-D27C-03A961D70A86}"/>
              </a:ext>
            </a:extLst>
          </p:cNvPr>
          <p:cNvSpPr/>
          <p:nvPr/>
        </p:nvSpPr>
        <p:spPr>
          <a:xfrm>
            <a:off x="7599680" y="1452880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BCB7B8E-490D-D1BD-F29D-94189093E29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38880" y="1701800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7F9D169-E868-4450-1203-C428863B754F}"/>
              </a:ext>
            </a:extLst>
          </p:cNvPr>
          <p:cNvCxnSpPr/>
          <p:nvPr/>
        </p:nvCxnSpPr>
        <p:spPr>
          <a:xfrm>
            <a:off x="4037316" y="1577591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0259AAC-33E0-63C1-1458-413539238CEB}"/>
              </a:ext>
            </a:extLst>
          </p:cNvPr>
          <p:cNvCxnSpPr/>
          <p:nvPr/>
        </p:nvCxnSpPr>
        <p:spPr>
          <a:xfrm>
            <a:off x="7034516" y="1577591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561E4D-748E-3164-F574-63B0740A2F75}"/>
              </a:ext>
            </a:extLst>
          </p:cNvPr>
          <p:cNvSpPr txBox="1"/>
          <p:nvPr/>
        </p:nvSpPr>
        <p:spPr>
          <a:xfrm>
            <a:off x="2578213" y="148905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</a:t>
            </a:r>
            <a:endParaRPr lang="es-B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5E9A01-DA0A-41D1-50DD-B97D7DAB9264}"/>
              </a:ext>
            </a:extLst>
          </p:cNvPr>
          <p:cNvSpPr txBox="1"/>
          <p:nvPr/>
        </p:nvSpPr>
        <p:spPr>
          <a:xfrm>
            <a:off x="8334940" y="1490008"/>
            <a:ext cx="5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</a:t>
            </a:r>
            <a:endParaRPr lang="es-BO" sz="24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14AF150-CFD2-F5A1-B602-D123FEDD03C2}"/>
              </a:ext>
            </a:extLst>
          </p:cNvPr>
          <p:cNvSpPr/>
          <p:nvPr/>
        </p:nvSpPr>
        <p:spPr>
          <a:xfrm>
            <a:off x="1757680" y="2479040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1C266FA-EBD1-037A-76C1-AAE6647BD4C3}"/>
              </a:ext>
            </a:extLst>
          </p:cNvPr>
          <p:cNvSpPr/>
          <p:nvPr/>
        </p:nvSpPr>
        <p:spPr>
          <a:xfrm>
            <a:off x="7569200" y="2479040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5835F25-5EBD-5E87-8B95-BCD1DB20209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708400" y="2727960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979F85F-2B89-0B52-C17B-904EE95DC0AC}"/>
              </a:ext>
            </a:extLst>
          </p:cNvPr>
          <p:cNvCxnSpPr/>
          <p:nvPr/>
        </p:nvCxnSpPr>
        <p:spPr>
          <a:xfrm>
            <a:off x="4006836" y="2603751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5DAF8E-4F8E-1FF2-4704-A2132A548AE6}"/>
              </a:ext>
            </a:extLst>
          </p:cNvPr>
          <p:cNvSpPr txBox="1"/>
          <p:nvPr/>
        </p:nvSpPr>
        <p:spPr>
          <a:xfrm>
            <a:off x="2547733" y="251521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</a:t>
            </a:r>
            <a:endParaRPr lang="es-BO" sz="24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518590-BC97-7D2F-D877-3B2B37F191A6}"/>
              </a:ext>
            </a:extLst>
          </p:cNvPr>
          <p:cNvSpPr txBox="1"/>
          <p:nvPr/>
        </p:nvSpPr>
        <p:spPr>
          <a:xfrm>
            <a:off x="8304460" y="2516168"/>
            <a:ext cx="5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</a:t>
            </a:r>
            <a:endParaRPr lang="es-BO" sz="2400" b="1" dirty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CF39A04-CA0C-1383-F4B7-2C117B1AA6C7}"/>
              </a:ext>
            </a:extLst>
          </p:cNvPr>
          <p:cNvCxnSpPr/>
          <p:nvPr/>
        </p:nvCxnSpPr>
        <p:spPr>
          <a:xfrm flipV="1">
            <a:off x="7004036" y="2603751"/>
            <a:ext cx="565164" cy="120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A597895-2B4C-FD00-CE72-2B2287DB5CC6}"/>
              </a:ext>
            </a:extLst>
          </p:cNvPr>
          <p:cNvCxnSpPr>
            <a:cxnSpLocks/>
          </p:cNvCxnSpPr>
          <p:nvPr/>
        </p:nvCxnSpPr>
        <p:spPr>
          <a:xfrm>
            <a:off x="7004036" y="2752787"/>
            <a:ext cx="565164" cy="142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F1156CF-03F7-6199-7783-90B2EB49968F}"/>
              </a:ext>
            </a:extLst>
          </p:cNvPr>
          <p:cNvSpPr/>
          <p:nvPr/>
        </p:nvSpPr>
        <p:spPr>
          <a:xfrm>
            <a:off x="1788160" y="3474720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31080F5-803F-1FB4-0B74-F16674CC4D61}"/>
              </a:ext>
            </a:extLst>
          </p:cNvPr>
          <p:cNvSpPr/>
          <p:nvPr/>
        </p:nvSpPr>
        <p:spPr>
          <a:xfrm>
            <a:off x="7599680" y="3474720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73E9220-E5F4-BBF0-959C-DA78AA8A02E9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3738880" y="3723640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F68E43E-89C4-7533-6963-FBA24FBED5C4}"/>
              </a:ext>
            </a:extLst>
          </p:cNvPr>
          <p:cNvSpPr txBox="1"/>
          <p:nvPr/>
        </p:nvSpPr>
        <p:spPr>
          <a:xfrm>
            <a:off x="2578213" y="351089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</a:t>
            </a:r>
            <a:endParaRPr lang="es-BO" sz="24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9A51AB6-21C2-D523-F536-69166732D74F}"/>
              </a:ext>
            </a:extLst>
          </p:cNvPr>
          <p:cNvSpPr txBox="1"/>
          <p:nvPr/>
        </p:nvSpPr>
        <p:spPr>
          <a:xfrm>
            <a:off x="8334940" y="3511848"/>
            <a:ext cx="5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</a:t>
            </a:r>
            <a:endParaRPr lang="es-BO" sz="2400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7B5560C-668A-6147-D10B-4030ED662A1A}"/>
              </a:ext>
            </a:extLst>
          </p:cNvPr>
          <p:cNvCxnSpPr/>
          <p:nvPr/>
        </p:nvCxnSpPr>
        <p:spPr>
          <a:xfrm flipV="1">
            <a:off x="7034516" y="3599431"/>
            <a:ext cx="565164" cy="120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7D8C838A-CE7C-3925-DBE2-E73CDD861F04}"/>
              </a:ext>
            </a:extLst>
          </p:cNvPr>
          <p:cNvCxnSpPr>
            <a:cxnSpLocks/>
          </p:cNvCxnSpPr>
          <p:nvPr/>
        </p:nvCxnSpPr>
        <p:spPr>
          <a:xfrm>
            <a:off x="7034516" y="3748467"/>
            <a:ext cx="565164" cy="142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4FFE55C2-6485-4F0C-C9DB-E5B9DE86115C}"/>
              </a:ext>
            </a:extLst>
          </p:cNvPr>
          <p:cNvCxnSpPr>
            <a:cxnSpLocks/>
          </p:cNvCxnSpPr>
          <p:nvPr/>
        </p:nvCxnSpPr>
        <p:spPr>
          <a:xfrm flipH="1">
            <a:off x="3733717" y="3736090"/>
            <a:ext cx="791559" cy="111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90F134DF-5C78-FCD2-F8F2-B1BFD7905386}"/>
              </a:ext>
            </a:extLst>
          </p:cNvPr>
          <p:cNvCxnSpPr>
            <a:cxnSpLocks/>
          </p:cNvCxnSpPr>
          <p:nvPr/>
        </p:nvCxnSpPr>
        <p:spPr>
          <a:xfrm flipH="1" flipV="1">
            <a:off x="3733717" y="3605824"/>
            <a:ext cx="740423" cy="114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CB85DE7-1D77-F21C-787E-821993D01A41}"/>
              </a:ext>
            </a:extLst>
          </p:cNvPr>
          <p:cNvSpPr/>
          <p:nvPr/>
        </p:nvSpPr>
        <p:spPr>
          <a:xfrm>
            <a:off x="1803317" y="4565410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57E6E50B-8B34-F408-0DF1-31D07B542E8C}"/>
              </a:ext>
            </a:extLst>
          </p:cNvPr>
          <p:cNvSpPr/>
          <p:nvPr/>
        </p:nvSpPr>
        <p:spPr>
          <a:xfrm>
            <a:off x="7614837" y="4565410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274EF42-56EA-2327-F960-F0D4C9FEE3F0}"/>
              </a:ext>
            </a:extLst>
          </p:cNvPr>
          <p:cNvCxnSpPr/>
          <p:nvPr/>
        </p:nvCxnSpPr>
        <p:spPr>
          <a:xfrm>
            <a:off x="4052473" y="4690121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0751860-E9FC-C9EF-9407-C9A414C25793}"/>
              </a:ext>
            </a:extLst>
          </p:cNvPr>
          <p:cNvCxnSpPr/>
          <p:nvPr/>
        </p:nvCxnSpPr>
        <p:spPr>
          <a:xfrm>
            <a:off x="7049673" y="4690121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E8D6462-FE8C-108B-0029-45E76E44DD94}"/>
              </a:ext>
            </a:extLst>
          </p:cNvPr>
          <p:cNvSpPr txBox="1"/>
          <p:nvPr/>
        </p:nvSpPr>
        <p:spPr>
          <a:xfrm>
            <a:off x="2593370" y="460158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</a:t>
            </a:r>
            <a:endParaRPr lang="es-BO" sz="24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5EDB3F1-C3C6-D09F-BA17-A239A14B2F80}"/>
              </a:ext>
            </a:extLst>
          </p:cNvPr>
          <p:cNvSpPr txBox="1"/>
          <p:nvPr/>
        </p:nvSpPr>
        <p:spPr>
          <a:xfrm>
            <a:off x="8350097" y="4602538"/>
            <a:ext cx="5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</a:t>
            </a:r>
            <a:endParaRPr lang="es-BO" sz="2400" b="1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35DAF88-13E6-3E4F-DC30-2D332E4FCD79}"/>
              </a:ext>
            </a:extLst>
          </p:cNvPr>
          <p:cNvSpPr/>
          <p:nvPr/>
        </p:nvSpPr>
        <p:spPr>
          <a:xfrm>
            <a:off x="6697784" y="4705417"/>
            <a:ext cx="254000" cy="25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AED7030E-6EF7-CC7B-B7DD-328F61FF289F}"/>
              </a:ext>
            </a:extLst>
          </p:cNvPr>
          <p:cNvSpPr/>
          <p:nvPr/>
        </p:nvSpPr>
        <p:spPr>
          <a:xfrm>
            <a:off x="1779424" y="5804756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DBD1B23-FE06-853C-1835-9BF95615143D}"/>
              </a:ext>
            </a:extLst>
          </p:cNvPr>
          <p:cNvSpPr/>
          <p:nvPr/>
        </p:nvSpPr>
        <p:spPr>
          <a:xfrm>
            <a:off x="7590944" y="5804756"/>
            <a:ext cx="1950720" cy="497840"/>
          </a:xfrm>
          <a:prstGeom prst="rect">
            <a:avLst/>
          </a:prstGeom>
          <a:solidFill>
            <a:srgbClr val="FFFF9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39804CA-4AAB-13EF-3416-9EA798393A7B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3730144" y="6053676"/>
            <a:ext cx="386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9AC71A7-2B27-554E-9371-25A822850548}"/>
              </a:ext>
            </a:extLst>
          </p:cNvPr>
          <p:cNvCxnSpPr/>
          <p:nvPr/>
        </p:nvCxnSpPr>
        <p:spPr>
          <a:xfrm>
            <a:off x="4028580" y="5929467"/>
            <a:ext cx="0" cy="241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13AD224-3D33-7AAF-9CA9-14C1929989C2}"/>
              </a:ext>
            </a:extLst>
          </p:cNvPr>
          <p:cNvSpPr txBox="1"/>
          <p:nvPr/>
        </p:nvSpPr>
        <p:spPr>
          <a:xfrm>
            <a:off x="2569477" y="584093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</a:t>
            </a:r>
            <a:endParaRPr lang="es-BO" sz="2400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48DBC1C-B288-50DA-7865-48D103134E05}"/>
              </a:ext>
            </a:extLst>
          </p:cNvPr>
          <p:cNvSpPr txBox="1"/>
          <p:nvPr/>
        </p:nvSpPr>
        <p:spPr>
          <a:xfrm>
            <a:off x="8326204" y="5841884"/>
            <a:ext cx="5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</a:t>
            </a:r>
            <a:endParaRPr lang="es-BO" sz="2400" b="1" dirty="0"/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BFB6AE7-31C0-B4B4-78BF-B573E9F10F61}"/>
              </a:ext>
            </a:extLst>
          </p:cNvPr>
          <p:cNvCxnSpPr/>
          <p:nvPr/>
        </p:nvCxnSpPr>
        <p:spPr>
          <a:xfrm flipV="1">
            <a:off x="7025780" y="5929467"/>
            <a:ext cx="565164" cy="120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4A437788-4BE6-5BBC-A996-32152FF37EFA}"/>
              </a:ext>
            </a:extLst>
          </p:cNvPr>
          <p:cNvCxnSpPr>
            <a:cxnSpLocks/>
          </p:cNvCxnSpPr>
          <p:nvPr/>
        </p:nvCxnSpPr>
        <p:spPr>
          <a:xfrm>
            <a:off x="7025780" y="6078503"/>
            <a:ext cx="565164" cy="142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7EB0022C-7F56-A28F-D762-F785B98A6BD5}"/>
              </a:ext>
            </a:extLst>
          </p:cNvPr>
          <p:cNvSpPr/>
          <p:nvPr/>
        </p:nvSpPr>
        <p:spPr>
          <a:xfrm>
            <a:off x="6698845" y="5923925"/>
            <a:ext cx="254000" cy="25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55230A-F5F0-7DE3-166B-1A54626DDFA4}"/>
              </a:ext>
            </a:extLst>
          </p:cNvPr>
          <p:cNvSpPr txBox="1"/>
          <p:nvPr/>
        </p:nvSpPr>
        <p:spPr>
          <a:xfrm>
            <a:off x="3569900" y="1040829"/>
            <a:ext cx="421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</a:rPr>
              <a:t>UNO DE A ESTA ASOCIADO CON UNO DE B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B26A80C-14A2-5155-ABE2-316F63F4F159}"/>
              </a:ext>
            </a:extLst>
          </p:cNvPr>
          <p:cNvSpPr txBox="1"/>
          <p:nvPr/>
        </p:nvSpPr>
        <p:spPr>
          <a:xfrm>
            <a:off x="3447980" y="2079227"/>
            <a:ext cx="464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</a:rPr>
              <a:t>UNO DE A ESTA ASOCIADO CON MUCHOS DE B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7F3B70A-9E52-B5EA-05ED-4229B7330935}"/>
              </a:ext>
            </a:extLst>
          </p:cNvPr>
          <p:cNvSpPr txBox="1"/>
          <p:nvPr/>
        </p:nvSpPr>
        <p:spPr>
          <a:xfrm>
            <a:off x="3275235" y="3117131"/>
            <a:ext cx="533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</a:rPr>
              <a:t>MUCHOS DE A ESTAN ASOCIADOS CON MUCHOS DE B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D2A2BFE-107F-CCF9-2C1A-B939DA1ADB8F}"/>
              </a:ext>
            </a:extLst>
          </p:cNvPr>
          <p:cNvSpPr txBox="1"/>
          <p:nvPr/>
        </p:nvSpPr>
        <p:spPr>
          <a:xfrm>
            <a:off x="3180690" y="4123041"/>
            <a:ext cx="499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</a:rPr>
              <a:t>UNO DE A ESTA ASOCIADO CON CERO O UNO DE B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D61C000-D524-3669-DAA7-0D7640893164}"/>
              </a:ext>
            </a:extLst>
          </p:cNvPr>
          <p:cNvSpPr txBox="1"/>
          <p:nvPr/>
        </p:nvSpPr>
        <p:spPr>
          <a:xfrm>
            <a:off x="3058771" y="5367992"/>
            <a:ext cx="542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>
                <a:solidFill>
                  <a:srgbClr val="FF0000"/>
                </a:solidFill>
              </a:rPr>
              <a:t>UNO DE A ESTA ASOCIADO CON CERO O MUCHOS DE B</a:t>
            </a:r>
          </a:p>
        </p:txBody>
      </p:sp>
    </p:spTree>
    <p:extLst>
      <p:ext uri="{BB962C8B-B14F-4D97-AF65-F5344CB8AC3E}">
        <p14:creationId xmlns:p14="http://schemas.microsoft.com/office/powerpoint/2010/main" val="1983240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6EB6912-79E7-52C5-A1C7-8474140074CF}"/>
              </a:ext>
            </a:extLst>
          </p:cNvPr>
          <p:cNvGraphicFramePr>
            <a:graphicFrameLocks noGrp="1"/>
          </p:cNvGraphicFramePr>
          <p:nvPr/>
        </p:nvGraphicFramePr>
        <p:xfrm>
          <a:off x="1560950" y="1035060"/>
          <a:ext cx="270933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</a:tblGrid>
              <a:tr h="27326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LUGAR NACIMIENTO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LUGAR</a:t>
                      </a:r>
                      <a:endParaRPr lang="es-BO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PAIS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DEPARTAMENTO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PROVINCIA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9141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1B80AB3-2219-AA12-AD51-2338AC55B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0679"/>
              </p:ext>
            </p:extLst>
          </p:nvPr>
        </p:nvGraphicFramePr>
        <p:xfrm>
          <a:off x="683652" y="3329940"/>
          <a:ext cx="27093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OCUPACION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OCUPACION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NIVEL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2CB1D31-722D-8531-B363-04736E253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8792"/>
              </p:ext>
            </p:extLst>
          </p:nvPr>
        </p:nvGraphicFramePr>
        <p:xfrm>
          <a:off x="3610330" y="4315743"/>
          <a:ext cx="27093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DOCUMENTOS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CÓDIGO DOCUMENTO</a:t>
                      </a:r>
                      <a:endParaRPr lang="es-BO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DESCRIPCION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ABREVIACION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id="{BD6F93F3-B7A9-198B-B3D1-A6DD45C8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49" y="234562"/>
            <a:ext cx="11249901" cy="4239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28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MCD. para SI. de identificación</a:t>
            </a:r>
            <a:endParaRPr kumimoji="0" lang="ru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60DF8E2-93CF-EFF4-CFDB-72D9EE459709}"/>
              </a:ext>
            </a:extLst>
          </p:cNvPr>
          <p:cNvGraphicFramePr>
            <a:graphicFrameLocks noGrp="1"/>
          </p:cNvGraphicFramePr>
          <p:nvPr/>
        </p:nvGraphicFramePr>
        <p:xfrm>
          <a:off x="7779173" y="1087120"/>
          <a:ext cx="4070773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773">
                  <a:extLst>
                    <a:ext uri="{9D8B030D-6E8A-4147-A177-3AD203B41FA5}">
                      <a16:colId xmlns:a16="http://schemas.microsoft.com/office/drawing/2014/main" val="219527372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CIUDADANO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7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NOMBRE ATRIBUTO</a:t>
                      </a:r>
                      <a:endParaRPr lang="es-B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u="sng" dirty="0"/>
                        <a:t>NUMERO</a:t>
                      </a:r>
                      <a:endParaRPr lang="es-BO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 PATERNO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APELLIDO MATERNO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FECHA DE NACIMIENTO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3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ESTADO CIVIL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4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DOMICILIO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9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FOTO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HUELLA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4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FIRMA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058013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56FC8628-9FB2-3EB0-3F1C-3B01BC80763C}"/>
              </a:ext>
            </a:extLst>
          </p:cNvPr>
          <p:cNvSpPr txBox="1"/>
          <p:nvPr/>
        </p:nvSpPr>
        <p:spPr>
          <a:xfrm>
            <a:off x="4528443" y="143327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0,1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EB4BF4-9EA6-09AD-B23B-2C11B06262A8}"/>
              </a:ext>
            </a:extLst>
          </p:cNvPr>
          <p:cNvSpPr txBox="1"/>
          <p:nvPr/>
        </p:nvSpPr>
        <p:spPr>
          <a:xfrm>
            <a:off x="7020772" y="1483027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1,N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C4B9F64-2264-5110-5219-4B268BCCB4B4}"/>
              </a:ext>
            </a:extLst>
          </p:cNvPr>
          <p:cNvGrpSpPr/>
          <p:nvPr/>
        </p:nvGrpSpPr>
        <p:grpSpPr>
          <a:xfrm>
            <a:off x="4270283" y="1718268"/>
            <a:ext cx="3508890" cy="552257"/>
            <a:chOff x="4270283" y="1718268"/>
            <a:chExt cx="3508890" cy="552257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8F340A2-FF27-A296-0F4F-BEF7551F49E7}"/>
                </a:ext>
              </a:extLst>
            </p:cNvPr>
            <p:cNvGrpSpPr/>
            <p:nvPr/>
          </p:nvGrpSpPr>
          <p:grpSpPr>
            <a:xfrm>
              <a:off x="4270283" y="1718268"/>
              <a:ext cx="3508890" cy="552257"/>
              <a:chOff x="4270283" y="1718268"/>
              <a:chExt cx="3508890" cy="552257"/>
            </a:xfrm>
          </p:grpSpPr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D72AD0CB-2F1A-53EE-0C56-B0148DAD66DD}"/>
                  </a:ext>
                </a:extLst>
              </p:cNvPr>
              <p:cNvCxnSpPr/>
              <p:nvPr/>
            </p:nvCxnSpPr>
            <p:spPr>
              <a:xfrm>
                <a:off x="4270283" y="1989574"/>
                <a:ext cx="35088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E725B7D1-56DE-6428-65E6-666CF1CFA019}"/>
                  </a:ext>
                </a:extLst>
              </p:cNvPr>
              <p:cNvCxnSpPr/>
              <p:nvPr/>
            </p:nvCxnSpPr>
            <p:spPr>
              <a:xfrm flipV="1">
                <a:off x="7275007" y="1718268"/>
                <a:ext cx="504166" cy="2713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5EC24977-A859-CEF0-598B-1D8E7824E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715" y="1989574"/>
                <a:ext cx="506458" cy="2809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26AAC25-A0ED-92ED-2331-5B3D5DFD9D41}"/>
                </a:ext>
              </a:extLst>
            </p:cNvPr>
            <p:cNvSpPr/>
            <p:nvPr/>
          </p:nvSpPr>
          <p:spPr>
            <a:xfrm>
              <a:off x="4354716" y="1853480"/>
              <a:ext cx="275096" cy="272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51FF943-7F35-A135-FE00-DC26A29FE487}"/>
                </a:ext>
              </a:extLst>
            </p:cNvPr>
            <p:cNvCxnSpPr>
              <a:cxnSpLocks/>
            </p:cNvCxnSpPr>
            <p:nvPr/>
          </p:nvCxnSpPr>
          <p:spPr>
            <a:xfrm>
              <a:off x="4782680" y="1833384"/>
              <a:ext cx="0" cy="321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3D7B5CC-983C-AE16-9188-0EE33534D1E3}"/>
              </a:ext>
            </a:extLst>
          </p:cNvPr>
          <p:cNvGrpSpPr/>
          <p:nvPr/>
        </p:nvGrpSpPr>
        <p:grpSpPr>
          <a:xfrm>
            <a:off x="3392985" y="3578268"/>
            <a:ext cx="4386185" cy="571849"/>
            <a:chOff x="4270283" y="1718268"/>
            <a:chExt cx="3508890" cy="552257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7419FA61-CB81-BFF6-36FD-411B605B40DB}"/>
                </a:ext>
              </a:extLst>
            </p:cNvPr>
            <p:cNvGrpSpPr/>
            <p:nvPr/>
          </p:nvGrpSpPr>
          <p:grpSpPr>
            <a:xfrm>
              <a:off x="4270283" y="1718268"/>
              <a:ext cx="3508890" cy="552257"/>
              <a:chOff x="4270283" y="1718268"/>
              <a:chExt cx="3508890" cy="552257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45C34476-ADB1-4486-60AE-FAEB5DD5A068}"/>
                  </a:ext>
                </a:extLst>
              </p:cNvPr>
              <p:cNvCxnSpPr/>
              <p:nvPr/>
            </p:nvCxnSpPr>
            <p:spPr>
              <a:xfrm>
                <a:off x="4270283" y="1989574"/>
                <a:ext cx="35088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2F33FE72-EAD2-6961-F396-4ABAA5EEE527}"/>
                  </a:ext>
                </a:extLst>
              </p:cNvPr>
              <p:cNvCxnSpPr/>
              <p:nvPr/>
            </p:nvCxnSpPr>
            <p:spPr>
              <a:xfrm flipV="1">
                <a:off x="7275007" y="1718268"/>
                <a:ext cx="504166" cy="2713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8F1D8B09-3C0E-69FD-7D32-3F991486D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715" y="1989574"/>
                <a:ext cx="506458" cy="2809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3FF8BF1-1851-8A9D-9641-E240DAF07CEA}"/>
                </a:ext>
              </a:extLst>
            </p:cNvPr>
            <p:cNvSpPr/>
            <p:nvPr/>
          </p:nvSpPr>
          <p:spPr>
            <a:xfrm>
              <a:off x="4354716" y="1853480"/>
              <a:ext cx="275096" cy="272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688C902-A193-3C23-4753-1241CA2A3292}"/>
                </a:ext>
              </a:extLst>
            </p:cNvPr>
            <p:cNvCxnSpPr>
              <a:cxnSpLocks/>
            </p:cNvCxnSpPr>
            <p:nvPr/>
          </p:nvCxnSpPr>
          <p:spPr>
            <a:xfrm>
              <a:off x="4782680" y="1833384"/>
              <a:ext cx="0" cy="321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F647FC2-DD60-327A-8FC6-676D010AE541}"/>
              </a:ext>
            </a:extLst>
          </p:cNvPr>
          <p:cNvGrpSpPr/>
          <p:nvPr/>
        </p:nvGrpSpPr>
        <p:grpSpPr>
          <a:xfrm>
            <a:off x="6305669" y="4631883"/>
            <a:ext cx="1473501" cy="552257"/>
            <a:chOff x="4270283" y="1718268"/>
            <a:chExt cx="3508890" cy="552257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D821DB0E-0861-0304-EADC-B447660D7996}"/>
                </a:ext>
              </a:extLst>
            </p:cNvPr>
            <p:cNvGrpSpPr/>
            <p:nvPr/>
          </p:nvGrpSpPr>
          <p:grpSpPr>
            <a:xfrm>
              <a:off x="4270283" y="1718268"/>
              <a:ext cx="3508890" cy="552257"/>
              <a:chOff x="4270283" y="1718268"/>
              <a:chExt cx="3508890" cy="552257"/>
            </a:xfrm>
          </p:grpSpPr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BEBCC5D2-5CE7-5C30-F763-C1ABFECA9B8A}"/>
                  </a:ext>
                </a:extLst>
              </p:cNvPr>
              <p:cNvCxnSpPr/>
              <p:nvPr/>
            </p:nvCxnSpPr>
            <p:spPr>
              <a:xfrm>
                <a:off x="4270283" y="1989574"/>
                <a:ext cx="35088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57555B3B-06EC-4C76-E87F-AC591F5979E6}"/>
                  </a:ext>
                </a:extLst>
              </p:cNvPr>
              <p:cNvCxnSpPr/>
              <p:nvPr/>
            </p:nvCxnSpPr>
            <p:spPr>
              <a:xfrm flipV="1">
                <a:off x="7275007" y="1718268"/>
                <a:ext cx="504166" cy="2713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A0F56483-B8F5-1EE9-2432-554AE2D70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2715" y="1989574"/>
                <a:ext cx="506458" cy="2809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FB1B4D5E-3E0B-D017-E9B4-FB6AD78757AC}"/>
                </a:ext>
              </a:extLst>
            </p:cNvPr>
            <p:cNvSpPr/>
            <p:nvPr/>
          </p:nvSpPr>
          <p:spPr>
            <a:xfrm>
              <a:off x="4354716" y="1853480"/>
              <a:ext cx="275096" cy="2721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D66B65D6-840B-BCD2-93AA-4465F9E1B907}"/>
                </a:ext>
              </a:extLst>
            </p:cNvPr>
            <p:cNvCxnSpPr>
              <a:cxnSpLocks/>
            </p:cNvCxnSpPr>
            <p:nvPr/>
          </p:nvCxnSpPr>
          <p:spPr>
            <a:xfrm>
              <a:off x="4782680" y="1833384"/>
              <a:ext cx="0" cy="321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028E3EF-6F39-8855-4F03-24735BBB7076}"/>
              </a:ext>
            </a:extLst>
          </p:cNvPr>
          <p:cNvSpPr txBox="1"/>
          <p:nvPr/>
        </p:nvSpPr>
        <p:spPr>
          <a:xfrm>
            <a:off x="3947947" y="332153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0,1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069E8A6-AEC8-ED56-68A0-E05F711D32AD}"/>
              </a:ext>
            </a:extLst>
          </p:cNvPr>
          <p:cNvSpPr txBox="1"/>
          <p:nvPr/>
        </p:nvSpPr>
        <p:spPr>
          <a:xfrm>
            <a:off x="6777203" y="337977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1,N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6F2B889-A81D-A9DC-5FFA-0F9CF70BA82B}"/>
              </a:ext>
            </a:extLst>
          </p:cNvPr>
          <p:cNvSpPr txBox="1"/>
          <p:nvPr/>
        </p:nvSpPr>
        <p:spPr>
          <a:xfrm>
            <a:off x="7232428" y="436698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1,N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D114527-B967-231D-78AD-1109ED080B03}"/>
              </a:ext>
            </a:extLst>
          </p:cNvPr>
          <p:cNvSpPr txBox="1"/>
          <p:nvPr/>
        </p:nvSpPr>
        <p:spPr>
          <a:xfrm>
            <a:off x="6375431" y="4367426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000" b="1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2701520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DC1E52D-C07E-900E-B388-E44C064C226A}"/>
              </a:ext>
            </a:extLst>
          </p:cNvPr>
          <p:cNvCxnSpPr/>
          <p:nvPr/>
        </p:nvCxnSpPr>
        <p:spPr>
          <a:xfrm>
            <a:off x="9016999" y="3266758"/>
            <a:ext cx="0" cy="1892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EB71AA2-36E9-4A46-321E-CB80B434493A}"/>
              </a:ext>
            </a:extLst>
          </p:cNvPr>
          <p:cNvCxnSpPr>
            <a:endCxn id="3" idx="1"/>
          </p:cNvCxnSpPr>
          <p:nvPr/>
        </p:nvCxnSpPr>
        <p:spPr>
          <a:xfrm>
            <a:off x="3566160" y="2525078"/>
            <a:ext cx="445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7D602A9-BD50-5D94-36BC-05869121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88831"/>
              </p:ext>
            </p:extLst>
          </p:nvPr>
        </p:nvGraphicFramePr>
        <p:xfrm>
          <a:off x="1564640" y="1783398"/>
          <a:ext cx="2001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02690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8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ID_CLIE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1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NOM_CLIE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9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42982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5747261-61E3-2199-D8F1-E2E535E90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64027"/>
              </p:ext>
            </p:extLst>
          </p:nvPr>
        </p:nvGraphicFramePr>
        <p:xfrm>
          <a:off x="8016240" y="1783398"/>
          <a:ext cx="2001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02690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8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ID_PED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1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DES_PED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9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42982"/>
                  </a:ext>
                </a:extLst>
              </a:tr>
            </a:tbl>
          </a:graphicData>
        </a:graphic>
      </p:graphicFrame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C1C1C1A0-2BC3-9B52-E21F-02588F6F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43633"/>
              </p:ext>
            </p:extLst>
          </p:nvPr>
        </p:nvGraphicFramePr>
        <p:xfrm>
          <a:off x="8158480" y="5159586"/>
          <a:ext cx="2001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520">
                  <a:extLst>
                    <a:ext uri="{9D8B030D-6E8A-4147-A177-3AD203B41FA5}">
                      <a16:colId xmlns:a16="http://schemas.microsoft.com/office/drawing/2014/main" val="202690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ARTÍCULO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8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ID_ART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1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DES_ART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9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42982"/>
                  </a:ext>
                </a:extLst>
              </a:tr>
            </a:tbl>
          </a:graphicData>
        </a:graphic>
      </p:graphicFrame>
      <p:sp>
        <p:nvSpPr>
          <p:cNvPr id="5" name="Rombo 4">
            <a:extLst>
              <a:ext uri="{FF2B5EF4-FFF2-40B4-BE49-F238E27FC236}">
                <a16:creationId xmlns:a16="http://schemas.microsoft.com/office/drawing/2014/main" id="{9225C32D-1CBC-B207-45BF-0151374B5BD8}"/>
              </a:ext>
            </a:extLst>
          </p:cNvPr>
          <p:cNvSpPr/>
          <p:nvPr/>
        </p:nvSpPr>
        <p:spPr>
          <a:xfrm>
            <a:off x="5317610" y="2101057"/>
            <a:ext cx="947181" cy="848041"/>
          </a:xfrm>
          <a:prstGeom prst="diamond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C76F125-0047-1E9B-E59A-82D2426823C0}"/>
              </a:ext>
            </a:extLst>
          </p:cNvPr>
          <p:cNvSpPr txBox="1"/>
          <p:nvPr/>
        </p:nvSpPr>
        <p:spPr>
          <a:xfrm>
            <a:off x="5317609" y="2340412"/>
            <a:ext cx="9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REALIZA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129E878F-6228-DA06-1083-7B0C20E90DF0}"/>
              </a:ext>
            </a:extLst>
          </p:cNvPr>
          <p:cNvSpPr/>
          <p:nvPr/>
        </p:nvSpPr>
        <p:spPr>
          <a:xfrm>
            <a:off x="8543409" y="3804708"/>
            <a:ext cx="947181" cy="848041"/>
          </a:xfrm>
          <a:prstGeom prst="diamond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A14ED1-77B7-9825-CA79-188EC0CF3BB5}"/>
              </a:ext>
            </a:extLst>
          </p:cNvPr>
          <p:cNvSpPr txBox="1"/>
          <p:nvPr/>
        </p:nvSpPr>
        <p:spPr>
          <a:xfrm>
            <a:off x="8287697" y="4010354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SE COMPONE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9B6035-6621-DFC5-4C72-B7AE37545F9B}"/>
              </a:ext>
            </a:extLst>
          </p:cNvPr>
          <p:cNvSpPr txBox="1"/>
          <p:nvPr/>
        </p:nvSpPr>
        <p:spPr>
          <a:xfrm>
            <a:off x="5473714" y="1666736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1,N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E0844C-71C3-E70C-888E-DAC8F48ED97E}"/>
              </a:ext>
            </a:extLst>
          </p:cNvPr>
          <p:cNvSpPr txBox="1"/>
          <p:nvPr/>
        </p:nvSpPr>
        <p:spPr>
          <a:xfrm>
            <a:off x="9746301" y="391802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N,M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99845C-7F5B-0C43-042F-FD5743C76868}"/>
              </a:ext>
            </a:extLst>
          </p:cNvPr>
          <p:cNvSpPr txBox="1"/>
          <p:nvPr/>
        </p:nvSpPr>
        <p:spPr>
          <a:xfrm>
            <a:off x="3592851" y="212840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1,1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1EBBB4-EF5C-2A03-BCD4-EC3D972C3BB9}"/>
              </a:ext>
            </a:extLst>
          </p:cNvPr>
          <p:cNvSpPr txBox="1"/>
          <p:nvPr/>
        </p:nvSpPr>
        <p:spPr>
          <a:xfrm>
            <a:off x="6977651" y="2101057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1,N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78FB25-F08F-9080-B240-F58BC10C0A2B}"/>
              </a:ext>
            </a:extLst>
          </p:cNvPr>
          <p:cNvSpPr txBox="1"/>
          <p:nvPr/>
        </p:nvSpPr>
        <p:spPr>
          <a:xfrm>
            <a:off x="9122160" y="331193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1,N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949097D-DDE6-CC76-023B-A5BB33FC59BC}"/>
              </a:ext>
            </a:extLst>
          </p:cNvPr>
          <p:cNvSpPr txBox="1"/>
          <p:nvPr/>
        </p:nvSpPr>
        <p:spPr>
          <a:xfrm>
            <a:off x="9253233" y="4650433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400" b="1" dirty="0"/>
              <a:t>1,M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CA30328-C85D-B046-487B-F532F10D5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49" y="250167"/>
            <a:ext cx="11249901" cy="4239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28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MCD. para SI. de pedidos de artículos</a:t>
            </a:r>
            <a:endParaRPr kumimoji="0" lang="ru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823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>
            <a:extLst>
              <a:ext uri="{FF2B5EF4-FFF2-40B4-BE49-F238E27FC236}">
                <a16:creationId xmlns:a16="http://schemas.microsoft.com/office/drawing/2014/main" id="{C2FBE610-FF35-175A-2AFC-A84F0B72F9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34790" y="5725390"/>
            <a:ext cx="10732090" cy="933331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rgbClr val="00B0F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es-BO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20E105B9-CC9D-7555-F07D-D57A1B8CDA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55110" y="4587470"/>
            <a:ext cx="10732090" cy="933331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es-BO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C2F3D104-CC19-3079-B8E4-947CBEBC75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58900" y="3484420"/>
            <a:ext cx="10528300" cy="830997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1DE6940C-65DF-0199-3651-76B02738BE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93800" y="1171415"/>
            <a:ext cx="10693400" cy="85825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CA6DDF51-6950-B8C8-D349-67E61B1A79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61982" y="2221620"/>
            <a:ext cx="10225218" cy="97342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3A85DC54-4B74-5C04-ADCF-153F99F6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49" y="250167"/>
            <a:ext cx="11249901" cy="4239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ru-UA" sz="28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PROYECTOS FINALES A REALIZAR</a:t>
            </a:r>
            <a:endParaRPr kumimoji="0" lang="ru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D3B200-56D4-AA4F-FC26-FEBD2F331964}"/>
              </a:ext>
            </a:extLst>
          </p:cNvPr>
          <p:cNvSpPr txBox="1"/>
          <p:nvPr/>
        </p:nvSpPr>
        <p:spPr>
          <a:xfrm>
            <a:off x="2400391" y="1171415"/>
            <a:ext cx="825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400" dirty="0"/>
              <a:t>DISE</a:t>
            </a:r>
            <a:r>
              <a:rPr lang="es-ES" sz="2400" dirty="0"/>
              <a:t>ÑAR UNA BASE DE DATOS PARA UN SISTEMA DE INFORMACIÓN DE UNA TIENDA DE BARRIO</a:t>
            </a:r>
            <a:endParaRPr lang="es-BO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AB290C-1F69-4D25-5B1F-87E1112DF104}"/>
              </a:ext>
            </a:extLst>
          </p:cNvPr>
          <p:cNvSpPr txBox="1"/>
          <p:nvPr/>
        </p:nvSpPr>
        <p:spPr>
          <a:xfrm>
            <a:off x="2400391" y="2378194"/>
            <a:ext cx="825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400" dirty="0"/>
              <a:t>DISE</a:t>
            </a:r>
            <a:r>
              <a:rPr lang="es-ES" sz="2400" dirty="0"/>
              <a:t>ÑAR UNA BASE DE DATOS PARA UN SISTEMA DE INFORMACIÓN DE UN CONSULTORIO DENTAL.</a:t>
            </a:r>
            <a:endParaRPr lang="es-BO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7AC34D-5537-72F1-DB54-EA12B0F36ED2}"/>
              </a:ext>
            </a:extLst>
          </p:cNvPr>
          <p:cNvSpPr txBox="1"/>
          <p:nvPr/>
        </p:nvSpPr>
        <p:spPr>
          <a:xfrm>
            <a:off x="2400391" y="3429000"/>
            <a:ext cx="825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400" dirty="0"/>
              <a:t>DISE</a:t>
            </a:r>
            <a:r>
              <a:rPr lang="es-ES" sz="2400" dirty="0"/>
              <a:t>ÑAR UNA BASE DE DATOS PARA UN SISTEMA DE INFORMACIÓN DE UNA FARMACIA.</a:t>
            </a:r>
            <a:endParaRPr lang="es-B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E30F73-C059-604D-8622-F991282F3A5A}"/>
              </a:ext>
            </a:extLst>
          </p:cNvPr>
          <p:cNvSpPr txBox="1"/>
          <p:nvPr/>
        </p:nvSpPr>
        <p:spPr>
          <a:xfrm>
            <a:off x="2400391" y="5776836"/>
            <a:ext cx="825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400" dirty="0"/>
              <a:t>DISE</a:t>
            </a:r>
            <a:r>
              <a:rPr lang="es-ES" sz="2400" dirty="0"/>
              <a:t>ÑAR UNA BASE DE DATOS PARA UN SISTEMA DE INFORMACIÓN DE UN RESTAURANT.</a:t>
            </a:r>
            <a:endParaRPr lang="es-BO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BB3FB2-32AD-935B-7F6C-065C074962AB}"/>
              </a:ext>
            </a:extLst>
          </p:cNvPr>
          <p:cNvSpPr txBox="1"/>
          <p:nvPr/>
        </p:nvSpPr>
        <p:spPr>
          <a:xfrm>
            <a:off x="2400391" y="4608524"/>
            <a:ext cx="8259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sz="2400" dirty="0"/>
              <a:t>DISE</a:t>
            </a:r>
            <a:r>
              <a:rPr lang="es-ES" sz="2400" dirty="0"/>
              <a:t>ÑAR UNA BASE DE DATOS PARA UN SISTEMA DE INFORMACIÓN DE UN CONSULTORIO MÉDICO.</a:t>
            </a:r>
            <a:endParaRPr lang="es-BO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CA3B21-8C8A-AA40-CC56-4D964682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229604"/>
            <a:ext cx="662940" cy="6629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66D826-9774-35F4-ADA1-50F01F25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16" y="2290772"/>
            <a:ext cx="793705" cy="79370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600070-F6D6-AF08-CDA3-231734B6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93" y="4667245"/>
            <a:ext cx="713557" cy="7135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566E15E-DA0A-1558-C494-4F110184F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293" y="5825023"/>
            <a:ext cx="631378" cy="631378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6FF9CD7A-D2E2-8D25-D87D-689E7D5569DF}"/>
              </a:ext>
            </a:extLst>
          </p:cNvPr>
          <p:cNvSpPr/>
          <p:nvPr/>
        </p:nvSpPr>
        <p:spPr>
          <a:xfrm>
            <a:off x="1064399" y="1018602"/>
            <a:ext cx="1207724" cy="10849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8C0C5-D4B2-A54F-B8FA-747DF791E7C7}"/>
              </a:ext>
            </a:extLst>
          </p:cNvPr>
          <p:cNvSpPr/>
          <p:nvPr/>
        </p:nvSpPr>
        <p:spPr>
          <a:xfrm>
            <a:off x="1064399" y="2151354"/>
            <a:ext cx="1207724" cy="10849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75907E1-4F8F-DD01-6EBA-81E1C25C7481}"/>
              </a:ext>
            </a:extLst>
          </p:cNvPr>
          <p:cNvSpPr/>
          <p:nvPr/>
        </p:nvSpPr>
        <p:spPr>
          <a:xfrm>
            <a:off x="1064399" y="3327637"/>
            <a:ext cx="1207724" cy="10849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FF9451F-B91D-6C5F-01D5-0BE9BF7DB109}"/>
              </a:ext>
            </a:extLst>
          </p:cNvPr>
          <p:cNvSpPr/>
          <p:nvPr/>
        </p:nvSpPr>
        <p:spPr>
          <a:xfrm>
            <a:off x="1064399" y="4483910"/>
            <a:ext cx="1207724" cy="10849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CBB6922-6918-8B06-91EC-CC7A841FC1EA}"/>
              </a:ext>
            </a:extLst>
          </p:cNvPr>
          <p:cNvSpPr/>
          <p:nvPr/>
        </p:nvSpPr>
        <p:spPr>
          <a:xfrm>
            <a:off x="1064399" y="5650134"/>
            <a:ext cx="1207724" cy="10849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14F350E-19C9-533A-7F8F-84BFCAB82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462" y="3519589"/>
            <a:ext cx="701040" cy="70104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2B26537A-BDFF-D96E-0B6C-3CFB8D010458}"/>
              </a:ext>
            </a:extLst>
          </p:cNvPr>
          <p:cNvSpPr txBox="1"/>
          <p:nvPr/>
        </p:nvSpPr>
        <p:spPr>
          <a:xfrm>
            <a:off x="597550" y="1169885"/>
            <a:ext cx="433132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rgbClr val="C00000"/>
                </a:solidFill>
                <a:latin typeface="Montserrat" panose="02000505000000020004" pitchFamily="2" charset="0"/>
              </a:rPr>
              <a:t>1</a:t>
            </a:r>
            <a:endParaRPr lang="es-BO" sz="4800" b="1" dirty="0">
              <a:solidFill>
                <a:srgbClr val="C00000"/>
              </a:solidFill>
              <a:latin typeface="Montserrat" panose="02000505000000020004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2CB226C-7243-EA21-40F2-C3B2EDE9B428}"/>
              </a:ext>
            </a:extLst>
          </p:cNvPr>
          <p:cNvSpPr txBox="1"/>
          <p:nvPr/>
        </p:nvSpPr>
        <p:spPr>
          <a:xfrm>
            <a:off x="527555" y="2268202"/>
            <a:ext cx="55656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rgbClr val="C00000"/>
                </a:solidFill>
                <a:latin typeface="Montserrat" panose="02000505000000020004" pitchFamily="2" charset="0"/>
              </a:rPr>
              <a:t>2</a:t>
            </a:r>
            <a:endParaRPr lang="es-BO" sz="4800" b="1" dirty="0">
              <a:solidFill>
                <a:srgbClr val="C00000"/>
              </a:solidFill>
              <a:latin typeface="Montserrat" panose="02000505000000020004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463F86-A04F-3815-38B8-25C320ADAB16}"/>
              </a:ext>
            </a:extLst>
          </p:cNvPr>
          <p:cNvSpPr txBox="1"/>
          <p:nvPr/>
        </p:nvSpPr>
        <p:spPr>
          <a:xfrm>
            <a:off x="475268" y="3366519"/>
            <a:ext cx="55656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rgbClr val="C00000"/>
                </a:solidFill>
                <a:latin typeface="Montserrat" panose="02000505000000020004" pitchFamily="2" charset="0"/>
              </a:rPr>
              <a:t>3</a:t>
            </a:r>
            <a:endParaRPr lang="es-BO" sz="4800" b="1" dirty="0">
              <a:solidFill>
                <a:srgbClr val="C00000"/>
              </a:solidFill>
              <a:latin typeface="Montserrat" panose="02000505000000020004" pitchFamily="2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0705D70-E0B5-B0B1-226D-EE75F4291DA9}"/>
              </a:ext>
            </a:extLst>
          </p:cNvPr>
          <p:cNvSpPr txBox="1"/>
          <p:nvPr/>
        </p:nvSpPr>
        <p:spPr>
          <a:xfrm>
            <a:off x="475268" y="4553410"/>
            <a:ext cx="55656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rgbClr val="C00000"/>
                </a:solidFill>
                <a:latin typeface="Montserrat" panose="02000505000000020004" pitchFamily="2" charset="0"/>
              </a:rPr>
              <a:t>4</a:t>
            </a:r>
            <a:endParaRPr lang="es-BO" sz="4800" b="1" dirty="0">
              <a:solidFill>
                <a:srgbClr val="C00000"/>
              </a:solidFill>
              <a:latin typeface="Montserrat" panose="02000505000000020004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7A21BC-CEE6-BE21-CECF-3BA85B1CBE0B}"/>
              </a:ext>
            </a:extLst>
          </p:cNvPr>
          <p:cNvSpPr txBox="1"/>
          <p:nvPr/>
        </p:nvSpPr>
        <p:spPr>
          <a:xfrm>
            <a:off x="447315" y="5616418"/>
            <a:ext cx="556563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rgbClr val="C00000"/>
                </a:solidFill>
                <a:latin typeface="Montserrat" panose="02000505000000020004" pitchFamily="2" charset="0"/>
              </a:rPr>
              <a:t>5</a:t>
            </a:r>
            <a:endParaRPr lang="es-BO" sz="4800" b="1" dirty="0">
              <a:solidFill>
                <a:srgbClr val="C00000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1">
            <a:extLst>
              <a:ext uri="{FF2B5EF4-FFF2-40B4-BE49-F238E27FC236}">
                <a16:creationId xmlns:a16="http://schemas.microsoft.com/office/drawing/2014/main" id="{DDCC9563-994A-47FA-9FC3-BC8464A4A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FASES DEL DISEÑO DE BASE DE DATOS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B6048DEE-476D-E9DF-6EC5-B8BF050B72E1}"/>
              </a:ext>
            </a:extLst>
          </p:cNvPr>
          <p:cNvGrpSpPr/>
          <p:nvPr/>
        </p:nvGrpSpPr>
        <p:grpSpPr>
          <a:xfrm>
            <a:off x="38496" y="967581"/>
            <a:ext cx="11678154" cy="5721789"/>
            <a:chOff x="226329" y="1320227"/>
            <a:chExt cx="11606789" cy="5262824"/>
          </a:xfrm>
        </p:grpSpPr>
        <p:sp>
          <p:nvSpPr>
            <p:cNvPr id="134" name="Freeform: Shape 43">
              <a:extLst>
                <a:ext uri="{FF2B5EF4-FFF2-40B4-BE49-F238E27FC236}">
                  <a16:creationId xmlns:a16="http://schemas.microsoft.com/office/drawing/2014/main" id="{4DDDA7BE-44F7-9FB3-22E6-E84234C7A265}"/>
                </a:ext>
              </a:extLst>
            </p:cNvPr>
            <p:cNvSpPr/>
            <p:nvPr/>
          </p:nvSpPr>
          <p:spPr>
            <a:xfrm rot="901633">
              <a:off x="7141044" y="3100957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44">
              <a:extLst>
                <a:ext uri="{FF2B5EF4-FFF2-40B4-BE49-F238E27FC236}">
                  <a16:creationId xmlns:a16="http://schemas.microsoft.com/office/drawing/2014/main" id="{7F429DCB-2F16-46C5-E930-AE81C57E48CF}"/>
                </a:ext>
              </a:extLst>
            </p:cNvPr>
            <p:cNvSpPr/>
            <p:nvPr/>
          </p:nvSpPr>
          <p:spPr>
            <a:xfrm rot="1570320">
              <a:off x="6363345" y="4787209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45">
              <a:extLst>
                <a:ext uri="{FF2B5EF4-FFF2-40B4-BE49-F238E27FC236}">
                  <a16:creationId xmlns:a16="http://schemas.microsoft.com/office/drawing/2014/main" id="{B586E828-961B-B37F-A657-8408A944304B}"/>
                </a:ext>
              </a:extLst>
            </p:cNvPr>
            <p:cNvSpPr/>
            <p:nvPr/>
          </p:nvSpPr>
          <p:spPr>
            <a:xfrm rot="19905529">
              <a:off x="4152930" y="483048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46">
              <a:extLst>
                <a:ext uri="{FF2B5EF4-FFF2-40B4-BE49-F238E27FC236}">
                  <a16:creationId xmlns:a16="http://schemas.microsoft.com/office/drawing/2014/main" id="{D33E672E-470F-847F-4028-E4CD43A2BD46}"/>
                </a:ext>
              </a:extLst>
            </p:cNvPr>
            <p:cNvSpPr/>
            <p:nvPr/>
          </p:nvSpPr>
          <p:spPr>
            <a:xfrm rot="1868001">
              <a:off x="3306850" y="306650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48">
              <a:extLst>
                <a:ext uri="{FF2B5EF4-FFF2-40B4-BE49-F238E27FC236}">
                  <a16:creationId xmlns:a16="http://schemas.microsoft.com/office/drawing/2014/main" id="{069DBF4B-0CE1-2E22-F558-F430FD527E19}"/>
                </a:ext>
              </a:extLst>
            </p:cNvPr>
            <p:cNvSpPr/>
            <p:nvPr/>
          </p:nvSpPr>
          <p:spPr>
            <a:xfrm rot="207651">
              <a:off x="5612098" y="1350846"/>
              <a:ext cx="1677637" cy="1677636"/>
            </a:xfrm>
            <a:custGeom>
              <a:avLst/>
              <a:gdLst>
                <a:gd name="connsiteX0" fmla="*/ 1128509 w 2489983"/>
                <a:gd name="connsiteY0" fmla="*/ 0 h 2489982"/>
                <a:gd name="connsiteX1" fmla="*/ 1400482 w 2489983"/>
                <a:gd name="connsiteY1" fmla="*/ 0 h 2489982"/>
                <a:gd name="connsiteX2" fmla="*/ 1468477 w 2489983"/>
                <a:gd name="connsiteY2" fmla="*/ 67995 h 2489982"/>
                <a:gd name="connsiteX3" fmla="*/ 1468477 w 2489983"/>
                <a:gd name="connsiteY3" fmla="*/ 329014 h 2489982"/>
                <a:gd name="connsiteX4" fmla="*/ 1500893 w 2489983"/>
                <a:gd name="connsiteY4" fmla="*/ 335216 h 2489982"/>
                <a:gd name="connsiteX5" fmla="*/ 1713884 w 2489983"/>
                <a:gd name="connsiteY5" fmla="*/ 419017 h 2489982"/>
                <a:gd name="connsiteX6" fmla="*/ 1762630 w 2489983"/>
                <a:gd name="connsiteY6" fmla="*/ 448631 h 2489982"/>
                <a:gd name="connsiteX7" fmla="*/ 1942769 w 2489983"/>
                <a:gd name="connsiteY7" fmla="*/ 268493 h 2489982"/>
                <a:gd name="connsiteX8" fmla="*/ 1990848 w 2489983"/>
                <a:gd name="connsiteY8" fmla="*/ 248577 h 2489982"/>
                <a:gd name="connsiteX9" fmla="*/ 2038928 w 2489983"/>
                <a:gd name="connsiteY9" fmla="*/ 268493 h 2489982"/>
                <a:gd name="connsiteX10" fmla="*/ 2231242 w 2489983"/>
                <a:gd name="connsiteY10" fmla="*/ 460806 h 2489982"/>
                <a:gd name="connsiteX11" fmla="*/ 2231242 w 2489983"/>
                <a:gd name="connsiteY11" fmla="*/ 556966 h 2489982"/>
                <a:gd name="connsiteX12" fmla="*/ 2053885 w 2489983"/>
                <a:gd name="connsiteY12" fmla="*/ 734323 h 2489982"/>
                <a:gd name="connsiteX13" fmla="*/ 2092109 w 2489983"/>
                <a:gd name="connsiteY13" fmla="*/ 797242 h 2489982"/>
                <a:gd name="connsiteX14" fmla="*/ 2175910 w 2489983"/>
                <a:gd name="connsiteY14" fmla="*/ 1010233 h 2489982"/>
                <a:gd name="connsiteX15" fmla="*/ 2181799 w 2489983"/>
                <a:gd name="connsiteY15" fmla="*/ 1041010 h 2489982"/>
                <a:gd name="connsiteX16" fmla="*/ 2421987 w 2489983"/>
                <a:gd name="connsiteY16" fmla="*/ 1041010 h 2489982"/>
                <a:gd name="connsiteX17" fmla="*/ 2489983 w 2489983"/>
                <a:gd name="connsiteY17" fmla="*/ 1109005 h 2489982"/>
                <a:gd name="connsiteX18" fmla="*/ 2489983 w 2489983"/>
                <a:gd name="connsiteY18" fmla="*/ 1380978 h 2489982"/>
                <a:gd name="connsiteX19" fmla="*/ 2421987 w 2489983"/>
                <a:gd name="connsiteY19" fmla="*/ 1448973 h 2489982"/>
                <a:gd name="connsiteX20" fmla="*/ 2181845 w 2489983"/>
                <a:gd name="connsiteY20" fmla="*/ 1448973 h 2489982"/>
                <a:gd name="connsiteX21" fmla="*/ 2131664 w 2489983"/>
                <a:gd name="connsiteY21" fmla="*/ 1610628 h 2489982"/>
                <a:gd name="connsiteX22" fmla="*/ 2069490 w 2489983"/>
                <a:gd name="connsiteY22" fmla="*/ 1732077 h 2489982"/>
                <a:gd name="connsiteX23" fmla="*/ 2045102 w 2489983"/>
                <a:gd name="connsiteY23" fmla="*/ 1766380 h 2489982"/>
                <a:gd name="connsiteX24" fmla="*/ 2211738 w 2489983"/>
                <a:gd name="connsiteY24" fmla="*/ 1933016 h 2489982"/>
                <a:gd name="connsiteX25" fmla="*/ 2211738 w 2489983"/>
                <a:gd name="connsiteY25" fmla="*/ 2029176 h 2489982"/>
                <a:gd name="connsiteX26" fmla="*/ 2019424 w 2489983"/>
                <a:gd name="connsiteY26" fmla="*/ 2221490 h 2489982"/>
                <a:gd name="connsiteX27" fmla="*/ 1923265 w 2489983"/>
                <a:gd name="connsiteY27" fmla="*/ 2221490 h 2489982"/>
                <a:gd name="connsiteX28" fmla="*/ 1749648 w 2489983"/>
                <a:gd name="connsiteY28" fmla="*/ 2047873 h 2489982"/>
                <a:gd name="connsiteX29" fmla="*/ 1673381 w 2489983"/>
                <a:gd name="connsiteY29" fmla="*/ 2091709 h 2489982"/>
                <a:gd name="connsiteX30" fmla="*/ 1478275 w 2489983"/>
                <a:gd name="connsiteY30" fmla="*/ 2160285 h 2489982"/>
                <a:gd name="connsiteX31" fmla="*/ 1468477 w 2489983"/>
                <a:gd name="connsiteY31" fmla="*/ 2161970 h 2489982"/>
                <a:gd name="connsiteX32" fmla="*/ 1468477 w 2489983"/>
                <a:gd name="connsiteY32" fmla="*/ 2421987 h 2489982"/>
                <a:gd name="connsiteX33" fmla="*/ 1400482 w 2489983"/>
                <a:gd name="connsiteY33" fmla="*/ 2489982 h 2489982"/>
                <a:gd name="connsiteX34" fmla="*/ 1128509 w 2489983"/>
                <a:gd name="connsiteY34" fmla="*/ 2489982 h 2489982"/>
                <a:gd name="connsiteX35" fmla="*/ 1060514 w 2489983"/>
                <a:gd name="connsiteY35" fmla="*/ 2421987 h 2489982"/>
                <a:gd name="connsiteX36" fmla="*/ 1060514 w 2489983"/>
                <a:gd name="connsiteY36" fmla="*/ 2160341 h 2489982"/>
                <a:gd name="connsiteX37" fmla="*/ 1031377 w 2489983"/>
                <a:gd name="connsiteY37" fmla="*/ 2154766 h 2489982"/>
                <a:gd name="connsiteX38" fmla="*/ 818386 w 2489983"/>
                <a:gd name="connsiteY38" fmla="*/ 2070965 h 2489982"/>
                <a:gd name="connsiteX39" fmla="*/ 755467 w 2489983"/>
                <a:gd name="connsiteY39" fmla="*/ 2032741 h 2489982"/>
                <a:gd name="connsiteX40" fmla="*/ 566719 w 2489983"/>
                <a:gd name="connsiteY40" fmla="*/ 2221490 h 2489982"/>
                <a:gd name="connsiteX41" fmla="*/ 470559 w 2489983"/>
                <a:gd name="connsiteY41" fmla="*/ 2221490 h 2489982"/>
                <a:gd name="connsiteX42" fmla="*/ 278245 w 2489983"/>
                <a:gd name="connsiteY42" fmla="*/ 2029176 h 2489982"/>
                <a:gd name="connsiteX43" fmla="*/ 278245 w 2489983"/>
                <a:gd name="connsiteY43" fmla="*/ 1933016 h 2489982"/>
                <a:gd name="connsiteX44" fmla="*/ 469775 w 2489983"/>
                <a:gd name="connsiteY44" fmla="*/ 1741486 h 2489982"/>
                <a:gd name="connsiteX45" fmla="*/ 440161 w 2489983"/>
                <a:gd name="connsiteY45" fmla="*/ 1692740 h 2489982"/>
                <a:gd name="connsiteX46" fmla="*/ 356360 w 2489983"/>
                <a:gd name="connsiteY46" fmla="*/ 1479749 h 2489982"/>
                <a:gd name="connsiteX47" fmla="*/ 350472 w 2489983"/>
                <a:gd name="connsiteY47" fmla="*/ 1448973 h 2489982"/>
                <a:gd name="connsiteX48" fmla="*/ 67995 w 2489983"/>
                <a:gd name="connsiteY48" fmla="*/ 1448973 h 2489982"/>
                <a:gd name="connsiteX49" fmla="*/ 0 w 2489983"/>
                <a:gd name="connsiteY49" fmla="*/ 1380978 h 2489982"/>
                <a:gd name="connsiteX50" fmla="*/ 0 w 2489983"/>
                <a:gd name="connsiteY50" fmla="*/ 1109005 h 2489982"/>
                <a:gd name="connsiteX51" fmla="*/ 67995 w 2489983"/>
                <a:gd name="connsiteY51" fmla="*/ 1041010 h 2489982"/>
                <a:gd name="connsiteX52" fmla="*/ 350425 w 2489983"/>
                <a:gd name="connsiteY52" fmla="*/ 1041010 h 2489982"/>
                <a:gd name="connsiteX53" fmla="*/ 400606 w 2489983"/>
                <a:gd name="connsiteY53" fmla="*/ 879354 h 2489982"/>
                <a:gd name="connsiteX54" fmla="*/ 461730 w 2489983"/>
                <a:gd name="connsiteY54" fmla="*/ 759955 h 2489982"/>
                <a:gd name="connsiteX55" fmla="*/ 258741 w 2489983"/>
                <a:gd name="connsiteY55" fmla="*/ 556966 h 2489982"/>
                <a:gd name="connsiteX56" fmla="*/ 258741 w 2489983"/>
                <a:gd name="connsiteY56" fmla="*/ 460806 h 2489982"/>
                <a:gd name="connsiteX57" fmla="*/ 451055 w 2489983"/>
                <a:gd name="connsiteY57" fmla="*/ 268492 h 2489982"/>
                <a:gd name="connsiteX58" fmla="*/ 499135 w 2489983"/>
                <a:gd name="connsiteY58" fmla="*/ 248577 h 2489982"/>
                <a:gd name="connsiteX59" fmla="*/ 547215 w 2489983"/>
                <a:gd name="connsiteY59" fmla="*/ 268492 h 2489982"/>
                <a:gd name="connsiteX60" fmla="*/ 743384 w 2489983"/>
                <a:gd name="connsiteY60" fmla="*/ 464662 h 2489982"/>
                <a:gd name="connsiteX61" fmla="*/ 858889 w 2489983"/>
                <a:gd name="connsiteY61" fmla="*/ 398273 h 2489982"/>
                <a:gd name="connsiteX62" fmla="*/ 1053995 w 2489983"/>
                <a:gd name="connsiteY62" fmla="*/ 329697 h 2489982"/>
                <a:gd name="connsiteX63" fmla="*/ 1060514 w 2489983"/>
                <a:gd name="connsiteY63" fmla="*/ 328576 h 2489982"/>
                <a:gd name="connsiteX64" fmla="*/ 1060514 w 2489983"/>
                <a:gd name="connsiteY64" fmla="*/ 67995 h 2489982"/>
                <a:gd name="connsiteX65" fmla="*/ 1128509 w 2489983"/>
                <a:gd name="connsiteY65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9983" h="2489982">
                  <a:moveTo>
                    <a:pt x="1128509" y="0"/>
                  </a:moveTo>
                  <a:lnTo>
                    <a:pt x="1400482" y="0"/>
                  </a:lnTo>
                  <a:cubicBezTo>
                    <a:pt x="1438035" y="0"/>
                    <a:pt x="1468477" y="30442"/>
                    <a:pt x="1468477" y="67995"/>
                  </a:cubicBezTo>
                  <a:lnTo>
                    <a:pt x="1468477" y="329014"/>
                  </a:lnTo>
                  <a:lnTo>
                    <a:pt x="1500893" y="335216"/>
                  </a:lnTo>
                  <a:cubicBezTo>
                    <a:pt x="1575928" y="354522"/>
                    <a:pt x="1647335" y="382865"/>
                    <a:pt x="1713884" y="419017"/>
                  </a:cubicBezTo>
                  <a:lnTo>
                    <a:pt x="1762630" y="448631"/>
                  </a:lnTo>
                  <a:lnTo>
                    <a:pt x="1942769" y="268493"/>
                  </a:lnTo>
                  <a:cubicBezTo>
                    <a:pt x="1956046" y="255216"/>
                    <a:pt x="1973447" y="248577"/>
                    <a:pt x="1990848" y="248577"/>
                  </a:cubicBezTo>
                  <a:cubicBezTo>
                    <a:pt x="2008250" y="248577"/>
                    <a:pt x="2025651" y="255216"/>
                    <a:pt x="2038928" y="268493"/>
                  </a:cubicBezTo>
                  <a:lnTo>
                    <a:pt x="2231242" y="460806"/>
                  </a:lnTo>
                  <a:cubicBezTo>
                    <a:pt x="2257796" y="487360"/>
                    <a:pt x="2257796" y="530412"/>
                    <a:pt x="2231242" y="556966"/>
                  </a:cubicBezTo>
                  <a:lnTo>
                    <a:pt x="2053885" y="734323"/>
                  </a:lnTo>
                  <a:lnTo>
                    <a:pt x="2092109" y="797242"/>
                  </a:lnTo>
                  <a:cubicBezTo>
                    <a:pt x="2128261" y="863792"/>
                    <a:pt x="2156605" y="935199"/>
                    <a:pt x="2175910" y="1010233"/>
                  </a:cubicBezTo>
                  <a:lnTo>
                    <a:pt x="2181799" y="1041010"/>
                  </a:lnTo>
                  <a:lnTo>
                    <a:pt x="2421987" y="1041010"/>
                  </a:lnTo>
                  <a:cubicBezTo>
                    <a:pt x="2459541" y="1041010"/>
                    <a:pt x="2489983" y="1071452"/>
                    <a:pt x="2489983" y="1109005"/>
                  </a:cubicBezTo>
                  <a:lnTo>
                    <a:pt x="2489983" y="1380978"/>
                  </a:lnTo>
                  <a:cubicBezTo>
                    <a:pt x="2489983" y="1418531"/>
                    <a:pt x="2459541" y="1448973"/>
                    <a:pt x="2421987" y="1448973"/>
                  </a:cubicBezTo>
                  <a:lnTo>
                    <a:pt x="2181845" y="1448973"/>
                  </a:lnTo>
                  <a:lnTo>
                    <a:pt x="2131664" y="1610628"/>
                  </a:lnTo>
                  <a:cubicBezTo>
                    <a:pt x="2113839" y="1652771"/>
                    <a:pt x="2093026" y="1693343"/>
                    <a:pt x="2069490" y="1732077"/>
                  </a:cubicBezTo>
                  <a:lnTo>
                    <a:pt x="2045102" y="1766380"/>
                  </a:lnTo>
                  <a:lnTo>
                    <a:pt x="2211738" y="1933016"/>
                  </a:lnTo>
                  <a:cubicBezTo>
                    <a:pt x="2238292" y="1959570"/>
                    <a:pt x="2238292" y="2002622"/>
                    <a:pt x="2211738" y="2029176"/>
                  </a:cubicBezTo>
                  <a:lnTo>
                    <a:pt x="2019424" y="2221490"/>
                  </a:lnTo>
                  <a:cubicBezTo>
                    <a:pt x="1992870" y="2248044"/>
                    <a:pt x="1949819" y="2248044"/>
                    <a:pt x="1923265" y="2221490"/>
                  </a:cubicBezTo>
                  <a:lnTo>
                    <a:pt x="1749648" y="2047873"/>
                  </a:lnTo>
                  <a:lnTo>
                    <a:pt x="1673381" y="2091709"/>
                  </a:lnTo>
                  <a:cubicBezTo>
                    <a:pt x="1611782" y="2121391"/>
                    <a:pt x="1546448" y="2144548"/>
                    <a:pt x="1478275" y="2160285"/>
                  </a:cubicBezTo>
                  <a:lnTo>
                    <a:pt x="1468477" y="2161970"/>
                  </a:lnTo>
                  <a:lnTo>
                    <a:pt x="1468477" y="2421987"/>
                  </a:lnTo>
                  <a:cubicBezTo>
                    <a:pt x="1468477" y="2459540"/>
                    <a:pt x="1438035" y="2489982"/>
                    <a:pt x="1400482" y="2489982"/>
                  </a:cubicBezTo>
                  <a:lnTo>
                    <a:pt x="1128509" y="2489982"/>
                  </a:lnTo>
                  <a:cubicBezTo>
                    <a:pt x="1090956" y="2489982"/>
                    <a:pt x="1060514" y="2459540"/>
                    <a:pt x="1060514" y="2421987"/>
                  </a:cubicBezTo>
                  <a:lnTo>
                    <a:pt x="1060514" y="2160341"/>
                  </a:lnTo>
                  <a:lnTo>
                    <a:pt x="1031377" y="2154766"/>
                  </a:lnTo>
                  <a:cubicBezTo>
                    <a:pt x="956342" y="2135461"/>
                    <a:pt x="884935" y="2107117"/>
                    <a:pt x="818386" y="2070965"/>
                  </a:cubicBezTo>
                  <a:lnTo>
                    <a:pt x="755467" y="2032741"/>
                  </a:lnTo>
                  <a:lnTo>
                    <a:pt x="566719" y="2221490"/>
                  </a:lnTo>
                  <a:cubicBezTo>
                    <a:pt x="540165" y="2248044"/>
                    <a:pt x="497113" y="2248044"/>
                    <a:pt x="470559" y="2221490"/>
                  </a:cubicBezTo>
                  <a:lnTo>
                    <a:pt x="278245" y="2029176"/>
                  </a:lnTo>
                  <a:cubicBezTo>
                    <a:pt x="251691" y="2002622"/>
                    <a:pt x="251691" y="1959570"/>
                    <a:pt x="278245" y="1933016"/>
                  </a:cubicBezTo>
                  <a:lnTo>
                    <a:pt x="469775" y="1741486"/>
                  </a:lnTo>
                  <a:lnTo>
                    <a:pt x="440161" y="1692740"/>
                  </a:lnTo>
                  <a:cubicBezTo>
                    <a:pt x="404010" y="1626191"/>
                    <a:pt x="375666" y="1554784"/>
                    <a:pt x="356360" y="1479749"/>
                  </a:cubicBezTo>
                  <a:lnTo>
                    <a:pt x="350472" y="1448973"/>
                  </a:lnTo>
                  <a:lnTo>
                    <a:pt x="67995" y="1448973"/>
                  </a:lnTo>
                  <a:cubicBezTo>
                    <a:pt x="30442" y="1448973"/>
                    <a:pt x="0" y="1418531"/>
                    <a:pt x="0" y="1380978"/>
                  </a:cubicBezTo>
                  <a:lnTo>
                    <a:pt x="0" y="1109005"/>
                  </a:lnTo>
                  <a:cubicBezTo>
                    <a:pt x="0" y="1071452"/>
                    <a:pt x="30442" y="1041010"/>
                    <a:pt x="67995" y="1041010"/>
                  </a:cubicBezTo>
                  <a:lnTo>
                    <a:pt x="350425" y="1041010"/>
                  </a:lnTo>
                  <a:lnTo>
                    <a:pt x="400606" y="879354"/>
                  </a:lnTo>
                  <a:lnTo>
                    <a:pt x="461730" y="759955"/>
                  </a:lnTo>
                  <a:lnTo>
                    <a:pt x="258741" y="556966"/>
                  </a:lnTo>
                  <a:cubicBezTo>
                    <a:pt x="232187" y="530412"/>
                    <a:pt x="232187" y="487360"/>
                    <a:pt x="258741" y="460806"/>
                  </a:cubicBezTo>
                  <a:lnTo>
                    <a:pt x="451055" y="268492"/>
                  </a:lnTo>
                  <a:cubicBezTo>
                    <a:pt x="464332" y="255215"/>
                    <a:pt x="481734" y="248577"/>
                    <a:pt x="499135" y="248577"/>
                  </a:cubicBezTo>
                  <a:cubicBezTo>
                    <a:pt x="516536" y="248577"/>
                    <a:pt x="533938" y="255215"/>
                    <a:pt x="547215" y="268492"/>
                  </a:cubicBezTo>
                  <a:lnTo>
                    <a:pt x="743384" y="464662"/>
                  </a:lnTo>
                  <a:lnTo>
                    <a:pt x="858889" y="398273"/>
                  </a:lnTo>
                  <a:cubicBezTo>
                    <a:pt x="920488" y="368592"/>
                    <a:pt x="985822" y="345434"/>
                    <a:pt x="1053995" y="329697"/>
                  </a:cubicBezTo>
                  <a:lnTo>
                    <a:pt x="1060514" y="328576"/>
                  </a:lnTo>
                  <a:lnTo>
                    <a:pt x="1060514" y="67995"/>
                  </a:lnTo>
                  <a:cubicBezTo>
                    <a:pt x="1060514" y="30442"/>
                    <a:pt x="1090956" y="0"/>
                    <a:pt x="11285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51">
              <a:extLst>
                <a:ext uri="{FF2B5EF4-FFF2-40B4-BE49-F238E27FC236}">
                  <a16:creationId xmlns:a16="http://schemas.microsoft.com/office/drawing/2014/main" id="{BACEC32C-0F93-2732-1F7E-5FB7D7AEBBAB}"/>
                </a:ext>
              </a:extLst>
            </p:cNvPr>
            <p:cNvSpPr/>
            <p:nvPr/>
          </p:nvSpPr>
          <p:spPr>
            <a:xfrm>
              <a:off x="4922574" y="2912155"/>
              <a:ext cx="2303394" cy="2303393"/>
            </a:xfrm>
            <a:custGeom>
              <a:avLst/>
              <a:gdLst>
                <a:gd name="connsiteX0" fmla="*/ 1196692 w 2489983"/>
                <a:gd name="connsiteY0" fmla="*/ 0 h 2489982"/>
                <a:gd name="connsiteX1" fmla="*/ 1293297 w 2489983"/>
                <a:gd name="connsiteY1" fmla="*/ 0 h 2489982"/>
                <a:gd name="connsiteX2" fmla="*/ 1448976 w 2489983"/>
                <a:gd name="connsiteY2" fmla="*/ 155679 h 2489982"/>
                <a:gd name="connsiteX3" fmla="*/ 1448976 w 2489983"/>
                <a:gd name="connsiteY3" fmla="*/ 317845 h 2489982"/>
                <a:gd name="connsiteX4" fmla="*/ 1527399 w 2489983"/>
                <a:gd name="connsiteY4" fmla="*/ 338010 h 2489982"/>
                <a:gd name="connsiteX5" fmla="*/ 1532107 w 2489983"/>
                <a:gd name="connsiteY5" fmla="*/ 339733 h 2489982"/>
                <a:gd name="connsiteX6" fmla="*/ 1612382 w 2489983"/>
                <a:gd name="connsiteY6" fmla="*/ 200692 h 2489982"/>
                <a:gd name="connsiteX7" fmla="*/ 1826721 w 2489983"/>
                <a:gd name="connsiteY7" fmla="*/ 143260 h 2489982"/>
                <a:gd name="connsiteX8" fmla="*/ 1908257 w 2489983"/>
                <a:gd name="connsiteY8" fmla="*/ 190335 h 2489982"/>
                <a:gd name="connsiteX9" fmla="*/ 1965689 w 2489983"/>
                <a:gd name="connsiteY9" fmla="*/ 404674 h 2489982"/>
                <a:gd name="connsiteX10" fmla="*/ 1883814 w 2489983"/>
                <a:gd name="connsiteY10" fmla="*/ 546486 h 2489982"/>
                <a:gd name="connsiteX11" fmla="*/ 1916517 w 2489983"/>
                <a:gd name="connsiteY11" fmla="*/ 573468 h 2489982"/>
                <a:gd name="connsiteX12" fmla="*/ 1943499 w 2489983"/>
                <a:gd name="connsiteY12" fmla="*/ 606171 h 2489982"/>
                <a:gd name="connsiteX13" fmla="*/ 2103036 w 2489983"/>
                <a:gd name="connsiteY13" fmla="*/ 514062 h 2489982"/>
                <a:gd name="connsiteX14" fmla="*/ 2289415 w 2489983"/>
                <a:gd name="connsiteY14" fmla="*/ 564002 h 2489982"/>
                <a:gd name="connsiteX15" fmla="*/ 2356958 w 2489983"/>
                <a:gd name="connsiteY15" fmla="*/ 680989 h 2489982"/>
                <a:gd name="connsiteX16" fmla="*/ 2307017 w 2489983"/>
                <a:gd name="connsiteY16" fmla="*/ 867368 h 2489982"/>
                <a:gd name="connsiteX17" fmla="*/ 2150252 w 2489983"/>
                <a:gd name="connsiteY17" fmla="*/ 957877 h 2489982"/>
                <a:gd name="connsiteX18" fmla="*/ 2151975 w 2489983"/>
                <a:gd name="connsiteY18" fmla="*/ 962586 h 2489982"/>
                <a:gd name="connsiteX19" fmla="*/ 2172140 w 2489983"/>
                <a:gd name="connsiteY19" fmla="*/ 1041010 h 2489982"/>
                <a:gd name="connsiteX20" fmla="*/ 2384409 w 2489983"/>
                <a:gd name="connsiteY20" fmla="*/ 1041010 h 2489982"/>
                <a:gd name="connsiteX21" fmla="*/ 2489983 w 2489983"/>
                <a:gd name="connsiteY21" fmla="*/ 1146583 h 2489982"/>
                <a:gd name="connsiteX22" fmla="*/ 2489983 w 2489983"/>
                <a:gd name="connsiteY22" fmla="*/ 1343400 h 2489982"/>
                <a:gd name="connsiteX23" fmla="*/ 2384409 w 2489983"/>
                <a:gd name="connsiteY23" fmla="*/ 1448973 h 2489982"/>
                <a:gd name="connsiteX24" fmla="*/ 2172140 w 2489983"/>
                <a:gd name="connsiteY24" fmla="*/ 1448973 h 2489982"/>
                <a:gd name="connsiteX25" fmla="*/ 2151975 w 2489983"/>
                <a:gd name="connsiteY25" fmla="*/ 1527396 h 2489982"/>
                <a:gd name="connsiteX26" fmla="*/ 2150251 w 2489983"/>
                <a:gd name="connsiteY26" fmla="*/ 1532107 h 2489982"/>
                <a:gd name="connsiteX27" fmla="*/ 2321833 w 2489983"/>
                <a:gd name="connsiteY27" fmla="*/ 1631169 h 2489982"/>
                <a:gd name="connsiteX28" fmla="*/ 2365511 w 2489983"/>
                <a:gd name="connsiteY28" fmla="*/ 1794176 h 2489982"/>
                <a:gd name="connsiteX29" fmla="*/ 2280858 w 2489983"/>
                <a:gd name="connsiteY29" fmla="*/ 1940798 h 2489982"/>
                <a:gd name="connsiteX30" fmla="*/ 2117852 w 2489983"/>
                <a:gd name="connsiteY30" fmla="*/ 1984475 h 2489982"/>
                <a:gd name="connsiteX31" fmla="*/ 1943499 w 2489983"/>
                <a:gd name="connsiteY31" fmla="*/ 1883812 h 2489982"/>
                <a:gd name="connsiteX32" fmla="*/ 1916517 w 2489983"/>
                <a:gd name="connsiteY32" fmla="*/ 1916514 h 2489982"/>
                <a:gd name="connsiteX33" fmla="*/ 1883811 w 2489983"/>
                <a:gd name="connsiteY33" fmla="*/ 1943499 h 2489982"/>
                <a:gd name="connsiteX34" fmla="*/ 1983246 w 2489983"/>
                <a:gd name="connsiteY34" fmla="*/ 2115725 h 2489982"/>
                <a:gd name="connsiteX35" fmla="*/ 1938669 w 2489983"/>
                <a:gd name="connsiteY35" fmla="*/ 2282087 h 2489982"/>
                <a:gd name="connsiteX36" fmla="*/ 1796301 w 2489983"/>
                <a:gd name="connsiteY36" fmla="*/ 2364283 h 2489982"/>
                <a:gd name="connsiteX37" fmla="*/ 1629939 w 2489983"/>
                <a:gd name="connsiteY37" fmla="*/ 2319707 h 2489982"/>
                <a:gd name="connsiteX38" fmla="*/ 1532103 w 2489983"/>
                <a:gd name="connsiteY38" fmla="*/ 2150251 h 2489982"/>
                <a:gd name="connsiteX39" fmla="*/ 1527399 w 2489983"/>
                <a:gd name="connsiteY39" fmla="*/ 2151973 h 2489982"/>
                <a:gd name="connsiteX40" fmla="*/ 1448976 w 2489983"/>
                <a:gd name="connsiteY40" fmla="*/ 2172137 h 2489982"/>
                <a:gd name="connsiteX41" fmla="*/ 1448976 w 2489983"/>
                <a:gd name="connsiteY41" fmla="*/ 2334303 h 2489982"/>
                <a:gd name="connsiteX42" fmla="*/ 1293297 w 2489983"/>
                <a:gd name="connsiteY42" fmla="*/ 2489982 h 2489982"/>
                <a:gd name="connsiteX43" fmla="*/ 1196692 w 2489983"/>
                <a:gd name="connsiteY43" fmla="*/ 2489982 h 2489982"/>
                <a:gd name="connsiteX44" fmla="*/ 1041013 w 2489983"/>
                <a:gd name="connsiteY44" fmla="*/ 2334303 h 2489982"/>
                <a:gd name="connsiteX45" fmla="*/ 1041013 w 2489983"/>
                <a:gd name="connsiteY45" fmla="*/ 2172137 h 2489982"/>
                <a:gd name="connsiteX46" fmla="*/ 962589 w 2489983"/>
                <a:gd name="connsiteY46" fmla="*/ 2151973 h 2489982"/>
                <a:gd name="connsiteX47" fmla="*/ 957880 w 2489983"/>
                <a:gd name="connsiteY47" fmla="*/ 2150249 h 2489982"/>
                <a:gd name="connsiteX48" fmla="*/ 877604 w 2489983"/>
                <a:gd name="connsiteY48" fmla="*/ 2289290 h 2489982"/>
                <a:gd name="connsiteX49" fmla="*/ 663265 w 2489983"/>
                <a:gd name="connsiteY49" fmla="*/ 2346722 h 2489982"/>
                <a:gd name="connsiteX50" fmla="*/ 581730 w 2489983"/>
                <a:gd name="connsiteY50" fmla="*/ 2299648 h 2489982"/>
                <a:gd name="connsiteX51" fmla="*/ 524298 w 2489983"/>
                <a:gd name="connsiteY51" fmla="*/ 2085309 h 2489982"/>
                <a:gd name="connsiteX52" fmla="*/ 606174 w 2489983"/>
                <a:gd name="connsiteY52" fmla="*/ 1943497 h 2489982"/>
                <a:gd name="connsiteX53" fmla="*/ 573471 w 2489983"/>
                <a:gd name="connsiteY53" fmla="*/ 1916514 h 2489982"/>
                <a:gd name="connsiteX54" fmla="*/ 546488 w 2489983"/>
                <a:gd name="connsiteY54" fmla="*/ 1883810 h 2489982"/>
                <a:gd name="connsiteX55" fmla="*/ 386949 w 2489983"/>
                <a:gd name="connsiteY55" fmla="*/ 1975920 h 2489982"/>
                <a:gd name="connsiteX56" fmla="*/ 200570 w 2489983"/>
                <a:gd name="connsiteY56" fmla="*/ 1925980 h 2489982"/>
                <a:gd name="connsiteX57" fmla="*/ 133027 w 2489983"/>
                <a:gd name="connsiteY57" fmla="*/ 1808993 h 2489982"/>
                <a:gd name="connsiteX58" fmla="*/ 182967 w 2489983"/>
                <a:gd name="connsiteY58" fmla="*/ 1622614 h 2489982"/>
                <a:gd name="connsiteX59" fmla="*/ 339736 w 2489983"/>
                <a:gd name="connsiteY59" fmla="*/ 1532104 h 2489982"/>
                <a:gd name="connsiteX60" fmla="*/ 338012 w 2489983"/>
                <a:gd name="connsiteY60" fmla="*/ 1527396 h 2489982"/>
                <a:gd name="connsiteX61" fmla="*/ 317848 w 2489983"/>
                <a:gd name="connsiteY61" fmla="*/ 1448973 h 2489982"/>
                <a:gd name="connsiteX62" fmla="*/ 105573 w 2489983"/>
                <a:gd name="connsiteY62" fmla="*/ 1448973 h 2489982"/>
                <a:gd name="connsiteX63" fmla="*/ 0 w 2489983"/>
                <a:gd name="connsiteY63" fmla="*/ 1343400 h 2489982"/>
                <a:gd name="connsiteX64" fmla="*/ 0 w 2489983"/>
                <a:gd name="connsiteY64" fmla="*/ 1146583 h 2489982"/>
                <a:gd name="connsiteX65" fmla="*/ 105573 w 2489983"/>
                <a:gd name="connsiteY65" fmla="*/ 1041010 h 2489982"/>
                <a:gd name="connsiteX66" fmla="*/ 317848 w 2489983"/>
                <a:gd name="connsiteY66" fmla="*/ 1041010 h 2489982"/>
                <a:gd name="connsiteX67" fmla="*/ 338012 w 2489983"/>
                <a:gd name="connsiteY67" fmla="*/ 962586 h 2489982"/>
                <a:gd name="connsiteX68" fmla="*/ 339735 w 2489983"/>
                <a:gd name="connsiteY68" fmla="*/ 957879 h 2489982"/>
                <a:gd name="connsiteX69" fmla="*/ 168148 w 2489983"/>
                <a:gd name="connsiteY69" fmla="*/ 858813 h 2489982"/>
                <a:gd name="connsiteX70" fmla="*/ 124470 w 2489983"/>
                <a:gd name="connsiteY70" fmla="*/ 695807 h 2489982"/>
                <a:gd name="connsiteX71" fmla="*/ 209123 w 2489983"/>
                <a:gd name="connsiteY71" fmla="*/ 549185 h 2489982"/>
                <a:gd name="connsiteX72" fmla="*/ 372129 w 2489983"/>
                <a:gd name="connsiteY72" fmla="*/ 505507 h 2489982"/>
                <a:gd name="connsiteX73" fmla="*/ 546487 w 2489983"/>
                <a:gd name="connsiteY73" fmla="*/ 606173 h 2489982"/>
                <a:gd name="connsiteX74" fmla="*/ 573471 w 2489983"/>
                <a:gd name="connsiteY74" fmla="*/ 573468 h 2489982"/>
                <a:gd name="connsiteX75" fmla="*/ 606171 w 2489983"/>
                <a:gd name="connsiteY75" fmla="*/ 546488 h 2489982"/>
                <a:gd name="connsiteX76" fmla="*/ 506733 w 2489983"/>
                <a:gd name="connsiteY76" fmla="*/ 374257 h 2489982"/>
                <a:gd name="connsiteX77" fmla="*/ 551309 w 2489983"/>
                <a:gd name="connsiteY77" fmla="*/ 207896 h 2489982"/>
                <a:gd name="connsiteX78" fmla="*/ 693678 w 2489983"/>
                <a:gd name="connsiteY78" fmla="*/ 125699 h 2489982"/>
                <a:gd name="connsiteX79" fmla="*/ 860039 w 2489983"/>
                <a:gd name="connsiteY79" fmla="*/ 170275 h 2489982"/>
                <a:gd name="connsiteX80" fmla="*/ 957877 w 2489983"/>
                <a:gd name="connsiteY80" fmla="*/ 339735 h 2489982"/>
                <a:gd name="connsiteX81" fmla="*/ 962589 w 2489983"/>
                <a:gd name="connsiteY81" fmla="*/ 338010 h 2489982"/>
                <a:gd name="connsiteX82" fmla="*/ 1041013 w 2489983"/>
                <a:gd name="connsiteY82" fmla="*/ 317845 h 2489982"/>
                <a:gd name="connsiteX83" fmla="*/ 1041013 w 2489983"/>
                <a:gd name="connsiteY83" fmla="*/ 155679 h 2489982"/>
                <a:gd name="connsiteX84" fmla="*/ 1196692 w 2489983"/>
                <a:gd name="connsiteY84" fmla="*/ 0 h 2489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489983" h="2489982">
                  <a:moveTo>
                    <a:pt x="1196692" y="0"/>
                  </a:moveTo>
                  <a:lnTo>
                    <a:pt x="1293297" y="0"/>
                  </a:lnTo>
                  <a:cubicBezTo>
                    <a:pt x="1379276" y="0"/>
                    <a:pt x="1448976" y="69700"/>
                    <a:pt x="1448976" y="155679"/>
                  </a:cubicBezTo>
                  <a:lnTo>
                    <a:pt x="1448976" y="317845"/>
                  </a:lnTo>
                  <a:lnTo>
                    <a:pt x="1527399" y="338010"/>
                  </a:lnTo>
                  <a:lnTo>
                    <a:pt x="1532107" y="339733"/>
                  </a:lnTo>
                  <a:lnTo>
                    <a:pt x="1612382" y="200692"/>
                  </a:lnTo>
                  <a:cubicBezTo>
                    <a:pt x="1655711" y="125645"/>
                    <a:pt x="1751674" y="99932"/>
                    <a:pt x="1826721" y="143260"/>
                  </a:cubicBezTo>
                  <a:lnTo>
                    <a:pt x="1908257" y="190335"/>
                  </a:lnTo>
                  <a:cubicBezTo>
                    <a:pt x="1983304" y="233663"/>
                    <a:pt x="2009017" y="329626"/>
                    <a:pt x="1965689" y="404674"/>
                  </a:cubicBezTo>
                  <a:lnTo>
                    <a:pt x="1883814" y="546486"/>
                  </a:lnTo>
                  <a:lnTo>
                    <a:pt x="1916517" y="573468"/>
                  </a:lnTo>
                  <a:lnTo>
                    <a:pt x="1943499" y="606171"/>
                  </a:lnTo>
                  <a:lnTo>
                    <a:pt x="2103036" y="514062"/>
                  </a:lnTo>
                  <a:cubicBezTo>
                    <a:pt x="2168294" y="476386"/>
                    <a:pt x="2251739" y="498745"/>
                    <a:pt x="2289415" y="564002"/>
                  </a:cubicBezTo>
                  <a:lnTo>
                    <a:pt x="2356958" y="680989"/>
                  </a:lnTo>
                  <a:cubicBezTo>
                    <a:pt x="2394634" y="746247"/>
                    <a:pt x="2372275" y="829692"/>
                    <a:pt x="2307017" y="867368"/>
                  </a:cubicBezTo>
                  <a:lnTo>
                    <a:pt x="2150252" y="957877"/>
                  </a:lnTo>
                  <a:lnTo>
                    <a:pt x="2151975" y="962586"/>
                  </a:lnTo>
                  <a:lnTo>
                    <a:pt x="2172140" y="1041010"/>
                  </a:lnTo>
                  <a:lnTo>
                    <a:pt x="2384409" y="1041010"/>
                  </a:lnTo>
                  <a:cubicBezTo>
                    <a:pt x="2442715" y="1041010"/>
                    <a:pt x="2489983" y="1088277"/>
                    <a:pt x="2489983" y="1146583"/>
                  </a:cubicBezTo>
                  <a:lnTo>
                    <a:pt x="2489983" y="1343400"/>
                  </a:lnTo>
                  <a:cubicBezTo>
                    <a:pt x="2489983" y="1401706"/>
                    <a:pt x="2442715" y="1448973"/>
                    <a:pt x="2384409" y="1448973"/>
                  </a:cubicBezTo>
                  <a:lnTo>
                    <a:pt x="2172140" y="1448973"/>
                  </a:lnTo>
                  <a:lnTo>
                    <a:pt x="2151975" y="1527396"/>
                  </a:lnTo>
                  <a:lnTo>
                    <a:pt x="2150251" y="1532107"/>
                  </a:lnTo>
                  <a:lnTo>
                    <a:pt x="2321833" y="1631169"/>
                  </a:lnTo>
                  <a:cubicBezTo>
                    <a:pt x="2378908" y="1664121"/>
                    <a:pt x="2398463" y="1737101"/>
                    <a:pt x="2365511" y="1794176"/>
                  </a:cubicBezTo>
                  <a:lnTo>
                    <a:pt x="2280858" y="1940798"/>
                  </a:lnTo>
                  <a:cubicBezTo>
                    <a:pt x="2247906" y="1997873"/>
                    <a:pt x="2174926" y="2017427"/>
                    <a:pt x="2117852" y="1984475"/>
                  </a:cubicBezTo>
                  <a:lnTo>
                    <a:pt x="1943499" y="1883812"/>
                  </a:lnTo>
                  <a:lnTo>
                    <a:pt x="1916517" y="1916514"/>
                  </a:lnTo>
                  <a:lnTo>
                    <a:pt x="1883811" y="1943499"/>
                  </a:lnTo>
                  <a:lnTo>
                    <a:pt x="1983246" y="2115725"/>
                  </a:lnTo>
                  <a:cubicBezTo>
                    <a:pt x="2016876" y="2173974"/>
                    <a:pt x="1996918" y="2248457"/>
                    <a:pt x="1938669" y="2282087"/>
                  </a:cubicBezTo>
                  <a:lnTo>
                    <a:pt x="1796301" y="2364283"/>
                  </a:lnTo>
                  <a:cubicBezTo>
                    <a:pt x="1738052" y="2397913"/>
                    <a:pt x="1663569" y="2377956"/>
                    <a:pt x="1629939" y="2319707"/>
                  </a:cubicBezTo>
                  <a:lnTo>
                    <a:pt x="1532103" y="2150251"/>
                  </a:lnTo>
                  <a:lnTo>
                    <a:pt x="1527399" y="2151973"/>
                  </a:lnTo>
                  <a:lnTo>
                    <a:pt x="1448976" y="2172137"/>
                  </a:lnTo>
                  <a:lnTo>
                    <a:pt x="1448976" y="2334303"/>
                  </a:lnTo>
                  <a:cubicBezTo>
                    <a:pt x="1448976" y="2420282"/>
                    <a:pt x="1379276" y="2489982"/>
                    <a:pt x="1293297" y="2489982"/>
                  </a:cubicBezTo>
                  <a:lnTo>
                    <a:pt x="1196692" y="2489982"/>
                  </a:lnTo>
                  <a:cubicBezTo>
                    <a:pt x="1110713" y="2489982"/>
                    <a:pt x="1041013" y="2420282"/>
                    <a:pt x="1041013" y="2334303"/>
                  </a:cubicBezTo>
                  <a:lnTo>
                    <a:pt x="1041013" y="2172137"/>
                  </a:lnTo>
                  <a:lnTo>
                    <a:pt x="962589" y="2151973"/>
                  </a:lnTo>
                  <a:lnTo>
                    <a:pt x="957880" y="2150249"/>
                  </a:lnTo>
                  <a:lnTo>
                    <a:pt x="877604" y="2289290"/>
                  </a:lnTo>
                  <a:cubicBezTo>
                    <a:pt x="834276" y="2364338"/>
                    <a:pt x="738313" y="2390051"/>
                    <a:pt x="663265" y="2346722"/>
                  </a:cubicBezTo>
                  <a:lnTo>
                    <a:pt x="581730" y="2299648"/>
                  </a:lnTo>
                  <a:cubicBezTo>
                    <a:pt x="506683" y="2256319"/>
                    <a:pt x="480970" y="2160356"/>
                    <a:pt x="524298" y="2085309"/>
                  </a:cubicBezTo>
                  <a:lnTo>
                    <a:pt x="606174" y="1943497"/>
                  </a:lnTo>
                  <a:lnTo>
                    <a:pt x="573471" y="1916514"/>
                  </a:lnTo>
                  <a:lnTo>
                    <a:pt x="546488" y="1883810"/>
                  </a:lnTo>
                  <a:lnTo>
                    <a:pt x="386949" y="1975920"/>
                  </a:lnTo>
                  <a:cubicBezTo>
                    <a:pt x="321691" y="2013597"/>
                    <a:pt x="238246" y="1991238"/>
                    <a:pt x="200570" y="1925980"/>
                  </a:cubicBezTo>
                  <a:lnTo>
                    <a:pt x="133027" y="1808993"/>
                  </a:lnTo>
                  <a:cubicBezTo>
                    <a:pt x="95351" y="1743736"/>
                    <a:pt x="117710" y="1660291"/>
                    <a:pt x="182967" y="1622614"/>
                  </a:cubicBezTo>
                  <a:lnTo>
                    <a:pt x="339736" y="1532104"/>
                  </a:lnTo>
                  <a:lnTo>
                    <a:pt x="338012" y="1527396"/>
                  </a:lnTo>
                  <a:lnTo>
                    <a:pt x="317848" y="1448973"/>
                  </a:lnTo>
                  <a:lnTo>
                    <a:pt x="105573" y="1448973"/>
                  </a:lnTo>
                  <a:cubicBezTo>
                    <a:pt x="47267" y="1448973"/>
                    <a:pt x="0" y="1401706"/>
                    <a:pt x="0" y="1343400"/>
                  </a:cubicBezTo>
                  <a:lnTo>
                    <a:pt x="0" y="1146583"/>
                  </a:lnTo>
                  <a:cubicBezTo>
                    <a:pt x="0" y="1088277"/>
                    <a:pt x="47267" y="1041010"/>
                    <a:pt x="105573" y="1041010"/>
                  </a:cubicBezTo>
                  <a:lnTo>
                    <a:pt x="317848" y="1041010"/>
                  </a:lnTo>
                  <a:lnTo>
                    <a:pt x="338012" y="962586"/>
                  </a:lnTo>
                  <a:lnTo>
                    <a:pt x="339735" y="957879"/>
                  </a:lnTo>
                  <a:lnTo>
                    <a:pt x="168148" y="858813"/>
                  </a:lnTo>
                  <a:cubicBezTo>
                    <a:pt x="111073" y="825861"/>
                    <a:pt x="91518" y="752882"/>
                    <a:pt x="124470" y="695807"/>
                  </a:cubicBezTo>
                  <a:lnTo>
                    <a:pt x="209123" y="549185"/>
                  </a:lnTo>
                  <a:cubicBezTo>
                    <a:pt x="242075" y="492110"/>
                    <a:pt x="315055" y="472555"/>
                    <a:pt x="372129" y="505507"/>
                  </a:cubicBezTo>
                  <a:lnTo>
                    <a:pt x="546487" y="606173"/>
                  </a:lnTo>
                  <a:lnTo>
                    <a:pt x="573471" y="573468"/>
                  </a:lnTo>
                  <a:lnTo>
                    <a:pt x="606171" y="546488"/>
                  </a:lnTo>
                  <a:lnTo>
                    <a:pt x="506733" y="374257"/>
                  </a:lnTo>
                  <a:cubicBezTo>
                    <a:pt x="473103" y="316008"/>
                    <a:pt x="493061" y="241526"/>
                    <a:pt x="551309" y="207896"/>
                  </a:cubicBezTo>
                  <a:lnTo>
                    <a:pt x="693678" y="125699"/>
                  </a:lnTo>
                  <a:cubicBezTo>
                    <a:pt x="751927" y="92069"/>
                    <a:pt x="826409" y="112027"/>
                    <a:pt x="860039" y="170275"/>
                  </a:cubicBezTo>
                  <a:lnTo>
                    <a:pt x="957877" y="339735"/>
                  </a:lnTo>
                  <a:lnTo>
                    <a:pt x="962589" y="338010"/>
                  </a:lnTo>
                  <a:lnTo>
                    <a:pt x="1041013" y="317845"/>
                  </a:lnTo>
                  <a:lnTo>
                    <a:pt x="1041013" y="155679"/>
                  </a:lnTo>
                  <a:cubicBezTo>
                    <a:pt x="1041013" y="69700"/>
                    <a:pt x="1110713" y="0"/>
                    <a:pt x="119669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52">
              <a:extLst>
                <a:ext uri="{FF2B5EF4-FFF2-40B4-BE49-F238E27FC236}">
                  <a16:creationId xmlns:a16="http://schemas.microsoft.com/office/drawing/2014/main" id="{B5B3F76E-5633-4016-9D1B-EAE3F3F8C82F}"/>
                </a:ext>
              </a:extLst>
            </p:cNvPr>
            <p:cNvSpPr/>
            <p:nvPr/>
          </p:nvSpPr>
          <p:spPr>
            <a:xfrm>
              <a:off x="5387096" y="3376676"/>
              <a:ext cx="1374350" cy="137435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53">
              <a:extLst>
                <a:ext uri="{FF2B5EF4-FFF2-40B4-BE49-F238E27FC236}">
                  <a16:creationId xmlns:a16="http://schemas.microsoft.com/office/drawing/2014/main" id="{68B2E8FD-4BD6-7632-0182-C6E4323D6F87}"/>
                </a:ext>
              </a:extLst>
            </p:cNvPr>
            <p:cNvSpPr/>
            <p:nvPr/>
          </p:nvSpPr>
          <p:spPr>
            <a:xfrm>
              <a:off x="7532745" y="3492658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8080"/>
                </a:gs>
                <a:gs pos="99000">
                  <a:srgbClr val="0099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54">
              <a:extLst>
                <a:ext uri="{FF2B5EF4-FFF2-40B4-BE49-F238E27FC236}">
                  <a16:creationId xmlns:a16="http://schemas.microsoft.com/office/drawing/2014/main" id="{748CF1DB-BF2C-2726-45EF-47DFE233B8DF}"/>
                </a:ext>
              </a:extLst>
            </p:cNvPr>
            <p:cNvSpPr/>
            <p:nvPr/>
          </p:nvSpPr>
          <p:spPr>
            <a:xfrm>
              <a:off x="6755046" y="5178910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9900"/>
                </a:gs>
                <a:gs pos="99000">
                  <a:srgbClr val="CC3300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55">
              <a:extLst>
                <a:ext uri="{FF2B5EF4-FFF2-40B4-BE49-F238E27FC236}">
                  <a16:creationId xmlns:a16="http://schemas.microsoft.com/office/drawing/2014/main" id="{C2A12172-14A7-004B-5DE4-96B789D53755}"/>
                </a:ext>
              </a:extLst>
            </p:cNvPr>
            <p:cNvSpPr/>
            <p:nvPr/>
          </p:nvSpPr>
          <p:spPr>
            <a:xfrm>
              <a:off x="6003800" y="1735783"/>
              <a:ext cx="894234" cy="894234"/>
            </a:xfrm>
            <a:prstGeom prst="ellipse">
              <a:avLst/>
            </a:prstGeom>
            <a:gradFill>
              <a:gsLst>
                <a:gs pos="0">
                  <a:srgbClr val="FF0066"/>
                </a:gs>
                <a:gs pos="99000">
                  <a:srgbClr val="CC0099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57">
              <a:extLst>
                <a:ext uri="{FF2B5EF4-FFF2-40B4-BE49-F238E27FC236}">
                  <a16:creationId xmlns:a16="http://schemas.microsoft.com/office/drawing/2014/main" id="{BEC30702-8CB5-FD20-93CB-1AA4778EC6E2}"/>
                </a:ext>
              </a:extLst>
            </p:cNvPr>
            <p:cNvSpPr/>
            <p:nvPr/>
          </p:nvSpPr>
          <p:spPr>
            <a:xfrm>
              <a:off x="3698551" y="3458207"/>
              <a:ext cx="894234" cy="894234"/>
            </a:xfrm>
            <a:prstGeom prst="ellipse">
              <a:avLst/>
            </a:prstGeom>
            <a:gradFill>
              <a:gsLst>
                <a:gs pos="0">
                  <a:srgbClr val="800080"/>
                </a:gs>
                <a:gs pos="99000">
                  <a:srgbClr val="CC00CC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58">
              <a:extLst>
                <a:ext uri="{FF2B5EF4-FFF2-40B4-BE49-F238E27FC236}">
                  <a16:creationId xmlns:a16="http://schemas.microsoft.com/office/drawing/2014/main" id="{A1F08EDC-15FE-FA45-06BA-51D3E8E47672}"/>
                </a:ext>
              </a:extLst>
            </p:cNvPr>
            <p:cNvSpPr/>
            <p:nvPr/>
          </p:nvSpPr>
          <p:spPr>
            <a:xfrm>
              <a:off x="4544631" y="5222187"/>
              <a:ext cx="894234" cy="894234"/>
            </a:xfrm>
            <a:prstGeom prst="ellipse">
              <a:avLst/>
            </a:prstGeom>
            <a:gradFill>
              <a:gsLst>
                <a:gs pos="0">
                  <a:srgbClr val="003399"/>
                </a:gs>
                <a:gs pos="99000">
                  <a:srgbClr val="0099FF"/>
                </a:gs>
              </a:gsLst>
              <a:lin ang="0" scaled="1"/>
            </a:gradFill>
            <a:ln>
              <a:gradFill>
                <a:gsLst>
                  <a:gs pos="5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73">
              <a:extLst>
                <a:ext uri="{FF2B5EF4-FFF2-40B4-BE49-F238E27FC236}">
                  <a16:creationId xmlns:a16="http://schemas.microsoft.com/office/drawing/2014/main" id="{4BA9BAB9-91A2-F3DE-2974-64481287AA16}"/>
                </a:ext>
              </a:extLst>
            </p:cNvPr>
            <p:cNvSpPr txBox="1"/>
            <p:nvPr/>
          </p:nvSpPr>
          <p:spPr>
            <a:xfrm>
              <a:off x="5251626" y="3908152"/>
              <a:ext cx="1669459" cy="311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DISEÑO DE BD.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53" name="Group 107">
              <a:extLst>
                <a:ext uri="{FF2B5EF4-FFF2-40B4-BE49-F238E27FC236}">
                  <a16:creationId xmlns:a16="http://schemas.microsoft.com/office/drawing/2014/main" id="{2BA0E9BB-036E-15F4-367A-C627DC37D0B9}"/>
                </a:ext>
              </a:extLst>
            </p:cNvPr>
            <p:cNvGrpSpPr/>
            <p:nvPr/>
          </p:nvGrpSpPr>
          <p:grpSpPr>
            <a:xfrm>
              <a:off x="8295278" y="1320227"/>
              <a:ext cx="2307771" cy="1083894"/>
              <a:chOff x="8542235" y="702728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: Rounded Corners 87">
                <a:extLst>
                  <a:ext uri="{FF2B5EF4-FFF2-40B4-BE49-F238E27FC236}">
                    <a16:creationId xmlns:a16="http://schemas.microsoft.com/office/drawing/2014/main" id="{A54EC92C-AB36-A673-F140-5D989542BBDE}"/>
                  </a:ext>
                </a:extLst>
              </p:cNvPr>
              <p:cNvSpPr/>
              <p:nvPr/>
            </p:nvSpPr>
            <p:spPr>
              <a:xfrm>
                <a:off x="8542235" y="70272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88">
                <a:extLst>
                  <a:ext uri="{FF2B5EF4-FFF2-40B4-BE49-F238E27FC236}">
                    <a16:creationId xmlns:a16="http://schemas.microsoft.com/office/drawing/2014/main" id="{CC731127-675E-4060-5FC4-80D40C59EE2D}"/>
                  </a:ext>
                </a:extLst>
              </p:cNvPr>
              <p:cNvSpPr txBox="1"/>
              <p:nvPr/>
            </p:nvSpPr>
            <p:spPr>
              <a:xfrm>
                <a:off x="8694630" y="1032357"/>
                <a:ext cx="2002980" cy="424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7006E"/>
                    </a:solidFill>
                    <a:latin typeface="Century Gothic" panose="020B0502020202020204" pitchFamily="34" charset="0"/>
                  </a:rPr>
                  <a:t>01: ANÁLISIS</a:t>
                </a:r>
              </a:p>
            </p:txBody>
          </p:sp>
        </p:grpSp>
        <p:grpSp>
          <p:nvGrpSpPr>
            <p:cNvPr id="154" name="Group 104">
              <a:extLst>
                <a:ext uri="{FF2B5EF4-FFF2-40B4-BE49-F238E27FC236}">
                  <a16:creationId xmlns:a16="http://schemas.microsoft.com/office/drawing/2014/main" id="{132F09D9-EEC2-26EB-0DBE-562A43F50C5A}"/>
                </a:ext>
              </a:extLst>
            </p:cNvPr>
            <p:cNvGrpSpPr/>
            <p:nvPr/>
          </p:nvGrpSpPr>
          <p:grpSpPr>
            <a:xfrm>
              <a:off x="9197901" y="3330636"/>
              <a:ext cx="2635217" cy="1083894"/>
              <a:chOff x="9288212" y="2943579"/>
              <a:chExt cx="2635217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6" name="Rectangle: Rounded Corners 81">
                <a:extLst>
                  <a:ext uri="{FF2B5EF4-FFF2-40B4-BE49-F238E27FC236}">
                    <a16:creationId xmlns:a16="http://schemas.microsoft.com/office/drawing/2014/main" id="{529F5F73-F1D5-0B72-4B8A-E5B0EFCD7202}"/>
                  </a:ext>
                </a:extLst>
              </p:cNvPr>
              <p:cNvSpPr/>
              <p:nvPr/>
            </p:nvSpPr>
            <p:spPr>
              <a:xfrm>
                <a:off x="9451935" y="2943579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90">
                <a:extLst>
                  <a:ext uri="{FF2B5EF4-FFF2-40B4-BE49-F238E27FC236}">
                    <a16:creationId xmlns:a16="http://schemas.microsoft.com/office/drawing/2014/main" id="{F4939C18-D36F-6B25-AA76-4841B7DDB0F0}"/>
                  </a:ext>
                </a:extLst>
              </p:cNvPr>
              <p:cNvSpPr txBox="1"/>
              <p:nvPr/>
            </p:nvSpPr>
            <p:spPr>
              <a:xfrm>
                <a:off x="9288212" y="3071151"/>
                <a:ext cx="2635217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9797"/>
                    </a:solidFill>
                    <a:latin typeface="Century Gothic" panose="020B0502020202020204" pitchFamily="34" charset="0"/>
                  </a:rPr>
                  <a:t>02: DISEÑO CONCEPTUAL</a:t>
                </a:r>
              </a:p>
            </p:txBody>
          </p:sp>
        </p:grpSp>
        <p:grpSp>
          <p:nvGrpSpPr>
            <p:cNvPr id="155" name="Group 112">
              <a:extLst>
                <a:ext uri="{FF2B5EF4-FFF2-40B4-BE49-F238E27FC236}">
                  <a16:creationId xmlns:a16="http://schemas.microsoft.com/office/drawing/2014/main" id="{91857614-B888-7839-5318-4FD96C9F6C1E}"/>
                </a:ext>
              </a:extLst>
            </p:cNvPr>
            <p:cNvGrpSpPr/>
            <p:nvPr/>
          </p:nvGrpSpPr>
          <p:grpSpPr>
            <a:xfrm>
              <a:off x="8515763" y="5443291"/>
              <a:ext cx="2344171" cy="1083894"/>
              <a:chOff x="8515763" y="4796178"/>
              <a:chExt cx="23441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: Rounded Corners 83">
                <a:extLst>
                  <a:ext uri="{FF2B5EF4-FFF2-40B4-BE49-F238E27FC236}">
                    <a16:creationId xmlns:a16="http://schemas.microsoft.com/office/drawing/2014/main" id="{BF79D173-CC6E-A12F-59B4-C1CB9001C008}"/>
                  </a:ext>
                </a:extLst>
              </p:cNvPr>
              <p:cNvSpPr/>
              <p:nvPr/>
            </p:nvSpPr>
            <p:spPr>
              <a:xfrm>
                <a:off x="8542236" y="4796178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92">
                <a:extLst>
                  <a:ext uri="{FF2B5EF4-FFF2-40B4-BE49-F238E27FC236}">
                    <a16:creationId xmlns:a16="http://schemas.microsoft.com/office/drawing/2014/main" id="{CFB61A6C-D7AA-9E50-3341-4EC745DA0A57}"/>
                  </a:ext>
                </a:extLst>
              </p:cNvPr>
              <p:cNvSpPr txBox="1"/>
              <p:nvPr/>
            </p:nvSpPr>
            <p:spPr>
              <a:xfrm>
                <a:off x="8515763" y="4937651"/>
                <a:ext cx="2344171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E7600"/>
                    </a:solidFill>
                    <a:latin typeface="Century Gothic" panose="020B0502020202020204" pitchFamily="34" charset="0"/>
                  </a:rPr>
                  <a:t>03: DISEÑO LÓGICO</a:t>
                </a:r>
              </a:p>
            </p:txBody>
          </p:sp>
        </p:grpSp>
        <p:grpSp>
          <p:nvGrpSpPr>
            <p:cNvPr id="156" name="Group 117">
              <a:extLst>
                <a:ext uri="{FF2B5EF4-FFF2-40B4-BE49-F238E27FC236}">
                  <a16:creationId xmlns:a16="http://schemas.microsoft.com/office/drawing/2014/main" id="{7B4A46B2-C127-7AB4-82B1-42C6649ED8CF}"/>
                </a:ext>
              </a:extLst>
            </p:cNvPr>
            <p:cNvGrpSpPr/>
            <p:nvPr/>
          </p:nvGrpSpPr>
          <p:grpSpPr>
            <a:xfrm>
              <a:off x="1370476" y="5499157"/>
              <a:ext cx="2307771" cy="1083894"/>
              <a:chOff x="1390780" y="4817163"/>
              <a:chExt cx="2307771" cy="10838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0" name="Rectangle: Rounded Corners 84">
                <a:extLst>
                  <a:ext uri="{FF2B5EF4-FFF2-40B4-BE49-F238E27FC236}">
                    <a16:creationId xmlns:a16="http://schemas.microsoft.com/office/drawing/2014/main" id="{D2472C05-DE36-D20D-CC56-D3E0C2BC1B1C}"/>
                  </a:ext>
                </a:extLst>
              </p:cNvPr>
              <p:cNvSpPr/>
              <p:nvPr/>
            </p:nvSpPr>
            <p:spPr>
              <a:xfrm>
                <a:off x="1390780" y="4817163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94">
                <a:extLst>
                  <a:ext uri="{FF2B5EF4-FFF2-40B4-BE49-F238E27FC236}">
                    <a16:creationId xmlns:a16="http://schemas.microsoft.com/office/drawing/2014/main" id="{906EC28A-22A5-E9EA-031C-3A6459B8DA66}"/>
                  </a:ext>
                </a:extLst>
              </p:cNvPr>
              <p:cNvSpPr txBox="1"/>
              <p:nvPr/>
            </p:nvSpPr>
            <p:spPr>
              <a:xfrm>
                <a:off x="1489475" y="4980846"/>
                <a:ext cx="2021603" cy="764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42A8"/>
                    </a:solidFill>
                    <a:latin typeface="Century Gothic" panose="020B0502020202020204" pitchFamily="34" charset="0"/>
                  </a:rPr>
                  <a:t>04: DISEÑO FÍSICO</a:t>
                </a:r>
              </a:p>
            </p:txBody>
          </p:sp>
        </p:grpSp>
        <p:grpSp>
          <p:nvGrpSpPr>
            <p:cNvPr id="157" name="Group 120">
              <a:extLst>
                <a:ext uri="{FF2B5EF4-FFF2-40B4-BE49-F238E27FC236}">
                  <a16:creationId xmlns:a16="http://schemas.microsoft.com/office/drawing/2014/main" id="{8C51D34F-0B3E-8D66-2039-B7546676AD67}"/>
                </a:ext>
              </a:extLst>
            </p:cNvPr>
            <p:cNvGrpSpPr/>
            <p:nvPr/>
          </p:nvGrpSpPr>
          <p:grpSpPr>
            <a:xfrm>
              <a:off x="226329" y="3467366"/>
              <a:ext cx="2885562" cy="1168957"/>
              <a:chOff x="226329" y="2820253"/>
              <a:chExt cx="2885562" cy="116895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7" name="Rectangle: Rounded Corners 85">
                <a:extLst>
                  <a:ext uri="{FF2B5EF4-FFF2-40B4-BE49-F238E27FC236}">
                    <a16:creationId xmlns:a16="http://schemas.microsoft.com/office/drawing/2014/main" id="{36407CA9-B090-ECD8-5D52-3F3D8B0D0A8E}"/>
                  </a:ext>
                </a:extLst>
              </p:cNvPr>
              <p:cNvSpPr/>
              <p:nvPr/>
            </p:nvSpPr>
            <p:spPr>
              <a:xfrm>
                <a:off x="450614" y="2905316"/>
                <a:ext cx="2307771" cy="10838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96">
                <a:extLst>
                  <a:ext uri="{FF2B5EF4-FFF2-40B4-BE49-F238E27FC236}">
                    <a16:creationId xmlns:a16="http://schemas.microsoft.com/office/drawing/2014/main" id="{1237F374-80C2-7B39-5EEC-0AAB32F217FD}"/>
                  </a:ext>
                </a:extLst>
              </p:cNvPr>
              <p:cNvSpPr txBox="1"/>
              <p:nvPr/>
            </p:nvSpPr>
            <p:spPr>
              <a:xfrm>
                <a:off x="226329" y="2820253"/>
                <a:ext cx="2885562" cy="110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F008F"/>
                    </a:solidFill>
                    <a:latin typeface="Century Gothic" panose="020B0502020202020204" pitchFamily="34" charset="0"/>
                  </a:rPr>
                  <a:t>05: IMPLEMENTACIÓN OPTIMIZACIÓN</a:t>
                </a:r>
              </a:p>
            </p:txBody>
          </p:sp>
        </p:grpSp>
        <p:cxnSp>
          <p:nvCxnSpPr>
            <p:cNvPr id="160" name="Straight Arrow Connector 101">
              <a:extLst>
                <a:ext uri="{FF2B5EF4-FFF2-40B4-BE49-F238E27FC236}">
                  <a16:creationId xmlns:a16="http://schemas.microsoft.com/office/drawing/2014/main" id="{AFAF9999-95EC-82F8-2A93-8BF924BB66FE}"/>
                </a:ext>
              </a:extLst>
            </p:cNvPr>
            <p:cNvCxnSpPr>
              <a:cxnSpLocks/>
              <a:endCxn id="206" idx="1"/>
            </p:cNvCxnSpPr>
            <p:nvPr/>
          </p:nvCxnSpPr>
          <p:spPr>
            <a:xfrm>
              <a:off x="9026979" y="3872583"/>
              <a:ext cx="3346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08">
              <a:extLst>
                <a:ext uri="{FF2B5EF4-FFF2-40B4-BE49-F238E27FC236}">
                  <a16:creationId xmlns:a16="http://schemas.microsoft.com/office/drawing/2014/main" id="{63461F29-D1F6-34CA-E5EB-3261E1BE6445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7342922" y="1862173"/>
              <a:ext cx="95235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11">
              <a:extLst>
                <a:ext uri="{FF2B5EF4-FFF2-40B4-BE49-F238E27FC236}">
                  <a16:creationId xmlns:a16="http://schemas.microsoft.com/office/drawing/2014/main" id="{7F6F3718-CF2D-8FB6-433F-7DF983881C75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>
              <a:off x="8194715" y="5985238"/>
              <a:ext cx="3475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15">
              <a:extLst>
                <a:ext uri="{FF2B5EF4-FFF2-40B4-BE49-F238E27FC236}">
                  <a16:creationId xmlns:a16="http://schemas.microsoft.com/office/drawing/2014/main" id="{4026FFCB-C727-EAEC-8AD0-C9550A37E9A1}"/>
                </a:ext>
              </a:extLst>
            </p:cNvPr>
            <p:cNvCxnSpPr>
              <a:cxnSpLocks/>
              <a:endCxn id="200" idx="3"/>
            </p:cNvCxnSpPr>
            <p:nvPr/>
          </p:nvCxnSpPr>
          <p:spPr>
            <a:xfrm flipH="1">
              <a:off x="3678247" y="6041104"/>
              <a:ext cx="3269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22">
              <a:extLst>
                <a:ext uri="{FF2B5EF4-FFF2-40B4-BE49-F238E27FC236}">
                  <a16:creationId xmlns:a16="http://schemas.microsoft.com/office/drawing/2014/main" id="{B05A2FE0-631F-F1BD-F033-0D77740D4105}"/>
                </a:ext>
              </a:extLst>
            </p:cNvPr>
            <p:cNvCxnSpPr>
              <a:cxnSpLocks/>
              <a:endCxn id="197" idx="3"/>
            </p:cNvCxnSpPr>
            <p:nvPr/>
          </p:nvCxnSpPr>
          <p:spPr>
            <a:xfrm flipH="1">
              <a:off x="2758385" y="4090040"/>
              <a:ext cx="336289" cy="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áfico 3" descr="Investigación con relleno sólido">
            <a:extLst>
              <a:ext uri="{FF2B5EF4-FFF2-40B4-BE49-F238E27FC236}">
                <a16:creationId xmlns:a16="http://schemas.microsoft.com/office/drawing/2014/main" id="{C684D689-DCCA-1D0F-76B4-51FC8A521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924" y="1573266"/>
            <a:ext cx="729412" cy="729412"/>
          </a:xfrm>
          <a:prstGeom prst="rect">
            <a:avLst/>
          </a:prstGeom>
        </p:spPr>
      </p:pic>
      <p:pic>
        <p:nvPicPr>
          <p:cNvPr id="9" name="Gráfico 8" descr="Tabla de decisiones contorno">
            <a:extLst>
              <a:ext uri="{FF2B5EF4-FFF2-40B4-BE49-F238E27FC236}">
                <a16:creationId xmlns:a16="http://schemas.microsoft.com/office/drawing/2014/main" id="{D30A70B9-C689-2879-2CDB-6A4AE9501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0965" y="3478562"/>
            <a:ext cx="642510" cy="642510"/>
          </a:xfrm>
          <a:prstGeom prst="rect">
            <a:avLst/>
          </a:prstGeom>
        </p:spPr>
      </p:pic>
      <p:pic>
        <p:nvPicPr>
          <p:cNvPr id="11" name="Gráfico 10" descr="Tabla con relleno sólido">
            <a:extLst>
              <a:ext uri="{FF2B5EF4-FFF2-40B4-BE49-F238E27FC236}">
                <a16:creationId xmlns:a16="http://schemas.microsoft.com/office/drawing/2014/main" id="{9D7CD929-E44A-485D-E1D5-7A6733353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3794" y="5427616"/>
            <a:ext cx="474823" cy="474823"/>
          </a:xfrm>
          <a:prstGeom prst="rect">
            <a:avLst/>
          </a:prstGeom>
        </p:spPr>
      </p:pic>
      <p:pic>
        <p:nvPicPr>
          <p:cNvPr id="212" name="Gráfico 211" descr="Tabla con relleno sólido">
            <a:extLst>
              <a:ext uri="{FF2B5EF4-FFF2-40B4-BE49-F238E27FC236}">
                <a16:creationId xmlns:a16="http://schemas.microsoft.com/office/drawing/2014/main" id="{DA0FABDC-2DD0-9C35-D124-4C4407652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5385" y="5682649"/>
            <a:ext cx="474823" cy="474823"/>
          </a:xfrm>
          <a:prstGeom prst="rect">
            <a:avLst/>
          </a:prstGeom>
        </p:spPr>
      </p:pic>
      <p:pic>
        <p:nvPicPr>
          <p:cNvPr id="213" name="Gráfico 212" descr="Tabla con relleno sólido">
            <a:extLst>
              <a:ext uri="{FF2B5EF4-FFF2-40B4-BE49-F238E27FC236}">
                <a16:creationId xmlns:a16="http://schemas.microsoft.com/office/drawing/2014/main" id="{42CCC5CF-9ADE-D4DB-B7CE-E75E86EA8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6696" y="5195062"/>
            <a:ext cx="474823" cy="474823"/>
          </a:xfrm>
          <a:prstGeom prst="rect">
            <a:avLst/>
          </a:prstGeom>
        </p:spPr>
      </p:pic>
      <p:pic>
        <p:nvPicPr>
          <p:cNvPr id="13" name="Gráfico 12" descr="Base de datos contorno">
            <a:extLst>
              <a:ext uri="{FF2B5EF4-FFF2-40B4-BE49-F238E27FC236}">
                <a16:creationId xmlns:a16="http://schemas.microsoft.com/office/drawing/2014/main" id="{7A014421-AA83-64BE-4A94-1D0987EF9F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876" y="5339804"/>
            <a:ext cx="728275" cy="728275"/>
          </a:xfrm>
          <a:prstGeom prst="rect">
            <a:avLst/>
          </a:prstGeom>
        </p:spPr>
      </p:pic>
      <p:pic>
        <p:nvPicPr>
          <p:cNvPr id="15" name="Gráfico 14" descr="Herramientas con relleno sólido">
            <a:extLst>
              <a:ext uri="{FF2B5EF4-FFF2-40B4-BE49-F238E27FC236}">
                <a16:creationId xmlns:a16="http://schemas.microsoft.com/office/drawing/2014/main" id="{91E36240-E44A-4F11-886B-904597123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4525" y="3773207"/>
            <a:ext cx="425355" cy="425355"/>
          </a:xfrm>
          <a:prstGeom prst="rect">
            <a:avLst/>
          </a:prstGeom>
        </p:spPr>
      </p:pic>
      <p:pic>
        <p:nvPicPr>
          <p:cNvPr id="214" name="Gráfico 213" descr="Base de datos contorno">
            <a:extLst>
              <a:ext uri="{FF2B5EF4-FFF2-40B4-BE49-F238E27FC236}">
                <a16:creationId xmlns:a16="http://schemas.microsoft.com/office/drawing/2014/main" id="{8A9D30C7-8E6C-59B6-B038-FA8F049FB2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1460" y="3378514"/>
            <a:ext cx="486927" cy="4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1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9BDEC19-7415-4BB0-356B-3AB6C063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01.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ANÁLISIS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19D6FBA-4609-210E-B672-B30A50A0C8A2}"/>
              </a:ext>
            </a:extLst>
          </p:cNvPr>
          <p:cNvGrpSpPr/>
          <p:nvPr/>
        </p:nvGrpSpPr>
        <p:grpSpPr>
          <a:xfrm>
            <a:off x="265302" y="1874185"/>
            <a:ext cx="11581156" cy="3109630"/>
            <a:chOff x="458444" y="2357114"/>
            <a:chExt cx="11149386" cy="2632116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2948A66-E347-B121-3CD2-E17F26F2C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739" y="3610290"/>
              <a:ext cx="1026160" cy="102616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BFD600A-AAA9-B4A8-5B6F-47E1BC589292}"/>
                </a:ext>
              </a:extLst>
            </p:cNvPr>
            <p:cNvSpPr txBox="1"/>
            <p:nvPr/>
          </p:nvSpPr>
          <p:spPr>
            <a:xfrm>
              <a:off x="638913" y="3087592"/>
              <a:ext cx="3853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SISTEMAS DE INFORMACIÓN</a:t>
              </a:r>
              <a:endParaRPr lang="es-BO" sz="2400" b="1" dirty="0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F10A31F-7E7A-7FB7-4829-552ECB014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444" y="2357114"/>
              <a:ext cx="624166" cy="624166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5B70C1E-E60E-2246-D1C6-00EF8A585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133" y="2402393"/>
              <a:ext cx="624166" cy="62416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B860B1B-8385-93FD-78E4-1DCF7958A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7299" y="3641637"/>
              <a:ext cx="826994" cy="826994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8B77664-73FA-2230-0D7A-CD461084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48227" y="3610290"/>
              <a:ext cx="889689" cy="88968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56BBD6EB-3910-CB3C-55BA-9455FE9E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3519" y="3410476"/>
              <a:ext cx="812661" cy="81266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D4F4235-91ED-87FB-2C41-513111E5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58402" y="4357050"/>
              <a:ext cx="558800" cy="55880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3D17EF96-3372-599C-DA8E-2A8D139E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554" y="2488963"/>
              <a:ext cx="529719" cy="529719"/>
            </a:xfrm>
            <a:prstGeom prst="rect">
              <a:avLst/>
            </a:prstGeom>
          </p:spPr>
        </p:pic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7676125E-02E8-2E96-6C59-BC2F3D54D2D9}"/>
                </a:ext>
              </a:extLst>
            </p:cNvPr>
            <p:cNvSpPr/>
            <p:nvPr/>
          </p:nvSpPr>
          <p:spPr>
            <a:xfrm>
              <a:off x="638913" y="3042313"/>
              <a:ext cx="3771955" cy="194691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F7C0B0B-DBDB-B796-F4CE-46DF873D14D1}"/>
                </a:ext>
              </a:extLst>
            </p:cNvPr>
            <p:cNvSpPr txBox="1"/>
            <p:nvPr/>
          </p:nvSpPr>
          <p:spPr>
            <a:xfrm>
              <a:off x="1257195" y="2593380"/>
              <a:ext cx="26250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/>
                <a:t>IDENTIFICACIÓN</a:t>
              </a:r>
              <a:endParaRPr lang="es-BO" sz="2800" b="1" dirty="0"/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2F79CA0C-999C-F251-121F-9AFC3938ED8D}"/>
                </a:ext>
              </a:extLst>
            </p:cNvPr>
            <p:cNvSpPr/>
            <p:nvPr/>
          </p:nvSpPr>
          <p:spPr>
            <a:xfrm>
              <a:off x="4545216" y="3042312"/>
              <a:ext cx="3154638" cy="193149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6969236-9404-027C-210B-39C49FC1F97C}"/>
                </a:ext>
              </a:extLst>
            </p:cNvPr>
            <p:cNvSpPr txBox="1"/>
            <p:nvPr/>
          </p:nvSpPr>
          <p:spPr>
            <a:xfrm>
              <a:off x="4942363" y="2587272"/>
              <a:ext cx="226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/>
                <a:t>RECOLECCIÓN</a:t>
              </a:r>
              <a:endParaRPr lang="es-BO" sz="2800" b="1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1A52C0F-AA22-0B68-8ACD-EB831C11F12D}"/>
                </a:ext>
              </a:extLst>
            </p:cNvPr>
            <p:cNvSpPr txBox="1"/>
            <p:nvPr/>
          </p:nvSpPr>
          <p:spPr>
            <a:xfrm>
              <a:off x="4833258" y="3086375"/>
              <a:ext cx="25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DOCUMENTACIÓN</a:t>
              </a:r>
              <a:endParaRPr lang="es-BO" sz="2400" b="1" dirty="0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5618C1FA-124F-65F5-2A99-0467277D827B}"/>
                </a:ext>
              </a:extLst>
            </p:cNvPr>
            <p:cNvSpPr/>
            <p:nvPr/>
          </p:nvSpPr>
          <p:spPr>
            <a:xfrm>
              <a:off x="7987895" y="3026559"/>
              <a:ext cx="3619935" cy="193149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0DFCB65-ACD3-74E0-94AC-910C61C20CD0}"/>
                </a:ext>
              </a:extLst>
            </p:cNvPr>
            <p:cNvSpPr txBox="1"/>
            <p:nvPr/>
          </p:nvSpPr>
          <p:spPr>
            <a:xfrm>
              <a:off x="8152711" y="2563155"/>
              <a:ext cx="26250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/>
                <a:t>IDENTIFICACIÓN</a:t>
              </a:r>
              <a:endParaRPr lang="es-BO" sz="2800" b="1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A7AC263-50B6-B06A-BC2A-9C008DA426B6}"/>
                </a:ext>
              </a:extLst>
            </p:cNvPr>
            <p:cNvSpPr txBox="1"/>
            <p:nvPr/>
          </p:nvSpPr>
          <p:spPr>
            <a:xfrm>
              <a:off x="8970796" y="3026559"/>
              <a:ext cx="1518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USUARIOS</a:t>
              </a:r>
              <a:endParaRPr lang="es-BO" sz="2400" b="1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E70B665-85DB-4693-FCAC-4B9F91F98A5D}"/>
                </a:ext>
              </a:extLst>
            </p:cNvPr>
            <p:cNvSpPr txBox="1"/>
            <p:nvPr/>
          </p:nvSpPr>
          <p:spPr>
            <a:xfrm>
              <a:off x="10017202" y="3554106"/>
              <a:ext cx="145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encuestas</a:t>
              </a:r>
              <a:endParaRPr lang="es-BO" sz="2400" b="1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D645861-3F49-305F-0304-6C1E7A289437}"/>
                </a:ext>
              </a:extLst>
            </p:cNvPr>
            <p:cNvSpPr txBox="1"/>
            <p:nvPr/>
          </p:nvSpPr>
          <p:spPr>
            <a:xfrm>
              <a:off x="10017202" y="4454185"/>
              <a:ext cx="1590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entrevistas</a:t>
              </a:r>
              <a:endParaRPr lang="es-BO" sz="2400" b="1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2205C356-0B3D-14E1-1FF8-7C5F0F4B5D35}"/>
                </a:ext>
              </a:extLst>
            </p:cNvPr>
            <p:cNvSpPr txBox="1"/>
            <p:nvPr/>
          </p:nvSpPr>
          <p:spPr>
            <a:xfrm>
              <a:off x="6743845" y="3661705"/>
              <a:ext cx="835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física</a:t>
              </a:r>
              <a:endParaRPr lang="es-BO" sz="2400" b="1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8BDAFC6A-82E7-577F-DB3E-CC7CFFF7FFA1}"/>
                </a:ext>
              </a:extLst>
            </p:cNvPr>
            <p:cNvSpPr txBox="1"/>
            <p:nvPr/>
          </p:nvSpPr>
          <p:spPr>
            <a:xfrm>
              <a:off x="6583721" y="4468631"/>
              <a:ext cx="978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/>
                <a:t>digital</a:t>
              </a:r>
              <a:endParaRPr lang="es-BO" sz="2400" b="1" dirty="0"/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C7DC4AF2-A4E9-0EA2-9575-6B55704D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69896" y="4320510"/>
              <a:ext cx="595340" cy="595340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08C9E4EE-0138-B930-923C-8A743DF9E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96376" y="3541028"/>
              <a:ext cx="683868" cy="683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83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9BDEC19-7415-4BB0-356B-3AB6C063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02.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E015C5-E31B-DECF-4FC8-E36F88EF1135}"/>
              </a:ext>
            </a:extLst>
          </p:cNvPr>
          <p:cNvSpPr txBox="1"/>
          <p:nvPr/>
        </p:nvSpPr>
        <p:spPr>
          <a:xfrm>
            <a:off x="1716528" y="2177140"/>
            <a:ext cx="163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ENTIDADES</a:t>
            </a:r>
            <a:endParaRPr lang="es-B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BEB3E3-BDAF-DB7B-693E-B7E039709076}"/>
              </a:ext>
            </a:extLst>
          </p:cNvPr>
          <p:cNvSpPr txBox="1"/>
          <p:nvPr/>
        </p:nvSpPr>
        <p:spPr>
          <a:xfrm>
            <a:off x="5411491" y="1913433"/>
            <a:ext cx="162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ATRIBUTOS</a:t>
            </a:r>
            <a:endParaRPr lang="es-B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CDE42C-3BDC-6A01-1A15-E959C6B3A5BA}"/>
              </a:ext>
            </a:extLst>
          </p:cNvPr>
          <p:cNvSpPr txBox="1"/>
          <p:nvPr/>
        </p:nvSpPr>
        <p:spPr>
          <a:xfrm>
            <a:off x="5321031" y="3579211"/>
            <a:ext cx="176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RELACIONES</a:t>
            </a:r>
            <a:endParaRPr lang="es-BO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25206C-C000-FDE2-6EAF-7A52A4AE23A0}"/>
              </a:ext>
            </a:extLst>
          </p:cNvPr>
          <p:cNvSpPr txBox="1"/>
          <p:nvPr/>
        </p:nvSpPr>
        <p:spPr>
          <a:xfrm>
            <a:off x="8469094" y="3935379"/>
            <a:ext cx="315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MODELO ENTIDAD RELACIÓN</a:t>
            </a:r>
            <a:endParaRPr lang="es-BO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95E192-81D6-AECC-C6B8-FECECD1E334D}"/>
              </a:ext>
            </a:extLst>
          </p:cNvPr>
          <p:cNvSpPr txBox="1"/>
          <p:nvPr/>
        </p:nvSpPr>
        <p:spPr>
          <a:xfrm>
            <a:off x="9064676" y="4640122"/>
            <a:ext cx="1827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MODELO E-R</a:t>
            </a:r>
            <a:endParaRPr lang="es-BO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2F9463-43DC-C6C0-F775-8E389D98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35" y="2407973"/>
            <a:ext cx="1559725" cy="12839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3813E3-0B06-D133-3DDC-5D06E02C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57" y="2330608"/>
            <a:ext cx="718695" cy="5037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7FBFEB-117A-928A-7249-A78482F5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32" y="2319565"/>
            <a:ext cx="718695" cy="5037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EFA238-BCAD-8C13-8EC7-B5E465C9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87" y="2326930"/>
            <a:ext cx="718695" cy="503719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AEA788C-823A-9446-3815-CE9829A519FF}"/>
              </a:ext>
            </a:extLst>
          </p:cNvPr>
          <p:cNvCxnSpPr/>
          <p:nvPr/>
        </p:nvCxnSpPr>
        <p:spPr>
          <a:xfrm flipH="1" flipV="1">
            <a:off x="5455566" y="2702261"/>
            <a:ext cx="442128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2869467-73E5-15E9-FFF7-B15A1690E35B}"/>
              </a:ext>
            </a:extLst>
          </p:cNvPr>
          <p:cNvCxnSpPr>
            <a:cxnSpLocks/>
          </p:cNvCxnSpPr>
          <p:nvPr/>
        </p:nvCxnSpPr>
        <p:spPr>
          <a:xfrm flipH="1" flipV="1">
            <a:off x="6171067" y="2702260"/>
            <a:ext cx="106359" cy="23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35D6903-9D16-3A5D-5FAB-187BEDF2AB33}"/>
              </a:ext>
            </a:extLst>
          </p:cNvPr>
          <p:cNvCxnSpPr>
            <a:cxnSpLocks/>
          </p:cNvCxnSpPr>
          <p:nvPr/>
        </p:nvCxnSpPr>
        <p:spPr>
          <a:xfrm flipV="1">
            <a:off x="6629587" y="2734294"/>
            <a:ext cx="206995" cy="19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16AB0A24-9D5E-1A12-B055-1977A28E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25" y="4083318"/>
            <a:ext cx="965200" cy="9652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BF03D78-23FA-C610-24FB-127DDB72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11" y="4202321"/>
            <a:ext cx="877101" cy="72200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F829DF7-C2A5-35D3-C52F-BAA866A1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67" y="4202321"/>
            <a:ext cx="877101" cy="722005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4E3DA87-1071-A817-DC5B-0972260793F7}"/>
              </a:ext>
            </a:extLst>
          </p:cNvPr>
          <p:cNvCxnSpPr>
            <a:stCxn id="25" idx="3"/>
          </p:cNvCxnSpPr>
          <p:nvPr/>
        </p:nvCxnSpPr>
        <p:spPr>
          <a:xfrm flipV="1">
            <a:off x="5403012" y="4563323"/>
            <a:ext cx="277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87523AF-8450-6590-78E8-5558D4021291}"/>
              </a:ext>
            </a:extLst>
          </p:cNvPr>
          <p:cNvCxnSpPr/>
          <p:nvPr/>
        </p:nvCxnSpPr>
        <p:spPr>
          <a:xfrm flipV="1">
            <a:off x="6381935" y="4563209"/>
            <a:ext cx="277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70B62D41-0C92-EAD0-FB57-149812740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78" y="1307190"/>
            <a:ext cx="648337" cy="737401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FDCBF34-854C-A519-EB25-6C8E6FEC75C6}"/>
              </a:ext>
            </a:extLst>
          </p:cNvPr>
          <p:cNvSpPr txBox="1"/>
          <p:nvPr/>
        </p:nvSpPr>
        <p:spPr>
          <a:xfrm>
            <a:off x="1649815" y="1356625"/>
            <a:ext cx="227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IDENTIFICACIÓN</a:t>
            </a:r>
            <a:endParaRPr lang="es-BO" sz="2400" b="1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9400C66-6F00-49EC-2AE1-E7CA4B78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53" y="2799845"/>
            <a:ext cx="1254178" cy="722005"/>
          </a:xfrm>
          <a:prstGeom prst="rect">
            <a:avLst/>
          </a:prstGeom>
        </p:spPr>
      </p:pic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84830D4-9CBA-019B-D58A-EDCDE8F17DD6}"/>
              </a:ext>
            </a:extLst>
          </p:cNvPr>
          <p:cNvSpPr/>
          <p:nvPr/>
        </p:nvSpPr>
        <p:spPr>
          <a:xfrm>
            <a:off x="1568763" y="1818290"/>
            <a:ext cx="6303485" cy="33422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41B90E2-001C-5978-3040-02E7EED53A55}"/>
              </a:ext>
            </a:extLst>
          </p:cNvPr>
          <p:cNvSpPr txBox="1"/>
          <p:nvPr/>
        </p:nvSpPr>
        <p:spPr>
          <a:xfrm>
            <a:off x="8566609" y="1357416"/>
            <a:ext cx="164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ESQUEMAS</a:t>
            </a:r>
            <a:endParaRPr lang="es-BO" sz="2400" b="1" dirty="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9726F259-8990-FF28-2F87-4CB98ED02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994" y="1977751"/>
            <a:ext cx="1910683" cy="1910683"/>
          </a:xfrm>
          <a:prstGeom prst="rect">
            <a:avLst/>
          </a:prstGeom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B472057-F233-B8B4-480A-F2A32A45BFA6}"/>
              </a:ext>
            </a:extLst>
          </p:cNvPr>
          <p:cNvSpPr/>
          <p:nvPr/>
        </p:nvSpPr>
        <p:spPr>
          <a:xfrm>
            <a:off x="7985091" y="1818291"/>
            <a:ext cx="3875520" cy="32834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FDF22222-E608-6ADD-537A-B5FD63525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188" y="992810"/>
            <a:ext cx="727629" cy="7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39">
            <a:extLst>
              <a:ext uri="{FF2B5EF4-FFF2-40B4-BE49-F238E27FC236}">
                <a16:creationId xmlns:a16="http://schemas.microsoft.com/office/drawing/2014/main" id="{FD3D2251-0488-D151-9C33-407ED0B5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03" y="4478086"/>
            <a:ext cx="8710865" cy="1482746"/>
          </a:xfrm>
          <a:prstGeom prst="bevel">
            <a:avLst>
              <a:gd name="adj" fmla="val 7292"/>
            </a:avLst>
          </a:prstGeom>
          <a:solidFill>
            <a:srgbClr val="FFC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72000" anchor="ctr"/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endParaRPr lang="en-US" altLang="ko-KR" sz="1100" b="1" dirty="0">
              <a:solidFill>
                <a:srgbClr val="000000"/>
              </a:solidFill>
            </a:endParaRPr>
          </a:p>
        </p:txBody>
      </p:sp>
      <p:sp>
        <p:nvSpPr>
          <p:cNvPr id="30" name="AutoShape 39">
            <a:extLst>
              <a:ext uri="{FF2B5EF4-FFF2-40B4-BE49-F238E27FC236}">
                <a16:creationId xmlns:a16="http://schemas.microsoft.com/office/drawing/2014/main" id="{407AA1B5-6C7A-B015-ACE7-36218760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157" y="2909838"/>
            <a:ext cx="8710865" cy="1482746"/>
          </a:xfrm>
          <a:prstGeom prst="bevel">
            <a:avLst>
              <a:gd name="adj" fmla="val 7292"/>
            </a:avLst>
          </a:prstGeom>
          <a:solidFill>
            <a:srgbClr val="FFC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72000" anchor="ctr"/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endParaRPr lang="en-US" altLang="ko-KR" sz="1100" b="1" dirty="0">
              <a:solidFill>
                <a:srgbClr val="000000"/>
              </a:solidFill>
            </a:endParaRPr>
          </a:p>
        </p:txBody>
      </p:sp>
      <p:sp>
        <p:nvSpPr>
          <p:cNvPr id="28" name="AutoShape 39">
            <a:extLst>
              <a:ext uri="{FF2B5EF4-FFF2-40B4-BE49-F238E27FC236}">
                <a16:creationId xmlns:a16="http://schemas.microsoft.com/office/drawing/2014/main" id="{638DA5CE-DD04-F2D6-8D9C-B3BA3B32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757" y="1284238"/>
            <a:ext cx="8863265" cy="1482746"/>
          </a:xfrm>
          <a:prstGeom prst="bevel">
            <a:avLst>
              <a:gd name="adj" fmla="val 7292"/>
            </a:avLst>
          </a:prstGeom>
          <a:solidFill>
            <a:srgbClr val="FFC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72000" anchor="ctr"/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ko-KR" sz="1100" b="1" dirty="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725D4F8-50BE-7FF7-9D72-4864A7FDC93D}"/>
              </a:ext>
            </a:extLst>
          </p:cNvPr>
          <p:cNvSpPr/>
          <p:nvPr/>
        </p:nvSpPr>
        <p:spPr>
          <a:xfrm>
            <a:off x="271305" y="1252230"/>
            <a:ext cx="3185329" cy="49174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4943B106-11E7-C480-F0BA-77CEAB0AE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45" y="168630"/>
            <a:ext cx="10374313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MODELO ENTIDAD RELACIÓN (E-R)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0F82AF-2DC8-FB15-1EAB-289BBC631780}"/>
              </a:ext>
            </a:extLst>
          </p:cNvPr>
          <p:cNvSpPr txBox="1"/>
          <p:nvPr/>
        </p:nvSpPr>
        <p:spPr>
          <a:xfrm>
            <a:off x="970293" y="1252230"/>
            <a:ext cx="163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ENTIDADES</a:t>
            </a:r>
            <a:endParaRPr lang="es-BO" sz="24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A4062A-81FA-4648-6C2A-4ED12685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00" y="1483063"/>
            <a:ext cx="1559725" cy="1283921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71D47BE0-DB24-FE0D-FBD4-AC648994C1AC}"/>
              </a:ext>
            </a:extLst>
          </p:cNvPr>
          <p:cNvGrpSpPr/>
          <p:nvPr/>
        </p:nvGrpSpPr>
        <p:grpSpPr>
          <a:xfrm>
            <a:off x="510912" y="3130707"/>
            <a:ext cx="2423025" cy="1202285"/>
            <a:chOff x="416319" y="2943911"/>
            <a:chExt cx="2423025" cy="120228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B38103A-1243-616F-AE43-CCC9DA7F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319" y="2954954"/>
              <a:ext cx="718695" cy="503719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020C73B-2A61-E8D1-9A17-09BF7907A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994" y="2943911"/>
              <a:ext cx="718695" cy="503719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65B1AD3-0467-EFCE-D4E0-15931DC59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649" y="2951276"/>
              <a:ext cx="718695" cy="503719"/>
            </a:xfrm>
            <a:prstGeom prst="rect">
              <a:avLst/>
            </a:prstGeom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B1BD73E-FD7A-B669-0F0F-94B40485FECC}"/>
                </a:ext>
              </a:extLst>
            </p:cNvPr>
            <p:cNvCxnSpPr/>
            <p:nvPr/>
          </p:nvCxnSpPr>
          <p:spPr>
            <a:xfrm flipH="1" flipV="1">
              <a:off x="946628" y="3326607"/>
              <a:ext cx="442128" cy="230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F663FDF-916C-2634-0CE9-E8DD907775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2129" y="3326606"/>
              <a:ext cx="106359" cy="230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13CAFF8-E1F8-DEFE-90E6-2AB59633F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649" y="3358640"/>
              <a:ext cx="206995" cy="198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91F78D9-C3CB-A9CE-4411-B523AECD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015" y="3424191"/>
              <a:ext cx="1254178" cy="722005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63F732B4-4101-C616-FCEE-0B35C1C06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756" y="4995632"/>
            <a:ext cx="965200" cy="9652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9D1DF7-4F23-A8BF-12ED-6D9D6CA8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2" y="5114635"/>
            <a:ext cx="877101" cy="7220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4035D5C-104A-E31A-477D-7E30227E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98" y="5114635"/>
            <a:ext cx="877101" cy="722005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84DF19E-6BE8-34A5-6442-C6A6AF072305}"/>
              </a:ext>
            </a:extLst>
          </p:cNvPr>
          <p:cNvCxnSpPr>
            <a:stCxn id="14" idx="3"/>
          </p:cNvCxnSpPr>
          <p:nvPr/>
        </p:nvCxnSpPr>
        <p:spPr>
          <a:xfrm flipV="1">
            <a:off x="1234643" y="5475637"/>
            <a:ext cx="277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144CAEC-D8A2-2EF2-FFF5-8457C374FCB6}"/>
              </a:ext>
            </a:extLst>
          </p:cNvPr>
          <p:cNvCxnSpPr/>
          <p:nvPr/>
        </p:nvCxnSpPr>
        <p:spPr>
          <a:xfrm flipV="1">
            <a:off x="2213566" y="5475523"/>
            <a:ext cx="27736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942363-8627-32FC-48B9-B5C905BB7B81}"/>
              </a:ext>
            </a:extLst>
          </p:cNvPr>
          <p:cNvSpPr txBox="1"/>
          <p:nvPr/>
        </p:nvSpPr>
        <p:spPr>
          <a:xfrm>
            <a:off x="870259" y="2675791"/>
            <a:ext cx="162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ATRIBUTOS</a:t>
            </a:r>
            <a:endParaRPr lang="es-BO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8398EB1-34AC-5A00-B749-40C3809C32F8}"/>
              </a:ext>
            </a:extLst>
          </p:cNvPr>
          <p:cNvSpPr txBox="1"/>
          <p:nvPr/>
        </p:nvSpPr>
        <p:spPr>
          <a:xfrm>
            <a:off x="1006200" y="4509554"/>
            <a:ext cx="147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RELACIÓN</a:t>
            </a:r>
            <a:endParaRPr lang="es-BO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8FBE95-FECC-94B4-F847-BE03740A1117}"/>
              </a:ext>
            </a:extLst>
          </p:cNvPr>
          <p:cNvSpPr txBox="1"/>
          <p:nvPr/>
        </p:nvSpPr>
        <p:spPr>
          <a:xfrm>
            <a:off x="3456634" y="1312595"/>
            <a:ext cx="8194713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z="2400" b="0" i="0" dirty="0">
                <a:effectLst/>
                <a:latin typeface="Arial Narrow" panose="020B0606020202030204" pitchFamily="34" charset="0"/>
              </a:rPr>
              <a:t>Es una cosa u objeto distinguible del mundo real, también puede ser un concepto abstracto que tiene un conjunto de propiedades o atributos que la caracterizan, ejemplos: Persona, auto, animal, alumno, profesor, inscripción….</a:t>
            </a:r>
            <a:endParaRPr lang="es-BO" sz="2400" dirty="0">
              <a:latin typeface="Arial Narrow" panose="020B0606020202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FAAC0DD-C0FE-E3E4-C642-2E279986201C}"/>
              </a:ext>
            </a:extLst>
          </p:cNvPr>
          <p:cNvSpPr txBox="1"/>
          <p:nvPr/>
        </p:nvSpPr>
        <p:spPr>
          <a:xfrm>
            <a:off x="3471377" y="2966553"/>
            <a:ext cx="8375081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z="2400" b="0" i="0" dirty="0">
                <a:effectLst/>
                <a:latin typeface="Arial Narrow" panose="020B0606020202030204" pitchFamily="34" charset="0"/>
              </a:rPr>
              <a:t>Características o propiedades de una entidad</a:t>
            </a:r>
            <a:r>
              <a:rPr lang="es-ES" sz="2400" dirty="0">
                <a:latin typeface="Arial Narrow" panose="020B0606020202030204" pitchFamily="34" charset="0"/>
              </a:rPr>
              <a:t> a </a:t>
            </a:r>
            <a:r>
              <a:rPr lang="es-ES" sz="2400" b="0" i="0" dirty="0">
                <a:effectLst/>
                <a:latin typeface="Arial Narrow" panose="020B0606020202030204" pitchFamily="34" charset="0"/>
              </a:rPr>
              <a:t>cada atributo se le asigna un valor único, ejemplo: la entidad “Persona” tiene algunas propiedades como identificación, nombres, apellidos, fecha de nacimiento, sexo</a:t>
            </a:r>
            <a:r>
              <a:rPr lang="es-ES" sz="2400" dirty="0">
                <a:latin typeface="Arial Narrow" panose="020B0606020202030204" pitchFamily="34" charset="0"/>
              </a:rPr>
              <a:t>…</a:t>
            </a:r>
            <a:endParaRPr lang="es-BO" sz="2400" dirty="0">
              <a:latin typeface="Arial Narrow" panose="020B0606020202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3097212-6119-4514-A3AD-467649FF75E5}"/>
              </a:ext>
            </a:extLst>
          </p:cNvPr>
          <p:cNvSpPr txBox="1"/>
          <p:nvPr/>
        </p:nvSpPr>
        <p:spPr>
          <a:xfrm>
            <a:off x="3456634" y="4593103"/>
            <a:ext cx="823515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z="2400" b="0" i="0" dirty="0">
                <a:effectLst/>
                <a:latin typeface="Arial Narrow" panose="020B0606020202030204" pitchFamily="34" charset="0"/>
              </a:rPr>
              <a:t>Asociación entre diferentes entidades. Es un vínculo que nos permite definir una dependencia, es decir, nos permite exigir que varias entidades compartan ciertos atributos de forma indispensable.</a:t>
            </a:r>
            <a:endParaRPr lang="es-BO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1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lipse 45">
            <a:extLst>
              <a:ext uri="{FF2B5EF4-FFF2-40B4-BE49-F238E27FC236}">
                <a16:creationId xmlns:a16="http://schemas.microsoft.com/office/drawing/2014/main" id="{AAF8637A-F2DE-A1A2-02B9-A7BB6F507A8F}"/>
              </a:ext>
            </a:extLst>
          </p:cNvPr>
          <p:cNvSpPr/>
          <p:nvPr/>
        </p:nvSpPr>
        <p:spPr>
          <a:xfrm>
            <a:off x="3760791" y="5553816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EE12F3B-4387-49A5-8BAB-255B4B4D3363}"/>
              </a:ext>
            </a:extLst>
          </p:cNvPr>
          <p:cNvSpPr/>
          <p:nvPr/>
        </p:nvSpPr>
        <p:spPr>
          <a:xfrm>
            <a:off x="2067699" y="5378130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9BDEC19-7415-4BB0-356B-3AB6C063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12" y="211746"/>
            <a:ext cx="10921548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ESQUEMA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67CA25-7433-A869-E506-F55FFD8BFADF}"/>
              </a:ext>
            </a:extLst>
          </p:cNvPr>
          <p:cNvSpPr/>
          <p:nvPr/>
        </p:nvSpPr>
        <p:spPr>
          <a:xfrm>
            <a:off x="4938351" y="3864358"/>
            <a:ext cx="2560320" cy="1635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A22B78-E5F5-0D29-7E73-18EA56C80476}"/>
              </a:ext>
            </a:extLst>
          </p:cNvPr>
          <p:cNvSpPr txBox="1"/>
          <p:nvPr/>
        </p:nvSpPr>
        <p:spPr>
          <a:xfrm>
            <a:off x="5374759" y="4563849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ENTIDAD</a:t>
            </a:r>
            <a:endParaRPr lang="es-BO" sz="320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1E93C1B-813B-29AC-FA59-4A7708F213AE}"/>
              </a:ext>
            </a:extLst>
          </p:cNvPr>
          <p:cNvSpPr txBox="1"/>
          <p:nvPr/>
        </p:nvSpPr>
        <p:spPr>
          <a:xfrm>
            <a:off x="2185615" y="5596295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AAAACB0-1837-A8C4-2AA2-9E92A669B4E2}"/>
              </a:ext>
            </a:extLst>
          </p:cNvPr>
          <p:cNvSpPr txBox="1"/>
          <p:nvPr/>
        </p:nvSpPr>
        <p:spPr>
          <a:xfrm>
            <a:off x="2778578" y="5971046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2</a:t>
            </a:r>
            <a:endParaRPr lang="es-BO" sz="2400" b="1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2E4DB05-B04B-C342-9B7D-2BC93D3E60D6}"/>
              </a:ext>
            </a:extLst>
          </p:cNvPr>
          <p:cNvCxnSpPr>
            <a:stCxn id="2" idx="1"/>
          </p:cNvCxnSpPr>
          <p:nvPr/>
        </p:nvCxnSpPr>
        <p:spPr>
          <a:xfrm flipH="1">
            <a:off x="3535680" y="4682238"/>
            <a:ext cx="1402671" cy="928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17B64F3-5958-81F3-3165-A8F1204B9B79}"/>
              </a:ext>
            </a:extLst>
          </p:cNvPr>
          <p:cNvCxnSpPr>
            <a:cxnSpLocks/>
          </p:cNvCxnSpPr>
          <p:nvPr/>
        </p:nvCxnSpPr>
        <p:spPr>
          <a:xfrm flipH="1">
            <a:off x="2360433" y="4480907"/>
            <a:ext cx="2613963" cy="455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C576E4B-BC6A-0718-B907-C3712E931745}"/>
              </a:ext>
            </a:extLst>
          </p:cNvPr>
          <p:cNvCxnSpPr>
            <a:cxnSpLocks/>
          </p:cNvCxnSpPr>
          <p:nvPr/>
        </p:nvCxnSpPr>
        <p:spPr>
          <a:xfrm flipH="1" flipV="1">
            <a:off x="2778578" y="3459316"/>
            <a:ext cx="2159773" cy="686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6D252ED-BD00-3DFD-C5EB-4DFFB855AC07}"/>
              </a:ext>
            </a:extLst>
          </p:cNvPr>
          <p:cNvCxnSpPr>
            <a:cxnSpLocks/>
          </p:cNvCxnSpPr>
          <p:nvPr/>
        </p:nvCxnSpPr>
        <p:spPr>
          <a:xfrm flipH="1" flipV="1">
            <a:off x="3722311" y="2737683"/>
            <a:ext cx="1491241" cy="111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5FB32F8-568A-48BE-DAE1-89486958D5DC}"/>
              </a:ext>
            </a:extLst>
          </p:cNvPr>
          <p:cNvCxnSpPr>
            <a:cxnSpLocks/>
          </p:cNvCxnSpPr>
          <p:nvPr/>
        </p:nvCxnSpPr>
        <p:spPr>
          <a:xfrm flipH="1" flipV="1">
            <a:off x="5003364" y="2328807"/>
            <a:ext cx="686099" cy="152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F285B63-958B-B715-FCC0-889B6456D81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218511" y="2258179"/>
            <a:ext cx="258232" cy="1606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0B243DF-BA6F-37B7-03B0-64049B8E60F4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6724140" y="2282622"/>
            <a:ext cx="1196072" cy="1581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29DD653-13E1-3A6A-6798-2CC4EC578A62}"/>
              </a:ext>
            </a:extLst>
          </p:cNvPr>
          <p:cNvCxnSpPr>
            <a:cxnSpLocks/>
          </p:cNvCxnSpPr>
          <p:nvPr/>
        </p:nvCxnSpPr>
        <p:spPr>
          <a:xfrm flipV="1">
            <a:off x="7498671" y="3069117"/>
            <a:ext cx="1371849" cy="1311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B8669F1-3F9E-316C-762E-253893FC598F}"/>
              </a:ext>
            </a:extLst>
          </p:cNvPr>
          <p:cNvCxnSpPr>
            <a:cxnSpLocks/>
          </p:cNvCxnSpPr>
          <p:nvPr/>
        </p:nvCxnSpPr>
        <p:spPr>
          <a:xfrm flipV="1">
            <a:off x="7525017" y="4160242"/>
            <a:ext cx="1827486" cy="695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66588AC-4D43-5F83-2045-204172EDF0FF}"/>
              </a:ext>
            </a:extLst>
          </p:cNvPr>
          <p:cNvCxnSpPr>
            <a:cxnSpLocks/>
          </p:cNvCxnSpPr>
          <p:nvPr/>
        </p:nvCxnSpPr>
        <p:spPr>
          <a:xfrm>
            <a:off x="7498671" y="5275461"/>
            <a:ext cx="2436826" cy="260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A75609A-316B-BCC0-6F97-FFD92B0987B3}"/>
              </a:ext>
            </a:extLst>
          </p:cNvPr>
          <p:cNvSpPr txBox="1"/>
          <p:nvPr/>
        </p:nvSpPr>
        <p:spPr>
          <a:xfrm>
            <a:off x="3858166" y="5823247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F33947E-26AE-F6D5-C7C0-785F7098F99C}"/>
              </a:ext>
            </a:extLst>
          </p:cNvPr>
          <p:cNvSpPr txBox="1"/>
          <p:nvPr/>
        </p:nvSpPr>
        <p:spPr>
          <a:xfrm>
            <a:off x="4398912" y="61009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</a:t>
            </a:r>
            <a:endParaRPr lang="es-BO" sz="2400" b="1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A943D24-9D7B-3836-FA98-93A8F9FC3FFA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5377191" y="5506877"/>
            <a:ext cx="856402" cy="584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BC81E882-292B-E168-D22D-BF8C048BB827}"/>
              </a:ext>
            </a:extLst>
          </p:cNvPr>
          <p:cNvSpPr/>
          <p:nvPr/>
        </p:nvSpPr>
        <p:spPr>
          <a:xfrm>
            <a:off x="777379" y="4423090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F34EDD2-44F9-E307-C691-3F3BF8E8459C}"/>
              </a:ext>
            </a:extLst>
          </p:cNvPr>
          <p:cNvSpPr txBox="1"/>
          <p:nvPr/>
        </p:nvSpPr>
        <p:spPr>
          <a:xfrm>
            <a:off x="895295" y="4641255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223E2F-0C02-65B9-A976-04B9C52A35CE}"/>
              </a:ext>
            </a:extLst>
          </p:cNvPr>
          <p:cNvSpPr txBox="1"/>
          <p:nvPr/>
        </p:nvSpPr>
        <p:spPr>
          <a:xfrm>
            <a:off x="1488258" y="5016006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3</a:t>
            </a:r>
            <a:endParaRPr lang="es-BO" sz="2400" b="1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906DD94-FD76-2D13-7323-F6E9FE06AC94}"/>
              </a:ext>
            </a:extLst>
          </p:cNvPr>
          <p:cNvSpPr/>
          <p:nvPr/>
        </p:nvSpPr>
        <p:spPr>
          <a:xfrm>
            <a:off x="1162178" y="2909326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C9930A5-92C8-3D33-920E-963A015AF320}"/>
              </a:ext>
            </a:extLst>
          </p:cNvPr>
          <p:cNvSpPr txBox="1"/>
          <p:nvPr/>
        </p:nvSpPr>
        <p:spPr>
          <a:xfrm>
            <a:off x="1280094" y="3127491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40074B6-7EB1-E139-4EB1-1421A7602ACC}"/>
              </a:ext>
            </a:extLst>
          </p:cNvPr>
          <p:cNvSpPr txBox="1"/>
          <p:nvPr/>
        </p:nvSpPr>
        <p:spPr>
          <a:xfrm>
            <a:off x="1873057" y="3502242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4</a:t>
            </a:r>
            <a:endParaRPr lang="es-BO" sz="2400" b="1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C6B4F70-D071-75EA-EA52-514002EF7C0F}"/>
              </a:ext>
            </a:extLst>
          </p:cNvPr>
          <p:cNvSpPr/>
          <p:nvPr/>
        </p:nvSpPr>
        <p:spPr>
          <a:xfrm>
            <a:off x="2208334" y="1954176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32BAA47-7582-0208-80F8-E4143AC8790E}"/>
              </a:ext>
            </a:extLst>
          </p:cNvPr>
          <p:cNvSpPr txBox="1"/>
          <p:nvPr/>
        </p:nvSpPr>
        <p:spPr>
          <a:xfrm>
            <a:off x="2326250" y="2172341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2670D89-DDCA-E290-8CC0-5CB164C121D3}"/>
              </a:ext>
            </a:extLst>
          </p:cNvPr>
          <p:cNvSpPr txBox="1"/>
          <p:nvPr/>
        </p:nvSpPr>
        <p:spPr>
          <a:xfrm>
            <a:off x="2919213" y="2547092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5</a:t>
            </a:r>
            <a:endParaRPr lang="es-BO" sz="2400" b="1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25FCC05-DC6D-F107-EEC3-195F511808ED}"/>
              </a:ext>
            </a:extLst>
          </p:cNvPr>
          <p:cNvSpPr/>
          <p:nvPr/>
        </p:nvSpPr>
        <p:spPr>
          <a:xfrm>
            <a:off x="4166196" y="1239821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0725AC6-35E5-F840-E825-CEDAE24CBA94}"/>
              </a:ext>
            </a:extLst>
          </p:cNvPr>
          <p:cNvSpPr txBox="1"/>
          <p:nvPr/>
        </p:nvSpPr>
        <p:spPr>
          <a:xfrm>
            <a:off x="4284112" y="1457986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C72A6F7-F6C8-5504-2613-1935C8EFD848}"/>
              </a:ext>
            </a:extLst>
          </p:cNvPr>
          <p:cNvSpPr txBox="1"/>
          <p:nvPr/>
        </p:nvSpPr>
        <p:spPr>
          <a:xfrm>
            <a:off x="4877075" y="1832737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6</a:t>
            </a:r>
            <a:endParaRPr lang="es-BO" sz="2400" b="1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46DD8756-CD36-FF51-B584-653BC22C9E25}"/>
              </a:ext>
            </a:extLst>
          </p:cNvPr>
          <p:cNvSpPr/>
          <p:nvPr/>
        </p:nvSpPr>
        <p:spPr>
          <a:xfrm>
            <a:off x="5908617" y="1200822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59DDD01-7D09-3FA5-5069-6B21A1F66BDF}"/>
              </a:ext>
            </a:extLst>
          </p:cNvPr>
          <p:cNvSpPr txBox="1"/>
          <p:nvPr/>
        </p:nvSpPr>
        <p:spPr>
          <a:xfrm>
            <a:off x="6026533" y="1418987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FBF2D56-5CDF-A8B1-AA48-58C4ECB1C167}"/>
              </a:ext>
            </a:extLst>
          </p:cNvPr>
          <p:cNvSpPr txBox="1"/>
          <p:nvPr/>
        </p:nvSpPr>
        <p:spPr>
          <a:xfrm>
            <a:off x="6619496" y="1793738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7</a:t>
            </a:r>
            <a:endParaRPr lang="es-BO" sz="2400" b="1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D2E97C15-22E9-4F23-2450-BD0D3830CC5A}"/>
              </a:ext>
            </a:extLst>
          </p:cNvPr>
          <p:cNvSpPr/>
          <p:nvPr/>
        </p:nvSpPr>
        <p:spPr>
          <a:xfrm>
            <a:off x="7683496" y="1364857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B0F0426-37CE-BD52-5DC5-B141B3BF0AEA}"/>
              </a:ext>
            </a:extLst>
          </p:cNvPr>
          <p:cNvSpPr txBox="1"/>
          <p:nvPr/>
        </p:nvSpPr>
        <p:spPr>
          <a:xfrm>
            <a:off x="7801412" y="1583022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319E55F-9D49-84CC-5860-ECFC41C1089F}"/>
              </a:ext>
            </a:extLst>
          </p:cNvPr>
          <p:cNvSpPr txBox="1"/>
          <p:nvPr/>
        </p:nvSpPr>
        <p:spPr>
          <a:xfrm>
            <a:off x="8394375" y="1957773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8</a:t>
            </a:r>
            <a:endParaRPr lang="es-BO" sz="2400" b="1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E22BB695-06FA-750A-46E9-F0D9B4BFB0CE}"/>
              </a:ext>
            </a:extLst>
          </p:cNvPr>
          <p:cNvSpPr/>
          <p:nvPr/>
        </p:nvSpPr>
        <p:spPr>
          <a:xfrm>
            <a:off x="8794099" y="2371711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A5FEB7A-DE50-1BF7-D15A-AEB7C3FAFA9A}"/>
              </a:ext>
            </a:extLst>
          </p:cNvPr>
          <p:cNvSpPr txBox="1"/>
          <p:nvPr/>
        </p:nvSpPr>
        <p:spPr>
          <a:xfrm>
            <a:off x="8912015" y="2589876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075D43CC-442A-9086-3E6B-4F3CFDA85673}"/>
              </a:ext>
            </a:extLst>
          </p:cNvPr>
          <p:cNvSpPr txBox="1"/>
          <p:nvPr/>
        </p:nvSpPr>
        <p:spPr>
          <a:xfrm>
            <a:off x="9504978" y="2964627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9</a:t>
            </a:r>
            <a:endParaRPr lang="es-BO" sz="2400" b="1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1D7A6CD-801C-837D-3D30-7C4B574036E5}"/>
              </a:ext>
            </a:extLst>
          </p:cNvPr>
          <p:cNvSpPr/>
          <p:nvPr/>
        </p:nvSpPr>
        <p:spPr>
          <a:xfrm>
            <a:off x="9337041" y="3587946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50FCDF2-8A85-8E76-D661-AEF050AAF92D}"/>
              </a:ext>
            </a:extLst>
          </p:cNvPr>
          <p:cNvSpPr txBox="1"/>
          <p:nvPr/>
        </p:nvSpPr>
        <p:spPr>
          <a:xfrm>
            <a:off x="9454957" y="3806111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55549AD-9B06-4128-3346-14495FA1E4A3}"/>
              </a:ext>
            </a:extLst>
          </p:cNvPr>
          <p:cNvSpPr txBox="1"/>
          <p:nvPr/>
        </p:nvSpPr>
        <p:spPr>
          <a:xfrm>
            <a:off x="10047920" y="4180862"/>
            <a:ext cx="63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10</a:t>
            </a:r>
            <a:endParaRPr lang="es-BO" sz="2400" b="1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0B89340D-8038-0920-B880-2D2A89D881FA}"/>
              </a:ext>
            </a:extLst>
          </p:cNvPr>
          <p:cNvSpPr/>
          <p:nvPr/>
        </p:nvSpPr>
        <p:spPr>
          <a:xfrm>
            <a:off x="9930903" y="5042904"/>
            <a:ext cx="1616400" cy="10752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95B00B66-E551-DD0E-265D-68374E94F88B}"/>
              </a:ext>
            </a:extLst>
          </p:cNvPr>
          <p:cNvSpPr txBox="1"/>
          <p:nvPr/>
        </p:nvSpPr>
        <p:spPr>
          <a:xfrm>
            <a:off x="10048819" y="5261069"/>
            <a:ext cx="147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ATRIBUTO</a:t>
            </a:r>
            <a:endParaRPr lang="es-BO" sz="2400" b="1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057C50D-1022-68F1-1B7F-40CFDEF9204D}"/>
              </a:ext>
            </a:extLst>
          </p:cNvPr>
          <p:cNvSpPr txBox="1"/>
          <p:nvPr/>
        </p:nvSpPr>
        <p:spPr>
          <a:xfrm>
            <a:off x="10641782" y="5635820"/>
            <a:ext cx="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</a:t>
            </a:r>
            <a:endParaRPr lang="es-BO" sz="2400" b="1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085CEE2-B17E-55CB-8240-1D0183894E81}"/>
              </a:ext>
            </a:extLst>
          </p:cNvPr>
          <p:cNvCxnSpPr/>
          <p:nvPr/>
        </p:nvCxnSpPr>
        <p:spPr>
          <a:xfrm>
            <a:off x="10560818" y="4641255"/>
            <a:ext cx="0" cy="37475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6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9BDEC19-7415-4BB0-356B-3AB6C063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12" y="211746"/>
            <a:ext cx="10921548" cy="55399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ru-UA" sz="3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EJEMPLO: ESQUEMA </a:t>
            </a:r>
            <a:r>
              <a:rPr lang="es-419" altLang="ru-UA" sz="3600" b="1" dirty="0">
                <a:solidFill>
                  <a:srgbClr val="FFFFFF"/>
                </a:solidFill>
                <a:effectLst>
                  <a:outerShdw blurRad="139700" dist="139700" dir="2700000" algn="tl">
                    <a:srgbClr val="000000">
                      <a:alpha val="10000"/>
                    </a:srgbClr>
                  </a:outerShdw>
                </a:effectLst>
                <a:latin typeface="Montserrat ExtraBold" panose="00000900000000000000" pitchFamily="50" charset="-52"/>
              </a:rPr>
              <a:t>DISEÑO CONCEPTUAL</a:t>
            </a:r>
            <a:endParaRPr kumimoji="0" lang="ru-UA" altLang="ru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139700" dist="139700" dir="27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67CA25-7433-A869-E506-F55FFD8BFADF}"/>
              </a:ext>
            </a:extLst>
          </p:cNvPr>
          <p:cNvSpPr/>
          <p:nvPr/>
        </p:nvSpPr>
        <p:spPr>
          <a:xfrm>
            <a:off x="4938351" y="3864358"/>
            <a:ext cx="2560320" cy="1635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A22B78-E5F5-0D29-7E73-18EA56C80476}"/>
              </a:ext>
            </a:extLst>
          </p:cNvPr>
          <p:cNvSpPr txBox="1"/>
          <p:nvPr/>
        </p:nvSpPr>
        <p:spPr>
          <a:xfrm>
            <a:off x="5374759" y="4563849"/>
            <a:ext cx="1820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PERSONA</a:t>
            </a:r>
            <a:endParaRPr lang="es-BO" sz="3200" b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8B11313-5C22-A7C2-E16D-4AB47C62377A}"/>
              </a:ext>
            </a:extLst>
          </p:cNvPr>
          <p:cNvSpPr/>
          <p:nvPr/>
        </p:nvSpPr>
        <p:spPr>
          <a:xfrm>
            <a:off x="583597" y="4315609"/>
            <a:ext cx="1737163" cy="10527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7620F3-4AE0-18D7-086F-FC8AA4C3431C}"/>
              </a:ext>
            </a:extLst>
          </p:cNvPr>
          <p:cNvSpPr txBox="1"/>
          <p:nvPr/>
        </p:nvSpPr>
        <p:spPr>
          <a:xfrm>
            <a:off x="808967" y="4605049"/>
            <a:ext cx="150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NOMBRES</a:t>
            </a:r>
            <a:endParaRPr lang="es-BO" sz="2400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045F1DF-57ED-B93F-9615-B731D1D746E8}"/>
              </a:ext>
            </a:extLst>
          </p:cNvPr>
          <p:cNvSpPr/>
          <p:nvPr/>
        </p:nvSpPr>
        <p:spPr>
          <a:xfrm>
            <a:off x="941592" y="2843708"/>
            <a:ext cx="1870384" cy="9630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442426-E23E-F8EB-5F06-EC756E11CEB0}"/>
              </a:ext>
            </a:extLst>
          </p:cNvPr>
          <p:cNvSpPr txBox="1"/>
          <p:nvPr/>
        </p:nvSpPr>
        <p:spPr>
          <a:xfrm>
            <a:off x="1171602" y="3094422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APELLIDOS</a:t>
            </a:r>
            <a:endParaRPr lang="es-BO" sz="2400" b="1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D591384-8E52-9588-14DA-4F6F1DAD144F}"/>
              </a:ext>
            </a:extLst>
          </p:cNvPr>
          <p:cNvSpPr/>
          <p:nvPr/>
        </p:nvSpPr>
        <p:spPr>
          <a:xfrm>
            <a:off x="1598032" y="1600734"/>
            <a:ext cx="2129366" cy="9337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E28823-2DC6-707E-6025-5BE157442C0E}"/>
              </a:ext>
            </a:extLst>
          </p:cNvPr>
          <p:cNvSpPr txBox="1"/>
          <p:nvPr/>
        </p:nvSpPr>
        <p:spPr>
          <a:xfrm>
            <a:off x="2085409" y="1688782"/>
            <a:ext cx="101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FECHA</a:t>
            </a:r>
            <a:endParaRPr lang="es-BO" sz="24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949928-C22A-7047-C033-30B32ACC9AFF}"/>
              </a:ext>
            </a:extLst>
          </p:cNvPr>
          <p:cNvSpPr txBox="1"/>
          <p:nvPr/>
        </p:nvSpPr>
        <p:spPr>
          <a:xfrm>
            <a:off x="1727523" y="1964522"/>
            <a:ext cx="1870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NACIMIENTO</a:t>
            </a:r>
            <a:endParaRPr lang="es-BO" sz="2400" b="1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4A8F52-A6C2-9C97-C462-D11CE5ADCCE6}"/>
              </a:ext>
            </a:extLst>
          </p:cNvPr>
          <p:cNvSpPr/>
          <p:nvPr/>
        </p:nvSpPr>
        <p:spPr>
          <a:xfrm>
            <a:off x="3762856" y="1357882"/>
            <a:ext cx="1989855" cy="9973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A79044-40F8-A103-B3F8-A98098B9B072}"/>
              </a:ext>
            </a:extLst>
          </p:cNvPr>
          <p:cNvSpPr txBox="1"/>
          <p:nvPr/>
        </p:nvSpPr>
        <p:spPr>
          <a:xfrm>
            <a:off x="4261558" y="1457949"/>
            <a:ext cx="106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LUGAR</a:t>
            </a:r>
            <a:endParaRPr lang="es-BO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15139D4-2DF8-6D26-A17E-76F4EB619567}"/>
              </a:ext>
            </a:extLst>
          </p:cNvPr>
          <p:cNvSpPr txBox="1"/>
          <p:nvPr/>
        </p:nvSpPr>
        <p:spPr>
          <a:xfrm>
            <a:off x="3904576" y="1765471"/>
            <a:ext cx="1870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NACIMIENTO</a:t>
            </a:r>
            <a:endParaRPr lang="es-BO" sz="2400" b="1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BB8BE6-CC03-6990-BABB-9084F36C3D90}"/>
              </a:ext>
            </a:extLst>
          </p:cNvPr>
          <p:cNvSpPr/>
          <p:nvPr/>
        </p:nvSpPr>
        <p:spPr>
          <a:xfrm>
            <a:off x="5797208" y="1202708"/>
            <a:ext cx="2135043" cy="811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85B1F35-F675-F183-DD58-EB109559C88F}"/>
              </a:ext>
            </a:extLst>
          </p:cNvPr>
          <p:cNvSpPr txBox="1"/>
          <p:nvPr/>
        </p:nvSpPr>
        <p:spPr>
          <a:xfrm>
            <a:off x="6268925" y="1202708"/>
            <a:ext cx="11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ESTADO</a:t>
            </a:r>
            <a:endParaRPr lang="es-BO" sz="24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3B82D8-21C9-54CD-4188-8748BEB9E214}"/>
              </a:ext>
            </a:extLst>
          </p:cNvPr>
          <p:cNvSpPr txBox="1"/>
          <p:nvPr/>
        </p:nvSpPr>
        <p:spPr>
          <a:xfrm>
            <a:off x="6440390" y="1485451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CIVIL</a:t>
            </a:r>
            <a:endParaRPr lang="es-BO" sz="2400" b="1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DC63563-5432-5E49-5212-C90C7A8ED35D}"/>
              </a:ext>
            </a:extLst>
          </p:cNvPr>
          <p:cNvSpPr/>
          <p:nvPr/>
        </p:nvSpPr>
        <p:spPr>
          <a:xfrm>
            <a:off x="7954501" y="1582566"/>
            <a:ext cx="2754902" cy="8368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7406CF-90D2-4A7B-C4C4-509C3A8C2413}"/>
              </a:ext>
            </a:extLst>
          </p:cNvPr>
          <p:cNvSpPr txBox="1"/>
          <p:nvPr/>
        </p:nvSpPr>
        <p:spPr>
          <a:xfrm>
            <a:off x="8453190" y="1634162"/>
            <a:ext cx="16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PROFESIÓN</a:t>
            </a:r>
            <a:endParaRPr lang="es-BO" sz="24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917567-F58E-9D58-B66D-0AE2968AB6AD}"/>
              </a:ext>
            </a:extLst>
          </p:cNvPr>
          <p:cNvSpPr txBox="1"/>
          <p:nvPr/>
        </p:nvSpPr>
        <p:spPr>
          <a:xfrm>
            <a:off x="8509929" y="1937269"/>
            <a:ext cx="173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OCUPACIÓN</a:t>
            </a:r>
            <a:endParaRPr lang="es-BO" sz="2400" b="1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5B10288-3381-A105-642D-3ECE9190A801}"/>
              </a:ext>
            </a:extLst>
          </p:cNvPr>
          <p:cNvSpPr/>
          <p:nvPr/>
        </p:nvSpPr>
        <p:spPr>
          <a:xfrm>
            <a:off x="8636222" y="2590064"/>
            <a:ext cx="2176821" cy="7421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6F1F8C-E182-01DA-5675-08FF501C842B}"/>
              </a:ext>
            </a:extLst>
          </p:cNvPr>
          <p:cNvSpPr txBox="1"/>
          <p:nvPr/>
        </p:nvSpPr>
        <p:spPr>
          <a:xfrm>
            <a:off x="8942353" y="277561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DOMICILIO</a:t>
            </a:r>
            <a:endParaRPr lang="es-BO" sz="2400" b="1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0D4692E-BE09-776D-84D1-205EA5A90FC8}"/>
              </a:ext>
            </a:extLst>
          </p:cNvPr>
          <p:cNvSpPr/>
          <p:nvPr/>
        </p:nvSpPr>
        <p:spPr>
          <a:xfrm>
            <a:off x="9352503" y="3806802"/>
            <a:ext cx="2001916" cy="6959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401FA75-0DA9-705C-587C-2DF7016842DD}"/>
              </a:ext>
            </a:extLst>
          </p:cNvPr>
          <p:cNvSpPr txBox="1"/>
          <p:nvPr/>
        </p:nvSpPr>
        <p:spPr>
          <a:xfrm>
            <a:off x="9935496" y="3882136"/>
            <a:ext cx="87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FOTO</a:t>
            </a:r>
            <a:endParaRPr lang="es-BO" sz="2400" b="1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2E34144-0B57-8C87-41A0-7F4DF9BFCA1E}"/>
              </a:ext>
            </a:extLst>
          </p:cNvPr>
          <p:cNvSpPr/>
          <p:nvPr/>
        </p:nvSpPr>
        <p:spPr>
          <a:xfrm>
            <a:off x="9935496" y="5283578"/>
            <a:ext cx="1860263" cy="553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FB7F45E-59BC-F353-7EFC-D61AD7F80332}"/>
              </a:ext>
            </a:extLst>
          </p:cNvPr>
          <p:cNvSpPr txBox="1"/>
          <p:nvPr/>
        </p:nvSpPr>
        <p:spPr>
          <a:xfrm>
            <a:off x="10302200" y="5283578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FIRMA</a:t>
            </a:r>
            <a:endParaRPr lang="es-BO" sz="2400" b="1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E2D4574-9699-8C26-38E8-DB1B46AD2564}"/>
              </a:ext>
            </a:extLst>
          </p:cNvPr>
          <p:cNvSpPr/>
          <p:nvPr/>
        </p:nvSpPr>
        <p:spPr>
          <a:xfrm>
            <a:off x="1984118" y="5625300"/>
            <a:ext cx="1683394" cy="10640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1E93C1B-813B-29AC-FA59-4A7708F213AE}"/>
              </a:ext>
            </a:extLst>
          </p:cNvPr>
          <p:cNvSpPr txBox="1"/>
          <p:nvPr/>
        </p:nvSpPr>
        <p:spPr>
          <a:xfrm>
            <a:off x="2260491" y="5696733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HUELLA</a:t>
            </a:r>
            <a:endParaRPr lang="es-BO" sz="24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AAAACB0-1837-A8C4-2AA2-9E92A669B4E2}"/>
              </a:ext>
            </a:extLst>
          </p:cNvPr>
          <p:cNvSpPr txBox="1"/>
          <p:nvPr/>
        </p:nvSpPr>
        <p:spPr>
          <a:xfrm>
            <a:off x="2140416" y="6003070"/>
            <a:ext cx="144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DACTILAR</a:t>
            </a:r>
            <a:endParaRPr lang="es-BO" sz="2400" b="1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2E4DB05-B04B-C342-9B7D-2BC93D3E60D6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254957" y="4682238"/>
            <a:ext cx="1683394" cy="1052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17B64F3-5958-81F3-3165-A8F1204B9B7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313097" y="4380187"/>
            <a:ext cx="2589469" cy="455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C576E4B-BC6A-0718-B907-C3712E931745}"/>
              </a:ext>
            </a:extLst>
          </p:cNvPr>
          <p:cNvCxnSpPr>
            <a:cxnSpLocks/>
          </p:cNvCxnSpPr>
          <p:nvPr/>
        </p:nvCxnSpPr>
        <p:spPr>
          <a:xfrm flipH="1" flipV="1">
            <a:off x="2778578" y="3459316"/>
            <a:ext cx="2159773" cy="686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6D252ED-BD00-3DFD-C5EB-4DFFB855AC07}"/>
              </a:ext>
            </a:extLst>
          </p:cNvPr>
          <p:cNvCxnSpPr>
            <a:cxnSpLocks/>
          </p:cNvCxnSpPr>
          <p:nvPr/>
        </p:nvCxnSpPr>
        <p:spPr>
          <a:xfrm flipH="1" flipV="1">
            <a:off x="3222406" y="2467834"/>
            <a:ext cx="1931432" cy="1377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5FB32F8-568A-48BE-DAE1-89486958D5DC}"/>
              </a:ext>
            </a:extLst>
          </p:cNvPr>
          <p:cNvCxnSpPr>
            <a:cxnSpLocks/>
          </p:cNvCxnSpPr>
          <p:nvPr/>
        </p:nvCxnSpPr>
        <p:spPr>
          <a:xfrm flipH="1" flipV="1">
            <a:off x="5003364" y="2328807"/>
            <a:ext cx="686099" cy="1528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F285B63-958B-B715-FCC0-889B6456D811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6226522" y="2014120"/>
            <a:ext cx="638208" cy="1819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0B243DF-BA6F-37B7-03B0-64049B8E60F4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724140" y="2296862"/>
            <a:ext cx="1633807" cy="156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29DD653-13E1-3A6A-6798-2CC4EC578A62}"/>
              </a:ext>
            </a:extLst>
          </p:cNvPr>
          <p:cNvCxnSpPr>
            <a:cxnSpLocks/>
          </p:cNvCxnSpPr>
          <p:nvPr/>
        </p:nvCxnSpPr>
        <p:spPr>
          <a:xfrm flipV="1">
            <a:off x="7498671" y="3116873"/>
            <a:ext cx="1270839" cy="1263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B8669F1-3F9E-316C-762E-253893FC598F}"/>
              </a:ext>
            </a:extLst>
          </p:cNvPr>
          <p:cNvCxnSpPr>
            <a:cxnSpLocks/>
          </p:cNvCxnSpPr>
          <p:nvPr/>
        </p:nvCxnSpPr>
        <p:spPr>
          <a:xfrm flipV="1">
            <a:off x="7525017" y="4160242"/>
            <a:ext cx="1827486" cy="695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66588AC-4D43-5F83-2045-204172EDF0F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498671" y="5275461"/>
            <a:ext cx="2436825" cy="285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37F5EA2F-0251-51DF-C1FF-C91253199BD0}"/>
              </a:ext>
            </a:extLst>
          </p:cNvPr>
          <p:cNvSpPr/>
          <p:nvPr/>
        </p:nvSpPr>
        <p:spPr>
          <a:xfrm>
            <a:off x="3710444" y="5625300"/>
            <a:ext cx="1503107" cy="9280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A75609A-316B-BCC0-6F97-FFD92B0987B3}"/>
              </a:ext>
            </a:extLst>
          </p:cNvPr>
          <p:cNvSpPr txBox="1"/>
          <p:nvPr/>
        </p:nvSpPr>
        <p:spPr>
          <a:xfrm>
            <a:off x="3839063" y="5740389"/>
            <a:ext cx="1385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NÚMERO</a:t>
            </a:r>
            <a:endParaRPr lang="es-BO" sz="2400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F33947E-26AE-F6D5-C7C0-785F7098F99C}"/>
              </a:ext>
            </a:extLst>
          </p:cNvPr>
          <p:cNvSpPr txBox="1"/>
          <p:nvPr/>
        </p:nvSpPr>
        <p:spPr>
          <a:xfrm>
            <a:off x="4250506" y="603827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CI</a:t>
            </a:r>
            <a:endParaRPr lang="es-BO" sz="2400" b="1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9A943D24-9D7B-3836-FA98-93A8F9FC3FF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143005" y="5500118"/>
            <a:ext cx="1075506" cy="55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5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3C3BAC68B0ECB40A287DF6C23C7DE42" ma:contentTypeVersion="2" ma:contentTypeDescription="Crear nuevo documento." ma:contentTypeScope="" ma:versionID="c942b39fcd5a71e3066a2c5454487d18">
  <xsd:schema xmlns:xsd="http://www.w3.org/2001/XMLSchema" xmlns:xs="http://www.w3.org/2001/XMLSchema" xmlns:p="http://schemas.microsoft.com/office/2006/metadata/properties" xmlns:ns2="d78ee920-20fe-46c6-8b26-f8ef16d5e536" targetNamespace="http://schemas.microsoft.com/office/2006/metadata/properties" ma:root="true" ma:fieldsID="eb63b8c96866532800282cee9fef2a5c" ns2:_="">
    <xsd:import namespace="d78ee920-20fe-46c6-8b26-f8ef16d5e5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ee920-20fe-46c6-8b26-f8ef16d5e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9DE1F8-CFC0-46AE-854C-DBCD93E7FE7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29d9768-fc96-4d06-aa8b-2d0fda187f5f"/>
    <ds:schemaRef ds:uri="234f6ec6-d80c-4738-a125-62e83e969d3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7A40B5-4C42-43D2-9D6A-53B3DD8A3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1F48-62B9-4923-8BF1-24F6DDD138E6}"/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2273</Words>
  <Application>Microsoft Office PowerPoint</Application>
  <PresentationFormat>Panorámica</PresentationFormat>
  <Paragraphs>573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37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Century Gothic</vt:lpstr>
      <vt:lpstr>Franklin Gothic Demi (Cuerpo)</vt:lpstr>
      <vt:lpstr>Impact</vt:lpstr>
      <vt:lpstr>Montserrat</vt:lpstr>
      <vt:lpstr>Montserrat ExtraBold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Omonte Sejas</dc:creator>
  <cp:lastModifiedBy>Ivan Omonte Sejas</cp:lastModifiedBy>
  <cp:revision>54</cp:revision>
  <dcterms:created xsi:type="dcterms:W3CDTF">2022-07-28T21:47:45Z</dcterms:created>
  <dcterms:modified xsi:type="dcterms:W3CDTF">2022-08-09T02:18:34Z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0x010100A3C3BAC68B0ECB40A287DF6C23C7DE42</vt:lpwstr>
  </property>
</Properties>
</file>