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1"/>
  </p:notesMasterIdLst>
  <p:sldIdLst>
    <p:sldId id="256" r:id="rId3"/>
    <p:sldId id="257" r:id="rId4"/>
    <p:sldId id="259" r:id="rId5"/>
    <p:sldId id="260" r:id="rId6"/>
    <p:sldId id="265" r:id="rId7"/>
    <p:sldId id="266" r:id="rId8"/>
    <p:sldId id="268" r:id="rId9"/>
    <p:sldId id="269" r:id="rId10"/>
    <p:sldId id="292" r:id="rId11"/>
    <p:sldId id="293" r:id="rId12"/>
    <p:sldId id="294" r:id="rId13"/>
    <p:sldId id="291" r:id="rId14"/>
    <p:sldId id="270" r:id="rId15"/>
    <p:sldId id="273" r:id="rId16"/>
    <p:sldId id="274" r:id="rId17"/>
    <p:sldId id="275" r:id="rId18"/>
    <p:sldId id="276" r:id="rId19"/>
    <p:sldId id="286" r:id="rId20"/>
    <p:sldId id="279" r:id="rId21"/>
    <p:sldId id="277" r:id="rId22"/>
    <p:sldId id="278" r:id="rId23"/>
    <p:sldId id="287" r:id="rId24"/>
    <p:sldId id="288" r:id="rId25"/>
    <p:sldId id="285" r:id="rId26"/>
    <p:sldId id="281" r:id="rId27"/>
    <p:sldId id="283" r:id="rId28"/>
    <p:sldId id="289" r:id="rId29"/>
    <p:sldId id="290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EA10D-6511-44F9-BFA7-29ECE912F768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69A3A-CC42-40C2-8DD6-4ECACC2787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24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dirty="0"/>
              <a:t>ES UN PROCESO DE APLICACIÓN DE REGLAS O NORMAS A LAS TABLAS Y RELACIONES OBTENIDAS EN EL MODELO RELACIONAL CON EL OBJETIVO DE MINIMIZAR LA REDUNDANCIA DE LOS DATOS, DISMINUIR PROBLEMAS DE ACTUALIZACIÓN DE DATOS Y PROTEGER LA INTEGRIDAD DE DATOS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9A3A-CC42-40C2-8DD6-4ECACC2787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73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B002B-7586-22CA-CE5D-35A7E9A04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3A589F-77A0-DE59-F9FE-A66EF3B6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2E828-220D-78A0-FE6E-B696B70B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966-FB63-47BA-B8EA-B69C891A19C9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A5AF0-68BF-C963-3FFE-ED826F4C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A1671-F530-D32C-346C-9BA06C52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412A-E137-4648-89A1-7DBC058C6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02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2CF5C-7EAC-1DFF-0EF4-DACDC289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23A2BD-0289-1719-0EC7-A37ACB8B3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5D001-332B-DD95-7109-E7ABECC8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966-FB63-47BA-B8EA-B69C891A19C9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DA1EF-2C34-FFB8-55EE-78B1F218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55DE0-42B8-541A-9E2C-0B8E021E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412A-E137-4648-89A1-7DBC058C6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8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20F5DB-6FE8-CDEC-FB68-F2C812B9A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C7BFA5-C23D-A444-B160-6C8BE968D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0CB5A-7DFE-0B9C-4E20-ADB39DC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966-FB63-47BA-B8EA-B69C891A19C9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44E0A-8981-F64A-935D-1433CB5C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8BAED-8912-D64B-3527-4BA3BF6B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412A-E137-4648-89A1-7DBC058C6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081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37A13-690A-01FF-A266-FD7CEBFE7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0DDAB0-9DD1-6C02-A98B-28AE6D376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FFE19D-EE36-8E1C-9B54-F44E5AA6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E690-73CE-44A4-AC9B-6CA125E0349D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BB000-29AA-7CDB-8592-CE40F3DE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E5A70-FE2F-B6C2-1740-154167C0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2197-F227-4A14-B5FE-0731F3657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89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4E195-9519-F4E7-0864-BD8B9FFB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A53D7D-78D8-E626-0795-074E1954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208A3-1DF3-41D5-7686-255E9DDF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E690-73CE-44A4-AC9B-6CA125E0349D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FE306-26D3-CD29-BD42-A1E93B6F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ABBC3-A670-71EE-E153-C56F6F99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2197-F227-4A14-B5FE-0731F3657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84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476F9-E03F-F01C-9BC9-CAC3B450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D426F-3828-6A97-0674-E031ACD5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BDC9E-83F7-5442-F0F3-91524608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E690-73CE-44A4-AC9B-6CA125E0349D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7AF07-D5A8-E5D7-97FD-573358A3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63386-D56D-9314-437F-21BB208A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2197-F227-4A14-B5FE-0731F3657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73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8A061-0E85-60A5-2F6F-62DD5CF5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74780-DFB6-117B-2C10-40B4E8015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8E453F-1EDC-9B9C-374E-52A0DBCDD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B6DBC4-7761-9269-C7B0-96CA0000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E690-73CE-44A4-AC9B-6CA125E0349D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C9B1AF-5E8D-B90E-38A6-0FB5D5D9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191209-B613-0D45-21A1-8D730FBA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2197-F227-4A14-B5FE-0731F3657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425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DF348-2C27-5130-79FA-2D137ABC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23D646-2952-4511-24BD-2B7E278FA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3A81F6-DD92-B879-94E3-B2E71EE14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578E6B-F12B-FE36-625D-0CF6F5D68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539B95-FD52-C0BA-CAC4-09AA9246E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3DCBC8-D1DB-2A57-6305-AC9D2103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E690-73CE-44A4-AC9B-6CA125E0349D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9971F4-11E2-3404-807C-4E91D343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73D128-2836-6539-EBAB-E9722D0F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2197-F227-4A14-B5FE-0731F3657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26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39C9-E2FD-1FDD-4A22-1C24AF3D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218B12-847C-C409-1D7D-8F51D005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E690-73CE-44A4-AC9B-6CA125E0349D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248D70-821D-D672-47E8-52AD04F8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3CECF2-FA5A-D38F-34BE-B12C5032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2197-F227-4A14-B5FE-0731F3657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06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D3155E-AE64-9382-6264-19075F43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E690-73CE-44A4-AC9B-6CA125E0349D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6AE081-9EC7-0AD6-F79E-930B8371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35B370-556A-2B6A-C0CA-012E23BE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2197-F227-4A14-B5FE-0731F3657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117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955CD-F002-E7D7-54E7-F7BA3260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02791-7530-4A71-D7B6-E1D12D3A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3FC64D-522F-2B25-B0CE-04E042045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4834C-74A7-98C1-E01D-0CF003CE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E690-73CE-44A4-AC9B-6CA125E0349D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459E77-7354-2DEA-B50B-F212999F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6DCE1D-CFB3-1432-3078-D5F31E83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2197-F227-4A14-B5FE-0731F3657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25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6447A-89EF-9CF7-B1A8-2842D7DD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F5E8CF-E655-B47A-080F-0E4A5B14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932B9-E7D5-01D2-847B-0C750300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966-FB63-47BA-B8EA-B69C891A19C9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1478E7-287E-FB49-6EB9-9A0B1A5B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932F44-8E93-B194-20E7-B8D4585B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412A-E137-4648-89A1-7DBC058C6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982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072FD-6B39-EC36-56BE-7E4E75DA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2936E6-0440-C5DF-262C-1C848B23A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337DE9-345E-EF91-F373-63DD887D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10324C-61F8-F75C-51E2-E2E82CC4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E690-73CE-44A4-AC9B-6CA125E0349D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2F9DD3-CA2D-DBBB-3803-D5F23943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5554E9-99E3-9C3D-8FE8-1E6BD69D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2197-F227-4A14-B5FE-0731F3657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19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97072-220E-605C-6B81-047D8026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0F4F81-D9E3-6C18-D8E3-D38BDF616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100A7-E2E0-EAE0-2BCC-B4B74C4F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E690-73CE-44A4-AC9B-6CA125E0349D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8344A-33D0-AFE0-00C8-51F0867C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3B3F4C-23D7-144E-9D74-CE295FD8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2197-F227-4A14-B5FE-0731F3657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541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55DEF3-A136-CC5C-05CA-21F876507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F4EFE-7B4E-C697-45CE-06BE0BCF0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3670E-F934-B944-9E56-0F5B8A7A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E690-73CE-44A4-AC9B-6CA125E0349D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4D035-0842-22CE-8919-89E1EC0B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53D4C0-058C-6223-F736-7E1820A4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2197-F227-4A14-B5FE-0731F3657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39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09357-2A0B-93BA-177B-95626EF7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A4E224-60CE-D5DF-EB63-5D22386F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7C429-FCEF-305A-8AE5-9AD1A2DA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966-FB63-47BA-B8EA-B69C891A19C9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30FDE-6C83-1B3F-A47C-C0EDD8FE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28D4A-F053-3B6A-218F-D181BE75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412A-E137-4648-89A1-7DBC058C6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41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6734D-1A83-28AA-1AD4-F099CAB9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9DEBF-789C-BE5E-C844-B48C2D9B4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284142-0EF5-8B84-D427-5F88FC2E0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93A11C-92D6-84B7-B6C0-554998F6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966-FB63-47BA-B8EA-B69C891A19C9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9FFC2B-2466-B89B-F24B-CC16B576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0A0280-7A7E-CA3A-C349-2562EBE4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412A-E137-4648-89A1-7DBC058C6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BEEA-2EC7-35BB-11AC-31689E9F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D8146-0E4F-6858-606B-CD4248CA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B12F90-1446-5AEE-A99E-86ACA4D7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1A16EE-274E-A656-38F9-ACC61053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6FAFE5-2F59-A871-D233-CD05714E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078EED-B160-4333-2B94-AB8B48A7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966-FB63-47BA-B8EA-B69C891A19C9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153389-821B-2844-DB20-98FCC0A6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C402B7-8A48-5FFB-8D4C-D846C3CA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412A-E137-4648-89A1-7DBC058C6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2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B7DA5-7D32-B847-61EF-F6074418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ECC922-7B63-1E9F-94B3-B8C1C52B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966-FB63-47BA-B8EA-B69C891A19C9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05FF4F-57D3-C5A3-51FC-66CB1C1F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846D59-6CA0-1208-3123-8C6E7875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412A-E137-4648-89A1-7DBC058C6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1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BF19DD-45FD-3539-3679-79DE0DEC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966-FB63-47BA-B8EA-B69C891A19C9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033A5E-988C-CCC6-60FE-8675DF82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1D916E-C75E-0811-6D34-D6B44295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412A-E137-4648-89A1-7DBC058C6D44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911EE0-D273-A7AA-F01C-EDCBCBFE9F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629" y="96982"/>
            <a:ext cx="1455964" cy="1132416"/>
          </a:xfrm>
          <a:prstGeom prst="ellips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34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7D017-3878-0E6A-D897-68B5831E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6AC2D-8B1E-CEA3-E8F0-C2AB3A8B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0DFB25-85D8-6DA2-6BB7-6C7801737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76F1FC-F4F0-3AAA-4486-CCF93383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966-FB63-47BA-B8EA-B69C891A19C9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4BE0A7-F03D-2E53-981D-8685E163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400007-4C99-5C4C-CC4F-862F9FB8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412A-E137-4648-89A1-7DBC058C6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62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7D954-3C2A-F99C-95C7-42CC4E2B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F30FB5-4B0B-924C-DE24-254558A13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AA2127-DFDC-3C7D-01D9-AC27E7F83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783A49-305D-0774-0485-0CD87B6B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966-FB63-47BA-B8EA-B69C891A19C9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0BB430-753C-4AB9-8DA5-40BCA979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C00E6E-264E-DD77-4F09-A1B99E1F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412A-E137-4648-89A1-7DBC058C6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16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B45B69-19AE-E3F7-5897-98DC762C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726BC1-2F6E-FA32-E41F-5DD9396F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A31B5-7A1D-5B8E-A0B6-DB04BDCCE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0E966-FB63-47BA-B8EA-B69C891A19C9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8A7EBD-F036-C694-5349-DD7899B6E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8479DB-AFD1-F89F-1F1B-A46B6AC4F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412A-E137-4648-89A1-7DBC058C6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2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A36765-FA16-48B6-7E8F-EC25622A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12715E-8A0B-796D-62A7-BE7E711CC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0E3E70-5614-BB98-6019-BE66220E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E690-73CE-44A4-AC9B-6CA125E0349D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16-6460-CFE3-F6A6-108E01D7B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B859A5-B7B3-B80B-24E0-D681A9CAE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2197-F227-4A14-B5FE-0731F3657C3D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110">
            <a:extLst>
              <a:ext uri="{FF2B5EF4-FFF2-40B4-BE49-F238E27FC236}">
                <a16:creationId xmlns:a16="http://schemas.microsoft.com/office/drawing/2014/main" id="{F09C1C73-1742-A715-336C-275F741CE1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7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7388828-8850-3C5A-C3CB-66344A262F7B}"/>
              </a:ext>
            </a:extLst>
          </p:cNvPr>
          <p:cNvSpPr/>
          <p:nvPr userDrawn="1"/>
        </p:nvSpPr>
        <p:spPr>
          <a:xfrm>
            <a:off x="0" y="1050586"/>
            <a:ext cx="12192000" cy="5823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9B858E7-59A6-D01D-9BC2-75241C157C2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18" y="37308"/>
            <a:ext cx="1455964" cy="1132416"/>
          </a:xfrm>
          <a:prstGeom prst="ellips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7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514AA7-5D89-646E-1C1F-A61597C3DBFE}"/>
              </a:ext>
            </a:extLst>
          </p:cNvPr>
          <p:cNvSpPr txBox="1"/>
          <p:nvPr/>
        </p:nvSpPr>
        <p:spPr>
          <a:xfrm>
            <a:off x="3400424" y="847725"/>
            <a:ext cx="5686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chemeClr val="bg1"/>
                </a:solidFill>
                <a:latin typeface="Impact" panose="020B0806030902050204" pitchFamily="34" charset="0"/>
              </a:rPr>
              <a:t>BASE DE DATOS I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C5753C1-B204-9CCB-4CA9-743D78D81A55}"/>
              </a:ext>
            </a:extLst>
          </p:cNvPr>
          <p:cNvSpPr/>
          <p:nvPr/>
        </p:nvSpPr>
        <p:spPr>
          <a:xfrm>
            <a:off x="266700" y="1885950"/>
            <a:ext cx="11582400" cy="38481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41BC96-E58C-386B-9EAF-5F17941C80B2}"/>
              </a:ext>
            </a:extLst>
          </p:cNvPr>
          <p:cNvSpPr txBox="1"/>
          <p:nvPr/>
        </p:nvSpPr>
        <p:spPr>
          <a:xfrm>
            <a:off x="457200" y="3293804"/>
            <a:ext cx="11382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ranklin Gothic Demi" panose="020B0703020102020204" pitchFamily="34" charset="0"/>
              </a:rPr>
              <a:t>TEMA 4: DISE</a:t>
            </a:r>
            <a:r>
              <a:rPr lang="es-BO" sz="44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ranklin Gothic Demi" panose="020B0703020102020204" pitchFamily="34" charset="0"/>
              </a:rPr>
              <a:t>ÑO LÓGICO DE BASE DE DATOS</a:t>
            </a:r>
            <a:endParaRPr lang="es-ES" sz="44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Franklin Gothic Demi" panose="020B0703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70BE40-AE9A-D2C2-7784-611314433899}"/>
              </a:ext>
            </a:extLst>
          </p:cNvPr>
          <p:cNvSpPr txBox="1"/>
          <p:nvPr/>
        </p:nvSpPr>
        <p:spPr>
          <a:xfrm>
            <a:off x="8813959" y="6167790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Iván Omonte Sejas </a:t>
            </a:r>
            <a:r>
              <a:rPr lang="es-E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Ph.D</a:t>
            </a: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.</a:t>
            </a:r>
            <a:endParaRPr lang="es-B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480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933C15-A810-5E56-5F99-F1F8B5847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7" t="13919" r="27968" b="38022"/>
          <a:stretch/>
        </p:blipFill>
        <p:spPr>
          <a:xfrm>
            <a:off x="1386672" y="1151425"/>
            <a:ext cx="8651631" cy="5706575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A17689DF-A9AF-C820-C2F5-76981ED60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81" y="144768"/>
            <a:ext cx="10562539" cy="5001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MCD EN POWER DESIGNER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651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B71C26EA-5D87-FCD0-05FE-C0D2BA229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81" y="144768"/>
            <a:ext cx="10562539" cy="5001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MLD EN POWER DESIGNER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B54A0D-E9BA-F02D-DE98-4E37EB815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5" t="12601" b="10770"/>
          <a:stretch/>
        </p:blipFill>
        <p:spPr>
          <a:xfrm>
            <a:off x="729798" y="1364295"/>
            <a:ext cx="11050219" cy="52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61952A3A-3C41-4E8D-D0F9-AE0BB4AB4CDA}"/>
              </a:ext>
            </a:extLst>
          </p:cNvPr>
          <p:cNvSpPr/>
          <p:nvPr/>
        </p:nvSpPr>
        <p:spPr>
          <a:xfrm>
            <a:off x="5667918" y="3448266"/>
            <a:ext cx="424200" cy="391795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55AB4947-81A5-9BF5-CABE-A52A608891E8}"/>
              </a:ext>
            </a:extLst>
          </p:cNvPr>
          <p:cNvSpPr/>
          <p:nvPr/>
        </p:nvSpPr>
        <p:spPr>
          <a:xfrm rot="10800000">
            <a:off x="5681325" y="2817144"/>
            <a:ext cx="424200" cy="391795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D492D5F-A906-89C9-3416-39E091D427DC}"/>
              </a:ext>
            </a:extLst>
          </p:cNvPr>
          <p:cNvSpPr/>
          <p:nvPr/>
        </p:nvSpPr>
        <p:spPr>
          <a:xfrm rot="5400000">
            <a:off x="7245714" y="4737999"/>
            <a:ext cx="424200" cy="391795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B7185422-7ED3-44A4-3C93-61FC97F32CC6}"/>
              </a:ext>
            </a:extLst>
          </p:cNvPr>
          <p:cNvSpPr/>
          <p:nvPr/>
        </p:nvSpPr>
        <p:spPr>
          <a:xfrm rot="16046866">
            <a:off x="4334418" y="4753191"/>
            <a:ext cx="424200" cy="391795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0BFD8DC-93E4-1590-6EC6-34A5B7601CB5}"/>
              </a:ext>
            </a:extLst>
          </p:cNvPr>
          <p:cNvCxnSpPr/>
          <p:nvPr/>
        </p:nvCxnSpPr>
        <p:spPr>
          <a:xfrm>
            <a:off x="2695575" y="4949088"/>
            <a:ext cx="2022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17C19FE8-7A9D-031A-BE81-EEFA2BDF7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32699"/>
              </p:ext>
            </p:extLst>
          </p:nvPr>
        </p:nvGraphicFramePr>
        <p:xfrm>
          <a:off x="793750" y="3822331"/>
          <a:ext cx="1901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825">
                  <a:extLst>
                    <a:ext uri="{9D8B030D-6E8A-4147-A177-3AD203B41FA5}">
                      <a16:colId xmlns:a16="http://schemas.microsoft.com/office/drawing/2014/main" val="1799982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5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1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RAZON SOCIAL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0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SUCURSAL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DIRECCION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2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TELEFONO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0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DEPARTAMENTO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22372"/>
                  </a:ext>
                </a:extLst>
              </a:tr>
            </a:tbl>
          </a:graphicData>
        </a:graphic>
      </p:graphicFrame>
      <p:graphicFrame>
        <p:nvGraphicFramePr>
          <p:cNvPr id="10" name="Tabla 5">
            <a:extLst>
              <a:ext uri="{FF2B5EF4-FFF2-40B4-BE49-F238E27FC236}">
                <a16:creationId xmlns:a16="http://schemas.microsoft.com/office/drawing/2014/main" id="{7EB96463-7C92-4E6C-1CEA-BFAC2299A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96375"/>
              </p:ext>
            </p:extLst>
          </p:nvPr>
        </p:nvGraphicFramePr>
        <p:xfrm>
          <a:off x="9496425" y="3999615"/>
          <a:ext cx="2082800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382180395"/>
                    </a:ext>
                  </a:extLst>
                </a:gridCol>
              </a:tblGrid>
              <a:tr h="233891">
                <a:tc>
                  <a:txBody>
                    <a:bodyPr/>
                    <a:lstStyle/>
                    <a:p>
                      <a:r>
                        <a:rPr lang="es-ES" dirty="0"/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2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3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APELLIDOS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23735"/>
                  </a:ext>
                </a:extLst>
              </a:tr>
            </a:tbl>
          </a:graphicData>
        </a:graphic>
      </p:graphicFrame>
      <p:graphicFrame>
        <p:nvGraphicFramePr>
          <p:cNvPr id="11" name="Tabla 6">
            <a:extLst>
              <a:ext uri="{FF2B5EF4-FFF2-40B4-BE49-F238E27FC236}">
                <a16:creationId xmlns:a16="http://schemas.microsoft.com/office/drawing/2014/main" id="{EB8FCF6B-E731-324C-FF5B-BF22D6E4F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88015"/>
              </p:ext>
            </p:extLst>
          </p:nvPr>
        </p:nvGraphicFramePr>
        <p:xfrm>
          <a:off x="4718050" y="1079583"/>
          <a:ext cx="230187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1875">
                  <a:extLst>
                    <a:ext uri="{9D8B030D-6E8A-4147-A177-3AD203B41FA5}">
                      <a16:colId xmlns:a16="http://schemas.microsoft.com/office/drawing/2014/main" val="410649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6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2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DESCRIPCION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2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35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PRECIO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48878"/>
                  </a:ext>
                </a:extLst>
              </a:tr>
            </a:tbl>
          </a:graphicData>
        </a:graphic>
      </p:graphicFrame>
      <p:graphicFrame>
        <p:nvGraphicFramePr>
          <p:cNvPr id="12" name="Tabla 7">
            <a:extLst>
              <a:ext uri="{FF2B5EF4-FFF2-40B4-BE49-F238E27FC236}">
                <a16:creationId xmlns:a16="http://schemas.microsoft.com/office/drawing/2014/main" id="{48965F45-7D17-D641-5DAF-9E856A746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29952"/>
              </p:ext>
            </p:extLst>
          </p:nvPr>
        </p:nvGraphicFramePr>
        <p:xfrm>
          <a:off x="4718050" y="3822331"/>
          <a:ext cx="2606674" cy="30067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6674">
                  <a:extLst>
                    <a:ext uri="{9D8B030D-6E8A-4147-A177-3AD203B41FA5}">
                      <a16:colId xmlns:a16="http://schemas.microsoft.com/office/drawing/2014/main" val="2370484785"/>
                    </a:ext>
                  </a:extLst>
                </a:gridCol>
              </a:tblGrid>
              <a:tr h="410845">
                <a:tc>
                  <a:txBody>
                    <a:bodyPr/>
                    <a:lstStyle/>
                    <a:p>
                      <a:r>
                        <a:rPr lang="es-ES" dirty="0"/>
                        <a:t>FACTURA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8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NUMERO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CODIGO AUTORIZACION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9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9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7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NUMERO OPERACION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1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QR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4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75253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99A9E824-9915-A32B-D3E3-CE56C990C7DA}"/>
              </a:ext>
            </a:extLst>
          </p:cNvPr>
          <p:cNvSpPr txBox="1"/>
          <p:nvPr/>
        </p:nvSpPr>
        <p:spPr>
          <a:xfrm>
            <a:off x="2695575" y="43591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1,1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E4FE0F-14D5-1067-526D-4D22D390C8B6}"/>
              </a:ext>
            </a:extLst>
          </p:cNvPr>
          <p:cNvSpPr txBox="1"/>
          <p:nvPr/>
        </p:nvSpPr>
        <p:spPr>
          <a:xfrm>
            <a:off x="4120988" y="435914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1,N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C8C0809-6660-4930-7EE8-B85F81F8B681}"/>
              </a:ext>
            </a:extLst>
          </p:cNvPr>
          <p:cNvCxnSpPr/>
          <p:nvPr/>
        </p:nvCxnSpPr>
        <p:spPr>
          <a:xfrm>
            <a:off x="5886450" y="2461526"/>
            <a:ext cx="0" cy="1360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2A3BBD-4ECD-CF69-6C0F-9DFD6920AAFA}"/>
              </a:ext>
            </a:extLst>
          </p:cNvPr>
          <p:cNvSpPr txBox="1"/>
          <p:nvPr/>
        </p:nvSpPr>
        <p:spPr>
          <a:xfrm>
            <a:off x="6137275" y="34969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1,N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C6D3B76-41C0-0CEF-3302-3AA9E55E13B9}"/>
              </a:ext>
            </a:extLst>
          </p:cNvPr>
          <p:cNvSpPr txBox="1"/>
          <p:nvPr/>
        </p:nvSpPr>
        <p:spPr>
          <a:xfrm>
            <a:off x="6137275" y="288975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1,N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22638EF-D069-A06E-600B-A0DF03DD14C5}"/>
              </a:ext>
            </a:extLst>
          </p:cNvPr>
          <p:cNvCxnSpPr/>
          <p:nvPr/>
        </p:nvCxnSpPr>
        <p:spPr>
          <a:xfrm>
            <a:off x="7324724" y="4938026"/>
            <a:ext cx="21717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390AD0C-CF20-9CC9-3E02-6FB6D317807C}"/>
              </a:ext>
            </a:extLst>
          </p:cNvPr>
          <p:cNvSpPr txBox="1"/>
          <p:nvPr/>
        </p:nvSpPr>
        <p:spPr>
          <a:xfrm>
            <a:off x="8861343" y="441260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1,1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A272986-4E0D-C285-25E3-BD8D9D521B4C}"/>
              </a:ext>
            </a:extLst>
          </p:cNvPr>
          <p:cNvSpPr txBox="1"/>
          <p:nvPr/>
        </p:nvSpPr>
        <p:spPr>
          <a:xfrm>
            <a:off x="7393081" y="43271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1,N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9DD90E4-BBAD-99B3-6B98-A548E9F29A3F}"/>
              </a:ext>
            </a:extLst>
          </p:cNvPr>
          <p:cNvCxnSpPr>
            <a:cxnSpLocks/>
          </p:cNvCxnSpPr>
          <p:nvPr/>
        </p:nvCxnSpPr>
        <p:spPr>
          <a:xfrm>
            <a:off x="2867106" y="4738001"/>
            <a:ext cx="0" cy="391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6C76E82-C1DA-7E03-D84E-26B05D6700F3}"/>
              </a:ext>
            </a:extLst>
          </p:cNvPr>
          <p:cNvCxnSpPr/>
          <p:nvPr/>
        </p:nvCxnSpPr>
        <p:spPr>
          <a:xfrm>
            <a:off x="9339359" y="4742128"/>
            <a:ext cx="0" cy="391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7688C7-1FC9-2D72-728F-CF8BC129A5DE}"/>
              </a:ext>
            </a:extLst>
          </p:cNvPr>
          <p:cNvSpPr txBox="1"/>
          <p:nvPr/>
        </p:nvSpPr>
        <p:spPr>
          <a:xfrm>
            <a:off x="6040298" y="3198263"/>
            <a:ext cx="9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solidFill>
                  <a:srgbClr val="0000FF"/>
                </a:solidFill>
              </a:rPr>
              <a:t>INCLUYE</a:t>
            </a:r>
            <a:endParaRPr lang="es-ES" dirty="0">
              <a:solidFill>
                <a:srgbClr val="0000FF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5770FB4-3331-89AF-4F0F-063423200539}"/>
              </a:ext>
            </a:extLst>
          </p:cNvPr>
          <p:cNvSpPr txBox="1"/>
          <p:nvPr/>
        </p:nvSpPr>
        <p:spPr>
          <a:xfrm>
            <a:off x="7782100" y="4107178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solidFill>
                  <a:srgbClr val="0000FF"/>
                </a:solidFill>
              </a:rPr>
              <a:t>PERTENECE</a:t>
            </a:r>
            <a:endParaRPr lang="es-ES" dirty="0">
              <a:solidFill>
                <a:srgbClr val="0000FF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6CE066B-6558-D04A-1B36-3CEE6A096691}"/>
              </a:ext>
            </a:extLst>
          </p:cNvPr>
          <p:cNvSpPr txBox="1"/>
          <p:nvPr/>
        </p:nvSpPr>
        <p:spPr>
          <a:xfrm>
            <a:off x="2988304" y="3993771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solidFill>
                  <a:srgbClr val="0000FF"/>
                </a:solidFill>
              </a:rPr>
              <a:t>PERTENECE</a:t>
            </a:r>
            <a:endParaRPr lang="es-ES" dirty="0">
              <a:solidFill>
                <a:srgbClr val="0000FF"/>
              </a:solidFill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EC034428-9771-84CB-1454-5F2358F9E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81" y="144768"/>
            <a:ext cx="10562539" cy="5001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EJERCICIOS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A3C5DC9-6192-BB38-406B-0E5E991FBCC1}"/>
              </a:ext>
            </a:extLst>
          </p:cNvPr>
          <p:cNvSpPr txBox="1"/>
          <p:nvPr/>
        </p:nvSpPr>
        <p:spPr>
          <a:xfrm>
            <a:off x="1744662" y="684963"/>
            <a:ext cx="9085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>
                <a:solidFill>
                  <a:srgbClr val="FFFF00"/>
                </a:solidFill>
              </a:rPr>
              <a:t>2. REALIZAR LA TRANSFORMACIÓN DEL MODELO CONCEPTUAL AL MODELO LÓGICO</a:t>
            </a:r>
            <a:endParaRPr lang="es-E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9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CA6EF4C-98DA-3165-BE77-8F8B4651212B}"/>
              </a:ext>
            </a:extLst>
          </p:cNvPr>
          <p:cNvSpPr/>
          <p:nvPr/>
        </p:nvSpPr>
        <p:spPr>
          <a:xfrm>
            <a:off x="2273543" y="2239839"/>
            <a:ext cx="2071679" cy="3400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9DA0932B-FE8F-4F30-6C82-953D508CE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91" y="270333"/>
            <a:ext cx="10562539" cy="5001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NORMALIZACI</a:t>
            </a: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ÓN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B77337-B015-0B61-1761-8BC7FEC33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7" y="3299020"/>
            <a:ext cx="1567957" cy="15679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0EF15DE-EFB2-ECD2-D8E3-03A8371CAD54}"/>
              </a:ext>
            </a:extLst>
          </p:cNvPr>
          <p:cNvSpPr txBox="1"/>
          <p:nvPr/>
        </p:nvSpPr>
        <p:spPr>
          <a:xfrm>
            <a:off x="543060" y="2777115"/>
            <a:ext cx="139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PROCESO</a:t>
            </a:r>
            <a:endParaRPr lang="es-ES" sz="2400" b="1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30A8F3-BBD5-2368-6F37-44CF1D046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345" y="2860870"/>
            <a:ext cx="876300" cy="876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8538B2-B169-F5DD-0668-48E1C4FEA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868623" y="4388733"/>
            <a:ext cx="1000127" cy="10001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530946-A542-07BE-3FA7-00F9AE778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183" y="2744974"/>
            <a:ext cx="476002" cy="4760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89A96AC-35AA-453F-63A1-E932910C9B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507" y="3940051"/>
            <a:ext cx="476002" cy="47600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8226345-4F8D-26CA-10CB-E3C23E270FAA}"/>
              </a:ext>
            </a:extLst>
          </p:cNvPr>
          <p:cNvSpPr txBox="1"/>
          <p:nvPr/>
        </p:nvSpPr>
        <p:spPr>
          <a:xfrm>
            <a:off x="2657773" y="2412465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NORMAS</a:t>
            </a:r>
            <a:endParaRPr lang="es-ES" sz="24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CC1A5B6-589E-3479-9BD7-ECCB11D3DA47}"/>
              </a:ext>
            </a:extLst>
          </p:cNvPr>
          <p:cNvSpPr txBox="1"/>
          <p:nvPr/>
        </p:nvSpPr>
        <p:spPr>
          <a:xfrm>
            <a:off x="2762654" y="3832119"/>
            <a:ext cx="116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REGLAS</a:t>
            </a:r>
            <a:endParaRPr lang="es-ES" sz="24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A7BDF60-B1D8-EB81-8A18-1B1356C856D7}"/>
              </a:ext>
            </a:extLst>
          </p:cNvPr>
          <p:cNvSpPr txBox="1"/>
          <p:nvPr/>
        </p:nvSpPr>
        <p:spPr>
          <a:xfrm>
            <a:off x="2435777" y="1799293"/>
            <a:ext cx="174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APLICACIÓN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AC2273-3456-855D-587B-2E982919D0FE}"/>
              </a:ext>
            </a:extLst>
          </p:cNvPr>
          <p:cNvGrpSpPr/>
          <p:nvPr/>
        </p:nvGrpSpPr>
        <p:grpSpPr>
          <a:xfrm>
            <a:off x="5304088" y="2915316"/>
            <a:ext cx="755803" cy="2412670"/>
            <a:chOff x="5335595" y="2704302"/>
            <a:chExt cx="755803" cy="241267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3F471D0-F608-C994-5EDC-3E83EA19C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5595" y="2704302"/>
              <a:ext cx="755803" cy="755803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D20F3A76-C112-F238-E56C-3F474B832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5595" y="4361169"/>
              <a:ext cx="755803" cy="755803"/>
            </a:xfrm>
            <a:prstGeom prst="rect">
              <a:avLst/>
            </a:prstGeom>
          </p:spPr>
        </p:pic>
        <p:sp>
          <p:nvSpPr>
            <p:cNvPr id="10" name="Rombo 9">
              <a:extLst>
                <a:ext uri="{FF2B5EF4-FFF2-40B4-BE49-F238E27FC236}">
                  <a16:creationId xmlns:a16="http://schemas.microsoft.com/office/drawing/2014/main" id="{FD4C1426-7BC1-CFCD-E550-81D9DEDCCC88}"/>
                </a:ext>
              </a:extLst>
            </p:cNvPr>
            <p:cNvSpPr/>
            <p:nvPr/>
          </p:nvSpPr>
          <p:spPr>
            <a:xfrm>
              <a:off x="5420522" y="3645370"/>
              <a:ext cx="585948" cy="533400"/>
            </a:xfrm>
            <a:prstGeom prst="diamond">
              <a:avLst/>
            </a:prstGeom>
            <a:solidFill>
              <a:srgbClr val="00808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CFF83987-6116-EA80-27CD-EE22EBE2797D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713496" y="3333750"/>
              <a:ext cx="0" cy="311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096A067-D50E-E21F-41E1-3C22D7524ADA}"/>
                </a:ext>
              </a:extLst>
            </p:cNvPr>
            <p:cNvCxnSpPr>
              <a:cxnSpLocks/>
            </p:cNvCxnSpPr>
            <p:nvPr/>
          </p:nvCxnSpPr>
          <p:spPr>
            <a:xfrm>
              <a:off x="5713496" y="4152900"/>
              <a:ext cx="0" cy="311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9373208-1790-B27D-E480-7CBBE74B5E1B}"/>
              </a:ext>
            </a:extLst>
          </p:cNvPr>
          <p:cNvSpPr txBox="1"/>
          <p:nvPr/>
        </p:nvSpPr>
        <p:spPr>
          <a:xfrm>
            <a:off x="5115231" y="2453651"/>
            <a:ext cx="113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TABLAS</a:t>
            </a:r>
            <a:endParaRPr lang="es-ES" sz="24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CB867A6-0B6E-0C18-ABCB-AAF7245F8E9D}"/>
              </a:ext>
            </a:extLst>
          </p:cNvPr>
          <p:cNvSpPr txBox="1"/>
          <p:nvPr/>
        </p:nvSpPr>
        <p:spPr>
          <a:xfrm>
            <a:off x="5942915" y="3875722"/>
            <a:ext cx="176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RELACIONES</a:t>
            </a:r>
            <a:endParaRPr lang="es-ES" sz="2400" b="1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D74EE456-E5AE-ADD1-1827-4C37F702E9C7}"/>
              </a:ext>
            </a:extLst>
          </p:cNvPr>
          <p:cNvSpPr/>
          <p:nvPr/>
        </p:nvSpPr>
        <p:spPr>
          <a:xfrm>
            <a:off x="4609671" y="2239839"/>
            <a:ext cx="3103087" cy="3400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1764B29-BD99-B3F4-9D36-DF0C0E56969D}"/>
              </a:ext>
            </a:extLst>
          </p:cNvPr>
          <p:cNvSpPr txBox="1"/>
          <p:nvPr/>
        </p:nvSpPr>
        <p:spPr>
          <a:xfrm>
            <a:off x="4696548" y="1780222"/>
            <a:ext cx="3016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MODELO RELACIONAL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BF4E767-5F75-9351-3F0E-59A2245BE3C2}"/>
              </a:ext>
            </a:extLst>
          </p:cNvPr>
          <p:cNvSpPr txBox="1"/>
          <p:nvPr/>
        </p:nvSpPr>
        <p:spPr>
          <a:xfrm>
            <a:off x="8528093" y="2735722"/>
            <a:ext cx="311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rgbClr val="0000FF"/>
                </a:solidFill>
              </a:rPr>
              <a:t>MINIMIZAR REDUNDANCIA DE DATOS</a:t>
            </a:r>
            <a:endParaRPr lang="es-ES" b="1" dirty="0">
              <a:solidFill>
                <a:srgbClr val="0000FF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F7806E8-AE2B-10C9-C4C4-63DBF9B467F0}"/>
              </a:ext>
            </a:extLst>
          </p:cNvPr>
          <p:cNvSpPr txBox="1"/>
          <p:nvPr/>
        </p:nvSpPr>
        <p:spPr>
          <a:xfrm>
            <a:off x="8528093" y="3832119"/>
            <a:ext cx="311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rgbClr val="0000FF"/>
                </a:solidFill>
              </a:rPr>
              <a:t>DISMINUIR PROBLEMAS DE ACTUALIZACIÓN DE DATOS</a:t>
            </a:r>
            <a:endParaRPr lang="es-ES" b="1" dirty="0">
              <a:solidFill>
                <a:srgbClr val="0000FF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A0D2B279-13A1-ADE6-3192-DA6A6B32A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207" y="4888796"/>
            <a:ext cx="476002" cy="476002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89DB8F52-4608-3FDC-24FA-EDE8AE12CF36}"/>
              </a:ext>
            </a:extLst>
          </p:cNvPr>
          <p:cNvSpPr txBox="1"/>
          <p:nvPr/>
        </p:nvSpPr>
        <p:spPr>
          <a:xfrm>
            <a:off x="8528093" y="4822967"/>
            <a:ext cx="311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rgbClr val="0000FF"/>
                </a:solidFill>
              </a:rPr>
              <a:t>PROTEGER LA INTEGRIDAD DE DATOS</a:t>
            </a:r>
            <a:endParaRPr lang="es-ES" b="1" dirty="0">
              <a:solidFill>
                <a:srgbClr val="0000FF"/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E1C6F7E-48D7-6ED4-366D-4B7D45EFDA51}"/>
              </a:ext>
            </a:extLst>
          </p:cNvPr>
          <p:cNvSpPr/>
          <p:nvPr/>
        </p:nvSpPr>
        <p:spPr>
          <a:xfrm>
            <a:off x="7827342" y="2239839"/>
            <a:ext cx="3818801" cy="3400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5791FCD-959C-E6C3-1ABA-C7640D30AA6F}"/>
              </a:ext>
            </a:extLst>
          </p:cNvPr>
          <p:cNvSpPr txBox="1"/>
          <p:nvPr/>
        </p:nvSpPr>
        <p:spPr>
          <a:xfrm>
            <a:off x="8776628" y="1799293"/>
            <a:ext cx="1584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OBJETIVOS</a:t>
            </a:r>
            <a:endParaRPr lang="es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30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B5409C3A-B4B0-B59A-0828-772B6E7FF0CC}"/>
              </a:ext>
            </a:extLst>
          </p:cNvPr>
          <p:cNvSpPr/>
          <p:nvPr/>
        </p:nvSpPr>
        <p:spPr>
          <a:xfrm>
            <a:off x="1890764" y="1517719"/>
            <a:ext cx="5082797" cy="50827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3B3B15-5E4B-A7F4-9F8A-DF877846E73E}"/>
              </a:ext>
            </a:extLst>
          </p:cNvPr>
          <p:cNvSpPr/>
          <p:nvPr/>
        </p:nvSpPr>
        <p:spPr>
          <a:xfrm>
            <a:off x="2187191" y="2029767"/>
            <a:ext cx="4490362" cy="44903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B9942F6-3608-B350-FC15-F8C51E4F7F2A}"/>
              </a:ext>
            </a:extLst>
          </p:cNvPr>
          <p:cNvSpPr/>
          <p:nvPr/>
        </p:nvSpPr>
        <p:spPr>
          <a:xfrm>
            <a:off x="2462684" y="2514607"/>
            <a:ext cx="3887879" cy="38878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05C1F83-65B4-BB05-DCBC-6323B7234C78}"/>
              </a:ext>
            </a:extLst>
          </p:cNvPr>
          <p:cNvSpPr/>
          <p:nvPr/>
        </p:nvSpPr>
        <p:spPr>
          <a:xfrm>
            <a:off x="2799306" y="3044651"/>
            <a:ext cx="3156864" cy="31568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6E21E74-4113-0313-0872-F3FFB53EAB27}"/>
              </a:ext>
            </a:extLst>
          </p:cNvPr>
          <p:cNvSpPr/>
          <p:nvPr/>
        </p:nvSpPr>
        <p:spPr>
          <a:xfrm>
            <a:off x="3181147" y="3717893"/>
            <a:ext cx="2352990" cy="23529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3016497-D513-A26D-1CFC-885F9C9565C1}"/>
              </a:ext>
            </a:extLst>
          </p:cNvPr>
          <p:cNvSpPr/>
          <p:nvPr/>
        </p:nvSpPr>
        <p:spPr>
          <a:xfrm>
            <a:off x="3557121" y="4350939"/>
            <a:ext cx="1577591" cy="1577591"/>
          </a:xfrm>
          <a:prstGeom prst="ellipse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86D0E-5A33-1202-9E59-13F1E38D6E88}"/>
              </a:ext>
            </a:extLst>
          </p:cNvPr>
          <p:cNvSpPr txBox="1"/>
          <p:nvPr/>
        </p:nvSpPr>
        <p:spPr>
          <a:xfrm>
            <a:off x="3961034" y="4817061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1FN</a:t>
            </a: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FC4032-29B9-D148-F9F2-54A093740B68}"/>
              </a:ext>
            </a:extLst>
          </p:cNvPr>
          <p:cNvSpPr txBox="1"/>
          <p:nvPr/>
        </p:nvSpPr>
        <p:spPr>
          <a:xfrm>
            <a:off x="3890695" y="3846909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2FN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2619E3D-1491-61F7-8C25-D0C6130F6530}"/>
              </a:ext>
            </a:extLst>
          </p:cNvPr>
          <p:cNvSpPr txBox="1"/>
          <p:nvPr/>
        </p:nvSpPr>
        <p:spPr>
          <a:xfrm>
            <a:off x="3890695" y="3181336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3FN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864BDC-2503-55F8-D90F-C47BA8858151}"/>
              </a:ext>
            </a:extLst>
          </p:cNvPr>
          <p:cNvSpPr txBox="1"/>
          <p:nvPr/>
        </p:nvSpPr>
        <p:spPr>
          <a:xfrm>
            <a:off x="3890695" y="256503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FNBC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885B5A-7701-1C41-D0D6-BCE3F5191593}"/>
              </a:ext>
            </a:extLst>
          </p:cNvPr>
          <p:cNvSpPr txBox="1"/>
          <p:nvPr/>
        </p:nvSpPr>
        <p:spPr>
          <a:xfrm>
            <a:off x="4021741" y="2058550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4FN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1635397-68DA-F1D0-F651-DD0ABE5E089D}"/>
              </a:ext>
            </a:extLst>
          </p:cNvPr>
          <p:cNvSpPr txBox="1"/>
          <p:nvPr/>
        </p:nvSpPr>
        <p:spPr>
          <a:xfrm>
            <a:off x="3961034" y="1535330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5FN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3186E27-6E75-8887-7787-C793B0B99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91" y="270333"/>
            <a:ext cx="10562539" cy="5001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FORMAS NORMALES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F6C17BC-E9D6-74E9-1A9A-6350479793A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134712" y="5340281"/>
            <a:ext cx="2399049" cy="1512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B2A49DF-6D88-01A0-12E0-76FD82D03664}"/>
              </a:ext>
            </a:extLst>
          </p:cNvPr>
          <p:cNvCxnSpPr/>
          <p:nvPr/>
        </p:nvCxnSpPr>
        <p:spPr>
          <a:xfrm>
            <a:off x="5372942" y="4350939"/>
            <a:ext cx="2190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F92750D-5855-F0B4-7200-F8B79FED6893}"/>
              </a:ext>
            </a:extLst>
          </p:cNvPr>
          <p:cNvCxnSpPr>
            <a:cxnSpLocks/>
          </p:cNvCxnSpPr>
          <p:nvPr/>
        </p:nvCxnSpPr>
        <p:spPr>
          <a:xfrm flipV="1">
            <a:off x="5534137" y="3568841"/>
            <a:ext cx="2029346" cy="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61D47C0-DECF-E7BC-B71E-74296F74E4A5}"/>
              </a:ext>
            </a:extLst>
          </p:cNvPr>
          <p:cNvCxnSpPr>
            <a:cxnSpLocks/>
          </p:cNvCxnSpPr>
          <p:nvPr/>
        </p:nvCxnSpPr>
        <p:spPr>
          <a:xfrm>
            <a:off x="5656392" y="2937471"/>
            <a:ext cx="190709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CD9EE73-8714-FEA3-24B6-34E836AFCA4D}"/>
              </a:ext>
            </a:extLst>
          </p:cNvPr>
          <p:cNvCxnSpPr/>
          <p:nvPr/>
        </p:nvCxnSpPr>
        <p:spPr>
          <a:xfrm>
            <a:off x="5372942" y="2245809"/>
            <a:ext cx="2190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C279A57-19F0-32DD-8087-5FC926DD3C80}"/>
              </a:ext>
            </a:extLst>
          </p:cNvPr>
          <p:cNvCxnSpPr>
            <a:cxnSpLocks/>
          </p:cNvCxnSpPr>
          <p:nvPr/>
        </p:nvCxnSpPr>
        <p:spPr>
          <a:xfrm>
            <a:off x="5255292" y="1644583"/>
            <a:ext cx="230819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FEC58BF-4EDA-925B-A16F-08063B56E743}"/>
              </a:ext>
            </a:extLst>
          </p:cNvPr>
          <p:cNvSpPr txBox="1"/>
          <p:nvPr/>
        </p:nvSpPr>
        <p:spPr>
          <a:xfrm>
            <a:off x="7533761" y="5124572"/>
            <a:ext cx="3664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PRIMERA FORMA NORMAL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05B22DA-CAEA-EF2C-F43E-4A856F3A59EC}"/>
              </a:ext>
            </a:extLst>
          </p:cNvPr>
          <p:cNvSpPr txBox="1"/>
          <p:nvPr/>
        </p:nvSpPr>
        <p:spPr>
          <a:xfrm>
            <a:off x="7563483" y="4106757"/>
            <a:ext cx="372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SEGUNDA FORMA NORMAL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2B16CF6-B851-EAD9-D773-4459BEE2F63A}"/>
              </a:ext>
            </a:extLst>
          </p:cNvPr>
          <p:cNvSpPr txBox="1"/>
          <p:nvPr/>
        </p:nvSpPr>
        <p:spPr>
          <a:xfrm>
            <a:off x="7551232" y="3319774"/>
            <a:ext cx="3613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TERCERA FORMA NORMAL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27DF768-00E6-C776-A69E-FAC29B901960}"/>
              </a:ext>
            </a:extLst>
          </p:cNvPr>
          <p:cNvSpPr txBox="1"/>
          <p:nvPr/>
        </p:nvSpPr>
        <p:spPr>
          <a:xfrm>
            <a:off x="7563483" y="2011561"/>
            <a:ext cx="3492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CUARTA FORMA NORMAL</a:t>
            </a:r>
            <a:endParaRPr lang="es-ES" sz="24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1B4541-25F6-6FDC-781A-3374CC0B7C95}"/>
              </a:ext>
            </a:extLst>
          </p:cNvPr>
          <p:cNvSpPr txBox="1"/>
          <p:nvPr/>
        </p:nvSpPr>
        <p:spPr>
          <a:xfrm>
            <a:off x="7551232" y="1371695"/>
            <a:ext cx="347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QUINTA FORMA NORMAL</a:t>
            </a:r>
            <a:endParaRPr lang="es-ES" sz="24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4E0B02E-D6D0-F581-A947-C32E27828254}"/>
              </a:ext>
            </a:extLst>
          </p:cNvPr>
          <p:cNvSpPr txBox="1"/>
          <p:nvPr/>
        </p:nvSpPr>
        <p:spPr>
          <a:xfrm>
            <a:off x="7522976" y="2666538"/>
            <a:ext cx="412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FORMA NORMAL BOYCE CODD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48784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172B459-7FC5-7721-C5FD-156B78F1AA2C}"/>
              </a:ext>
            </a:extLst>
          </p:cNvPr>
          <p:cNvSpPr/>
          <p:nvPr/>
        </p:nvSpPr>
        <p:spPr>
          <a:xfrm>
            <a:off x="842820" y="1333912"/>
            <a:ext cx="11114718" cy="872301"/>
          </a:xfrm>
          <a:prstGeom prst="roundRect">
            <a:avLst/>
          </a:prstGeom>
          <a:noFill/>
          <a:ln w="57150" cmpd="dbl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485ED089-084C-403B-A0B7-6AB7498A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53" y="155424"/>
            <a:ext cx="10562539" cy="8079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REGLAS DE LA PRIMERA FORMA NORMAL (1FN)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E8819C-C98E-6DB0-F3BD-95737A91C268}"/>
              </a:ext>
            </a:extLst>
          </p:cNvPr>
          <p:cNvSpPr txBox="1"/>
          <p:nvPr/>
        </p:nvSpPr>
        <p:spPr>
          <a:xfrm>
            <a:off x="1278293" y="1594468"/>
            <a:ext cx="10250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2400" b="1" i="0" dirty="0">
                <a:solidFill>
                  <a:srgbClr val="373737"/>
                </a:solidFill>
                <a:effectLst/>
                <a:latin typeface="inherit"/>
              </a:rPr>
              <a:t>Todos los atributos o campos de la tablas deben ser AT</a:t>
            </a:r>
            <a:r>
              <a:rPr lang="es-BO" sz="2400" b="1" dirty="0">
                <a:solidFill>
                  <a:srgbClr val="373737"/>
                </a:solidFill>
                <a:latin typeface="inherit"/>
              </a:rPr>
              <a:t>ÓMICOS (INDIVISIBLES).</a:t>
            </a:r>
            <a:endParaRPr lang="es-ES" sz="2400" b="0" i="0" dirty="0">
              <a:solidFill>
                <a:srgbClr val="373737"/>
              </a:solidFill>
              <a:effectLst/>
              <a:latin typeface="inherit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DC253D1-FA13-E4B3-3F60-32F4DE678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69399"/>
              </p:ext>
            </p:extLst>
          </p:nvPr>
        </p:nvGraphicFramePr>
        <p:xfrm>
          <a:off x="1941565" y="322318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821822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820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NOMBRES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RECURSOS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9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JUAN GARCIA SANCHEZ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MOCHILA, COMPUTADORA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6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MARIA LAURA BENAVIDEZ ACHÁ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CELULAR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9564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D5D4077-7411-23E1-8684-AB166B34A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32303"/>
              </p:ext>
            </p:extLst>
          </p:nvPr>
        </p:nvGraphicFramePr>
        <p:xfrm>
          <a:off x="1507253" y="5239905"/>
          <a:ext cx="990767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6919">
                  <a:extLst>
                    <a:ext uri="{9D8B030D-6E8A-4147-A177-3AD203B41FA5}">
                      <a16:colId xmlns:a16="http://schemas.microsoft.com/office/drawing/2014/main" val="3982182288"/>
                    </a:ext>
                  </a:extLst>
                </a:gridCol>
                <a:gridCol w="2476919">
                  <a:extLst>
                    <a:ext uri="{9D8B030D-6E8A-4147-A177-3AD203B41FA5}">
                      <a16:colId xmlns:a16="http://schemas.microsoft.com/office/drawing/2014/main" val="3359987702"/>
                    </a:ext>
                  </a:extLst>
                </a:gridCol>
                <a:gridCol w="2476919">
                  <a:extLst>
                    <a:ext uri="{9D8B030D-6E8A-4147-A177-3AD203B41FA5}">
                      <a16:colId xmlns:a16="http://schemas.microsoft.com/office/drawing/2014/main" val="367075178"/>
                    </a:ext>
                  </a:extLst>
                </a:gridCol>
                <a:gridCol w="2476919">
                  <a:extLst>
                    <a:ext uri="{9D8B030D-6E8A-4147-A177-3AD203B41FA5}">
                      <a16:colId xmlns:a16="http://schemas.microsoft.com/office/drawing/2014/main" val="261820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NOMBRES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APELLIDO PATERNO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APELLIDO MATERNO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RECURSOS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9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JUAN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GARCIA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SANCHEZ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MOCHILA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6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JUAN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GARCIA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SANCHEZ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COMPUTADORA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9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MARIA LAURA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BENAVIDEZ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ACHÁ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CELULAR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19037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F6F1C498-D572-E32E-8770-9AE2B8672830}"/>
              </a:ext>
            </a:extLst>
          </p:cNvPr>
          <p:cNvSpPr txBox="1"/>
          <p:nvPr/>
        </p:nvSpPr>
        <p:spPr>
          <a:xfrm>
            <a:off x="1941565" y="2540251"/>
            <a:ext cx="8328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BO" sz="2400" b="1" i="0" dirty="0">
                <a:solidFill>
                  <a:srgbClr val="FF0000"/>
                </a:solidFill>
                <a:effectLst/>
                <a:latin typeface="inherit"/>
              </a:rPr>
              <a:t>EJM: LA TABLA SGTE. NO CUMPLE LA REGLA</a:t>
            </a:r>
            <a:endParaRPr lang="es-ES" sz="2400" b="0" i="0" dirty="0">
              <a:solidFill>
                <a:srgbClr val="FF0000"/>
              </a:solidFill>
              <a:effectLst/>
              <a:latin typeface="inheri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87D9BD-9B26-0E61-DF25-DE232B6FD8C3}"/>
              </a:ext>
            </a:extLst>
          </p:cNvPr>
          <p:cNvSpPr txBox="1"/>
          <p:nvPr/>
        </p:nvSpPr>
        <p:spPr>
          <a:xfrm>
            <a:off x="413095" y="4633790"/>
            <a:ext cx="11385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BO" sz="2400" b="1" i="0" dirty="0">
                <a:solidFill>
                  <a:srgbClr val="0000FF"/>
                </a:solidFill>
                <a:effectLst/>
                <a:latin typeface="inherit"/>
              </a:rPr>
              <a:t>SOLUCIÓN: DIVIDIR EN CAMPOS INDIVISIBLES PARA QUE LA TABLA CUMPLA LA REGLA</a:t>
            </a:r>
            <a:endParaRPr lang="es-ES" sz="2400" b="0" i="0" dirty="0">
              <a:solidFill>
                <a:srgbClr val="0000FF"/>
              </a:solidFill>
              <a:effectLst/>
              <a:latin typeface="inherit"/>
            </a:endParaRP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034BFE89-66D9-3C43-B373-273EE21C11AC}"/>
              </a:ext>
            </a:extLst>
          </p:cNvPr>
          <p:cNvGrpSpPr>
            <a:grpSpLocks/>
          </p:cNvGrpSpPr>
          <p:nvPr/>
        </p:nvGrpSpPr>
        <p:grpSpPr bwMode="auto">
          <a:xfrm>
            <a:off x="41541" y="1210042"/>
            <a:ext cx="1238250" cy="1236663"/>
            <a:chOff x="802" y="845"/>
            <a:chExt cx="827" cy="826"/>
          </a:xfrm>
        </p:grpSpPr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14DC7764-321A-DCC8-2337-1E4A6C6729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BC438122-7111-60EB-292A-ECB247DD96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0F03202A-BD2F-7E9E-2FB1-0E05512E3D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627FF0B-5EC2-7E02-66AD-54FB4044B1A7}"/>
              </a:ext>
            </a:extLst>
          </p:cNvPr>
          <p:cNvSpPr txBox="1"/>
          <p:nvPr/>
        </p:nvSpPr>
        <p:spPr>
          <a:xfrm>
            <a:off x="393658" y="1366708"/>
            <a:ext cx="449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1</a:t>
            </a:r>
            <a:endParaRPr lang="es-E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8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172B459-7FC5-7721-C5FD-156B78F1AA2C}"/>
              </a:ext>
            </a:extLst>
          </p:cNvPr>
          <p:cNvSpPr/>
          <p:nvPr/>
        </p:nvSpPr>
        <p:spPr>
          <a:xfrm>
            <a:off x="842820" y="1333912"/>
            <a:ext cx="11114718" cy="872301"/>
          </a:xfrm>
          <a:prstGeom prst="roundRect">
            <a:avLst/>
          </a:prstGeom>
          <a:noFill/>
          <a:ln w="57150" cmpd="dbl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485ED089-084C-403B-A0B7-6AB7498A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53" y="155424"/>
            <a:ext cx="10562539" cy="8079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REGLAS DE LA PRIMERA FORMA NORMAL (1FN)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E8819C-C98E-6DB0-F3BD-95737A91C268}"/>
              </a:ext>
            </a:extLst>
          </p:cNvPr>
          <p:cNvSpPr txBox="1"/>
          <p:nvPr/>
        </p:nvSpPr>
        <p:spPr>
          <a:xfrm>
            <a:off x="1278293" y="1420343"/>
            <a:ext cx="10250435" cy="404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2400"/>
              </a:lnSpc>
            </a:pPr>
            <a:r>
              <a:rPr lang="es-ES" sz="2400" b="1" i="0" dirty="0">
                <a:solidFill>
                  <a:srgbClr val="373737"/>
                </a:solidFill>
                <a:effectLst/>
                <a:latin typeface="inherit"/>
              </a:rPr>
              <a:t>La tabla debe contener un CAMPO CLAVE PRIMARIO ÚNICO y NO NULO.</a:t>
            </a:r>
            <a:endParaRPr lang="es-ES" sz="2400" b="0" i="0" dirty="0">
              <a:solidFill>
                <a:srgbClr val="373737"/>
              </a:solidFill>
              <a:effectLst/>
              <a:latin typeface="inherit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D5D4077-7411-23E1-8684-AB166B34A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04032"/>
              </p:ext>
            </p:extLst>
          </p:nvPr>
        </p:nvGraphicFramePr>
        <p:xfrm>
          <a:off x="1278293" y="2867813"/>
          <a:ext cx="990767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6919">
                  <a:extLst>
                    <a:ext uri="{9D8B030D-6E8A-4147-A177-3AD203B41FA5}">
                      <a16:colId xmlns:a16="http://schemas.microsoft.com/office/drawing/2014/main" val="3982182288"/>
                    </a:ext>
                  </a:extLst>
                </a:gridCol>
                <a:gridCol w="2476919">
                  <a:extLst>
                    <a:ext uri="{9D8B030D-6E8A-4147-A177-3AD203B41FA5}">
                      <a16:colId xmlns:a16="http://schemas.microsoft.com/office/drawing/2014/main" val="3359987702"/>
                    </a:ext>
                  </a:extLst>
                </a:gridCol>
                <a:gridCol w="2476919">
                  <a:extLst>
                    <a:ext uri="{9D8B030D-6E8A-4147-A177-3AD203B41FA5}">
                      <a16:colId xmlns:a16="http://schemas.microsoft.com/office/drawing/2014/main" val="367075178"/>
                    </a:ext>
                  </a:extLst>
                </a:gridCol>
                <a:gridCol w="2476919">
                  <a:extLst>
                    <a:ext uri="{9D8B030D-6E8A-4147-A177-3AD203B41FA5}">
                      <a16:colId xmlns:a16="http://schemas.microsoft.com/office/drawing/2014/main" val="261820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NOMBRES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APELLIDO PATERNO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APELLIDO MATERNO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RECURSOS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9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JUAN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GARCIA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SANCHEZ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MOCHILA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6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JUAN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GARCIA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SANCHEZ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COMPUTADORA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9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MARIA LAURA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BENAVIDEZ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ACHÁ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CELULAR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19037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F6F1C498-D572-E32E-8770-9AE2B8672830}"/>
              </a:ext>
            </a:extLst>
          </p:cNvPr>
          <p:cNvSpPr txBox="1"/>
          <p:nvPr/>
        </p:nvSpPr>
        <p:spPr>
          <a:xfrm>
            <a:off x="1941565" y="2439771"/>
            <a:ext cx="8328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BO" sz="2400" b="1" i="0" dirty="0">
                <a:solidFill>
                  <a:srgbClr val="FF0000"/>
                </a:solidFill>
                <a:effectLst/>
                <a:latin typeface="inherit"/>
              </a:rPr>
              <a:t>EJM: LA TABLA SGTE. NO CUMPLE LA REGLA</a:t>
            </a:r>
            <a:endParaRPr lang="es-ES" sz="2400" b="0" i="0" dirty="0">
              <a:solidFill>
                <a:srgbClr val="FF0000"/>
              </a:solidFill>
              <a:effectLst/>
              <a:latin typeface="inherit"/>
            </a:endParaRP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034BFE89-66D9-3C43-B373-273EE21C11AC}"/>
              </a:ext>
            </a:extLst>
          </p:cNvPr>
          <p:cNvGrpSpPr>
            <a:grpSpLocks/>
          </p:cNvGrpSpPr>
          <p:nvPr/>
        </p:nvGrpSpPr>
        <p:grpSpPr bwMode="auto">
          <a:xfrm>
            <a:off x="41541" y="1210042"/>
            <a:ext cx="1238250" cy="1236663"/>
            <a:chOff x="802" y="845"/>
            <a:chExt cx="827" cy="826"/>
          </a:xfrm>
        </p:grpSpPr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14DC7764-321A-DCC8-2337-1E4A6C6729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BC438122-7111-60EB-292A-ECB247DD96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0F03202A-BD2F-7E9E-2FB1-0E05512E3D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627FF0B-5EC2-7E02-66AD-54FB4044B1A7}"/>
              </a:ext>
            </a:extLst>
          </p:cNvPr>
          <p:cNvSpPr txBox="1"/>
          <p:nvPr/>
        </p:nvSpPr>
        <p:spPr>
          <a:xfrm>
            <a:off x="393658" y="1366708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</a:t>
            </a:r>
            <a:endParaRPr lang="es-E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7613F84A-D739-E449-B5D9-054565E63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37766"/>
              </p:ext>
            </p:extLst>
          </p:nvPr>
        </p:nvGraphicFramePr>
        <p:xfrm>
          <a:off x="842820" y="4879696"/>
          <a:ext cx="106141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828">
                  <a:extLst>
                    <a:ext uri="{9D8B030D-6E8A-4147-A177-3AD203B41FA5}">
                      <a16:colId xmlns:a16="http://schemas.microsoft.com/office/drawing/2014/main" val="2623886753"/>
                    </a:ext>
                  </a:extLst>
                </a:gridCol>
                <a:gridCol w="2122828">
                  <a:extLst>
                    <a:ext uri="{9D8B030D-6E8A-4147-A177-3AD203B41FA5}">
                      <a16:colId xmlns:a16="http://schemas.microsoft.com/office/drawing/2014/main" val="3982182288"/>
                    </a:ext>
                  </a:extLst>
                </a:gridCol>
                <a:gridCol w="2122828">
                  <a:extLst>
                    <a:ext uri="{9D8B030D-6E8A-4147-A177-3AD203B41FA5}">
                      <a16:colId xmlns:a16="http://schemas.microsoft.com/office/drawing/2014/main" val="3359987702"/>
                    </a:ext>
                  </a:extLst>
                </a:gridCol>
                <a:gridCol w="2122828">
                  <a:extLst>
                    <a:ext uri="{9D8B030D-6E8A-4147-A177-3AD203B41FA5}">
                      <a16:colId xmlns:a16="http://schemas.microsoft.com/office/drawing/2014/main" val="367075178"/>
                    </a:ext>
                  </a:extLst>
                </a:gridCol>
                <a:gridCol w="2122828">
                  <a:extLst>
                    <a:ext uri="{9D8B030D-6E8A-4147-A177-3AD203B41FA5}">
                      <a16:colId xmlns:a16="http://schemas.microsoft.com/office/drawing/2014/main" val="261820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CODIGO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NOMBRES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APELLIDO PATERNO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APELLIDO MATERNO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RECURSOS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9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10000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JUAN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GARCIA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SANCHEZ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MOCHILA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6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10000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JUAN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GARCIA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SANCHEZ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COMPUTADORA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9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10001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MARIA LAURA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BENAVIDEZ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ACHÁ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CELULAR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19037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23EE4651-362A-CA94-9BEC-A1E00186C13A}"/>
              </a:ext>
            </a:extLst>
          </p:cNvPr>
          <p:cNvSpPr txBox="1"/>
          <p:nvPr/>
        </p:nvSpPr>
        <p:spPr>
          <a:xfrm>
            <a:off x="572166" y="4408371"/>
            <a:ext cx="11385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BO" sz="2400" b="1" i="0" dirty="0">
                <a:solidFill>
                  <a:srgbClr val="0000FF"/>
                </a:solidFill>
                <a:effectLst/>
                <a:latin typeface="inherit"/>
              </a:rPr>
              <a:t>SOLUCIÓN: INCREMENTAR UN CAMPO CLAVE PARA QUE LA TABLA CUMPLA LA REGLA</a:t>
            </a:r>
            <a:endParaRPr lang="es-ES" sz="2400" b="0" i="0" dirty="0">
              <a:solidFill>
                <a:srgbClr val="0000FF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544069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172B459-7FC5-7721-C5FD-156B78F1AA2C}"/>
              </a:ext>
            </a:extLst>
          </p:cNvPr>
          <p:cNvSpPr/>
          <p:nvPr/>
        </p:nvSpPr>
        <p:spPr>
          <a:xfrm>
            <a:off x="842820" y="1333912"/>
            <a:ext cx="11114718" cy="872301"/>
          </a:xfrm>
          <a:prstGeom prst="roundRect">
            <a:avLst/>
          </a:prstGeom>
          <a:noFill/>
          <a:ln w="57150" cmpd="dbl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485ED089-084C-403B-A0B7-6AB7498A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53" y="155424"/>
            <a:ext cx="10562539" cy="8079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REGLAS DE LA PRIMERA FORMA NORMAL (1FN)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E8819C-C98E-6DB0-F3BD-95737A91C268}"/>
              </a:ext>
            </a:extLst>
          </p:cNvPr>
          <p:cNvSpPr txBox="1"/>
          <p:nvPr/>
        </p:nvSpPr>
        <p:spPr>
          <a:xfrm>
            <a:off x="1278293" y="1555628"/>
            <a:ext cx="10250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2400" b="1" i="0" dirty="0">
                <a:solidFill>
                  <a:srgbClr val="373737"/>
                </a:solidFill>
                <a:effectLst/>
                <a:latin typeface="inherit"/>
              </a:rPr>
              <a:t>La tabla NO debe contener DATOS REPETIDOS</a:t>
            </a:r>
            <a:endParaRPr lang="es-ES" sz="2400" b="0" i="0" dirty="0">
              <a:solidFill>
                <a:srgbClr val="373737"/>
              </a:solidFill>
              <a:effectLst/>
              <a:latin typeface="inheri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F1C498-D572-E32E-8770-9AE2B8672830}"/>
              </a:ext>
            </a:extLst>
          </p:cNvPr>
          <p:cNvSpPr txBox="1"/>
          <p:nvPr/>
        </p:nvSpPr>
        <p:spPr>
          <a:xfrm>
            <a:off x="1941565" y="2268954"/>
            <a:ext cx="8328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BO" sz="2400" b="1" i="0" dirty="0">
                <a:solidFill>
                  <a:srgbClr val="FF0000"/>
                </a:solidFill>
                <a:effectLst/>
                <a:latin typeface="inherit"/>
              </a:rPr>
              <a:t>EJM: LA TABLA SGTE. NO CUMPLE LA REGLA</a:t>
            </a:r>
            <a:endParaRPr lang="es-ES" sz="2400" b="0" i="0" dirty="0">
              <a:solidFill>
                <a:srgbClr val="FF0000"/>
              </a:solidFill>
              <a:effectLst/>
              <a:latin typeface="inherit"/>
            </a:endParaRP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034BFE89-66D9-3C43-B373-273EE21C11AC}"/>
              </a:ext>
            </a:extLst>
          </p:cNvPr>
          <p:cNvGrpSpPr>
            <a:grpSpLocks/>
          </p:cNvGrpSpPr>
          <p:nvPr/>
        </p:nvGrpSpPr>
        <p:grpSpPr bwMode="auto">
          <a:xfrm>
            <a:off x="41541" y="1210042"/>
            <a:ext cx="1238250" cy="1236663"/>
            <a:chOff x="802" y="845"/>
            <a:chExt cx="827" cy="826"/>
          </a:xfrm>
        </p:grpSpPr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14DC7764-321A-DCC8-2337-1E4A6C6729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BC438122-7111-60EB-292A-ECB247DD96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0F03202A-BD2F-7E9E-2FB1-0E05512E3D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627FF0B-5EC2-7E02-66AD-54FB4044B1A7}"/>
              </a:ext>
            </a:extLst>
          </p:cNvPr>
          <p:cNvSpPr txBox="1"/>
          <p:nvPr/>
        </p:nvSpPr>
        <p:spPr>
          <a:xfrm>
            <a:off x="393658" y="1366708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3</a:t>
            </a:r>
            <a:endParaRPr lang="es-E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7613F84A-D739-E449-B5D9-054565E63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56376"/>
              </p:ext>
            </p:extLst>
          </p:nvPr>
        </p:nvGraphicFramePr>
        <p:xfrm>
          <a:off x="842820" y="2628875"/>
          <a:ext cx="10614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828">
                  <a:extLst>
                    <a:ext uri="{9D8B030D-6E8A-4147-A177-3AD203B41FA5}">
                      <a16:colId xmlns:a16="http://schemas.microsoft.com/office/drawing/2014/main" val="2623886753"/>
                    </a:ext>
                  </a:extLst>
                </a:gridCol>
                <a:gridCol w="1616400">
                  <a:extLst>
                    <a:ext uri="{9D8B030D-6E8A-4147-A177-3AD203B41FA5}">
                      <a16:colId xmlns:a16="http://schemas.microsoft.com/office/drawing/2014/main" val="3982182288"/>
                    </a:ext>
                  </a:extLst>
                </a:gridCol>
                <a:gridCol w="2160396">
                  <a:extLst>
                    <a:ext uri="{9D8B030D-6E8A-4147-A177-3AD203B41FA5}">
                      <a16:colId xmlns:a16="http://schemas.microsoft.com/office/drawing/2014/main" val="3359987702"/>
                    </a:ext>
                  </a:extLst>
                </a:gridCol>
                <a:gridCol w="2591688">
                  <a:extLst>
                    <a:ext uri="{9D8B030D-6E8A-4147-A177-3AD203B41FA5}">
                      <a16:colId xmlns:a16="http://schemas.microsoft.com/office/drawing/2014/main" val="367075178"/>
                    </a:ext>
                  </a:extLst>
                </a:gridCol>
                <a:gridCol w="2122828">
                  <a:extLst>
                    <a:ext uri="{9D8B030D-6E8A-4147-A177-3AD203B41FA5}">
                      <a16:colId xmlns:a16="http://schemas.microsoft.com/office/drawing/2014/main" val="261820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CODIGO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NOMBRES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APELLIDO PATERNO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APELLIDO MATERNO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RECURSOS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9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rgbClr val="FF0000"/>
                          </a:solidFill>
                        </a:rPr>
                        <a:t>10000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rgbClr val="FF0000"/>
                          </a:solidFill>
                        </a:rPr>
                        <a:t>JUAN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rgbClr val="FF0000"/>
                          </a:solidFill>
                        </a:rPr>
                        <a:t>GARCIA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rgbClr val="FF0000"/>
                          </a:solidFill>
                        </a:rPr>
                        <a:t>SANCHEZ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MOCHILA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6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rgbClr val="FF0000"/>
                          </a:solidFill>
                        </a:rPr>
                        <a:t>10000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rgbClr val="FF0000"/>
                          </a:solidFill>
                        </a:rPr>
                        <a:t>JUAN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rgbClr val="FF0000"/>
                          </a:solidFill>
                        </a:rPr>
                        <a:t>GARCIA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rgbClr val="FF0000"/>
                          </a:solidFill>
                        </a:rPr>
                        <a:t>SANCHEZ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COMPUTADORA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9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MARIA LAURA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BENAVIDEZ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ACHÁ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CELULAR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1903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4D0747-C5F8-D380-DCF9-9CADB7ACC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03015"/>
              </p:ext>
            </p:extLst>
          </p:nvPr>
        </p:nvGraphicFramePr>
        <p:xfrm>
          <a:off x="92448" y="4819948"/>
          <a:ext cx="792546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378">
                  <a:extLst>
                    <a:ext uri="{9D8B030D-6E8A-4147-A177-3AD203B41FA5}">
                      <a16:colId xmlns:a16="http://schemas.microsoft.com/office/drawing/2014/main" val="355872713"/>
                    </a:ext>
                  </a:extLst>
                </a:gridCol>
                <a:gridCol w="1665277">
                  <a:extLst>
                    <a:ext uri="{9D8B030D-6E8A-4147-A177-3AD203B41FA5}">
                      <a16:colId xmlns:a16="http://schemas.microsoft.com/office/drawing/2014/main" val="2795538815"/>
                    </a:ext>
                  </a:extLst>
                </a:gridCol>
                <a:gridCol w="2136769">
                  <a:extLst>
                    <a:ext uri="{9D8B030D-6E8A-4147-A177-3AD203B41FA5}">
                      <a16:colId xmlns:a16="http://schemas.microsoft.com/office/drawing/2014/main" val="3430720004"/>
                    </a:ext>
                  </a:extLst>
                </a:gridCol>
                <a:gridCol w="3163045">
                  <a:extLst>
                    <a:ext uri="{9D8B030D-6E8A-4147-A177-3AD203B41FA5}">
                      <a16:colId xmlns:a16="http://schemas.microsoft.com/office/drawing/2014/main" val="320228542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BO" dirty="0"/>
                        <a:t>ALUMNO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1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CODIGO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NOMBRES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APELLIDO PATERNO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APELLIDO MATERNO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9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JUAN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GARCIA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SANCHEZ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0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MARIA LAURA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BENAVIDEZ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ACHÁ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5651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0E83B1E-5EA6-A89F-EA4A-F01D660F2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61735"/>
              </p:ext>
            </p:extLst>
          </p:nvPr>
        </p:nvGraphicFramePr>
        <p:xfrm>
          <a:off x="8418246" y="4766450"/>
          <a:ext cx="35392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9646">
                  <a:extLst>
                    <a:ext uri="{9D8B030D-6E8A-4147-A177-3AD203B41FA5}">
                      <a16:colId xmlns:a16="http://schemas.microsoft.com/office/drawing/2014/main" val="2738907499"/>
                    </a:ext>
                  </a:extLst>
                </a:gridCol>
                <a:gridCol w="1769646">
                  <a:extLst>
                    <a:ext uri="{9D8B030D-6E8A-4147-A177-3AD203B41FA5}">
                      <a16:colId xmlns:a16="http://schemas.microsoft.com/office/drawing/2014/main" val="29447322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BO" dirty="0"/>
                        <a:t>ALUMNO-RECURSO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5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COD_ALUMNO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DESCRIPCION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0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MOCHILA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9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10000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COMPUTADORA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8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CELULAR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48474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69389BA0-A93E-71C9-5AFF-E079A828616D}"/>
              </a:ext>
            </a:extLst>
          </p:cNvPr>
          <p:cNvSpPr txBox="1"/>
          <p:nvPr/>
        </p:nvSpPr>
        <p:spPr>
          <a:xfrm>
            <a:off x="80388" y="4156582"/>
            <a:ext cx="12289134" cy="68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2300"/>
              </a:lnSpc>
            </a:pPr>
            <a:r>
              <a:rPr lang="es-BO" sz="2400" b="1" i="0" dirty="0">
                <a:solidFill>
                  <a:srgbClr val="0000FF"/>
                </a:solidFill>
                <a:effectLst/>
                <a:latin typeface="inherit"/>
              </a:rPr>
              <a:t>SOLUCIÓN: DIVIDIR EN VARIAS TABLAS CON SUS CAMPOS CLAVES BASE PARA QUE LA TABLA CUMPLA LA REGLA</a:t>
            </a:r>
            <a:endParaRPr lang="es-ES" sz="2400" b="0" i="0" dirty="0">
              <a:solidFill>
                <a:srgbClr val="0000FF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251079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F15DD23-7A03-C76A-96BF-4D757D67F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53" y="416677"/>
            <a:ext cx="10562539" cy="41043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CONCEPTO DE DEPENDENCIA FUNCIONAL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1E2CE1-89F1-9A55-9CB2-8C0EF1004598}"/>
              </a:ext>
            </a:extLst>
          </p:cNvPr>
          <p:cNvSpPr txBox="1"/>
          <p:nvPr/>
        </p:nvSpPr>
        <p:spPr>
          <a:xfrm>
            <a:off x="1507253" y="1195069"/>
            <a:ext cx="8960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ES LA DEPENDENCIA DE UN ATRIBUTO RESPECTO DE OTRO ATRIBUTO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FA20E6-B805-99AD-C28F-CCB76B4F2139}"/>
              </a:ext>
            </a:extLst>
          </p:cNvPr>
          <p:cNvSpPr txBox="1"/>
          <p:nvPr/>
        </p:nvSpPr>
        <p:spPr>
          <a:xfrm>
            <a:off x="340772" y="2082360"/>
            <a:ext cx="117080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s-ES" sz="2000" dirty="0">
                <a:solidFill>
                  <a:srgbClr val="373737"/>
                </a:solidFill>
                <a:latin typeface="Helvetica Neue"/>
              </a:rPr>
              <a:t>EJEMPLO:</a:t>
            </a:r>
            <a:r>
              <a:rPr lang="es-ES" sz="2000" b="0" i="0" dirty="0">
                <a:solidFill>
                  <a:srgbClr val="373737"/>
                </a:solidFill>
                <a:effectLst/>
                <a:latin typeface="Helvetica Neue"/>
              </a:rPr>
              <a:t> si un atributo de la relación es el NOMBRE y otro es el N</a:t>
            </a:r>
            <a:r>
              <a:rPr lang="es-BO" sz="2000" b="0" i="0" dirty="0">
                <a:solidFill>
                  <a:srgbClr val="373737"/>
                </a:solidFill>
                <a:effectLst/>
                <a:latin typeface="Helvetica Neue"/>
              </a:rPr>
              <a:t>ÚMERO DE </a:t>
            </a:r>
            <a:r>
              <a:rPr lang="es-ES" sz="2000" b="0" i="0" dirty="0">
                <a:solidFill>
                  <a:srgbClr val="373737"/>
                </a:solidFill>
                <a:effectLst/>
                <a:latin typeface="Helvetica Neue"/>
              </a:rPr>
              <a:t>CARNET DE IDENTIDAD (CI), podemos asegurar que a un valor concreto de CI, corresponde siempre el mismo NOMBRE. Entonces, decimos que «el CI determina el nombre» o que «NOMBRE depende funcionalmente de CI».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47A663-7313-69D2-5095-9D382988F0E4}"/>
              </a:ext>
            </a:extLst>
          </p:cNvPr>
          <p:cNvSpPr txBox="1"/>
          <p:nvPr/>
        </p:nvSpPr>
        <p:spPr>
          <a:xfrm>
            <a:off x="3848519" y="3737695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400" b="1" dirty="0">
                <a:solidFill>
                  <a:srgbClr val="0000FF"/>
                </a:solidFill>
              </a:rPr>
              <a:t>X</a:t>
            </a:r>
            <a:endParaRPr lang="es-ES" sz="4400" b="1" dirty="0">
              <a:solidFill>
                <a:srgbClr val="0000FF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3BE8E9C-F610-421C-67E3-8653EB8D40C1}"/>
              </a:ext>
            </a:extLst>
          </p:cNvPr>
          <p:cNvSpPr txBox="1"/>
          <p:nvPr/>
        </p:nvSpPr>
        <p:spPr>
          <a:xfrm>
            <a:off x="6310506" y="3737695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400" b="1" dirty="0">
                <a:solidFill>
                  <a:srgbClr val="FF0000"/>
                </a:solidFill>
              </a:rPr>
              <a:t>Y</a:t>
            </a:r>
            <a:endParaRPr lang="es-ES" sz="4400" b="1" dirty="0">
              <a:solidFill>
                <a:srgbClr val="FF0000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0E9AFEC-689C-2F8F-FBA6-3B161BC406AB}"/>
              </a:ext>
            </a:extLst>
          </p:cNvPr>
          <p:cNvCxnSpPr/>
          <p:nvPr/>
        </p:nvCxnSpPr>
        <p:spPr>
          <a:xfrm>
            <a:off x="4572000" y="4122415"/>
            <a:ext cx="1416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86B874-4AA5-4538-3112-8E13BC91FF79}"/>
              </a:ext>
            </a:extLst>
          </p:cNvPr>
          <p:cNvSpPr txBox="1"/>
          <p:nvPr/>
        </p:nvSpPr>
        <p:spPr>
          <a:xfrm>
            <a:off x="3710661" y="4858821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400" b="1" dirty="0">
                <a:solidFill>
                  <a:srgbClr val="0000FF"/>
                </a:solidFill>
              </a:rPr>
              <a:t>CI</a:t>
            </a:r>
            <a:endParaRPr lang="es-ES" sz="4400" b="1" dirty="0">
              <a:solidFill>
                <a:srgbClr val="0000FF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CC3BAAE-78DD-0669-C641-443B634D2CE7}"/>
              </a:ext>
            </a:extLst>
          </p:cNvPr>
          <p:cNvCxnSpPr/>
          <p:nvPr/>
        </p:nvCxnSpPr>
        <p:spPr>
          <a:xfrm>
            <a:off x="4572000" y="5243541"/>
            <a:ext cx="1416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45517C-5AF7-51FD-E061-A7B2CF23C6D9}"/>
              </a:ext>
            </a:extLst>
          </p:cNvPr>
          <p:cNvSpPr txBox="1"/>
          <p:nvPr/>
        </p:nvSpPr>
        <p:spPr>
          <a:xfrm>
            <a:off x="6216650" y="4804729"/>
            <a:ext cx="2340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400" b="1" dirty="0">
                <a:solidFill>
                  <a:srgbClr val="FF0000"/>
                </a:solidFill>
              </a:rPr>
              <a:t>NOMBRE</a:t>
            </a:r>
            <a:endParaRPr lang="es-ES" sz="4400" b="1" dirty="0">
              <a:solidFill>
                <a:srgbClr val="FF0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F6ED2E-2656-74F2-90C4-2D8220DC7869}"/>
              </a:ext>
            </a:extLst>
          </p:cNvPr>
          <p:cNvSpPr txBox="1"/>
          <p:nvPr/>
        </p:nvSpPr>
        <p:spPr>
          <a:xfrm>
            <a:off x="709934" y="5504955"/>
            <a:ext cx="109697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s-ES" sz="2000" b="0" i="0" dirty="0">
                <a:solidFill>
                  <a:srgbClr val="373737"/>
                </a:solidFill>
                <a:effectLst/>
                <a:latin typeface="Helvetica Neue"/>
              </a:rPr>
              <a:t>no tiene porque ser un solo atributo: Decimos que un </a:t>
            </a:r>
            <a:r>
              <a:rPr lang="es-ES" sz="2000" b="0" i="1" dirty="0">
                <a:solidFill>
                  <a:srgbClr val="373737"/>
                </a:solidFill>
                <a:effectLst/>
                <a:latin typeface="inherit"/>
              </a:rPr>
              <a:t>conjunto de atributos</a:t>
            </a:r>
            <a:r>
              <a:rPr lang="es-ES" sz="2000" b="0" i="0" dirty="0">
                <a:solidFill>
                  <a:srgbClr val="373737"/>
                </a:solidFill>
                <a:effectLst/>
                <a:latin typeface="Helvetica Neue"/>
              </a:rPr>
              <a:t> Y de una relación «</a:t>
            </a:r>
            <a:r>
              <a:rPr lang="es-ES" sz="2000" b="0" i="1" dirty="0">
                <a:solidFill>
                  <a:srgbClr val="373737"/>
                </a:solidFill>
                <a:effectLst/>
                <a:latin typeface="inherit"/>
              </a:rPr>
              <a:t>depende funcionalmente</a:t>
            </a:r>
            <a:r>
              <a:rPr lang="es-ES" sz="2000" b="0" i="0" dirty="0">
                <a:solidFill>
                  <a:srgbClr val="373737"/>
                </a:solidFill>
                <a:effectLst/>
                <a:latin typeface="Helvetica Neue"/>
              </a:rPr>
              <a:t>» de otro </a:t>
            </a:r>
            <a:r>
              <a:rPr lang="es-ES" sz="2000" b="0" i="1" dirty="0">
                <a:solidFill>
                  <a:srgbClr val="373737"/>
                </a:solidFill>
                <a:effectLst/>
                <a:latin typeface="inherit"/>
              </a:rPr>
              <a:t>conjunto de atributos</a:t>
            </a:r>
            <a:r>
              <a:rPr lang="es-ES" sz="2000" b="0" i="0" dirty="0">
                <a:solidFill>
                  <a:srgbClr val="373737"/>
                </a:solidFill>
                <a:effectLst/>
                <a:latin typeface="Helvetica Neue"/>
              </a:rPr>
              <a:t> X de la relación si a todo valor de X le corresponde siempre el mismo valor de Y.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CC7183C-AE8B-67CA-7ADC-A28E5EF0AC7D}"/>
              </a:ext>
            </a:extLst>
          </p:cNvPr>
          <p:cNvSpPr txBox="1"/>
          <p:nvPr/>
        </p:nvSpPr>
        <p:spPr>
          <a:xfrm>
            <a:off x="1866374" y="3478891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REPRESENTACIÓN:</a:t>
            </a:r>
            <a:endParaRPr lang="es-ES" sz="20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DC02E92-BF18-A640-FF30-E3138BE42C9F}"/>
              </a:ext>
            </a:extLst>
          </p:cNvPr>
          <p:cNvSpPr txBox="1"/>
          <p:nvPr/>
        </p:nvSpPr>
        <p:spPr>
          <a:xfrm>
            <a:off x="3860243" y="4312120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400" b="1" dirty="0">
                <a:solidFill>
                  <a:srgbClr val="0000FF"/>
                </a:solidFill>
              </a:rPr>
              <a:t>X</a:t>
            </a:r>
            <a:endParaRPr lang="es-ES" sz="4400" b="1" dirty="0">
              <a:solidFill>
                <a:srgbClr val="0000FF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B81B425-0AB8-21B3-7A22-EFD6D6DA2B2E}"/>
              </a:ext>
            </a:extLst>
          </p:cNvPr>
          <p:cNvSpPr txBox="1"/>
          <p:nvPr/>
        </p:nvSpPr>
        <p:spPr>
          <a:xfrm>
            <a:off x="6322230" y="4312120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400" b="1" dirty="0">
                <a:solidFill>
                  <a:srgbClr val="FF0000"/>
                </a:solidFill>
              </a:rPr>
              <a:t>Y</a:t>
            </a:r>
            <a:endParaRPr lang="es-ES" sz="4400" b="1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E385744-B14A-48E3-EF08-AA0044602543}"/>
              </a:ext>
            </a:extLst>
          </p:cNvPr>
          <p:cNvSpPr txBox="1"/>
          <p:nvPr/>
        </p:nvSpPr>
        <p:spPr>
          <a:xfrm>
            <a:off x="4590848" y="4538187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DETERMINA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54183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B4352B0-29DC-49B3-C5BD-E917A75B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53" y="155424"/>
            <a:ext cx="10562539" cy="8079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REGLAS DE LA SEGUNDA FORMA NORMAL (2FN)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AD51D28-9C9F-D811-9676-BBD52BDF2F6D}"/>
              </a:ext>
            </a:extLst>
          </p:cNvPr>
          <p:cNvSpPr/>
          <p:nvPr/>
        </p:nvSpPr>
        <p:spPr>
          <a:xfrm>
            <a:off x="842820" y="1333912"/>
            <a:ext cx="11114718" cy="872301"/>
          </a:xfrm>
          <a:prstGeom prst="roundRect">
            <a:avLst/>
          </a:prstGeom>
          <a:noFill/>
          <a:ln w="57150" cmpd="dbl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D2DCEBD0-B73A-4ACA-056F-D504EEF688F1}"/>
              </a:ext>
            </a:extLst>
          </p:cNvPr>
          <p:cNvGrpSpPr>
            <a:grpSpLocks/>
          </p:cNvGrpSpPr>
          <p:nvPr/>
        </p:nvGrpSpPr>
        <p:grpSpPr bwMode="auto">
          <a:xfrm>
            <a:off x="41541" y="1210042"/>
            <a:ext cx="1238250" cy="1236663"/>
            <a:chOff x="802" y="845"/>
            <a:chExt cx="827" cy="826"/>
          </a:xfrm>
        </p:grpSpPr>
        <p:sp>
          <p:nvSpPr>
            <p:cNvPr id="5" name="Oval 13">
              <a:extLst>
                <a:ext uri="{FF2B5EF4-FFF2-40B4-BE49-F238E27FC236}">
                  <a16:creationId xmlns:a16="http://schemas.microsoft.com/office/drawing/2014/main" id="{27D0AC2F-4EE7-51F4-F715-050C10B3B1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14">
              <a:extLst>
                <a:ext uri="{FF2B5EF4-FFF2-40B4-BE49-F238E27FC236}">
                  <a16:creationId xmlns:a16="http://schemas.microsoft.com/office/drawing/2014/main" id="{93FC0113-1188-1AF7-580E-EF1C6B5CB9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CB838C31-7A21-EE65-8A9D-368368FAB15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8E620D3C-B77B-6178-1033-412A087A439B}"/>
              </a:ext>
            </a:extLst>
          </p:cNvPr>
          <p:cNvSpPr txBox="1"/>
          <p:nvPr/>
        </p:nvSpPr>
        <p:spPr>
          <a:xfrm>
            <a:off x="1278293" y="1594468"/>
            <a:ext cx="10250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2400" b="1" i="0" dirty="0">
                <a:solidFill>
                  <a:srgbClr val="373737"/>
                </a:solidFill>
                <a:effectLst/>
                <a:latin typeface="inherit"/>
              </a:rPr>
              <a:t>Las tablas deben encontrarse en 1FN</a:t>
            </a:r>
            <a:endParaRPr lang="es-ES" sz="2400" b="0" i="0" dirty="0">
              <a:solidFill>
                <a:srgbClr val="373737"/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04B684D-47E5-7642-C211-A2F89D43335E}"/>
              </a:ext>
            </a:extLst>
          </p:cNvPr>
          <p:cNvSpPr txBox="1"/>
          <p:nvPr/>
        </p:nvSpPr>
        <p:spPr>
          <a:xfrm>
            <a:off x="393658" y="1366708"/>
            <a:ext cx="449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1</a:t>
            </a:r>
            <a:endParaRPr lang="es-E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B7ECD63-9EC7-EABA-D66D-01E33A9062E6}"/>
              </a:ext>
            </a:extLst>
          </p:cNvPr>
          <p:cNvSpPr/>
          <p:nvPr/>
        </p:nvSpPr>
        <p:spPr>
          <a:xfrm>
            <a:off x="893727" y="2678642"/>
            <a:ext cx="11114718" cy="872301"/>
          </a:xfrm>
          <a:prstGeom prst="roundRect">
            <a:avLst/>
          </a:prstGeom>
          <a:noFill/>
          <a:ln w="57150" cmpd="dbl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AABEF887-3E92-C272-09EB-CD27CA3B1FAE}"/>
              </a:ext>
            </a:extLst>
          </p:cNvPr>
          <p:cNvGrpSpPr>
            <a:grpSpLocks/>
          </p:cNvGrpSpPr>
          <p:nvPr/>
        </p:nvGrpSpPr>
        <p:grpSpPr bwMode="auto">
          <a:xfrm>
            <a:off x="92448" y="2554772"/>
            <a:ext cx="1238250" cy="1236663"/>
            <a:chOff x="802" y="845"/>
            <a:chExt cx="827" cy="826"/>
          </a:xfrm>
        </p:grpSpPr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99CE00EA-CBF2-9187-3FF8-868C442A5F1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D3A3EE5F-1DC6-6E06-7215-3496BA68B7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BFA05574-060E-C6EA-AFB6-6130B8EBAA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2FFD5D-9AF1-D3D4-791E-0746BF2C0F3F}"/>
              </a:ext>
            </a:extLst>
          </p:cNvPr>
          <p:cNvSpPr txBox="1"/>
          <p:nvPr/>
        </p:nvSpPr>
        <p:spPr>
          <a:xfrm>
            <a:off x="444565" y="2722407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</a:t>
            </a:r>
            <a:endParaRPr lang="es-E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18D8F93-B960-1EC7-A103-7BEFA3D39962}"/>
              </a:ext>
            </a:extLst>
          </p:cNvPr>
          <p:cNvSpPr txBox="1"/>
          <p:nvPr/>
        </p:nvSpPr>
        <p:spPr>
          <a:xfrm>
            <a:off x="1381605" y="2732889"/>
            <a:ext cx="106733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2400" b="1" dirty="0">
                <a:solidFill>
                  <a:srgbClr val="373737"/>
                </a:solidFill>
                <a:latin typeface="inherit"/>
              </a:rPr>
              <a:t>Todos los campos NO CLAVE dependen funcionalmente del campo CLAVE PRIMARIO</a:t>
            </a:r>
            <a:endParaRPr lang="es-ES" sz="2400" b="0" i="0" dirty="0">
              <a:solidFill>
                <a:srgbClr val="373737"/>
              </a:solidFill>
              <a:effectLst/>
              <a:latin typeface="inherit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35B921AC-4167-CDE4-2B43-B0D9BB184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8683"/>
              </p:ext>
            </p:extLst>
          </p:nvPr>
        </p:nvGraphicFramePr>
        <p:xfrm>
          <a:off x="515320" y="3835200"/>
          <a:ext cx="792546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378">
                  <a:extLst>
                    <a:ext uri="{9D8B030D-6E8A-4147-A177-3AD203B41FA5}">
                      <a16:colId xmlns:a16="http://schemas.microsoft.com/office/drawing/2014/main" val="355872713"/>
                    </a:ext>
                  </a:extLst>
                </a:gridCol>
                <a:gridCol w="1665277">
                  <a:extLst>
                    <a:ext uri="{9D8B030D-6E8A-4147-A177-3AD203B41FA5}">
                      <a16:colId xmlns:a16="http://schemas.microsoft.com/office/drawing/2014/main" val="2795538815"/>
                    </a:ext>
                  </a:extLst>
                </a:gridCol>
                <a:gridCol w="2136769">
                  <a:extLst>
                    <a:ext uri="{9D8B030D-6E8A-4147-A177-3AD203B41FA5}">
                      <a16:colId xmlns:a16="http://schemas.microsoft.com/office/drawing/2014/main" val="3430720004"/>
                    </a:ext>
                  </a:extLst>
                </a:gridCol>
                <a:gridCol w="3163045">
                  <a:extLst>
                    <a:ext uri="{9D8B030D-6E8A-4147-A177-3AD203B41FA5}">
                      <a16:colId xmlns:a16="http://schemas.microsoft.com/office/drawing/2014/main" val="320228542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BO" dirty="0"/>
                        <a:t>ALUMNO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1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CODIGO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NOMBRES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APELLIDO PATERNO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APELLIDO MATERNO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9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JUAN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GARCIA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SANCHEZ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0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MARIA LAURA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BENAVIDEZ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ACHÁ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56515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224107B7-B962-4D99-1395-EC8A0F982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45026"/>
              </p:ext>
            </p:extLst>
          </p:nvPr>
        </p:nvGraphicFramePr>
        <p:xfrm>
          <a:off x="6367742" y="4571751"/>
          <a:ext cx="5308938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9646">
                  <a:extLst>
                    <a:ext uri="{9D8B030D-6E8A-4147-A177-3AD203B41FA5}">
                      <a16:colId xmlns:a16="http://schemas.microsoft.com/office/drawing/2014/main" val="2738907499"/>
                    </a:ext>
                  </a:extLst>
                </a:gridCol>
                <a:gridCol w="1769646">
                  <a:extLst>
                    <a:ext uri="{9D8B030D-6E8A-4147-A177-3AD203B41FA5}">
                      <a16:colId xmlns:a16="http://schemas.microsoft.com/office/drawing/2014/main" val="629514630"/>
                    </a:ext>
                  </a:extLst>
                </a:gridCol>
                <a:gridCol w="1769646">
                  <a:extLst>
                    <a:ext uri="{9D8B030D-6E8A-4147-A177-3AD203B41FA5}">
                      <a16:colId xmlns:a16="http://schemas.microsoft.com/office/drawing/2014/main" val="2944732203"/>
                    </a:ext>
                  </a:extLst>
                </a:gridCol>
              </a:tblGrid>
              <a:tr h="346503">
                <a:tc gridSpan="3">
                  <a:txBody>
                    <a:bodyPr/>
                    <a:lstStyle/>
                    <a:p>
                      <a:pPr algn="ctr"/>
                      <a:r>
                        <a:rPr lang="es-BO" dirty="0"/>
                        <a:t>ALUMNO-RECURSO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5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COD_ALUMNO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COD_RECURSO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DESCRIPCION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0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MOCHILA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9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10000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COMPUTADORA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8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CELULAR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48474"/>
                  </a:ext>
                </a:extLst>
              </a:tr>
            </a:tbl>
          </a:graphicData>
        </a:graphic>
      </p:graphicFrame>
      <p:pic>
        <p:nvPicPr>
          <p:cNvPr id="19" name="Imagen 18">
            <a:extLst>
              <a:ext uri="{FF2B5EF4-FFF2-40B4-BE49-F238E27FC236}">
                <a16:creationId xmlns:a16="http://schemas.microsoft.com/office/drawing/2014/main" id="{7B18363D-E32F-0E8C-E6AF-E86B4EE3C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5" t="-7157" b="-8862"/>
          <a:stretch/>
        </p:blipFill>
        <p:spPr>
          <a:xfrm>
            <a:off x="7484229" y="3604049"/>
            <a:ext cx="956560" cy="102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479922D-6806-A34E-8D95-B92D644ED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640"/>
              </p:ext>
            </p:extLst>
          </p:nvPr>
        </p:nvGraphicFramePr>
        <p:xfrm>
          <a:off x="233680" y="1249680"/>
          <a:ext cx="11684000" cy="5455923"/>
        </p:xfrm>
        <a:graphic>
          <a:graphicData uri="http://schemas.openxmlformats.org/drawingml/2006/table">
            <a:tbl>
              <a:tblPr firstRow="1" firstCol="1" bandRow="1"/>
              <a:tblGrid>
                <a:gridCol w="2180515">
                  <a:extLst>
                    <a:ext uri="{9D8B030D-6E8A-4147-A177-3AD203B41FA5}">
                      <a16:colId xmlns:a16="http://schemas.microsoft.com/office/drawing/2014/main" val="3604086530"/>
                    </a:ext>
                  </a:extLst>
                </a:gridCol>
                <a:gridCol w="9503485">
                  <a:extLst>
                    <a:ext uri="{9D8B030D-6E8A-4147-A177-3AD203B41FA5}">
                      <a16:colId xmlns:a16="http://schemas.microsoft.com/office/drawing/2014/main" val="1236289153"/>
                    </a:ext>
                  </a:extLst>
                </a:gridCol>
              </a:tblGrid>
              <a:tr h="267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TEMA 04: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DISEÑO LÓGICO DE BASE DE DATOS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253825"/>
                  </a:ext>
                </a:extLst>
              </a:tr>
              <a:tr h="827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COMPETENCIAS A DESARROLLAR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CONCEPTUALIZA </a:t>
                      </a:r>
                      <a:r>
                        <a:rPr lang="es-ES" sz="1600" b="1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DISEÑO LÓGICO, NORMALIZACIÓN.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IDENTIFICA  </a:t>
                      </a:r>
                      <a:r>
                        <a:rPr lang="es-E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 APLICA LAS FORMAS DE NORMALIZACI</a:t>
                      </a:r>
                      <a:r>
                        <a:rPr lang="es-BO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ÓN</a:t>
                      </a:r>
                      <a:r>
                        <a:rPr lang="es-ES" sz="1600" b="1" kern="1200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BO" sz="1600" b="1" kern="1200" dirty="0">
                        <a:solidFill>
                          <a:srgbClr val="385623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50145"/>
                  </a:ext>
                </a:extLst>
              </a:tr>
              <a:tr h="26771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ACCIONES Y ACTIVIDADES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946597"/>
                  </a:ext>
                </a:extLst>
              </a:tr>
              <a:tr h="1388029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Reflexiones iniciales sobre asuntos transversales al tema y la materia.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Exposición de cada diapositiva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Diálogo sobre cada diapositiva para exposición de ideas, opiniones y comentarios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 Realizar preguntas sobre cada diapositiva.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 Lectura de artículos sobre el tema de referencia.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56135"/>
                  </a:ext>
                </a:extLst>
              </a:tr>
              <a:tr h="26771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RECURSOS Y MATERIALES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40037"/>
                  </a:ext>
                </a:extLst>
              </a:tr>
              <a:tr h="827874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Diapositivas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Material de archivos bibliográficos de texto (</a:t>
                      </a:r>
                      <a:r>
                        <a:rPr lang="es-ES" sz="1600" b="1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pdf</a:t>
                      </a: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Word..), audio visual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Lecturas de opinión de autores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20"/>
                  </a:ext>
                </a:extLst>
              </a:tr>
              <a:tr h="245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CRITERIOS DE EVALUACIÓN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83718"/>
                  </a:ext>
                </a:extLst>
              </a:tr>
              <a:tr h="547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CONOCER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CONCEPTUALIZA DISEÑO LÓGICO, NORMALIZACIÓN.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IDENTIFICA LAS FORMAS DE NORMALIZACIÓN.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29022"/>
                  </a:ext>
                </a:extLst>
              </a:tr>
              <a:tr h="547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HACER (PRODUCTO)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REALIZA EL DISEÑO LÓGICO DE UNA BASE DE DATOS.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056466"/>
                  </a:ext>
                </a:extLst>
              </a:tr>
              <a:tr h="2677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SER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DEMUESTRA ACTITUD DE PARTICIPACIÓN EN CLASE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308854"/>
                  </a:ext>
                </a:extLst>
              </a:tr>
            </a:tbl>
          </a:graphicData>
        </a:graphic>
      </p:graphicFrame>
      <p:sp>
        <p:nvSpPr>
          <p:cNvPr id="3" name="Rectangle 11">
            <a:extLst>
              <a:ext uri="{FF2B5EF4-FFF2-40B4-BE49-F238E27FC236}">
                <a16:creationId xmlns:a16="http://schemas.microsoft.com/office/drawing/2014/main" id="{09A480FE-D3A5-90B2-DF88-E9C4C21B6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43" y="292455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PLAN DE CLASE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432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A7650C8-EF16-3282-CEB7-8FAC26E0F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61330"/>
              </p:ext>
            </p:extLst>
          </p:nvPr>
        </p:nvGraphicFramePr>
        <p:xfrm>
          <a:off x="947222" y="2058189"/>
          <a:ext cx="792546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378">
                  <a:extLst>
                    <a:ext uri="{9D8B030D-6E8A-4147-A177-3AD203B41FA5}">
                      <a16:colId xmlns:a16="http://schemas.microsoft.com/office/drawing/2014/main" val="355872713"/>
                    </a:ext>
                  </a:extLst>
                </a:gridCol>
                <a:gridCol w="1665277">
                  <a:extLst>
                    <a:ext uri="{9D8B030D-6E8A-4147-A177-3AD203B41FA5}">
                      <a16:colId xmlns:a16="http://schemas.microsoft.com/office/drawing/2014/main" val="2795538815"/>
                    </a:ext>
                  </a:extLst>
                </a:gridCol>
                <a:gridCol w="2136769">
                  <a:extLst>
                    <a:ext uri="{9D8B030D-6E8A-4147-A177-3AD203B41FA5}">
                      <a16:colId xmlns:a16="http://schemas.microsoft.com/office/drawing/2014/main" val="3430720004"/>
                    </a:ext>
                  </a:extLst>
                </a:gridCol>
                <a:gridCol w="3163045">
                  <a:extLst>
                    <a:ext uri="{9D8B030D-6E8A-4147-A177-3AD203B41FA5}">
                      <a16:colId xmlns:a16="http://schemas.microsoft.com/office/drawing/2014/main" val="320228542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BO" dirty="0"/>
                        <a:t>ALUMNO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1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CODIGO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NOMBRES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APELLIDO PATERNO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APELLIDO MATERNO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9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JUAN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GARCIA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SANCHEZ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0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MARIA LAURA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BENAVIDEZ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ACHÁ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56515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EF97142-4E7F-5FA0-017D-5919433B7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45427"/>
              </p:ext>
            </p:extLst>
          </p:nvPr>
        </p:nvGraphicFramePr>
        <p:xfrm>
          <a:off x="6022147" y="4629211"/>
          <a:ext cx="522263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0877">
                  <a:extLst>
                    <a:ext uri="{9D8B030D-6E8A-4147-A177-3AD203B41FA5}">
                      <a16:colId xmlns:a16="http://schemas.microsoft.com/office/drawing/2014/main" val="3844728267"/>
                    </a:ext>
                  </a:extLst>
                </a:gridCol>
                <a:gridCol w="1740877">
                  <a:extLst>
                    <a:ext uri="{9D8B030D-6E8A-4147-A177-3AD203B41FA5}">
                      <a16:colId xmlns:a16="http://schemas.microsoft.com/office/drawing/2014/main" val="2738907499"/>
                    </a:ext>
                  </a:extLst>
                </a:gridCol>
                <a:gridCol w="1740877">
                  <a:extLst>
                    <a:ext uri="{9D8B030D-6E8A-4147-A177-3AD203B41FA5}">
                      <a16:colId xmlns:a16="http://schemas.microsoft.com/office/drawing/2014/main" val="62951463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BO" dirty="0"/>
                        <a:t>ALUMNO-RECURSO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BO" dirty="0"/>
                        <a:t>ALUMNO-RECURSO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5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COD_ALM_REC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COD_ALUMNO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COD_RECURSO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0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R0001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9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00002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10000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8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00003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4847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68D5AB7-CEDE-EE60-589F-328835D3F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15123"/>
              </p:ext>
            </p:extLst>
          </p:nvPr>
        </p:nvGraphicFramePr>
        <p:xfrm>
          <a:off x="947222" y="3901706"/>
          <a:ext cx="35392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9646">
                  <a:extLst>
                    <a:ext uri="{9D8B030D-6E8A-4147-A177-3AD203B41FA5}">
                      <a16:colId xmlns:a16="http://schemas.microsoft.com/office/drawing/2014/main" val="629514630"/>
                    </a:ext>
                  </a:extLst>
                </a:gridCol>
                <a:gridCol w="1769646">
                  <a:extLst>
                    <a:ext uri="{9D8B030D-6E8A-4147-A177-3AD203B41FA5}">
                      <a16:colId xmlns:a16="http://schemas.microsoft.com/office/drawing/2014/main" val="29447322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/>
                        <a:t>RECURSO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5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COD_RECURSO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DESCRIPCION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0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tx1"/>
                          </a:solidFill>
                        </a:rPr>
                        <a:t>MOCHILA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9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COMPUTADORA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8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CELULAR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48474"/>
                  </a:ext>
                </a:extLst>
              </a:tr>
            </a:tbl>
          </a:graphicData>
        </a:graphic>
      </p:graphicFrame>
      <p:sp>
        <p:nvSpPr>
          <p:cNvPr id="5" name="Rectangle 11">
            <a:extLst>
              <a:ext uri="{FF2B5EF4-FFF2-40B4-BE49-F238E27FC236}">
                <a16:creationId xmlns:a16="http://schemas.microsoft.com/office/drawing/2014/main" id="{910BE8F4-4B15-8D2E-3D57-D60B740E4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53" y="155424"/>
            <a:ext cx="10562539" cy="8079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REGLAS DE LA PRIMERA FORMA NORMAL (1FN)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FB6C35-6428-DE74-1CB5-52A2DB7CE58A}"/>
              </a:ext>
            </a:extLst>
          </p:cNvPr>
          <p:cNvSpPr txBox="1"/>
          <p:nvPr/>
        </p:nvSpPr>
        <p:spPr>
          <a:xfrm>
            <a:off x="110532" y="1162173"/>
            <a:ext cx="12289134" cy="68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2300"/>
              </a:lnSpc>
            </a:pPr>
            <a:r>
              <a:rPr lang="es-BO" sz="2400" b="1" i="0" dirty="0">
                <a:solidFill>
                  <a:srgbClr val="0000FF"/>
                </a:solidFill>
                <a:effectLst/>
                <a:latin typeface="inherit"/>
              </a:rPr>
              <a:t>SOLUCIÓN: DIVIDIR EN VARIAS TABLAS CON SUS PROPIOS CAMPOS CLAVES PARA QUE LAS TABLAS CUMPLAN LA REGLA</a:t>
            </a:r>
            <a:endParaRPr lang="es-ES" sz="2400" b="0" i="0" dirty="0">
              <a:solidFill>
                <a:srgbClr val="0000FF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02343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38C820-155D-2157-9DDE-67D2DA361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8" t="27253" r="33819" b="24249"/>
          <a:stretch/>
        </p:blipFill>
        <p:spPr>
          <a:xfrm>
            <a:off x="1282839" y="1115368"/>
            <a:ext cx="9626321" cy="5638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11">
            <a:extLst>
              <a:ext uri="{FF2B5EF4-FFF2-40B4-BE49-F238E27FC236}">
                <a16:creationId xmlns:a16="http://schemas.microsoft.com/office/drawing/2014/main" id="{384118CE-15DA-DD21-D8EF-A1C6660AC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53" y="155424"/>
            <a:ext cx="10562539" cy="8079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TABLAS EN SEGUNDA FORMA NORMAL (2FN)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807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62A6210-3816-46FB-2774-DB67234A11CF}"/>
              </a:ext>
            </a:extLst>
          </p:cNvPr>
          <p:cNvSpPr/>
          <p:nvPr/>
        </p:nvSpPr>
        <p:spPr>
          <a:xfrm>
            <a:off x="842820" y="1333912"/>
            <a:ext cx="11114718" cy="872301"/>
          </a:xfrm>
          <a:prstGeom prst="roundRect">
            <a:avLst/>
          </a:prstGeom>
          <a:noFill/>
          <a:ln w="57150" cmpd="dbl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47F3B451-699A-E0EF-23BA-1A8A7B8B9481}"/>
              </a:ext>
            </a:extLst>
          </p:cNvPr>
          <p:cNvGrpSpPr>
            <a:grpSpLocks/>
          </p:cNvGrpSpPr>
          <p:nvPr/>
        </p:nvGrpSpPr>
        <p:grpSpPr bwMode="auto">
          <a:xfrm>
            <a:off x="41541" y="1099514"/>
            <a:ext cx="1238250" cy="1236663"/>
            <a:chOff x="802" y="845"/>
            <a:chExt cx="827" cy="826"/>
          </a:xfrm>
        </p:grpSpPr>
        <p:sp>
          <p:nvSpPr>
            <p:cNvPr id="4" name="Oval 13">
              <a:extLst>
                <a:ext uri="{FF2B5EF4-FFF2-40B4-BE49-F238E27FC236}">
                  <a16:creationId xmlns:a16="http://schemas.microsoft.com/office/drawing/2014/main" id="{9AB4B03D-E78F-1596-E62B-10D2E4E912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A0AF55F2-B186-D98A-E5E9-C12032A054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15">
              <a:extLst>
                <a:ext uri="{FF2B5EF4-FFF2-40B4-BE49-F238E27FC236}">
                  <a16:creationId xmlns:a16="http://schemas.microsoft.com/office/drawing/2014/main" id="{B5E87E6C-37D6-5EE9-5AE0-037959ED63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0FF4B0F4-C663-1F2D-6D82-34F89C77EC9F}"/>
              </a:ext>
            </a:extLst>
          </p:cNvPr>
          <p:cNvSpPr txBox="1"/>
          <p:nvPr/>
        </p:nvSpPr>
        <p:spPr>
          <a:xfrm>
            <a:off x="393658" y="1366708"/>
            <a:ext cx="449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1</a:t>
            </a:r>
            <a:endParaRPr lang="es-E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4DAA394-C606-A6F6-A388-23EFA4264EE0}"/>
              </a:ext>
            </a:extLst>
          </p:cNvPr>
          <p:cNvSpPr txBox="1"/>
          <p:nvPr/>
        </p:nvSpPr>
        <p:spPr>
          <a:xfrm>
            <a:off x="1426781" y="1539229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2400" b="1" i="0" dirty="0">
                <a:solidFill>
                  <a:srgbClr val="373737"/>
                </a:solidFill>
                <a:effectLst/>
                <a:latin typeface="inherit"/>
              </a:rPr>
              <a:t>Las tablas deben encontrarse en 2FN</a:t>
            </a:r>
            <a:endParaRPr lang="es-ES" sz="2400" b="0" i="0" dirty="0">
              <a:solidFill>
                <a:srgbClr val="373737"/>
              </a:solidFill>
              <a:effectLst/>
              <a:latin typeface="inherit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7C688BF-B3B6-1FE2-3FC0-24BDD9F9D944}"/>
              </a:ext>
            </a:extLst>
          </p:cNvPr>
          <p:cNvSpPr/>
          <p:nvPr/>
        </p:nvSpPr>
        <p:spPr>
          <a:xfrm>
            <a:off x="893727" y="2507826"/>
            <a:ext cx="11114718" cy="872301"/>
          </a:xfrm>
          <a:prstGeom prst="roundRect">
            <a:avLst/>
          </a:prstGeom>
          <a:noFill/>
          <a:ln w="57150" cmpd="dbl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BCC92433-92AA-D537-E3CC-1D5DB01AF9D1}"/>
              </a:ext>
            </a:extLst>
          </p:cNvPr>
          <p:cNvGrpSpPr>
            <a:grpSpLocks/>
          </p:cNvGrpSpPr>
          <p:nvPr/>
        </p:nvGrpSpPr>
        <p:grpSpPr bwMode="auto">
          <a:xfrm>
            <a:off x="92448" y="2383956"/>
            <a:ext cx="1238250" cy="1236663"/>
            <a:chOff x="802" y="845"/>
            <a:chExt cx="827" cy="826"/>
          </a:xfrm>
        </p:grpSpPr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E86362C7-5363-6B7E-70F0-DC6F7CFBD0E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1A102EF5-3E51-DAEA-F892-07DCE8A16E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713BFCF3-0FBB-7B6A-48EF-304963C5BF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9A84F40-A693-223B-4E1D-63BADAA77DD9}"/>
              </a:ext>
            </a:extLst>
          </p:cNvPr>
          <p:cNvSpPr txBox="1"/>
          <p:nvPr/>
        </p:nvSpPr>
        <p:spPr>
          <a:xfrm>
            <a:off x="444565" y="2551591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</a:t>
            </a:r>
            <a:endParaRPr lang="es-E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6FDAB86-39BF-B76D-9423-D4B91238F338}"/>
              </a:ext>
            </a:extLst>
          </p:cNvPr>
          <p:cNvSpPr txBox="1"/>
          <p:nvPr/>
        </p:nvSpPr>
        <p:spPr>
          <a:xfrm>
            <a:off x="1381605" y="2549130"/>
            <a:ext cx="102697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latin typeface="inherit"/>
              </a:rPr>
              <a:t>C</a:t>
            </a:r>
            <a:r>
              <a:rPr lang="es-ES" sz="2400" b="1" i="0" dirty="0">
                <a:effectLst/>
                <a:latin typeface="inherit"/>
              </a:rPr>
              <a:t>ada atributo que no es una clave debe depender de la clave y solamente de la clave, ES DECIR NO DEBEN EXISTIR DEPENDENCIAS TRANSITIVAS.</a:t>
            </a:r>
            <a:endParaRPr lang="es-ES" sz="2400" b="1" dirty="0">
              <a:latin typeface="inherit"/>
            </a:endParaRP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1FD25228-3A9A-BB43-212F-81829FA1E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15511"/>
              </p:ext>
            </p:extLst>
          </p:nvPr>
        </p:nvGraphicFramePr>
        <p:xfrm>
          <a:off x="392800" y="3670818"/>
          <a:ext cx="11354635" cy="306903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83301">
                  <a:extLst>
                    <a:ext uri="{9D8B030D-6E8A-4147-A177-3AD203B41FA5}">
                      <a16:colId xmlns:a16="http://schemas.microsoft.com/office/drawing/2014/main" val="1150281704"/>
                    </a:ext>
                  </a:extLst>
                </a:gridCol>
                <a:gridCol w="1683301">
                  <a:extLst>
                    <a:ext uri="{9D8B030D-6E8A-4147-A177-3AD203B41FA5}">
                      <a16:colId xmlns:a16="http://schemas.microsoft.com/office/drawing/2014/main" val="698779517"/>
                    </a:ext>
                  </a:extLst>
                </a:gridCol>
                <a:gridCol w="1530275">
                  <a:extLst>
                    <a:ext uri="{9D8B030D-6E8A-4147-A177-3AD203B41FA5}">
                      <a16:colId xmlns:a16="http://schemas.microsoft.com/office/drawing/2014/main" val="607599003"/>
                    </a:ext>
                  </a:extLst>
                </a:gridCol>
                <a:gridCol w="1591486">
                  <a:extLst>
                    <a:ext uri="{9D8B030D-6E8A-4147-A177-3AD203B41FA5}">
                      <a16:colId xmlns:a16="http://schemas.microsoft.com/office/drawing/2014/main" val="2090802130"/>
                    </a:ext>
                  </a:extLst>
                </a:gridCol>
                <a:gridCol w="1499670">
                  <a:extLst>
                    <a:ext uri="{9D8B030D-6E8A-4147-A177-3AD203B41FA5}">
                      <a16:colId xmlns:a16="http://schemas.microsoft.com/office/drawing/2014/main" val="2714025745"/>
                    </a:ext>
                  </a:extLst>
                </a:gridCol>
                <a:gridCol w="1683301">
                  <a:extLst>
                    <a:ext uri="{9D8B030D-6E8A-4147-A177-3AD203B41FA5}">
                      <a16:colId xmlns:a16="http://schemas.microsoft.com/office/drawing/2014/main" val="3840049847"/>
                    </a:ext>
                  </a:extLst>
                </a:gridCol>
                <a:gridCol w="1683301">
                  <a:extLst>
                    <a:ext uri="{9D8B030D-6E8A-4147-A177-3AD203B41FA5}">
                      <a16:colId xmlns:a16="http://schemas.microsoft.com/office/drawing/2014/main" val="3906379258"/>
                    </a:ext>
                  </a:extLst>
                </a:gridCol>
              </a:tblGrid>
              <a:tr h="430265">
                <a:tc gridSpan="7">
                  <a:txBody>
                    <a:bodyPr/>
                    <a:lstStyle/>
                    <a:p>
                      <a:pPr fontAlgn="t"/>
                      <a:r>
                        <a:rPr lang="es-ES" sz="2000" b="1" dirty="0">
                          <a:effectLst/>
                        </a:rPr>
                        <a:t>FACTURA</a:t>
                      </a:r>
                    </a:p>
                  </a:txBody>
                  <a:tcPr marL="75544" marR="75544" marT="90653" marB="90653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93797"/>
                  </a:ext>
                </a:extLst>
              </a:tr>
              <a:tr h="430265">
                <a:tc gridSpan="2">
                  <a:txBody>
                    <a:bodyPr/>
                    <a:lstStyle/>
                    <a:p>
                      <a:pPr fontAlgn="t"/>
                      <a:r>
                        <a:rPr lang="es-ES" sz="2000" b="1" dirty="0">
                          <a:solidFill>
                            <a:srgbClr val="FF0000"/>
                          </a:solidFill>
                          <a:effectLst/>
                        </a:rPr>
                        <a:t>PK</a:t>
                      </a:r>
                    </a:p>
                  </a:txBody>
                  <a:tcPr marL="75544" marR="75544" marT="90653" marB="90653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s-ES" sz="1800">
                        <a:effectLst/>
                      </a:endParaRP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endParaRPr lang="es-ES" sz="1800">
                        <a:effectLst/>
                      </a:endParaRP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endParaRPr lang="es-ES" sz="1800">
                        <a:effectLst/>
                      </a:endParaRP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endParaRPr lang="es-ES" sz="1800">
                        <a:effectLst/>
                      </a:endParaRP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endParaRPr lang="es-ES" sz="1800">
                        <a:effectLst/>
                      </a:endParaRPr>
                    </a:p>
                  </a:txBody>
                  <a:tcPr marL="75544" marR="75544" marT="90653" marB="90653"/>
                </a:tc>
                <a:extLst>
                  <a:ext uri="{0D108BD9-81ED-4DB2-BD59-A6C34878D82A}">
                    <a16:rowId xmlns:a16="http://schemas.microsoft.com/office/drawing/2014/main" val="3612236071"/>
                  </a:ext>
                </a:extLst>
              </a:tr>
              <a:tr h="646094"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Sucursal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Número de factura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Fecha de la factura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Forma de pago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 b="1" dirty="0">
                          <a:solidFill>
                            <a:srgbClr val="FF0000"/>
                          </a:solidFill>
                          <a:effectLst/>
                        </a:rPr>
                        <a:t>Código de cliente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 b="1" dirty="0">
                          <a:solidFill>
                            <a:srgbClr val="FF0000"/>
                          </a:solidFill>
                          <a:effectLst/>
                        </a:rPr>
                        <a:t>Nombre de cliente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Total de factura</a:t>
                      </a:r>
                    </a:p>
                  </a:txBody>
                  <a:tcPr marL="75544" marR="75544" marT="90653" marB="90653"/>
                </a:tc>
                <a:extLst>
                  <a:ext uri="{0D108BD9-81ED-4DB2-BD59-A6C34878D82A}">
                    <a16:rowId xmlns:a16="http://schemas.microsoft.com/office/drawing/2014/main" val="537279403"/>
                  </a:ext>
                </a:extLst>
              </a:tr>
              <a:tr h="403286"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01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100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1/10/15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Crédito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01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PEREZ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440</a:t>
                      </a:r>
                    </a:p>
                  </a:txBody>
                  <a:tcPr marL="75544" marR="75544" marT="90653" marB="90653"/>
                </a:tc>
                <a:extLst>
                  <a:ext uri="{0D108BD9-81ED-4DB2-BD59-A6C34878D82A}">
                    <a16:rowId xmlns:a16="http://schemas.microsoft.com/office/drawing/2014/main" val="3025245758"/>
                  </a:ext>
                </a:extLst>
              </a:tr>
              <a:tr h="403286"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01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101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2/10/15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Contado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33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GARCÍA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100</a:t>
                      </a:r>
                    </a:p>
                  </a:txBody>
                  <a:tcPr marL="75544" marR="75544" marT="90653" marB="90653"/>
                </a:tc>
                <a:extLst>
                  <a:ext uri="{0D108BD9-81ED-4DB2-BD59-A6C34878D82A}">
                    <a16:rowId xmlns:a16="http://schemas.microsoft.com/office/drawing/2014/main" val="4173818983"/>
                  </a:ext>
                </a:extLst>
              </a:tr>
              <a:tr h="403286"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02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 dirty="0">
                          <a:effectLst/>
                        </a:rPr>
                        <a:t>100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3/10/15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 dirty="0">
                          <a:effectLst/>
                        </a:rPr>
                        <a:t>Crédito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45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GOMEZ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 dirty="0">
                          <a:effectLst/>
                        </a:rPr>
                        <a:t>550</a:t>
                      </a:r>
                    </a:p>
                  </a:txBody>
                  <a:tcPr marL="75544" marR="75544" marT="90653" marB="90653"/>
                </a:tc>
                <a:extLst>
                  <a:ext uri="{0D108BD9-81ED-4DB2-BD59-A6C34878D82A}">
                    <a16:rowId xmlns:a16="http://schemas.microsoft.com/office/drawing/2014/main" val="3837731633"/>
                  </a:ext>
                </a:extLst>
              </a:tr>
            </a:tbl>
          </a:graphicData>
        </a:graphic>
      </p:graphicFrame>
      <p:sp>
        <p:nvSpPr>
          <p:cNvPr id="19" name="Rectangle 11">
            <a:extLst>
              <a:ext uri="{FF2B5EF4-FFF2-40B4-BE49-F238E27FC236}">
                <a16:creationId xmlns:a16="http://schemas.microsoft.com/office/drawing/2014/main" id="{5DF89EC5-210D-493C-60BA-9127BE585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53" y="155424"/>
            <a:ext cx="10562539" cy="8079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REGLAS DE LA TERCERA FORMA NORMAL (3FN)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672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2D45491-CDA6-0C2E-130B-4F2A88D3F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445" y="416677"/>
            <a:ext cx="10562539" cy="41043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DEFINICIÓN DE DEPENDENCIA TRANSITIVA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654745-990A-EC91-B741-9D0AFD595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97" y="1344422"/>
            <a:ext cx="113144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Supongamos que tenemos una relación con tres conjuntos de atributos: X, Y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y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Z, y las siguientes dependencias 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X -&gt; Y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Y -&gt; Z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Y -&gt; |X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. Es decir X determina Y e Y determina Z, pero Y no determina X. En ese caso, decimos que Z tiene dependencia transitiva con respecto a X, a través de Y.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ED5107-5250-A67B-95AB-9AD77578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97" y="3310184"/>
            <a:ext cx="9515788" cy="415498"/>
          </a:xfrm>
          <a:prstGeom prst="rect">
            <a:avLst/>
          </a:prstGeom>
          <a:solidFill>
            <a:srgbClr val="FFFF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Ciudades(ciudad, población, superficie, renta, país, continente)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2DF925-77D8-F256-67D7-F0514EC76CC0}"/>
              </a:ext>
            </a:extLst>
          </p:cNvPr>
          <p:cNvSpPr txBox="1"/>
          <p:nvPr/>
        </p:nvSpPr>
        <p:spPr>
          <a:xfrm>
            <a:off x="227762" y="3767841"/>
            <a:ext cx="118822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0" i="0" dirty="0">
                <a:solidFill>
                  <a:srgbClr val="212529"/>
                </a:solidFill>
                <a:effectLst/>
                <a:latin typeface="-apple-system"/>
              </a:rPr>
              <a:t>Los atributos como </a:t>
            </a:r>
            <a:r>
              <a:rPr lang="es-ES" sz="2000" b="0" i="1" dirty="0">
                <a:solidFill>
                  <a:srgbClr val="212529"/>
                </a:solidFill>
                <a:effectLst/>
                <a:latin typeface="-apple-system"/>
              </a:rPr>
              <a:t>población</a:t>
            </a:r>
            <a:r>
              <a:rPr lang="es-ES" sz="20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s-ES" sz="2000" b="0" i="1" dirty="0">
                <a:solidFill>
                  <a:srgbClr val="212529"/>
                </a:solidFill>
                <a:effectLst/>
                <a:latin typeface="-apple-system"/>
              </a:rPr>
              <a:t>superficie</a:t>
            </a:r>
            <a:r>
              <a:rPr lang="es-ES" sz="2000" b="0" i="0" dirty="0">
                <a:solidFill>
                  <a:srgbClr val="212529"/>
                </a:solidFill>
                <a:effectLst/>
                <a:latin typeface="-apple-system"/>
              </a:rPr>
              <a:t> o </a:t>
            </a:r>
            <a:r>
              <a:rPr lang="es-ES" sz="2000" b="0" i="1" dirty="0">
                <a:solidFill>
                  <a:srgbClr val="212529"/>
                </a:solidFill>
                <a:effectLst/>
                <a:latin typeface="-apple-system"/>
              </a:rPr>
              <a:t>renta</a:t>
            </a:r>
            <a:r>
              <a:rPr lang="es-ES" sz="2000" b="0" i="0" dirty="0">
                <a:solidFill>
                  <a:srgbClr val="212529"/>
                </a:solidFill>
                <a:effectLst/>
                <a:latin typeface="-apple-system"/>
              </a:rPr>
              <a:t> tienen dependencia funcional de </a:t>
            </a:r>
            <a:r>
              <a:rPr lang="es-ES" sz="2000" b="0" i="1" dirty="0">
                <a:solidFill>
                  <a:srgbClr val="212529"/>
                </a:solidFill>
                <a:effectLst/>
                <a:latin typeface="-apple-system"/>
              </a:rPr>
              <a:t>ciudad</a:t>
            </a:r>
            <a:r>
              <a:rPr lang="es-ES" sz="2000" b="0" i="0" dirty="0">
                <a:solidFill>
                  <a:srgbClr val="212529"/>
                </a:solidFill>
                <a:effectLst/>
                <a:latin typeface="-apple-system"/>
              </a:rPr>
              <a:t>, PERO TAMBIÉN HAY OTRAS DEPENDENCIAS, COMO:</a:t>
            </a:r>
            <a:endParaRPr lang="es-ES" sz="20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5A31483-9537-1EA7-C8E4-E3D099C9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62" y="4592930"/>
            <a:ext cx="1159914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ciudad -&gt; país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país -&gt; continente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. Además, 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país -&gt; |ciudad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. Es decir, cada </a:t>
            </a:r>
            <a: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ciudad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pertenece a un </a:t>
            </a:r>
            <a: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país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y cada </a:t>
            </a:r>
            <a: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país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a un </a:t>
            </a:r>
            <a: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continente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 pero en cada </a:t>
            </a:r>
            <a: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país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puede haber muchas </a:t>
            </a:r>
            <a: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ciudades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. En este caso </a:t>
            </a:r>
            <a: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continente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tiene una dependencia funcional transitiva con respecto a </a:t>
            </a:r>
            <a: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ciudad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 a través de </a:t>
            </a:r>
            <a: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país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. Es decir, cada </a:t>
            </a:r>
            <a: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ciudad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está en un </a:t>
            </a:r>
            <a: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país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 pero también en un </a:t>
            </a:r>
            <a: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continente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.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06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35F62A-77F6-BC11-4B56-3088A07667F7}"/>
              </a:ext>
            </a:extLst>
          </p:cNvPr>
          <p:cNvSpPr txBox="1"/>
          <p:nvPr/>
        </p:nvSpPr>
        <p:spPr>
          <a:xfrm>
            <a:off x="110532" y="1162173"/>
            <a:ext cx="12289134" cy="68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2300"/>
              </a:lnSpc>
            </a:pPr>
            <a:r>
              <a:rPr lang="es-BO" sz="2400" b="1" i="0" dirty="0">
                <a:solidFill>
                  <a:srgbClr val="0000FF"/>
                </a:solidFill>
                <a:effectLst/>
                <a:latin typeface="inherit"/>
              </a:rPr>
              <a:t>SOLUCIÓN: DIVIDIR EN VARIAS TABLAS CON SUS PROPIOS CAMPOS CLAVES PARA QUE LAS TABLAS CUMPLAN LA REGLA</a:t>
            </a:r>
            <a:endParaRPr lang="es-ES" sz="2400" b="0" i="0" dirty="0">
              <a:solidFill>
                <a:srgbClr val="0000FF"/>
              </a:solidFill>
              <a:effectLst/>
              <a:latin typeface="inherit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1584903-DDAD-225C-A0FA-1B4881CFB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45308"/>
              </p:ext>
            </p:extLst>
          </p:nvPr>
        </p:nvGraphicFramePr>
        <p:xfrm>
          <a:off x="3162300" y="2525153"/>
          <a:ext cx="5867400" cy="2743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64448">
                  <a:extLst>
                    <a:ext uri="{9D8B030D-6E8A-4147-A177-3AD203B41FA5}">
                      <a16:colId xmlns:a16="http://schemas.microsoft.com/office/drawing/2014/main" val="1095007302"/>
                    </a:ext>
                  </a:extLst>
                </a:gridCol>
                <a:gridCol w="3102952">
                  <a:extLst>
                    <a:ext uri="{9D8B030D-6E8A-4147-A177-3AD203B41FA5}">
                      <a16:colId xmlns:a16="http://schemas.microsoft.com/office/drawing/2014/main" val="3790889213"/>
                    </a:ext>
                  </a:extLst>
                </a:gridCol>
              </a:tblGrid>
              <a:tr h="417510">
                <a:tc gridSpan="2">
                  <a:txBody>
                    <a:bodyPr/>
                    <a:lstStyle/>
                    <a:p>
                      <a:pPr fontAlgn="t"/>
                      <a:r>
                        <a:rPr lang="es-ES" b="1" dirty="0">
                          <a:effectLst/>
                        </a:rPr>
                        <a:t>CLIENTES</a:t>
                      </a:r>
                    </a:p>
                  </a:txBody>
                  <a:tcPr marL="76200" marR="76200" marT="91440" marB="9144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36828"/>
                  </a:ext>
                </a:extLst>
              </a:tr>
              <a:tr h="417510">
                <a:tc>
                  <a:txBody>
                    <a:bodyPr/>
                    <a:lstStyle/>
                    <a:p>
                      <a:pPr fontAlgn="t"/>
                      <a:r>
                        <a:rPr lang="es-ES" b="1" dirty="0">
                          <a:solidFill>
                            <a:srgbClr val="FF0000"/>
                          </a:solidFill>
                          <a:effectLst/>
                        </a:rPr>
                        <a:t>PK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endParaRPr lang="es-ES">
                        <a:effectLst/>
                      </a:endParaRPr>
                    </a:p>
                  </a:txBody>
                  <a:tcPr marL="76200" marR="76200" marT="91440" marB="91440"/>
                </a:tc>
                <a:extLst>
                  <a:ext uri="{0D108BD9-81ED-4DB2-BD59-A6C34878D82A}">
                    <a16:rowId xmlns:a16="http://schemas.microsoft.com/office/drawing/2014/main" val="3161365615"/>
                  </a:ext>
                </a:extLst>
              </a:tr>
              <a:tr h="41751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Código de cliente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Nombre de cliente</a:t>
                      </a:r>
                    </a:p>
                  </a:txBody>
                  <a:tcPr marL="76200" marR="76200" marT="91440" marB="91440"/>
                </a:tc>
                <a:extLst>
                  <a:ext uri="{0D108BD9-81ED-4DB2-BD59-A6C34878D82A}">
                    <a16:rowId xmlns:a16="http://schemas.microsoft.com/office/drawing/2014/main" val="284968674"/>
                  </a:ext>
                </a:extLst>
              </a:tr>
              <a:tr h="41751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01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PEREZ</a:t>
                      </a:r>
                    </a:p>
                  </a:txBody>
                  <a:tcPr marL="76200" marR="76200" marT="91440" marB="91440"/>
                </a:tc>
                <a:extLst>
                  <a:ext uri="{0D108BD9-81ED-4DB2-BD59-A6C34878D82A}">
                    <a16:rowId xmlns:a16="http://schemas.microsoft.com/office/drawing/2014/main" val="3036989911"/>
                  </a:ext>
                </a:extLst>
              </a:tr>
              <a:tr h="41751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33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GARCÍA</a:t>
                      </a:r>
                    </a:p>
                  </a:txBody>
                  <a:tcPr marL="76200" marR="76200" marT="91440" marB="91440"/>
                </a:tc>
                <a:extLst>
                  <a:ext uri="{0D108BD9-81ED-4DB2-BD59-A6C34878D82A}">
                    <a16:rowId xmlns:a16="http://schemas.microsoft.com/office/drawing/2014/main" val="1895108229"/>
                  </a:ext>
                </a:extLst>
              </a:tr>
              <a:tr h="41751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45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effectLst/>
                        </a:rPr>
                        <a:t>GOMEZ</a:t>
                      </a:r>
                    </a:p>
                  </a:txBody>
                  <a:tcPr marL="76200" marR="76200" marT="91440" marB="91440"/>
                </a:tc>
                <a:extLst>
                  <a:ext uri="{0D108BD9-81ED-4DB2-BD59-A6C34878D82A}">
                    <a16:rowId xmlns:a16="http://schemas.microsoft.com/office/drawing/2014/main" val="1568738692"/>
                  </a:ext>
                </a:extLst>
              </a:tr>
            </a:tbl>
          </a:graphicData>
        </a:graphic>
      </p:graphicFrame>
      <p:sp>
        <p:nvSpPr>
          <p:cNvPr id="5" name="Rectangle 11">
            <a:extLst>
              <a:ext uri="{FF2B5EF4-FFF2-40B4-BE49-F238E27FC236}">
                <a16:creationId xmlns:a16="http://schemas.microsoft.com/office/drawing/2014/main" id="{06BB134D-954F-A6B1-8EA6-F042BBA9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53" y="155424"/>
            <a:ext cx="10562539" cy="8079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REGLAS DE LA TERCERA FORMA NORMAL (3FN)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361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B860897-3E99-B1A2-0463-E472B30F7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17180"/>
              </p:ext>
            </p:extLst>
          </p:nvPr>
        </p:nvGraphicFramePr>
        <p:xfrm>
          <a:off x="418682" y="1871746"/>
          <a:ext cx="11354635" cy="441702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83301">
                  <a:extLst>
                    <a:ext uri="{9D8B030D-6E8A-4147-A177-3AD203B41FA5}">
                      <a16:colId xmlns:a16="http://schemas.microsoft.com/office/drawing/2014/main" val="1150281704"/>
                    </a:ext>
                  </a:extLst>
                </a:gridCol>
                <a:gridCol w="1683301">
                  <a:extLst>
                    <a:ext uri="{9D8B030D-6E8A-4147-A177-3AD203B41FA5}">
                      <a16:colId xmlns:a16="http://schemas.microsoft.com/office/drawing/2014/main" val="698779517"/>
                    </a:ext>
                  </a:extLst>
                </a:gridCol>
                <a:gridCol w="1530275">
                  <a:extLst>
                    <a:ext uri="{9D8B030D-6E8A-4147-A177-3AD203B41FA5}">
                      <a16:colId xmlns:a16="http://schemas.microsoft.com/office/drawing/2014/main" val="607599003"/>
                    </a:ext>
                  </a:extLst>
                </a:gridCol>
                <a:gridCol w="1591486">
                  <a:extLst>
                    <a:ext uri="{9D8B030D-6E8A-4147-A177-3AD203B41FA5}">
                      <a16:colId xmlns:a16="http://schemas.microsoft.com/office/drawing/2014/main" val="2090802130"/>
                    </a:ext>
                  </a:extLst>
                </a:gridCol>
                <a:gridCol w="1499670">
                  <a:extLst>
                    <a:ext uri="{9D8B030D-6E8A-4147-A177-3AD203B41FA5}">
                      <a16:colId xmlns:a16="http://schemas.microsoft.com/office/drawing/2014/main" val="2714025745"/>
                    </a:ext>
                  </a:extLst>
                </a:gridCol>
                <a:gridCol w="1683301">
                  <a:extLst>
                    <a:ext uri="{9D8B030D-6E8A-4147-A177-3AD203B41FA5}">
                      <a16:colId xmlns:a16="http://schemas.microsoft.com/office/drawing/2014/main" val="3840049847"/>
                    </a:ext>
                  </a:extLst>
                </a:gridCol>
                <a:gridCol w="1683301">
                  <a:extLst>
                    <a:ext uri="{9D8B030D-6E8A-4147-A177-3AD203B41FA5}">
                      <a16:colId xmlns:a16="http://schemas.microsoft.com/office/drawing/2014/main" val="3906379258"/>
                    </a:ext>
                  </a:extLst>
                </a:gridCol>
              </a:tblGrid>
              <a:tr h="453264">
                <a:tc gridSpan="7">
                  <a:txBody>
                    <a:bodyPr/>
                    <a:lstStyle/>
                    <a:p>
                      <a:pPr fontAlgn="t"/>
                      <a:r>
                        <a:rPr lang="es-ES" sz="2000" b="1" dirty="0">
                          <a:effectLst/>
                        </a:rPr>
                        <a:t>FACTURA</a:t>
                      </a:r>
                    </a:p>
                  </a:txBody>
                  <a:tcPr marL="75544" marR="75544" marT="90653" marB="90653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93797"/>
                  </a:ext>
                </a:extLst>
              </a:tr>
              <a:tr h="453264">
                <a:tc gridSpan="2">
                  <a:txBody>
                    <a:bodyPr/>
                    <a:lstStyle/>
                    <a:p>
                      <a:pPr fontAlgn="t"/>
                      <a:r>
                        <a:rPr lang="es-ES" sz="2000" b="1" dirty="0">
                          <a:solidFill>
                            <a:srgbClr val="FF0000"/>
                          </a:solidFill>
                          <a:effectLst/>
                        </a:rPr>
                        <a:t>PK</a:t>
                      </a:r>
                    </a:p>
                  </a:txBody>
                  <a:tcPr marL="75544" marR="75544" marT="90653" marB="90653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s-ES" sz="1800">
                        <a:effectLst/>
                      </a:endParaRP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endParaRPr lang="es-ES" sz="1800">
                        <a:effectLst/>
                      </a:endParaRP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endParaRPr lang="es-ES" sz="1800">
                        <a:effectLst/>
                      </a:endParaRP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endParaRPr lang="es-ES" sz="1800">
                        <a:effectLst/>
                      </a:endParaRP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endParaRPr lang="es-ES" sz="1800">
                        <a:effectLst/>
                      </a:endParaRPr>
                    </a:p>
                  </a:txBody>
                  <a:tcPr marL="75544" marR="75544" marT="90653" marB="90653"/>
                </a:tc>
                <a:extLst>
                  <a:ext uri="{0D108BD9-81ED-4DB2-BD59-A6C34878D82A}">
                    <a16:rowId xmlns:a16="http://schemas.microsoft.com/office/drawing/2014/main" val="3612236071"/>
                  </a:ext>
                </a:extLst>
              </a:tr>
              <a:tr h="1269140"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Sucursal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Número de factura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Fecha de la factura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Forma de pago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Código de cliente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Nombre de cliente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Total de factura</a:t>
                      </a:r>
                    </a:p>
                  </a:txBody>
                  <a:tcPr marL="75544" marR="75544" marT="90653" marB="90653"/>
                </a:tc>
                <a:extLst>
                  <a:ext uri="{0D108BD9-81ED-4DB2-BD59-A6C34878D82A}">
                    <a16:rowId xmlns:a16="http://schemas.microsoft.com/office/drawing/2014/main" val="53727940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01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100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1/10/15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Crédito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01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PEREZ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440</a:t>
                      </a:r>
                    </a:p>
                  </a:txBody>
                  <a:tcPr marL="75544" marR="75544" marT="90653" marB="90653"/>
                </a:tc>
                <a:extLst>
                  <a:ext uri="{0D108BD9-81ED-4DB2-BD59-A6C34878D82A}">
                    <a16:rowId xmlns:a16="http://schemas.microsoft.com/office/drawing/2014/main" val="3025245758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01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101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2/10/15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Contado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33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GARCÍA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100</a:t>
                      </a:r>
                    </a:p>
                  </a:txBody>
                  <a:tcPr marL="75544" marR="75544" marT="90653" marB="90653"/>
                </a:tc>
                <a:extLst>
                  <a:ext uri="{0D108BD9-81ED-4DB2-BD59-A6C34878D82A}">
                    <a16:rowId xmlns:a16="http://schemas.microsoft.com/office/drawing/2014/main" val="417381898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02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 dirty="0">
                          <a:effectLst/>
                        </a:rPr>
                        <a:t>100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3/10/15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Crédito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45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effectLst/>
                        </a:rPr>
                        <a:t>GOMEZ</a:t>
                      </a:r>
                    </a:p>
                  </a:txBody>
                  <a:tcPr marL="75544" marR="75544" marT="90653" marB="9065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 dirty="0">
                          <a:effectLst/>
                        </a:rPr>
                        <a:t>550</a:t>
                      </a:r>
                    </a:p>
                  </a:txBody>
                  <a:tcPr marL="75544" marR="75544" marT="90653" marB="90653"/>
                </a:tc>
                <a:extLst>
                  <a:ext uri="{0D108BD9-81ED-4DB2-BD59-A6C34878D82A}">
                    <a16:rowId xmlns:a16="http://schemas.microsoft.com/office/drawing/2014/main" val="3837731633"/>
                  </a:ext>
                </a:extLst>
              </a:tr>
            </a:tbl>
          </a:graphicData>
        </a:graphic>
      </p:graphicFrame>
      <p:sp>
        <p:nvSpPr>
          <p:cNvPr id="3" name="Rectangle 11">
            <a:extLst>
              <a:ext uri="{FF2B5EF4-FFF2-40B4-BE49-F238E27FC236}">
                <a16:creationId xmlns:a16="http://schemas.microsoft.com/office/drawing/2014/main" id="{1D879E4A-153E-31B6-DB87-FC2B0087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53" y="155424"/>
            <a:ext cx="10562539" cy="8079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REGLAS DE LA TERCERA FORMA NORMAL (3FN)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86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3E6AE58-D803-7387-9A9F-0A3A4C7AA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03991"/>
              </p:ext>
            </p:extLst>
          </p:nvPr>
        </p:nvGraphicFramePr>
        <p:xfrm>
          <a:off x="734289" y="2015836"/>
          <a:ext cx="10723422" cy="403243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20334">
                  <a:extLst>
                    <a:ext uri="{9D8B030D-6E8A-4147-A177-3AD203B41FA5}">
                      <a16:colId xmlns:a16="http://schemas.microsoft.com/office/drawing/2014/main" val="752979025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val="3855359851"/>
                    </a:ext>
                  </a:extLst>
                </a:gridCol>
                <a:gridCol w="1721043">
                  <a:extLst>
                    <a:ext uri="{9D8B030D-6E8A-4147-A177-3AD203B41FA5}">
                      <a16:colId xmlns:a16="http://schemas.microsoft.com/office/drawing/2014/main" val="1064029236"/>
                    </a:ext>
                  </a:extLst>
                </a:gridCol>
                <a:gridCol w="1721043">
                  <a:extLst>
                    <a:ext uri="{9D8B030D-6E8A-4147-A177-3AD203B41FA5}">
                      <a16:colId xmlns:a16="http://schemas.microsoft.com/office/drawing/2014/main" val="3912936707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val="1258284348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val="1637986963"/>
                    </a:ext>
                  </a:extLst>
                </a:gridCol>
              </a:tblGrid>
              <a:tr h="530584">
                <a:tc gridSpan="6">
                  <a:txBody>
                    <a:bodyPr/>
                    <a:lstStyle/>
                    <a:p>
                      <a:pPr fontAlgn="t"/>
                      <a:r>
                        <a:rPr lang="es-ES" b="1" dirty="0">
                          <a:effectLst/>
                        </a:rPr>
                        <a:t>FACTURA</a:t>
                      </a:r>
                    </a:p>
                  </a:txBody>
                  <a:tcPr marL="76200" marR="76200" marT="91440" marB="9144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37061"/>
                  </a:ext>
                </a:extLst>
              </a:tr>
              <a:tr h="530584">
                <a:tc>
                  <a:txBody>
                    <a:bodyPr/>
                    <a:lstStyle/>
                    <a:p>
                      <a:pPr fontAlgn="t"/>
                      <a:r>
                        <a:rPr lang="es-ES" b="1" dirty="0">
                          <a:solidFill>
                            <a:srgbClr val="FF0000"/>
                          </a:solidFill>
                          <a:effectLst/>
                        </a:rPr>
                        <a:t>PK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endParaRPr lang="es-ES">
                        <a:effectLst/>
                      </a:endParaRP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endParaRPr lang="es-ES">
                        <a:effectLst/>
                      </a:endParaRP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endParaRPr lang="es-ES">
                        <a:effectLst/>
                      </a:endParaRP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endParaRPr lang="es-ES">
                        <a:effectLst/>
                      </a:endParaRP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53316"/>
                  </a:ext>
                </a:extLst>
              </a:tr>
              <a:tr h="848934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Sucursal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Número de factura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Fecha de la factura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Forma de pago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Código de cliente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Total de factura</a:t>
                      </a:r>
                    </a:p>
                  </a:txBody>
                  <a:tcPr marL="76200" marR="76200" marT="91440" marB="91440"/>
                </a:tc>
                <a:extLst>
                  <a:ext uri="{0D108BD9-81ED-4DB2-BD59-A6C34878D82A}">
                    <a16:rowId xmlns:a16="http://schemas.microsoft.com/office/drawing/2014/main" val="3856659202"/>
                  </a:ext>
                </a:extLst>
              </a:tr>
              <a:tr h="530584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01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100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1/10/15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Crédito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01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440</a:t>
                      </a:r>
                    </a:p>
                  </a:txBody>
                  <a:tcPr marL="76200" marR="76200" marT="91440" marB="91440"/>
                </a:tc>
                <a:extLst>
                  <a:ext uri="{0D108BD9-81ED-4DB2-BD59-A6C34878D82A}">
                    <a16:rowId xmlns:a16="http://schemas.microsoft.com/office/drawing/2014/main" val="2404086876"/>
                  </a:ext>
                </a:extLst>
              </a:tr>
              <a:tr h="530584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01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101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2/10/15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Contado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33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100</a:t>
                      </a:r>
                    </a:p>
                  </a:txBody>
                  <a:tcPr marL="76200" marR="76200" marT="91440" marB="91440"/>
                </a:tc>
                <a:extLst>
                  <a:ext uri="{0D108BD9-81ED-4DB2-BD59-A6C34878D82A}">
                    <a16:rowId xmlns:a16="http://schemas.microsoft.com/office/drawing/2014/main" val="3583069350"/>
                  </a:ext>
                </a:extLst>
              </a:tr>
              <a:tr h="530584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02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100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3/10/15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Crédito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45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550</a:t>
                      </a:r>
                    </a:p>
                  </a:txBody>
                  <a:tcPr marL="76200" marR="76200" marT="91440" marB="91440"/>
                </a:tc>
                <a:extLst>
                  <a:ext uri="{0D108BD9-81ED-4DB2-BD59-A6C34878D82A}">
                    <a16:rowId xmlns:a16="http://schemas.microsoft.com/office/drawing/2014/main" val="3479676134"/>
                  </a:ext>
                </a:extLst>
              </a:tr>
              <a:tr h="530584">
                <a:tc>
                  <a:txBody>
                    <a:bodyPr/>
                    <a:lstStyle/>
                    <a:p>
                      <a:pPr fontAlgn="t"/>
                      <a:endParaRPr lang="es-ES" dirty="0">
                        <a:effectLst/>
                      </a:endParaRP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endParaRPr lang="es-ES">
                        <a:effectLst/>
                      </a:endParaRP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endParaRPr lang="es-ES">
                        <a:effectLst/>
                      </a:endParaRP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endParaRPr lang="es-ES">
                        <a:effectLst/>
                      </a:endParaRP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b="1" dirty="0">
                          <a:solidFill>
                            <a:srgbClr val="0000FF"/>
                          </a:solidFill>
                          <a:effectLst/>
                        </a:rPr>
                        <a:t>FK</a:t>
                      </a:r>
                      <a:endParaRPr lang="es-ES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95771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72F4CDA-A57D-F0B6-D71F-68DFCD846005}"/>
              </a:ext>
            </a:extLst>
          </p:cNvPr>
          <p:cNvSpPr txBox="1"/>
          <p:nvPr/>
        </p:nvSpPr>
        <p:spPr>
          <a:xfrm>
            <a:off x="806380" y="1264474"/>
            <a:ext cx="10065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  <a:latin typeface="Roboto" panose="02000000000000000000" pitchFamily="2" charset="0"/>
              </a:rPr>
              <a:t>Entonces, la relación Factura </a:t>
            </a:r>
            <a:r>
              <a:rPr lang="es-ES" b="1" i="0" dirty="0">
                <a:effectLst/>
                <a:latin typeface="inherit"/>
              </a:rPr>
              <a:t>queda</a:t>
            </a:r>
            <a:r>
              <a:rPr lang="es-ES" b="1" i="0" dirty="0">
                <a:effectLst/>
                <a:latin typeface="Roboto" panose="02000000000000000000" pitchFamily="2" charset="0"/>
              </a:rPr>
              <a:t> de la siguiente manera:</a:t>
            </a:r>
            <a:endParaRPr lang="es-ES" b="1" dirty="0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3398E42-C3FA-123B-1931-B983EDB71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53" y="155424"/>
            <a:ext cx="10562539" cy="8079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REGLAS DE LA TERCERA FORMA NORMAL (3FN)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100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D98C800C-459B-F825-1FF8-490B5A16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59723"/>
              </p:ext>
            </p:extLst>
          </p:nvPr>
        </p:nvGraphicFramePr>
        <p:xfrm>
          <a:off x="1097573" y="2417912"/>
          <a:ext cx="104188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412">
                  <a:extLst>
                    <a:ext uri="{9D8B030D-6E8A-4147-A177-3AD203B41FA5}">
                      <a16:colId xmlns:a16="http://schemas.microsoft.com/office/drawing/2014/main" val="3417643586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val="3648242311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val="3360587967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val="3585773805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val="2179132433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val="1202276028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val="190131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ID_CIUDAD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NOMBRE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POBLACION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SUPERFICIE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RENTA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PAIS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CONTINENTE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5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PARIS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6000000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1800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FRANCIA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EUROPA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LION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3500000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1600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FRANCIA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EUROPA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0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BERLIN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7500000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1900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ALEMANIA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EUROPA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1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PEKIN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19000000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36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550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JAPON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ASIA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2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BONN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6000000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1900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ALEMANIA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EUROPA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600175"/>
                  </a:ext>
                </a:extLst>
              </a:tr>
            </a:tbl>
          </a:graphicData>
        </a:graphic>
      </p:graphicFrame>
      <p:sp>
        <p:nvSpPr>
          <p:cNvPr id="3" name="Rectangle 11">
            <a:extLst>
              <a:ext uri="{FF2B5EF4-FFF2-40B4-BE49-F238E27FC236}">
                <a16:creationId xmlns:a16="http://schemas.microsoft.com/office/drawing/2014/main" id="{4227545F-E309-6CDD-831A-2C38143C1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754" y="416681"/>
            <a:ext cx="10562539" cy="41043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EJERCICIOS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130F5-6794-494A-837D-E9368DEB1A48}"/>
              </a:ext>
            </a:extLst>
          </p:cNvPr>
          <p:cNvSpPr txBox="1"/>
          <p:nvPr/>
        </p:nvSpPr>
        <p:spPr>
          <a:xfrm>
            <a:off x="602901" y="1427480"/>
            <a:ext cx="8020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/>
              <a:t>1. NORMALIZAR HASTA LA 3FN LA SIGUIENTE TABLA: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726138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EF65A-F352-1E3E-BE61-CA66DD5C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0589"/>
            <a:ext cx="10515600" cy="1325563"/>
          </a:xfrm>
        </p:spPr>
        <p:txBody>
          <a:bodyPr>
            <a:normAutofit/>
          </a:bodyPr>
          <a:lstStyle/>
          <a:p>
            <a:r>
              <a:rPr lang="es-BO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GRACIAS</a:t>
            </a:r>
            <a:endParaRPr lang="es-E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A5245A-BAD9-F7DE-C140-5DD187CB9101}"/>
              </a:ext>
            </a:extLst>
          </p:cNvPr>
          <p:cNvSpPr txBox="1"/>
          <p:nvPr/>
        </p:nvSpPr>
        <p:spPr>
          <a:xfrm>
            <a:off x="937009" y="5542077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FFFF00"/>
                </a:solidFill>
                <a:effectLst/>
                <a:latin typeface="Tahoma" panose="020B0604030504040204" pitchFamily="34" charset="0"/>
              </a:rPr>
              <a:t>El camino fácil lleva al mismo lugar (Peter Senge)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00BC1F-F950-0121-9024-9D5365DFC617}"/>
              </a:ext>
            </a:extLst>
          </p:cNvPr>
          <p:cNvSpPr txBox="1"/>
          <p:nvPr/>
        </p:nvSpPr>
        <p:spPr>
          <a:xfrm>
            <a:off x="937009" y="517274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LEY SIST</a:t>
            </a:r>
            <a:r>
              <a:rPr lang="es-BO" b="1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ÉMICA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4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6268E07-83D3-FF0E-4137-88A75742C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5" t="-7157" b="-8862"/>
          <a:stretch/>
        </p:blipFill>
        <p:spPr>
          <a:xfrm>
            <a:off x="10597001" y="5274893"/>
            <a:ext cx="1249457" cy="1336387"/>
          </a:xfrm>
          <a:prstGeom prst="rect">
            <a:avLst/>
          </a:prstGeom>
        </p:spPr>
      </p:pic>
      <p:sp>
        <p:nvSpPr>
          <p:cNvPr id="61" name="Rectangle 11">
            <a:extLst>
              <a:ext uri="{FF2B5EF4-FFF2-40B4-BE49-F238E27FC236}">
                <a16:creationId xmlns:a16="http://schemas.microsoft.com/office/drawing/2014/main" id="{DDCC9563-994A-47FA-9FC3-BC8464A4A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45" y="168630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FASES DEL DISEÑO DE BASE DE DATOS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B6048DEE-476D-E9DF-6EC5-B8BF050B72E1}"/>
              </a:ext>
            </a:extLst>
          </p:cNvPr>
          <p:cNvGrpSpPr/>
          <p:nvPr/>
        </p:nvGrpSpPr>
        <p:grpSpPr>
          <a:xfrm>
            <a:off x="38496" y="967581"/>
            <a:ext cx="11678154" cy="5721789"/>
            <a:chOff x="226329" y="1320227"/>
            <a:chExt cx="11606789" cy="5262824"/>
          </a:xfrm>
        </p:grpSpPr>
        <p:sp>
          <p:nvSpPr>
            <p:cNvPr id="134" name="Freeform: Shape 43">
              <a:extLst>
                <a:ext uri="{FF2B5EF4-FFF2-40B4-BE49-F238E27FC236}">
                  <a16:creationId xmlns:a16="http://schemas.microsoft.com/office/drawing/2014/main" id="{4DDDA7BE-44F7-9FB3-22E6-E84234C7A265}"/>
                </a:ext>
              </a:extLst>
            </p:cNvPr>
            <p:cNvSpPr/>
            <p:nvPr/>
          </p:nvSpPr>
          <p:spPr>
            <a:xfrm rot="901633">
              <a:off x="7141044" y="3100957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44">
              <a:extLst>
                <a:ext uri="{FF2B5EF4-FFF2-40B4-BE49-F238E27FC236}">
                  <a16:creationId xmlns:a16="http://schemas.microsoft.com/office/drawing/2014/main" id="{7F429DCB-2F16-46C5-E930-AE81C57E48CF}"/>
                </a:ext>
              </a:extLst>
            </p:cNvPr>
            <p:cNvSpPr/>
            <p:nvPr/>
          </p:nvSpPr>
          <p:spPr>
            <a:xfrm rot="1570320">
              <a:off x="6363345" y="4787209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45">
              <a:extLst>
                <a:ext uri="{FF2B5EF4-FFF2-40B4-BE49-F238E27FC236}">
                  <a16:creationId xmlns:a16="http://schemas.microsoft.com/office/drawing/2014/main" id="{B586E828-961B-B37F-A657-8408A944304B}"/>
                </a:ext>
              </a:extLst>
            </p:cNvPr>
            <p:cNvSpPr/>
            <p:nvPr/>
          </p:nvSpPr>
          <p:spPr>
            <a:xfrm rot="19905529">
              <a:off x="4152930" y="483048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46">
              <a:extLst>
                <a:ext uri="{FF2B5EF4-FFF2-40B4-BE49-F238E27FC236}">
                  <a16:creationId xmlns:a16="http://schemas.microsoft.com/office/drawing/2014/main" id="{D33E672E-470F-847F-4028-E4CD43A2BD46}"/>
                </a:ext>
              </a:extLst>
            </p:cNvPr>
            <p:cNvSpPr/>
            <p:nvPr/>
          </p:nvSpPr>
          <p:spPr>
            <a:xfrm rot="1868001">
              <a:off x="3306850" y="306650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48">
              <a:extLst>
                <a:ext uri="{FF2B5EF4-FFF2-40B4-BE49-F238E27FC236}">
                  <a16:creationId xmlns:a16="http://schemas.microsoft.com/office/drawing/2014/main" id="{069DBF4B-0CE1-2E22-F558-F430FD527E19}"/>
                </a:ext>
              </a:extLst>
            </p:cNvPr>
            <p:cNvSpPr/>
            <p:nvPr/>
          </p:nvSpPr>
          <p:spPr>
            <a:xfrm rot="207651">
              <a:off x="5612098" y="135084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51">
              <a:extLst>
                <a:ext uri="{FF2B5EF4-FFF2-40B4-BE49-F238E27FC236}">
                  <a16:creationId xmlns:a16="http://schemas.microsoft.com/office/drawing/2014/main" id="{BACEC32C-0F93-2732-1F7E-5FB7D7AEBBAB}"/>
                </a:ext>
              </a:extLst>
            </p:cNvPr>
            <p:cNvSpPr/>
            <p:nvPr/>
          </p:nvSpPr>
          <p:spPr>
            <a:xfrm>
              <a:off x="4922574" y="2912155"/>
              <a:ext cx="2303394" cy="2303393"/>
            </a:xfrm>
            <a:custGeom>
              <a:avLst/>
              <a:gdLst>
                <a:gd name="connsiteX0" fmla="*/ 1196692 w 2489983"/>
                <a:gd name="connsiteY0" fmla="*/ 0 h 2489982"/>
                <a:gd name="connsiteX1" fmla="*/ 1293297 w 2489983"/>
                <a:gd name="connsiteY1" fmla="*/ 0 h 2489982"/>
                <a:gd name="connsiteX2" fmla="*/ 1448976 w 2489983"/>
                <a:gd name="connsiteY2" fmla="*/ 155679 h 2489982"/>
                <a:gd name="connsiteX3" fmla="*/ 1448976 w 2489983"/>
                <a:gd name="connsiteY3" fmla="*/ 317845 h 2489982"/>
                <a:gd name="connsiteX4" fmla="*/ 1527399 w 2489983"/>
                <a:gd name="connsiteY4" fmla="*/ 338010 h 2489982"/>
                <a:gd name="connsiteX5" fmla="*/ 1532107 w 2489983"/>
                <a:gd name="connsiteY5" fmla="*/ 339733 h 2489982"/>
                <a:gd name="connsiteX6" fmla="*/ 1612382 w 2489983"/>
                <a:gd name="connsiteY6" fmla="*/ 200692 h 2489982"/>
                <a:gd name="connsiteX7" fmla="*/ 1826721 w 2489983"/>
                <a:gd name="connsiteY7" fmla="*/ 143260 h 2489982"/>
                <a:gd name="connsiteX8" fmla="*/ 1908257 w 2489983"/>
                <a:gd name="connsiteY8" fmla="*/ 190335 h 2489982"/>
                <a:gd name="connsiteX9" fmla="*/ 1965689 w 2489983"/>
                <a:gd name="connsiteY9" fmla="*/ 404674 h 2489982"/>
                <a:gd name="connsiteX10" fmla="*/ 1883814 w 2489983"/>
                <a:gd name="connsiteY10" fmla="*/ 546486 h 2489982"/>
                <a:gd name="connsiteX11" fmla="*/ 1916517 w 2489983"/>
                <a:gd name="connsiteY11" fmla="*/ 573468 h 2489982"/>
                <a:gd name="connsiteX12" fmla="*/ 1943499 w 2489983"/>
                <a:gd name="connsiteY12" fmla="*/ 606171 h 2489982"/>
                <a:gd name="connsiteX13" fmla="*/ 2103036 w 2489983"/>
                <a:gd name="connsiteY13" fmla="*/ 514062 h 2489982"/>
                <a:gd name="connsiteX14" fmla="*/ 2289415 w 2489983"/>
                <a:gd name="connsiteY14" fmla="*/ 564002 h 2489982"/>
                <a:gd name="connsiteX15" fmla="*/ 2356958 w 2489983"/>
                <a:gd name="connsiteY15" fmla="*/ 680989 h 2489982"/>
                <a:gd name="connsiteX16" fmla="*/ 2307017 w 2489983"/>
                <a:gd name="connsiteY16" fmla="*/ 867368 h 2489982"/>
                <a:gd name="connsiteX17" fmla="*/ 2150252 w 2489983"/>
                <a:gd name="connsiteY17" fmla="*/ 957877 h 2489982"/>
                <a:gd name="connsiteX18" fmla="*/ 2151975 w 2489983"/>
                <a:gd name="connsiteY18" fmla="*/ 962586 h 2489982"/>
                <a:gd name="connsiteX19" fmla="*/ 2172140 w 2489983"/>
                <a:gd name="connsiteY19" fmla="*/ 1041010 h 2489982"/>
                <a:gd name="connsiteX20" fmla="*/ 2384409 w 2489983"/>
                <a:gd name="connsiteY20" fmla="*/ 1041010 h 2489982"/>
                <a:gd name="connsiteX21" fmla="*/ 2489983 w 2489983"/>
                <a:gd name="connsiteY21" fmla="*/ 1146583 h 2489982"/>
                <a:gd name="connsiteX22" fmla="*/ 2489983 w 2489983"/>
                <a:gd name="connsiteY22" fmla="*/ 1343400 h 2489982"/>
                <a:gd name="connsiteX23" fmla="*/ 2384409 w 2489983"/>
                <a:gd name="connsiteY23" fmla="*/ 1448973 h 2489982"/>
                <a:gd name="connsiteX24" fmla="*/ 2172140 w 2489983"/>
                <a:gd name="connsiteY24" fmla="*/ 1448973 h 2489982"/>
                <a:gd name="connsiteX25" fmla="*/ 2151975 w 2489983"/>
                <a:gd name="connsiteY25" fmla="*/ 1527396 h 2489982"/>
                <a:gd name="connsiteX26" fmla="*/ 2150251 w 2489983"/>
                <a:gd name="connsiteY26" fmla="*/ 1532107 h 2489982"/>
                <a:gd name="connsiteX27" fmla="*/ 2321833 w 2489983"/>
                <a:gd name="connsiteY27" fmla="*/ 1631169 h 2489982"/>
                <a:gd name="connsiteX28" fmla="*/ 2365511 w 2489983"/>
                <a:gd name="connsiteY28" fmla="*/ 1794176 h 2489982"/>
                <a:gd name="connsiteX29" fmla="*/ 2280858 w 2489983"/>
                <a:gd name="connsiteY29" fmla="*/ 1940798 h 2489982"/>
                <a:gd name="connsiteX30" fmla="*/ 2117852 w 2489983"/>
                <a:gd name="connsiteY30" fmla="*/ 1984475 h 2489982"/>
                <a:gd name="connsiteX31" fmla="*/ 1943499 w 2489983"/>
                <a:gd name="connsiteY31" fmla="*/ 1883812 h 2489982"/>
                <a:gd name="connsiteX32" fmla="*/ 1916517 w 2489983"/>
                <a:gd name="connsiteY32" fmla="*/ 1916514 h 2489982"/>
                <a:gd name="connsiteX33" fmla="*/ 1883811 w 2489983"/>
                <a:gd name="connsiteY33" fmla="*/ 1943499 h 2489982"/>
                <a:gd name="connsiteX34" fmla="*/ 1983246 w 2489983"/>
                <a:gd name="connsiteY34" fmla="*/ 2115725 h 2489982"/>
                <a:gd name="connsiteX35" fmla="*/ 1938669 w 2489983"/>
                <a:gd name="connsiteY35" fmla="*/ 2282087 h 2489982"/>
                <a:gd name="connsiteX36" fmla="*/ 1796301 w 2489983"/>
                <a:gd name="connsiteY36" fmla="*/ 2364283 h 2489982"/>
                <a:gd name="connsiteX37" fmla="*/ 1629939 w 2489983"/>
                <a:gd name="connsiteY37" fmla="*/ 2319707 h 2489982"/>
                <a:gd name="connsiteX38" fmla="*/ 1532103 w 2489983"/>
                <a:gd name="connsiteY38" fmla="*/ 2150251 h 2489982"/>
                <a:gd name="connsiteX39" fmla="*/ 1527399 w 2489983"/>
                <a:gd name="connsiteY39" fmla="*/ 2151973 h 2489982"/>
                <a:gd name="connsiteX40" fmla="*/ 1448976 w 2489983"/>
                <a:gd name="connsiteY40" fmla="*/ 2172137 h 2489982"/>
                <a:gd name="connsiteX41" fmla="*/ 1448976 w 2489983"/>
                <a:gd name="connsiteY41" fmla="*/ 2334303 h 2489982"/>
                <a:gd name="connsiteX42" fmla="*/ 1293297 w 2489983"/>
                <a:gd name="connsiteY42" fmla="*/ 2489982 h 2489982"/>
                <a:gd name="connsiteX43" fmla="*/ 1196692 w 2489983"/>
                <a:gd name="connsiteY43" fmla="*/ 2489982 h 2489982"/>
                <a:gd name="connsiteX44" fmla="*/ 1041013 w 2489983"/>
                <a:gd name="connsiteY44" fmla="*/ 2334303 h 2489982"/>
                <a:gd name="connsiteX45" fmla="*/ 1041013 w 2489983"/>
                <a:gd name="connsiteY45" fmla="*/ 2172137 h 2489982"/>
                <a:gd name="connsiteX46" fmla="*/ 962589 w 2489983"/>
                <a:gd name="connsiteY46" fmla="*/ 2151973 h 2489982"/>
                <a:gd name="connsiteX47" fmla="*/ 957880 w 2489983"/>
                <a:gd name="connsiteY47" fmla="*/ 2150249 h 2489982"/>
                <a:gd name="connsiteX48" fmla="*/ 877604 w 2489983"/>
                <a:gd name="connsiteY48" fmla="*/ 2289290 h 2489982"/>
                <a:gd name="connsiteX49" fmla="*/ 663265 w 2489983"/>
                <a:gd name="connsiteY49" fmla="*/ 2346722 h 2489982"/>
                <a:gd name="connsiteX50" fmla="*/ 581730 w 2489983"/>
                <a:gd name="connsiteY50" fmla="*/ 2299648 h 2489982"/>
                <a:gd name="connsiteX51" fmla="*/ 524298 w 2489983"/>
                <a:gd name="connsiteY51" fmla="*/ 2085309 h 2489982"/>
                <a:gd name="connsiteX52" fmla="*/ 606174 w 2489983"/>
                <a:gd name="connsiteY52" fmla="*/ 1943497 h 2489982"/>
                <a:gd name="connsiteX53" fmla="*/ 573471 w 2489983"/>
                <a:gd name="connsiteY53" fmla="*/ 1916514 h 2489982"/>
                <a:gd name="connsiteX54" fmla="*/ 546488 w 2489983"/>
                <a:gd name="connsiteY54" fmla="*/ 1883810 h 2489982"/>
                <a:gd name="connsiteX55" fmla="*/ 386949 w 2489983"/>
                <a:gd name="connsiteY55" fmla="*/ 1975920 h 2489982"/>
                <a:gd name="connsiteX56" fmla="*/ 200570 w 2489983"/>
                <a:gd name="connsiteY56" fmla="*/ 1925980 h 2489982"/>
                <a:gd name="connsiteX57" fmla="*/ 133027 w 2489983"/>
                <a:gd name="connsiteY57" fmla="*/ 1808993 h 2489982"/>
                <a:gd name="connsiteX58" fmla="*/ 182967 w 2489983"/>
                <a:gd name="connsiteY58" fmla="*/ 1622614 h 2489982"/>
                <a:gd name="connsiteX59" fmla="*/ 339736 w 2489983"/>
                <a:gd name="connsiteY59" fmla="*/ 1532104 h 2489982"/>
                <a:gd name="connsiteX60" fmla="*/ 338012 w 2489983"/>
                <a:gd name="connsiteY60" fmla="*/ 1527396 h 2489982"/>
                <a:gd name="connsiteX61" fmla="*/ 317848 w 2489983"/>
                <a:gd name="connsiteY61" fmla="*/ 1448973 h 2489982"/>
                <a:gd name="connsiteX62" fmla="*/ 105573 w 2489983"/>
                <a:gd name="connsiteY62" fmla="*/ 1448973 h 2489982"/>
                <a:gd name="connsiteX63" fmla="*/ 0 w 2489983"/>
                <a:gd name="connsiteY63" fmla="*/ 1343400 h 2489982"/>
                <a:gd name="connsiteX64" fmla="*/ 0 w 2489983"/>
                <a:gd name="connsiteY64" fmla="*/ 1146583 h 2489982"/>
                <a:gd name="connsiteX65" fmla="*/ 105573 w 2489983"/>
                <a:gd name="connsiteY65" fmla="*/ 1041010 h 2489982"/>
                <a:gd name="connsiteX66" fmla="*/ 317848 w 2489983"/>
                <a:gd name="connsiteY66" fmla="*/ 1041010 h 2489982"/>
                <a:gd name="connsiteX67" fmla="*/ 338012 w 2489983"/>
                <a:gd name="connsiteY67" fmla="*/ 962586 h 2489982"/>
                <a:gd name="connsiteX68" fmla="*/ 339735 w 2489983"/>
                <a:gd name="connsiteY68" fmla="*/ 957879 h 2489982"/>
                <a:gd name="connsiteX69" fmla="*/ 168148 w 2489983"/>
                <a:gd name="connsiteY69" fmla="*/ 858813 h 2489982"/>
                <a:gd name="connsiteX70" fmla="*/ 124470 w 2489983"/>
                <a:gd name="connsiteY70" fmla="*/ 695807 h 2489982"/>
                <a:gd name="connsiteX71" fmla="*/ 209123 w 2489983"/>
                <a:gd name="connsiteY71" fmla="*/ 549185 h 2489982"/>
                <a:gd name="connsiteX72" fmla="*/ 372129 w 2489983"/>
                <a:gd name="connsiteY72" fmla="*/ 505507 h 2489982"/>
                <a:gd name="connsiteX73" fmla="*/ 546487 w 2489983"/>
                <a:gd name="connsiteY73" fmla="*/ 606173 h 2489982"/>
                <a:gd name="connsiteX74" fmla="*/ 573471 w 2489983"/>
                <a:gd name="connsiteY74" fmla="*/ 573468 h 2489982"/>
                <a:gd name="connsiteX75" fmla="*/ 606171 w 2489983"/>
                <a:gd name="connsiteY75" fmla="*/ 546488 h 2489982"/>
                <a:gd name="connsiteX76" fmla="*/ 506733 w 2489983"/>
                <a:gd name="connsiteY76" fmla="*/ 374257 h 2489982"/>
                <a:gd name="connsiteX77" fmla="*/ 551309 w 2489983"/>
                <a:gd name="connsiteY77" fmla="*/ 207896 h 2489982"/>
                <a:gd name="connsiteX78" fmla="*/ 693678 w 2489983"/>
                <a:gd name="connsiteY78" fmla="*/ 125699 h 2489982"/>
                <a:gd name="connsiteX79" fmla="*/ 860039 w 2489983"/>
                <a:gd name="connsiteY79" fmla="*/ 170275 h 2489982"/>
                <a:gd name="connsiteX80" fmla="*/ 957877 w 2489983"/>
                <a:gd name="connsiteY80" fmla="*/ 339735 h 2489982"/>
                <a:gd name="connsiteX81" fmla="*/ 962589 w 2489983"/>
                <a:gd name="connsiteY81" fmla="*/ 338010 h 2489982"/>
                <a:gd name="connsiteX82" fmla="*/ 1041013 w 2489983"/>
                <a:gd name="connsiteY82" fmla="*/ 317845 h 2489982"/>
                <a:gd name="connsiteX83" fmla="*/ 1041013 w 2489983"/>
                <a:gd name="connsiteY83" fmla="*/ 155679 h 2489982"/>
                <a:gd name="connsiteX84" fmla="*/ 1196692 w 2489983"/>
                <a:gd name="connsiteY84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489983" h="2489982">
                  <a:moveTo>
                    <a:pt x="1196692" y="0"/>
                  </a:moveTo>
                  <a:lnTo>
                    <a:pt x="1293297" y="0"/>
                  </a:lnTo>
                  <a:cubicBezTo>
                    <a:pt x="1379276" y="0"/>
                    <a:pt x="1448976" y="69700"/>
                    <a:pt x="1448976" y="155679"/>
                  </a:cubicBezTo>
                  <a:lnTo>
                    <a:pt x="1448976" y="317845"/>
                  </a:lnTo>
                  <a:lnTo>
                    <a:pt x="1527399" y="338010"/>
                  </a:lnTo>
                  <a:lnTo>
                    <a:pt x="1532107" y="339733"/>
                  </a:lnTo>
                  <a:lnTo>
                    <a:pt x="1612382" y="200692"/>
                  </a:lnTo>
                  <a:cubicBezTo>
                    <a:pt x="1655711" y="125645"/>
                    <a:pt x="1751674" y="99932"/>
                    <a:pt x="1826721" y="143260"/>
                  </a:cubicBezTo>
                  <a:lnTo>
                    <a:pt x="1908257" y="190335"/>
                  </a:lnTo>
                  <a:cubicBezTo>
                    <a:pt x="1983304" y="233663"/>
                    <a:pt x="2009017" y="329626"/>
                    <a:pt x="1965689" y="404674"/>
                  </a:cubicBezTo>
                  <a:lnTo>
                    <a:pt x="1883814" y="546486"/>
                  </a:lnTo>
                  <a:lnTo>
                    <a:pt x="1916517" y="573468"/>
                  </a:lnTo>
                  <a:lnTo>
                    <a:pt x="1943499" y="606171"/>
                  </a:lnTo>
                  <a:lnTo>
                    <a:pt x="2103036" y="514062"/>
                  </a:lnTo>
                  <a:cubicBezTo>
                    <a:pt x="2168294" y="476386"/>
                    <a:pt x="2251739" y="498745"/>
                    <a:pt x="2289415" y="564002"/>
                  </a:cubicBezTo>
                  <a:lnTo>
                    <a:pt x="2356958" y="680989"/>
                  </a:lnTo>
                  <a:cubicBezTo>
                    <a:pt x="2394634" y="746247"/>
                    <a:pt x="2372275" y="829692"/>
                    <a:pt x="2307017" y="867368"/>
                  </a:cubicBezTo>
                  <a:lnTo>
                    <a:pt x="2150252" y="957877"/>
                  </a:lnTo>
                  <a:lnTo>
                    <a:pt x="2151975" y="962586"/>
                  </a:lnTo>
                  <a:lnTo>
                    <a:pt x="2172140" y="1041010"/>
                  </a:lnTo>
                  <a:lnTo>
                    <a:pt x="2384409" y="1041010"/>
                  </a:lnTo>
                  <a:cubicBezTo>
                    <a:pt x="2442715" y="1041010"/>
                    <a:pt x="2489983" y="1088277"/>
                    <a:pt x="2489983" y="1146583"/>
                  </a:cubicBezTo>
                  <a:lnTo>
                    <a:pt x="2489983" y="1343400"/>
                  </a:lnTo>
                  <a:cubicBezTo>
                    <a:pt x="2489983" y="1401706"/>
                    <a:pt x="2442715" y="1448973"/>
                    <a:pt x="2384409" y="1448973"/>
                  </a:cubicBezTo>
                  <a:lnTo>
                    <a:pt x="2172140" y="1448973"/>
                  </a:lnTo>
                  <a:lnTo>
                    <a:pt x="2151975" y="1527396"/>
                  </a:lnTo>
                  <a:lnTo>
                    <a:pt x="2150251" y="1532107"/>
                  </a:lnTo>
                  <a:lnTo>
                    <a:pt x="2321833" y="1631169"/>
                  </a:lnTo>
                  <a:cubicBezTo>
                    <a:pt x="2378908" y="1664121"/>
                    <a:pt x="2398463" y="1737101"/>
                    <a:pt x="2365511" y="1794176"/>
                  </a:cubicBezTo>
                  <a:lnTo>
                    <a:pt x="2280858" y="1940798"/>
                  </a:lnTo>
                  <a:cubicBezTo>
                    <a:pt x="2247906" y="1997873"/>
                    <a:pt x="2174926" y="2017427"/>
                    <a:pt x="2117852" y="1984475"/>
                  </a:cubicBezTo>
                  <a:lnTo>
                    <a:pt x="1943499" y="1883812"/>
                  </a:lnTo>
                  <a:lnTo>
                    <a:pt x="1916517" y="1916514"/>
                  </a:lnTo>
                  <a:lnTo>
                    <a:pt x="1883811" y="1943499"/>
                  </a:lnTo>
                  <a:lnTo>
                    <a:pt x="1983246" y="2115725"/>
                  </a:lnTo>
                  <a:cubicBezTo>
                    <a:pt x="2016876" y="2173974"/>
                    <a:pt x="1996918" y="2248457"/>
                    <a:pt x="1938669" y="2282087"/>
                  </a:cubicBezTo>
                  <a:lnTo>
                    <a:pt x="1796301" y="2364283"/>
                  </a:lnTo>
                  <a:cubicBezTo>
                    <a:pt x="1738052" y="2397913"/>
                    <a:pt x="1663569" y="2377956"/>
                    <a:pt x="1629939" y="2319707"/>
                  </a:cubicBezTo>
                  <a:lnTo>
                    <a:pt x="1532103" y="2150251"/>
                  </a:lnTo>
                  <a:lnTo>
                    <a:pt x="1527399" y="2151973"/>
                  </a:lnTo>
                  <a:lnTo>
                    <a:pt x="1448976" y="2172137"/>
                  </a:lnTo>
                  <a:lnTo>
                    <a:pt x="1448976" y="2334303"/>
                  </a:lnTo>
                  <a:cubicBezTo>
                    <a:pt x="1448976" y="2420282"/>
                    <a:pt x="1379276" y="2489982"/>
                    <a:pt x="1293297" y="2489982"/>
                  </a:cubicBezTo>
                  <a:lnTo>
                    <a:pt x="1196692" y="2489982"/>
                  </a:lnTo>
                  <a:cubicBezTo>
                    <a:pt x="1110713" y="2489982"/>
                    <a:pt x="1041013" y="2420282"/>
                    <a:pt x="1041013" y="2334303"/>
                  </a:cubicBezTo>
                  <a:lnTo>
                    <a:pt x="1041013" y="2172137"/>
                  </a:lnTo>
                  <a:lnTo>
                    <a:pt x="962589" y="2151973"/>
                  </a:lnTo>
                  <a:lnTo>
                    <a:pt x="957880" y="2150249"/>
                  </a:lnTo>
                  <a:lnTo>
                    <a:pt x="877604" y="2289290"/>
                  </a:lnTo>
                  <a:cubicBezTo>
                    <a:pt x="834276" y="2364338"/>
                    <a:pt x="738313" y="2390051"/>
                    <a:pt x="663265" y="2346722"/>
                  </a:cubicBezTo>
                  <a:lnTo>
                    <a:pt x="581730" y="2299648"/>
                  </a:lnTo>
                  <a:cubicBezTo>
                    <a:pt x="506683" y="2256319"/>
                    <a:pt x="480970" y="2160356"/>
                    <a:pt x="524298" y="2085309"/>
                  </a:cubicBezTo>
                  <a:lnTo>
                    <a:pt x="606174" y="1943497"/>
                  </a:lnTo>
                  <a:lnTo>
                    <a:pt x="573471" y="1916514"/>
                  </a:lnTo>
                  <a:lnTo>
                    <a:pt x="546488" y="1883810"/>
                  </a:lnTo>
                  <a:lnTo>
                    <a:pt x="386949" y="1975920"/>
                  </a:lnTo>
                  <a:cubicBezTo>
                    <a:pt x="321691" y="2013597"/>
                    <a:pt x="238246" y="1991238"/>
                    <a:pt x="200570" y="1925980"/>
                  </a:cubicBezTo>
                  <a:lnTo>
                    <a:pt x="133027" y="1808993"/>
                  </a:lnTo>
                  <a:cubicBezTo>
                    <a:pt x="95351" y="1743736"/>
                    <a:pt x="117710" y="1660291"/>
                    <a:pt x="182967" y="1622614"/>
                  </a:cubicBezTo>
                  <a:lnTo>
                    <a:pt x="339736" y="1532104"/>
                  </a:lnTo>
                  <a:lnTo>
                    <a:pt x="338012" y="1527396"/>
                  </a:lnTo>
                  <a:lnTo>
                    <a:pt x="317848" y="1448973"/>
                  </a:lnTo>
                  <a:lnTo>
                    <a:pt x="105573" y="1448973"/>
                  </a:lnTo>
                  <a:cubicBezTo>
                    <a:pt x="47267" y="1448973"/>
                    <a:pt x="0" y="1401706"/>
                    <a:pt x="0" y="1343400"/>
                  </a:cubicBezTo>
                  <a:lnTo>
                    <a:pt x="0" y="1146583"/>
                  </a:lnTo>
                  <a:cubicBezTo>
                    <a:pt x="0" y="1088277"/>
                    <a:pt x="47267" y="1041010"/>
                    <a:pt x="105573" y="1041010"/>
                  </a:cubicBezTo>
                  <a:lnTo>
                    <a:pt x="317848" y="1041010"/>
                  </a:lnTo>
                  <a:lnTo>
                    <a:pt x="338012" y="962586"/>
                  </a:lnTo>
                  <a:lnTo>
                    <a:pt x="339735" y="957879"/>
                  </a:lnTo>
                  <a:lnTo>
                    <a:pt x="168148" y="858813"/>
                  </a:lnTo>
                  <a:cubicBezTo>
                    <a:pt x="111073" y="825861"/>
                    <a:pt x="91518" y="752882"/>
                    <a:pt x="124470" y="695807"/>
                  </a:cubicBezTo>
                  <a:lnTo>
                    <a:pt x="209123" y="549185"/>
                  </a:lnTo>
                  <a:cubicBezTo>
                    <a:pt x="242075" y="492110"/>
                    <a:pt x="315055" y="472555"/>
                    <a:pt x="372129" y="505507"/>
                  </a:cubicBezTo>
                  <a:lnTo>
                    <a:pt x="546487" y="606173"/>
                  </a:lnTo>
                  <a:lnTo>
                    <a:pt x="573471" y="573468"/>
                  </a:lnTo>
                  <a:lnTo>
                    <a:pt x="606171" y="546488"/>
                  </a:lnTo>
                  <a:lnTo>
                    <a:pt x="506733" y="374257"/>
                  </a:lnTo>
                  <a:cubicBezTo>
                    <a:pt x="473103" y="316008"/>
                    <a:pt x="493061" y="241526"/>
                    <a:pt x="551309" y="207896"/>
                  </a:cubicBezTo>
                  <a:lnTo>
                    <a:pt x="693678" y="125699"/>
                  </a:lnTo>
                  <a:cubicBezTo>
                    <a:pt x="751927" y="92069"/>
                    <a:pt x="826409" y="112027"/>
                    <a:pt x="860039" y="170275"/>
                  </a:cubicBezTo>
                  <a:lnTo>
                    <a:pt x="957877" y="339735"/>
                  </a:lnTo>
                  <a:lnTo>
                    <a:pt x="962589" y="338010"/>
                  </a:lnTo>
                  <a:lnTo>
                    <a:pt x="1041013" y="317845"/>
                  </a:lnTo>
                  <a:lnTo>
                    <a:pt x="1041013" y="155679"/>
                  </a:lnTo>
                  <a:cubicBezTo>
                    <a:pt x="1041013" y="69700"/>
                    <a:pt x="1110713" y="0"/>
                    <a:pt x="1196692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52">
              <a:extLst>
                <a:ext uri="{FF2B5EF4-FFF2-40B4-BE49-F238E27FC236}">
                  <a16:creationId xmlns:a16="http://schemas.microsoft.com/office/drawing/2014/main" id="{B5B3F76E-5633-4016-9D1B-EAE3F3F8C82F}"/>
                </a:ext>
              </a:extLst>
            </p:cNvPr>
            <p:cNvSpPr/>
            <p:nvPr/>
          </p:nvSpPr>
          <p:spPr>
            <a:xfrm>
              <a:off x="5387096" y="3376676"/>
              <a:ext cx="1374350" cy="137435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53">
              <a:extLst>
                <a:ext uri="{FF2B5EF4-FFF2-40B4-BE49-F238E27FC236}">
                  <a16:creationId xmlns:a16="http://schemas.microsoft.com/office/drawing/2014/main" id="{68B2E8FD-4BD6-7632-0182-C6E4323D6F87}"/>
                </a:ext>
              </a:extLst>
            </p:cNvPr>
            <p:cNvSpPr/>
            <p:nvPr/>
          </p:nvSpPr>
          <p:spPr>
            <a:xfrm>
              <a:off x="7532745" y="3492658"/>
              <a:ext cx="894234" cy="894234"/>
            </a:xfrm>
            <a:prstGeom prst="ellipse">
              <a:avLst/>
            </a:prstGeom>
            <a:gradFill>
              <a:gsLst>
                <a:gs pos="0">
                  <a:srgbClr val="008080"/>
                </a:gs>
                <a:gs pos="99000">
                  <a:srgbClr val="009999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54">
              <a:extLst>
                <a:ext uri="{FF2B5EF4-FFF2-40B4-BE49-F238E27FC236}">
                  <a16:creationId xmlns:a16="http://schemas.microsoft.com/office/drawing/2014/main" id="{748CF1DB-BF2C-2726-45EF-47DFE233B8DF}"/>
                </a:ext>
              </a:extLst>
            </p:cNvPr>
            <p:cNvSpPr/>
            <p:nvPr/>
          </p:nvSpPr>
          <p:spPr>
            <a:xfrm>
              <a:off x="6755046" y="5178910"/>
              <a:ext cx="894234" cy="894234"/>
            </a:xfrm>
            <a:prstGeom prst="ellipse">
              <a:avLst/>
            </a:prstGeom>
            <a:gradFill>
              <a:gsLst>
                <a:gs pos="0">
                  <a:srgbClr val="FF9900"/>
                </a:gs>
                <a:gs pos="99000">
                  <a:srgbClr val="CC3300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55">
              <a:extLst>
                <a:ext uri="{FF2B5EF4-FFF2-40B4-BE49-F238E27FC236}">
                  <a16:creationId xmlns:a16="http://schemas.microsoft.com/office/drawing/2014/main" id="{C2A12172-14A7-004B-5DE4-96B789D53755}"/>
                </a:ext>
              </a:extLst>
            </p:cNvPr>
            <p:cNvSpPr/>
            <p:nvPr/>
          </p:nvSpPr>
          <p:spPr>
            <a:xfrm>
              <a:off x="6003800" y="1735783"/>
              <a:ext cx="894234" cy="894234"/>
            </a:xfrm>
            <a:prstGeom prst="ellipse">
              <a:avLst/>
            </a:prstGeom>
            <a:gradFill>
              <a:gsLst>
                <a:gs pos="0">
                  <a:srgbClr val="FF0066"/>
                </a:gs>
                <a:gs pos="99000">
                  <a:srgbClr val="CC0099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57">
              <a:extLst>
                <a:ext uri="{FF2B5EF4-FFF2-40B4-BE49-F238E27FC236}">
                  <a16:creationId xmlns:a16="http://schemas.microsoft.com/office/drawing/2014/main" id="{BEC30702-8CB5-FD20-93CB-1AA4778EC6E2}"/>
                </a:ext>
              </a:extLst>
            </p:cNvPr>
            <p:cNvSpPr/>
            <p:nvPr/>
          </p:nvSpPr>
          <p:spPr>
            <a:xfrm>
              <a:off x="3698551" y="3458207"/>
              <a:ext cx="894234" cy="894234"/>
            </a:xfrm>
            <a:prstGeom prst="ellipse">
              <a:avLst/>
            </a:prstGeom>
            <a:gradFill>
              <a:gsLst>
                <a:gs pos="0">
                  <a:srgbClr val="800080"/>
                </a:gs>
                <a:gs pos="99000">
                  <a:srgbClr val="CC00CC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58">
              <a:extLst>
                <a:ext uri="{FF2B5EF4-FFF2-40B4-BE49-F238E27FC236}">
                  <a16:creationId xmlns:a16="http://schemas.microsoft.com/office/drawing/2014/main" id="{A1F08EDC-15FE-FA45-06BA-51D3E8E47672}"/>
                </a:ext>
              </a:extLst>
            </p:cNvPr>
            <p:cNvSpPr/>
            <p:nvPr/>
          </p:nvSpPr>
          <p:spPr>
            <a:xfrm>
              <a:off x="4544631" y="5222187"/>
              <a:ext cx="894234" cy="894234"/>
            </a:xfrm>
            <a:prstGeom prst="ellipse">
              <a:avLst/>
            </a:prstGeom>
            <a:gradFill>
              <a:gsLst>
                <a:gs pos="0">
                  <a:srgbClr val="003399"/>
                </a:gs>
                <a:gs pos="99000">
                  <a:srgbClr val="0099FF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73">
              <a:extLst>
                <a:ext uri="{FF2B5EF4-FFF2-40B4-BE49-F238E27FC236}">
                  <a16:creationId xmlns:a16="http://schemas.microsoft.com/office/drawing/2014/main" id="{4BA9BAB9-91A2-F3DE-2974-64481287AA16}"/>
                </a:ext>
              </a:extLst>
            </p:cNvPr>
            <p:cNvSpPr txBox="1"/>
            <p:nvPr/>
          </p:nvSpPr>
          <p:spPr>
            <a:xfrm>
              <a:off x="5251626" y="3908152"/>
              <a:ext cx="1669459" cy="311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DISEÑO DE BD.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53" name="Group 107">
              <a:extLst>
                <a:ext uri="{FF2B5EF4-FFF2-40B4-BE49-F238E27FC236}">
                  <a16:creationId xmlns:a16="http://schemas.microsoft.com/office/drawing/2014/main" id="{2BA0E9BB-036E-15F4-367A-C627DC37D0B9}"/>
                </a:ext>
              </a:extLst>
            </p:cNvPr>
            <p:cNvGrpSpPr/>
            <p:nvPr/>
          </p:nvGrpSpPr>
          <p:grpSpPr>
            <a:xfrm>
              <a:off x="8295278" y="1320227"/>
              <a:ext cx="2307771" cy="1083894"/>
              <a:chOff x="8542235" y="702728"/>
              <a:chExt cx="23077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: Rounded Corners 87">
                <a:extLst>
                  <a:ext uri="{FF2B5EF4-FFF2-40B4-BE49-F238E27FC236}">
                    <a16:creationId xmlns:a16="http://schemas.microsoft.com/office/drawing/2014/main" id="{A54EC92C-AB36-A673-F140-5D989542BBDE}"/>
                  </a:ext>
                </a:extLst>
              </p:cNvPr>
              <p:cNvSpPr/>
              <p:nvPr/>
            </p:nvSpPr>
            <p:spPr>
              <a:xfrm>
                <a:off x="8542235" y="702728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extBox 88">
                <a:extLst>
                  <a:ext uri="{FF2B5EF4-FFF2-40B4-BE49-F238E27FC236}">
                    <a16:creationId xmlns:a16="http://schemas.microsoft.com/office/drawing/2014/main" id="{CC731127-675E-4060-5FC4-80D40C59EE2D}"/>
                  </a:ext>
                </a:extLst>
              </p:cNvPr>
              <p:cNvSpPr txBox="1"/>
              <p:nvPr/>
            </p:nvSpPr>
            <p:spPr>
              <a:xfrm>
                <a:off x="8694630" y="1032357"/>
                <a:ext cx="2002980" cy="424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7006E"/>
                    </a:solidFill>
                    <a:latin typeface="Century Gothic" panose="020B0502020202020204" pitchFamily="34" charset="0"/>
                  </a:rPr>
                  <a:t>01: ANÁLISIS</a:t>
                </a:r>
              </a:p>
            </p:txBody>
          </p:sp>
        </p:grpSp>
        <p:grpSp>
          <p:nvGrpSpPr>
            <p:cNvPr id="154" name="Group 104">
              <a:extLst>
                <a:ext uri="{FF2B5EF4-FFF2-40B4-BE49-F238E27FC236}">
                  <a16:creationId xmlns:a16="http://schemas.microsoft.com/office/drawing/2014/main" id="{132F09D9-EEC2-26EB-0DBE-562A43F50C5A}"/>
                </a:ext>
              </a:extLst>
            </p:cNvPr>
            <p:cNvGrpSpPr/>
            <p:nvPr/>
          </p:nvGrpSpPr>
          <p:grpSpPr>
            <a:xfrm>
              <a:off x="9197901" y="3330636"/>
              <a:ext cx="2635217" cy="1083894"/>
              <a:chOff x="9288212" y="2943579"/>
              <a:chExt cx="2635217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6" name="Rectangle: Rounded Corners 81">
                <a:extLst>
                  <a:ext uri="{FF2B5EF4-FFF2-40B4-BE49-F238E27FC236}">
                    <a16:creationId xmlns:a16="http://schemas.microsoft.com/office/drawing/2014/main" id="{529F5F73-F1D5-0B72-4B8A-E5B0EFCD7202}"/>
                  </a:ext>
                </a:extLst>
              </p:cNvPr>
              <p:cNvSpPr/>
              <p:nvPr/>
            </p:nvSpPr>
            <p:spPr>
              <a:xfrm>
                <a:off x="9451935" y="2943579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TextBox 90">
                <a:extLst>
                  <a:ext uri="{FF2B5EF4-FFF2-40B4-BE49-F238E27FC236}">
                    <a16:creationId xmlns:a16="http://schemas.microsoft.com/office/drawing/2014/main" id="{F4939C18-D36F-6B25-AA76-4841B7DDB0F0}"/>
                  </a:ext>
                </a:extLst>
              </p:cNvPr>
              <p:cNvSpPr txBox="1"/>
              <p:nvPr/>
            </p:nvSpPr>
            <p:spPr>
              <a:xfrm>
                <a:off x="9288212" y="3071151"/>
                <a:ext cx="2635217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9797"/>
                    </a:solidFill>
                    <a:latin typeface="Century Gothic" panose="020B0502020202020204" pitchFamily="34" charset="0"/>
                  </a:rPr>
                  <a:t>02: DISEÑO CONCEPTUAL</a:t>
                </a:r>
              </a:p>
            </p:txBody>
          </p:sp>
        </p:grpSp>
        <p:grpSp>
          <p:nvGrpSpPr>
            <p:cNvPr id="155" name="Group 112">
              <a:extLst>
                <a:ext uri="{FF2B5EF4-FFF2-40B4-BE49-F238E27FC236}">
                  <a16:creationId xmlns:a16="http://schemas.microsoft.com/office/drawing/2014/main" id="{91857614-B888-7839-5318-4FD96C9F6C1E}"/>
                </a:ext>
              </a:extLst>
            </p:cNvPr>
            <p:cNvGrpSpPr/>
            <p:nvPr/>
          </p:nvGrpSpPr>
          <p:grpSpPr>
            <a:xfrm>
              <a:off x="8515763" y="5443291"/>
              <a:ext cx="2344171" cy="1083894"/>
              <a:chOff x="8515763" y="4796178"/>
              <a:chExt cx="23441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: Rounded Corners 83">
                <a:extLst>
                  <a:ext uri="{FF2B5EF4-FFF2-40B4-BE49-F238E27FC236}">
                    <a16:creationId xmlns:a16="http://schemas.microsoft.com/office/drawing/2014/main" id="{BF79D173-CC6E-A12F-59B4-C1CB9001C008}"/>
                  </a:ext>
                </a:extLst>
              </p:cNvPr>
              <p:cNvSpPr/>
              <p:nvPr/>
            </p:nvSpPr>
            <p:spPr>
              <a:xfrm>
                <a:off x="8542236" y="4796178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92">
                <a:extLst>
                  <a:ext uri="{FF2B5EF4-FFF2-40B4-BE49-F238E27FC236}">
                    <a16:creationId xmlns:a16="http://schemas.microsoft.com/office/drawing/2014/main" id="{CFB61A6C-D7AA-9E50-3341-4EC745DA0A57}"/>
                  </a:ext>
                </a:extLst>
              </p:cNvPr>
              <p:cNvSpPr txBox="1"/>
              <p:nvPr/>
            </p:nvSpPr>
            <p:spPr>
              <a:xfrm>
                <a:off x="8515763" y="4937651"/>
                <a:ext cx="2344171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E7600"/>
                    </a:solidFill>
                    <a:latin typeface="Century Gothic" panose="020B0502020202020204" pitchFamily="34" charset="0"/>
                  </a:rPr>
                  <a:t>03: DISEÑO LÓGICO</a:t>
                </a:r>
              </a:p>
            </p:txBody>
          </p:sp>
        </p:grpSp>
        <p:grpSp>
          <p:nvGrpSpPr>
            <p:cNvPr id="156" name="Group 117">
              <a:extLst>
                <a:ext uri="{FF2B5EF4-FFF2-40B4-BE49-F238E27FC236}">
                  <a16:creationId xmlns:a16="http://schemas.microsoft.com/office/drawing/2014/main" id="{7B4A46B2-C127-7AB4-82B1-42C6649ED8CF}"/>
                </a:ext>
              </a:extLst>
            </p:cNvPr>
            <p:cNvGrpSpPr/>
            <p:nvPr/>
          </p:nvGrpSpPr>
          <p:grpSpPr>
            <a:xfrm>
              <a:off x="1370476" y="5499157"/>
              <a:ext cx="2307771" cy="1083894"/>
              <a:chOff x="1390780" y="4817163"/>
              <a:chExt cx="23077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0" name="Rectangle: Rounded Corners 84">
                <a:extLst>
                  <a:ext uri="{FF2B5EF4-FFF2-40B4-BE49-F238E27FC236}">
                    <a16:creationId xmlns:a16="http://schemas.microsoft.com/office/drawing/2014/main" id="{D2472C05-DE36-D20D-CC56-D3E0C2BC1B1C}"/>
                  </a:ext>
                </a:extLst>
              </p:cNvPr>
              <p:cNvSpPr/>
              <p:nvPr/>
            </p:nvSpPr>
            <p:spPr>
              <a:xfrm>
                <a:off x="1390780" y="4817163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94">
                <a:extLst>
                  <a:ext uri="{FF2B5EF4-FFF2-40B4-BE49-F238E27FC236}">
                    <a16:creationId xmlns:a16="http://schemas.microsoft.com/office/drawing/2014/main" id="{906EC28A-22A5-E9EA-031C-3A6459B8DA66}"/>
                  </a:ext>
                </a:extLst>
              </p:cNvPr>
              <p:cNvSpPr txBox="1"/>
              <p:nvPr/>
            </p:nvSpPr>
            <p:spPr>
              <a:xfrm>
                <a:off x="1489475" y="4980846"/>
                <a:ext cx="2021603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42A8"/>
                    </a:solidFill>
                    <a:latin typeface="Century Gothic" panose="020B0502020202020204" pitchFamily="34" charset="0"/>
                  </a:rPr>
                  <a:t>04: DISEÑO FÍSICO</a:t>
                </a:r>
              </a:p>
            </p:txBody>
          </p:sp>
        </p:grpSp>
        <p:grpSp>
          <p:nvGrpSpPr>
            <p:cNvPr id="157" name="Group 120">
              <a:extLst>
                <a:ext uri="{FF2B5EF4-FFF2-40B4-BE49-F238E27FC236}">
                  <a16:creationId xmlns:a16="http://schemas.microsoft.com/office/drawing/2014/main" id="{8C51D34F-0B3E-8D66-2039-B7546676AD67}"/>
                </a:ext>
              </a:extLst>
            </p:cNvPr>
            <p:cNvGrpSpPr/>
            <p:nvPr/>
          </p:nvGrpSpPr>
          <p:grpSpPr>
            <a:xfrm>
              <a:off x="226329" y="3467366"/>
              <a:ext cx="2885562" cy="1168957"/>
              <a:chOff x="226329" y="2820253"/>
              <a:chExt cx="2885562" cy="11689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7" name="Rectangle: Rounded Corners 85">
                <a:extLst>
                  <a:ext uri="{FF2B5EF4-FFF2-40B4-BE49-F238E27FC236}">
                    <a16:creationId xmlns:a16="http://schemas.microsoft.com/office/drawing/2014/main" id="{36407CA9-B090-ECD8-5D52-3F3D8B0D0A8E}"/>
                  </a:ext>
                </a:extLst>
              </p:cNvPr>
              <p:cNvSpPr/>
              <p:nvPr/>
            </p:nvSpPr>
            <p:spPr>
              <a:xfrm>
                <a:off x="450614" y="2905316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96">
                <a:extLst>
                  <a:ext uri="{FF2B5EF4-FFF2-40B4-BE49-F238E27FC236}">
                    <a16:creationId xmlns:a16="http://schemas.microsoft.com/office/drawing/2014/main" id="{1237F374-80C2-7B39-5EEC-0AAB32F217FD}"/>
                  </a:ext>
                </a:extLst>
              </p:cNvPr>
              <p:cNvSpPr txBox="1"/>
              <p:nvPr/>
            </p:nvSpPr>
            <p:spPr>
              <a:xfrm>
                <a:off x="226329" y="2820253"/>
                <a:ext cx="2885562" cy="110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8F008F"/>
                    </a:solidFill>
                    <a:latin typeface="Century Gothic" panose="020B0502020202020204" pitchFamily="34" charset="0"/>
                  </a:rPr>
                  <a:t>05: IMPLEMENTACIÓN OPTIMIZACIÓN</a:t>
                </a:r>
              </a:p>
            </p:txBody>
          </p:sp>
        </p:grpSp>
        <p:cxnSp>
          <p:nvCxnSpPr>
            <p:cNvPr id="160" name="Straight Arrow Connector 101">
              <a:extLst>
                <a:ext uri="{FF2B5EF4-FFF2-40B4-BE49-F238E27FC236}">
                  <a16:creationId xmlns:a16="http://schemas.microsoft.com/office/drawing/2014/main" id="{AFAF9999-95EC-82F8-2A93-8BF924BB66FE}"/>
                </a:ext>
              </a:extLst>
            </p:cNvPr>
            <p:cNvCxnSpPr>
              <a:cxnSpLocks/>
              <a:endCxn id="206" idx="1"/>
            </p:cNvCxnSpPr>
            <p:nvPr/>
          </p:nvCxnSpPr>
          <p:spPr>
            <a:xfrm>
              <a:off x="9026979" y="3872583"/>
              <a:ext cx="3346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08">
              <a:extLst>
                <a:ext uri="{FF2B5EF4-FFF2-40B4-BE49-F238E27FC236}">
                  <a16:creationId xmlns:a16="http://schemas.microsoft.com/office/drawing/2014/main" id="{63461F29-D1F6-34CA-E5EB-3261E1BE6445}"/>
                </a:ext>
              </a:extLst>
            </p:cNvPr>
            <p:cNvCxnSpPr>
              <a:cxnSpLocks/>
              <a:endCxn id="209" idx="1"/>
            </p:cNvCxnSpPr>
            <p:nvPr/>
          </p:nvCxnSpPr>
          <p:spPr>
            <a:xfrm>
              <a:off x="7342922" y="1862173"/>
              <a:ext cx="95235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11">
              <a:extLst>
                <a:ext uri="{FF2B5EF4-FFF2-40B4-BE49-F238E27FC236}">
                  <a16:creationId xmlns:a16="http://schemas.microsoft.com/office/drawing/2014/main" id="{7F6F3718-CF2D-8FB6-433F-7DF983881C75}"/>
                </a:ext>
              </a:extLst>
            </p:cNvPr>
            <p:cNvCxnSpPr>
              <a:cxnSpLocks/>
              <a:endCxn id="203" idx="1"/>
            </p:cNvCxnSpPr>
            <p:nvPr/>
          </p:nvCxnSpPr>
          <p:spPr>
            <a:xfrm>
              <a:off x="8194715" y="5985238"/>
              <a:ext cx="3475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15">
              <a:extLst>
                <a:ext uri="{FF2B5EF4-FFF2-40B4-BE49-F238E27FC236}">
                  <a16:creationId xmlns:a16="http://schemas.microsoft.com/office/drawing/2014/main" id="{4026FFCB-C727-EAEC-8AD0-C9550A37E9A1}"/>
                </a:ext>
              </a:extLst>
            </p:cNvPr>
            <p:cNvCxnSpPr>
              <a:cxnSpLocks/>
              <a:endCxn id="200" idx="3"/>
            </p:cNvCxnSpPr>
            <p:nvPr/>
          </p:nvCxnSpPr>
          <p:spPr>
            <a:xfrm flipH="1">
              <a:off x="3678247" y="6041104"/>
              <a:ext cx="3269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22">
              <a:extLst>
                <a:ext uri="{FF2B5EF4-FFF2-40B4-BE49-F238E27FC236}">
                  <a16:creationId xmlns:a16="http://schemas.microsoft.com/office/drawing/2014/main" id="{B05A2FE0-631F-F1BD-F033-0D77740D4105}"/>
                </a:ext>
              </a:extLst>
            </p:cNvPr>
            <p:cNvCxnSpPr>
              <a:cxnSpLocks/>
              <a:endCxn id="197" idx="3"/>
            </p:cNvCxnSpPr>
            <p:nvPr/>
          </p:nvCxnSpPr>
          <p:spPr>
            <a:xfrm flipH="1">
              <a:off x="2758385" y="4090040"/>
              <a:ext cx="336289" cy="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áfico 3" descr="Investigación con relleno sólido">
            <a:extLst>
              <a:ext uri="{FF2B5EF4-FFF2-40B4-BE49-F238E27FC236}">
                <a16:creationId xmlns:a16="http://schemas.microsoft.com/office/drawing/2014/main" id="{C684D689-DCCA-1D0F-76B4-51FC8A521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3924" y="1573266"/>
            <a:ext cx="729412" cy="729412"/>
          </a:xfrm>
          <a:prstGeom prst="rect">
            <a:avLst/>
          </a:prstGeom>
        </p:spPr>
      </p:pic>
      <p:pic>
        <p:nvPicPr>
          <p:cNvPr id="9" name="Gráfico 8" descr="Tabla de decisiones contorno">
            <a:extLst>
              <a:ext uri="{FF2B5EF4-FFF2-40B4-BE49-F238E27FC236}">
                <a16:creationId xmlns:a16="http://schemas.microsoft.com/office/drawing/2014/main" id="{D30A70B9-C689-2879-2CDB-6A4AE9501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0965" y="3478562"/>
            <a:ext cx="642510" cy="642510"/>
          </a:xfrm>
          <a:prstGeom prst="rect">
            <a:avLst/>
          </a:prstGeom>
        </p:spPr>
      </p:pic>
      <p:pic>
        <p:nvPicPr>
          <p:cNvPr id="11" name="Gráfico 10" descr="Tabla con relleno sólido">
            <a:extLst>
              <a:ext uri="{FF2B5EF4-FFF2-40B4-BE49-F238E27FC236}">
                <a16:creationId xmlns:a16="http://schemas.microsoft.com/office/drawing/2014/main" id="{9D7CD929-E44A-485D-E1D5-7A6733353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3794" y="5427616"/>
            <a:ext cx="474823" cy="474823"/>
          </a:xfrm>
          <a:prstGeom prst="rect">
            <a:avLst/>
          </a:prstGeom>
        </p:spPr>
      </p:pic>
      <p:pic>
        <p:nvPicPr>
          <p:cNvPr id="212" name="Gráfico 211" descr="Tabla con relleno sólido">
            <a:extLst>
              <a:ext uri="{FF2B5EF4-FFF2-40B4-BE49-F238E27FC236}">
                <a16:creationId xmlns:a16="http://schemas.microsoft.com/office/drawing/2014/main" id="{DA0FABDC-2DD0-9C35-D124-4C44076520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5385" y="5682649"/>
            <a:ext cx="474823" cy="474823"/>
          </a:xfrm>
          <a:prstGeom prst="rect">
            <a:avLst/>
          </a:prstGeom>
        </p:spPr>
      </p:pic>
      <p:pic>
        <p:nvPicPr>
          <p:cNvPr id="213" name="Gráfico 212" descr="Tabla con relleno sólido">
            <a:extLst>
              <a:ext uri="{FF2B5EF4-FFF2-40B4-BE49-F238E27FC236}">
                <a16:creationId xmlns:a16="http://schemas.microsoft.com/office/drawing/2014/main" id="{42CCC5CF-9ADE-D4DB-B7CE-E75E86EA84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6696" y="5195062"/>
            <a:ext cx="474823" cy="474823"/>
          </a:xfrm>
          <a:prstGeom prst="rect">
            <a:avLst/>
          </a:prstGeom>
        </p:spPr>
      </p:pic>
      <p:pic>
        <p:nvPicPr>
          <p:cNvPr id="13" name="Gráfico 12" descr="Base de datos contorno">
            <a:extLst>
              <a:ext uri="{FF2B5EF4-FFF2-40B4-BE49-F238E27FC236}">
                <a16:creationId xmlns:a16="http://schemas.microsoft.com/office/drawing/2014/main" id="{7A014421-AA83-64BE-4A94-1D0987EF9F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3876" y="5339804"/>
            <a:ext cx="728275" cy="728275"/>
          </a:xfrm>
          <a:prstGeom prst="rect">
            <a:avLst/>
          </a:prstGeom>
        </p:spPr>
      </p:pic>
      <p:pic>
        <p:nvPicPr>
          <p:cNvPr id="15" name="Gráfico 14" descr="Herramientas con relleno sólido">
            <a:extLst>
              <a:ext uri="{FF2B5EF4-FFF2-40B4-BE49-F238E27FC236}">
                <a16:creationId xmlns:a16="http://schemas.microsoft.com/office/drawing/2014/main" id="{91E36240-E44A-4F11-886B-904597123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64525" y="3773207"/>
            <a:ext cx="425355" cy="425355"/>
          </a:xfrm>
          <a:prstGeom prst="rect">
            <a:avLst/>
          </a:prstGeom>
        </p:spPr>
      </p:pic>
      <p:pic>
        <p:nvPicPr>
          <p:cNvPr id="214" name="Gráfico 213" descr="Base de datos contorno">
            <a:extLst>
              <a:ext uri="{FF2B5EF4-FFF2-40B4-BE49-F238E27FC236}">
                <a16:creationId xmlns:a16="http://schemas.microsoft.com/office/drawing/2014/main" id="{8A9D30C7-8E6C-59B6-B038-FA8F049FB2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1460" y="3378514"/>
            <a:ext cx="486927" cy="4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1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2FD2DC9-7B7A-34DB-AEDB-A4ABE2FF8294}"/>
              </a:ext>
            </a:extLst>
          </p:cNvPr>
          <p:cNvSpPr/>
          <p:nvPr/>
        </p:nvSpPr>
        <p:spPr>
          <a:xfrm>
            <a:off x="5083278" y="1261866"/>
            <a:ext cx="2414327" cy="5525826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8224032-1624-7F7D-8012-4489731E5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816" y="70308"/>
            <a:ext cx="10562539" cy="100027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CONCEPTO DE DISEÑO LÓGICO DE BASE DE DATOS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701A38-DE91-59E6-49C9-DD1340C28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73" y="2946892"/>
            <a:ext cx="1567957" cy="15679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D57A3BA-6E1D-04B6-10BB-C5B346785927}"/>
              </a:ext>
            </a:extLst>
          </p:cNvPr>
          <p:cNvSpPr txBox="1"/>
          <p:nvPr/>
        </p:nvSpPr>
        <p:spPr>
          <a:xfrm>
            <a:off x="819195" y="2485227"/>
            <a:ext cx="139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PROCESO</a:t>
            </a:r>
            <a:endParaRPr lang="es-ES" sz="2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1B20F0-277D-8B83-7D5D-4449D963AE7F}"/>
              </a:ext>
            </a:extLst>
          </p:cNvPr>
          <p:cNvSpPr txBox="1"/>
          <p:nvPr/>
        </p:nvSpPr>
        <p:spPr>
          <a:xfrm>
            <a:off x="2211307" y="3183480"/>
            <a:ext cx="2671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TRANSFORMACIÓN</a:t>
            </a:r>
            <a:endParaRPr lang="es-ES" sz="24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FA1E83-5AD2-3D02-06FE-E385260A01CE}"/>
              </a:ext>
            </a:extLst>
          </p:cNvPr>
          <p:cNvSpPr txBox="1"/>
          <p:nvPr/>
        </p:nvSpPr>
        <p:spPr>
          <a:xfrm>
            <a:off x="2468481" y="4218799"/>
            <a:ext cx="1897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CONVERSIÓN</a:t>
            </a:r>
            <a:endParaRPr lang="es-ES" sz="2400" b="1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3389D35-68D3-705A-C11B-6CFADB332D80}"/>
              </a:ext>
            </a:extLst>
          </p:cNvPr>
          <p:cNvSpPr/>
          <p:nvPr/>
        </p:nvSpPr>
        <p:spPr>
          <a:xfrm>
            <a:off x="2384293" y="3557088"/>
            <a:ext cx="2414327" cy="6463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9EEF15-82CE-6D44-B125-0FF9BBE8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72" y="1652926"/>
            <a:ext cx="3082149" cy="308214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6C02691-B9CB-5A04-3609-A2052D8D8986}"/>
              </a:ext>
            </a:extLst>
          </p:cNvPr>
          <p:cNvSpPr txBox="1"/>
          <p:nvPr/>
        </p:nvSpPr>
        <p:spPr>
          <a:xfrm>
            <a:off x="5351016" y="1261866"/>
            <a:ext cx="163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ENTIDADES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83715E4-D028-AFD2-ECF3-BC99B400C0F3}"/>
              </a:ext>
            </a:extLst>
          </p:cNvPr>
          <p:cNvSpPr txBox="1"/>
          <p:nvPr/>
        </p:nvSpPr>
        <p:spPr>
          <a:xfrm>
            <a:off x="9370364" y="1867632"/>
            <a:ext cx="113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0000FF"/>
                </a:solidFill>
              </a:rPr>
              <a:t>TABLAS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9A94DBB-EE47-9BFA-17FB-D3C00067E2EE}"/>
              </a:ext>
            </a:extLst>
          </p:cNvPr>
          <p:cNvSpPr txBox="1"/>
          <p:nvPr/>
        </p:nvSpPr>
        <p:spPr>
          <a:xfrm>
            <a:off x="5283245" y="3033827"/>
            <a:ext cx="162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ATRIBUTOS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AA1C5E-391A-48BF-C53B-A68DF16C4C12}"/>
              </a:ext>
            </a:extLst>
          </p:cNvPr>
          <p:cNvSpPr txBox="1"/>
          <p:nvPr/>
        </p:nvSpPr>
        <p:spPr>
          <a:xfrm>
            <a:off x="9560881" y="3626016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0000FF"/>
                </a:solidFill>
              </a:rPr>
              <a:t>CAMPOS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7F72D34E-B1DF-477E-DC7C-DA5C0ADEA25D}"/>
              </a:ext>
            </a:extLst>
          </p:cNvPr>
          <p:cNvSpPr/>
          <p:nvPr/>
        </p:nvSpPr>
        <p:spPr>
          <a:xfrm>
            <a:off x="6569187" y="5029296"/>
            <a:ext cx="824725" cy="784695"/>
          </a:xfrm>
          <a:prstGeom prst="diamon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C20225-5629-D0E9-276B-B0DA896BCBF6}"/>
              </a:ext>
            </a:extLst>
          </p:cNvPr>
          <p:cNvSpPr txBox="1"/>
          <p:nvPr/>
        </p:nvSpPr>
        <p:spPr>
          <a:xfrm>
            <a:off x="5283245" y="4504242"/>
            <a:ext cx="176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RELACIONES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Rombo 17">
            <a:extLst>
              <a:ext uri="{FF2B5EF4-FFF2-40B4-BE49-F238E27FC236}">
                <a16:creationId xmlns:a16="http://schemas.microsoft.com/office/drawing/2014/main" id="{F0E0B80E-0543-0D75-5D30-D4D7A75C7705}"/>
              </a:ext>
            </a:extLst>
          </p:cNvPr>
          <p:cNvSpPr/>
          <p:nvPr/>
        </p:nvSpPr>
        <p:spPr>
          <a:xfrm>
            <a:off x="8958001" y="5033257"/>
            <a:ext cx="824725" cy="784695"/>
          </a:xfrm>
          <a:prstGeom prst="diamon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D950CA1-E3B0-F157-C5D7-0E59C775F956}"/>
              </a:ext>
            </a:extLst>
          </p:cNvPr>
          <p:cNvSpPr txBox="1"/>
          <p:nvPr/>
        </p:nvSpPr>
        <p:spPr>
          <a:xfrm>
            <a:off x="9604079" y="4735075"/>
            <a:ext cx="176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0000FF"/>
                </a:solidFill>
              </a:rPr>
              <a:t>RELACIONES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F315319-2A4E-7378-3C08-96F29E013A21}"/>
              </a:ext>
            </a:extLst>
          </p:cNvPr>
          <p:cNvSpPr txBox="1"/>
          <p:nvPr/>
        </p:nvSpPr>
        <p:spPr>
          <a:xfrm>
            <a:off x="8927603" y="6188062"/>
            <a:ext cx="2795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0000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NORMALIZACIÓN</a:t>
            </a:r>
            <a:endParaRPr lang="es-ES" sz="2800" b="1" dirty="0">
              <a:solidFill>
                <a:srgbClr val="0000FF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B1D81A2-1FB5-E770-4297-A40A82ED0AA8}"/>
              </a:ext>
            </a:extLst>
          </p:cNvPr>
          <p:cNvCxnSpPr>
            <a:cxnSpLocks/>
          </p:cNvCxnSpPr>
          <p:nvPr/>
        </p:nvCxnSpPr>
        <p:spPr>
          <a:xfrm>
            <a:off x="7572375" y="5421643"/>
            <a:ext cx="1085850" cy="0"/>
          </a:xfrm>
          <a:prstGeom prst="straightConnector1">
            <a:avLst/>
          </a:prstGeom>
          <a:ln w="85725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0593682-D34D-622F-46E2-7D6B6807BE83}"/>
              </a:ext>
            </a:extLst>
          </p:cNvPr>
          <p:cNvSpPr txBox="1"/>
          <p:nvPr/>
        </p:nvSpPr>
        <p:spPr>
          <a:xfrm>
            <a:off x="9837633" y="5484192"/>
            <a:ext cx="942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0000FF"/>
                </a:solidFill>
              </a:rPr>
              <a:t>reglas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9A64B08-1415-A059-15EA-4006AD9373AD}"/>
              </a:ext>
            </a:extLst>
          </p:cNvPr>
          <p:cNvSpPr/>
          <p:nvPr/>
        </p:nvSpPr>
        <p:spPr>
          <a:xfrm>
            <a:off x="8731045" y="1261866"/>
            <a:ext cx="3155806" cy="5525815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3F80A1E-4E9C-2B9C-783B-DF732AE7F3B4}"/>
              </a:ext>
            </a:extLst>
          </p:cNvPr>
          <p:cNvSpPr txBox="1"/>
          <p:nvPr/>
        </p:nvSpPr>
        <p:spPr>
          <a:xfrm>
            <a:off x="8824345" y="5817732"/>
            <a:ext cx="3090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0000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TRANSFORMACIÓN</a:t>
            </a:r>
            <a:endParaRPr lang="es-ES" sz="2800" b="1" dirty="0">
              <a:solidFill>
                <a:srgbClr val="0000FF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13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61">
            <a:extLst>
              <a:ext uri="{FF2B5EF4-FFF2-40B4-BE49-F238E27FC236}">
                <a16:creationId xmlns:a16="http://schemas.microsoft.com/office/drawing/2014/main" id="{2059F783-1D06-3F70-CF4A-9F5077CB81E8}"/>
              </a:ext>
            </a:extLst>
          </p:cNvPr>
          <p:cNvGrpSpPr>
            <a:grpSpLocks/>
          </p:cNvGrpSpPr>
          <p:nvPr/>
        </p:nvGrpSpPr>
        <p:grpSpPr bwMode="auto">
          <a:xfrm>
            <a:off x="332678" y="1301787"/>
            <a:ext cx="11745021" cy="923925"/>
            <a:chOff x="1314" y="1782"/>
            <a:chExt cx="3203" cy="582"/>
          </a:xfrm>
        </p:grpSpPr>
        <p:sp>
          <p:nvSpPr>
            <p:cNvPr id="36" name="AutoShape 62">
              <a:extLst>
                <a:ext uri="{FF2B5EF4-FFF2-40B4-BE49-F238E27FC236}">
                  <a16:creationId xmlns:a16="http://schemas.microsoft.com/office/drawing/2014/main" id="{EB2F3BC4-2323-0503-A004-63316DF8F3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Bottom"/>
              <a:lightRig rig="legacyNormal3" dir="r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chemeClr val="accent2">
                  <a:lumMod val="75000"/>
                </a:schemeClr>
              </a:extrusionClr>
              <a:contourClr>
                <a:schemeClr val="accent2">
                  <a:lumMod val="75000"/>
                </a:schemeClr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37" name="Line 63">
              <a:extLst>
                <a:ext uri="{FF2B5EF4-FFF2-40B4-BE49-F238E27FC236}">
                  <a16:creationId xmlns:a16="http://schemas.microsoft.com/office/drawing/2014/main" id="{92FA7B89-B85E-A28F-608A-F5945ADCBCA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Line 64">
              <a:extLst>
                <a:ext uri="{FF2B5EF4-FFF2-40B4-BE49-F238E27FC236}">
                  <a16:creationId xmlns:a16="http://schemas.microsoft.com/office/drawing/2014/main" id="{A2D0422F-3100-1BA5-D300-FDDDD3762D6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Rectangle 11">
            <a:extLst>
              <a:ext uri="{FF2B5EF4-FFF2-40B4-BE49-F238E27FC236}">
                <a16:creationId xmlns:a16="http://schemas.microsoft.com/office/drawing/2014/main" id="{0B3ECBC6-A0DA-7A03-93B5-E14E55E4D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91" y="270333"/>
            <a:ext cx="10562539" cy="5001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REGLAS DE TRANSFORMACIÓN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285E5D-FC30-617E-1349-46A839D15C52}"/>
              </a:ext>
            </a:extLst>
          </p:cNvPr>
          <p:cNvSpPr txBox="1"/>
          <p:nvPr/>
        </p:nvSpPr>
        <p:spPr>
          <a:xfrm>
            <a:off x="1278292" y="1257211"/>
            <a:ext cx="106284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Cada entidad se transforma en una TABLA y los atributos de dicha entidad en CAMPOS de la TABLA. Esto es, cada entidad genera una TABLA, con sus mismos atributos, incluyendo las claves.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A7BE39D-3868-0F61-A9E0-1104C9A29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51954"/>
              </p:ext>
            </p:extLst>
          </p:nvPr>
        </p:nvGraphicFramePr>
        <p:xfrm>
          <a:off x="8842375" y="3920917"/>
          <a:ext cx="22066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613334695"/>
                    </a:ext>
                  </a:extLst>
                </a:gridCol>
                <a:gridCol w="1647826">
                  <a:extLst>
                    <a:ext uri="{9D8B030D-6E8A-4147-A177-3AD203B41FA5}">
                      <a16:colId xmlns:a16="http://schemas.microsoft.com/office/drawing/2014/main" val="11485133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BO" dirty="0"/>
                        <a:t>SOCIO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BO" dirty="0"/>
                        <a:t>SOCIO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9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b="1" u="none" dirty="0"/>
                        <a:t>PK</a:t>
                      </a:r>
                      <a:endParaRPr lang="es-E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b="1" u="sng" dirty="0"/>
                        <a:t>CODIGO</a:t>
                      </a:r>
                      <a:endParaRPr lang="es-ES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0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NOMBRES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1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APELLIDOS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6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DOMICILIO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8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TELEFONO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92286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47187C1-43F9-1F9E-3835-6963F94263B0}"/>
              </a:ext>
            </a:extLst>
          </p:cNvPr>
          <p:cNvSpPr/>
          <p:nvPr/>
        </p:nvSpPr>
        <p:spPr>
          <a:xfrm>
            <a:off x="2615258" y="5183291"/>
            <a:ext cx="1924050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/>
              <a:t>SOCIO</a:t>
            </a:r>
            <a:endParaRPr lang="es-ES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390E61-BF10-9AC5-8490-441CB1EF2EA5}"/>
              </a:ext>
            </a:extLst>
          </p:cNvPr>
          <p:cNvSpPr/>
          <p:nvPr/>
        </p:nvSpPr>
        <p:spPr>
          <a:xfrm>
            <a:off x="332678" y="4263817"/>
            <a:ext cx="1571625" cy="612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/>
              <a:t>CODIGO</a:t>
            </a:r>
            <a:endParaRPr lang="es-ES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60FA9FE-F126-E3CD-D392-13E8BA2FC0C3}"/>
              </a:ext>
            </a:extLst>
          </p:cNvPr>
          <p:cNvSpPr/>
          <p:nvPr/>
        </p:nvSpPr>
        <p:spPr>
          <a:xfrm>
            <a:off x="1625601" y="3543300"/>
            <a:ext cx="1650999" cy="612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/>
              <a:t>NOMBRES</a:t>
            </a:r>
            <a:endParaRPr lang="es-ES" b="1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1FE05AF-4588-3C3E-6C8A-A1BC08D388B8}"/>
              </a:ext>
            </a:extLst>
          </p:cNvPr>
          <p:cNvSpPr/>
          <p:nvPr/>
        </p:nvSpPr>
        <p:spPr>
          <a:xfrm>
            <a:off x="3380582" y="3568492"/>
            <a:ext cx="1785937" cy="612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/>
              <a:t>APELLIDOS</a:t>
            </a:r>
            <a:endParaRPr lang="es-ES" b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B4F3E85-4DDB-3C37-63A1-530C5DA8FD9A}"/>
              </a:ext>
            </a:extLst>
          </p:cNvPr>
          <p:cNvSpPr/>
          <p:nvPr/>
        </p:nvSpPr>
        <p:spPr>
          <a:xfrm>
            <a:off x="5166519" y="3963467"/>
            <a:ext cx="1785937" cy="612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/>
              <a:t>DOMICILIO</a:t>
            </a:r>
            <a:endParaRPr lang="es-ES" b="1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F559E42-4D53-A5CE-F877-20812525C15D}"/>
              </a:ext>
            </a:extLst>
          </p:cNvPr>
          <p:cNvSpPr/>
          <p:nvPr/>
        </p:nvSpPr>
        <p:spPr>
          <a:xfrm>
            <a:off x="5218510" y="4876800"/>
            <a:ext cx="1785937" cy="612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/>
              <a:t>TELEFONO</a:t>
            </a:r>
            <a:endParaRPr lang="es-ES" b="1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D355DD1-1784-DE93-7E0B-F1658AD3C8A2}"/>
              </a:ext>
            </a:extLst>
          </p:cNvPr>
          <p:cNvCxnSpPr>
            <a:stCxn id="6" idx="1"/>
            <a:endCxn id="7" idx="4"/>
          </p:cNvCxnSpPr>
          <p:nvPr/>
        </p:nvCxnSpPr>
        <p:spPr>
          <a:xfrm flipH="1" flipV="1">
            <a:off x="1118491" y="4876800"/>
            <a:ext cx="1496767" cy="749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ED555C1-9C2C-DB87-5F19-738304E87466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2451101" y="4156283"/>
            <a:ext cx="673099" cy="10270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7E4514F-81ED-5ACC-56B6-29BFD75F28D5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V="1">
            <a:off x="3577283" y="4181475"/>
            <a:ext cx="696268" cy="100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55F5BB-B94A-AF44-1920-664495BA759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200525" y="4269959"/>
            <a:ext cx="965994" cy="9133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CA18A8B-FB41-AD31-7B0E-ACB3F45A963A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 flipV="1">
            <a:off x="4539308" y="5183292"/>
            <a:ext cx="679202" cy="442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2170DF9-E5CB-E2CF-3F6F-CF69511FFA09}"/>
              </a:ext>
            </a:extLst>
          </p:cNvPr>
          <p:cNvSpPr txBox="1"/>
          <p:nvPr/>
        </p:nvSpPr>
        <p:spPr>
          <a:xfrm>
            <a:off x="9127728" y="6173902"/>
            <a:ext cx="1400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TABLA</a:t>
            </a:r>
            <a:endParaRPr lang="es-ES" sz="28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E8847CD-B767-DADF-01F9-820B0FB9B43F}"/>
              </a:ext>
            </a:extLst>
          </p:cNvPr>
          <p:cNvSpPr txBox="1"/>
          <p:nvPr/>
        </p:nvSpPr>
        <p:spPr>
          <a:xfrm>
            <a:off x="2813446" y="6173902"/>
            <a:ext cx="1870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ENTIDAD</a:t>
            </a:r>
            <a:endParaRPr lang="es-ES" sz="2800" dirty="0">
              <a:solidFill>
                <a:srgbClr val="0000FF"/>
              </a:solidFill>
            </a:endParaRPr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C1F4B24B-7746-5E1E-A9E0-040E9C5A156A}"/>
              </a:ext>
            </a:extLst>
          </p:cNvPr>
          <p:cNvSpPr/>
          <p:nvPr/>
        </p:nvSpPr>
        <p:spPr>
          <a:xfrm>
            <a:off x="5496718" y="6272741"/>
            <a:ext cx="2036763" cy="3255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Group 12">
            <a:extLst>
              <a:ext uri="{FF2B5EF4-FFF2-40B4-BE49-F238E27FC236}">
                <a16:creationId xmlns:a16="http://schemas.microsoft.com/office/drawing/2014/main" id="{0405E7EE-8DDE-F277-9EE2-7F35E15AF311}"/>
              </a:ext>
            </a:extLst>
          </p:cNvPr>
          <p:cNvGrpSpPr>
            <a:grpSpLocks/>
          </p:cNvGrpSpPr>
          <p:nvPr/>
        </p:nvGrpSpPr>
        <p:grpSpPr bwMode="auto">
          <a:xfrm>
            <a:off x="41541" y="1210042"/>
            <a:ext cx="1238250" cy="1236663"/>
            <a:chOff x="802" y="845"/>
            <a:chExt cx="827" cy="826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5889C1DA-1F84-1566-0D14-C4B58109AC7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val 14">
              <a:extLst>
                <a:ext uri="{FF2B5EF4-FFF2-40B4-BE49-F238E27FC236}">
                  <a16:creationId xmlns:a16="http://schemas.microsoft.com/office/drawing/2014/main" id="{2982A716-7839-DE54-0157-5958BB83DF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 15">
              <a:extLst>
                <a:ext uri="{FF2B5EF4-FFF2-40B4-BE49-F238E27FC236}">
                  <a16:creationId xmlns:a16="http://schemas.microsoft.com/office/drawing/2014/main" id="{9989E483-82DB-4C7C-927C-7E98E5EACE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40B8EEF-278F-4BE9-C0EC-16C0C206D371}"/>
              </a:ext>
            </a:extLst>
          </p:cNvPr>
          <p:cNvSpPr txBox="1"/>
          <p:nvPr/>
        </p:nvSpPr>
        <p:spPr>
          <a:xfrm>
            <a:off x="435336" y="1320610"/>
            <a:ext cx="449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1</a:t>
            </a:r>
            <a:endParaRPr lang="es-E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9672BE51-8AC7-8862-698E-F3B7BB22CC79}"/>
              </a:ext>
            </a:extLst>
          </p:cNvPr>
          <p:cNvCxnSpPr>
            <a:stCxn id="11" idx="4"/>
          </p:cNvCxnSpPr>
          <p:nvPr/>
        </p:nvCxnSpPr>
        <p:spPr>
          <a:xfrm rot="16200000" flipH="1">
            <a:off x="7529418" y="4071843"/>
            <a:ext cx="482392" cy="33182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57D4CA9A-55AF-9D56-D358-21DF7C428B44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952456" y="4269959"/>
            <a:ext cx="2401094" cy="1337529"/>
          </a:xfrm>
          <a:prstGeom prst="bentConnector3">
            <a:avLst>
              <a:gd name="adj1" fmla="val 1469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6B0B9E44-847F-7F50-8F66-99341ADCEFDC}"/>
              </a:ext>
            </a:extLst>
          </p:cNvPr>
          <p:cNvCxnSpPr>
            <a:stCxn id="9" idx="7"/>
          </p:cNvCxnSpPr>
          <p:nvPr/>
        </p:nvCxnSpPr>
        <p:spPr>
          <a:xfrm rot="16200000" flipH="1">
            <a:off x="6370741" y="2192494"/>
            <a:ext cx="1593241" cy="4524775"/>
          </a:xfrm>
          <a:prstGeom prst="bentConnector4">
            <a:avLst>
              <a:gd name="adj1" fmla="val 598"/>
              <a:gd name="adj2" fmla="val 6004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D7892E70-6DA2-A980-265B-D015A3BC7E5B}"/>
              </a:ext>
            </a:extLst>
          </p:cNvPr>
          <p:cNvCxnSpPr>
            <a:stCxn id="8" idx="0"/>
          </p:cNvCxnSpPr>
          <p:nvPr/>
        </p:nvCxnSpPr>
        <p:spPr>
          <a:xfrm rot="16200000" flipH="1">
            <a:off x="5273675" y="720726"/>
            <a:ext cx="1333500" cy="6978648"/>
          </a:xfrm>
          <a:prstGeom prst="bentConnector4">
            <a:avLst>
              <a:gd name="adj1" fmla="val -6429"/>
              <a:gd name="adj2" fmla="val 7747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51A13D52-8BA3-C8C7-5483-33E4B6B14933}"/>
              </a:ext>
            </a:extLst>
          </p:cNvPr>
          <p:cNvCxnSpPr>
            <a:stCxn id="7" idx="0"/>
          </p:cNvCxnSpPr>
          <p:nvPr/>
        </p:nvCxnSpPr>
        <p:spPr>
          <a:xfrm rot="16200000" flipH="1">
            <a:off x="5086001" y="296307"/>
            <a:ext cx="300038" cy="8235059"/>
          </a:xfrm>
          <a:prstGeom prst="bentConnector4">
            <a:avLst>
              <a:gd name="adj1" fmla="val -346031"/>
              <a:gd name="adj2" fmla="val 8657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1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DADC8D2E-7B36-E0CF-8F87-25AFED6A3755}"/>
              </a:ext>
            </a:extLst>
          </p:cNvPr>
          <p:cNvCxnSpPr>
            <a:cxnSpLocks/>
          </p:cNvCxnSpPr>
          <p:nvPr/>
        </p:nvCxnSpPr>
        <p:spPr>
          <a:xfrm>
            <a:off x="2877441" y="4772025"/>
            <a:ext cx="1662266" cy="934753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C115C72D-F2DE-386F-0152-490D743655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42218" y="4685118"/>
            <a:ext cx="1720685" cy="136345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E20CCC1C-0C46-A438-84F5-4984701D550C}"/>
              </a:ext>
            </a:extLst>
          </p:cNvPr>
          <p:cNvSpPr/>
          <p:nvPr/>
        </p:nvSpPr>
        <p:spPr>
          <a:xfrm rot="5400000">
            <a:off x="3737454" y="2753951"/>
            <a:ext cx="384177" cy="34852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C23CDB49-C217-0DD2-594C-CE19FCA70537}"/>
              </a:ext>
            </a:extLst>
          </p:cNvPr>
          <p:cNvSpPr/>
          <p:nvPr/>
        </p:nvSpPr>
        <p:spPr>
          <a:xfrm rot="16200000">
            <a:off x="6524625" y="2743200"/>
            <a:ext cx="384177" cy="34852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oup 61">
            <a:extLst>
              <a:ext uri="{FF2B5EF4-FFF2-40B4-BE49-F238E27FC236}">
                <a16:creationId xmlns:a16="http://schemas.microsoft.com/office/drawing/2014/main" id="{67164A01-80FB-5616-2EF5-1FACFAE0DB91}"/>
              </a:ext>
            </a:extLst>
          </p:cNvPr>
          <p:cNvGrpSpPr>
            <a:grpSpLocks/>
          </p:cNvGrpSpPr>
          <p:nvPr/>
        </p:nvGrpSpPr>
        <p:grpSpPr bwMode="auto">
          <a:xfrm>
            <a:off x="332678" y="1301787"/>
            <a:ext cx="11745021" cy="923925"/>
            <a:chOff x="1314" y="1782"/>
            <a:chExt cx="3203" cy="582"/>
          </a:xfrm>
        </p:grpSpPr>
        <p:sp>
          <p:nvSpPr>
            <p:cNvPr id="14" name="AutoShape 62">
              <a:extLst>
                <a:ext uri="{FF2B5EF4-FFF2-40B4-BE49-F238E27FC236}">
                  <a16:creationId xmlns:a16="http://schemas.microsoft.com/office/drawing/2014/main" id="{B20E6D80-BD09-F526-5C4A-9BA6E73043F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Bottom"/>
              <a:lightRig rig="legacyNormal3" dir="r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chemeClr val="accent2">
                  <a:lumMod val="75000"/>
                </a:schemeClr>
              </a:extrusionClr>
              <a:contourClr>
                <a:schemeClr val="accent2">
                  <a:lumMod val="75000"/>
                </a:schemeClr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5" name="Line 63">
              <a:extLst>
                <a:ext uri="{FF2B5EF4-FFF2-40B4-BE49-F238E27FC236}">
                  <a16:creationId xmlns:a16="http://schemas.microsoft.com/office/drawing/2014/main" id="{C379F040-D6EB-D2D4-1971-3E9F5B31F5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Line 64">
              <a:extLst>
                <a:ext uri="{FF2B5EF4-FFF2-40B4-BE49-F238E27FC236}">
                  <a16:creationId xmlns:a16="http://schemas.microsoft.com/office/drawing/2014/main" id="{F9A9D447-93DC-3DAA-ED27-5A1415999A2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615D2455-165C-F957-BB8E-5FE66D158A6B}"/>
              </a:ext>
            </a:extLst>
          </p:cNvPr>
          <p:cNvSpPr txBox="1"/>
          <p:nvPr/>
        </p:nvSpPr>
        <p:spPr>
          <a:xfrm>
            <a:off x="1288367" y="1274375"/>
            <a:ext cx="10760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Las relaciones de muchos a muchos forman una TABLA ADICIONAL cuya clave estará formada por la clave primaria de las entidades relacionadas, convirtiéndose esta en una relación de uno a muchos.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222BC31-10D4-3841-9626-5F3C91945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91" y="270333"/>
            <a:ext cx="10562539" cy="5001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REGLAS DE TRANSFORMACIÓN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E030B3FC-834F-0B92-15DB-8C1106C86A32}"/>
              </a:ext>
            </a:extLst>
          </p:cNvPr>
          <p:cNvGrpSpPr>
            <a:grpSpLocks/>
          </p:cNvGrpSpPr>
          <p:nvPr/>
        </p:nvGrpSpPr>
        <p:grpSpPr bwMode="auto">
          <a:xfrm>
            <a:off x="41541" y="1210042"/>
            <a:ext cx="1238250" cy="1236663"/>
            <a:chOff x="802" y="845"/>
            <a:chExt cx="827" cy="826"/>
          </a:xfrm>
        </p:grpSpPr>
        <p:sp>
          <p:nvSpPr>
            <p:cNvPr id="5" name="Oval 13">
              <a:extLst>
                <a:ext uri="{FF2B5EF4-FFF2-40B4-BE49-F238E27FC236}">
                  <a16:creationId xmlns:a16="http://schemas.microsoft.com/office/drawing/2014/main" id="{7A4299BD-19B5-7504-0A6F-9D9CE9744E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14">
              <a:extLst>
                <a:ext uri="{FF2B5EF4-FFF2-40B4-BE49-F238E27FC236}">
                  <a16:creationId xmlns:a16="http://schemas.microsoft.com/office/drawing/2014/main" id="{C226C6BE-FEAD-92CA-21C0-88203870B2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ABD55AB4-5209-37BD-3700-6DEEEDC28E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83B1DB5-316A-CE01-85A1-26872F5C9097}"/>
              </a:ext>
            </a:extLst>
          </p:cNvPr>
          <p:cNvSpPr txBox="1"/>
          <p:nvPr/>
        </p:nvSpPr>
        <p:spPr>
          <a:xfrm>
            <a:off x="393658" y="1366708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</a:t>
            </a:r>
            <a:endParaRPr lang="es-E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graphicFrame>
        <p:nvGraphicFramePr>
          <p:cNvPr id="17" name="Tabla 17">
            <a:extLst>
              <a:ext uri="{FF2B5EF4-FFF2-40B4-BE49-F238E27FC236}">
                <a16:creationId xmlns:a16="http://schemas.microsoft.com/office/drawing/2014/main" id="{04377022-9660-EBB6-1D64-BD63F833A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95835"/>
              </p:ext>
            </p:extLst>
          </p:nvPr>
        </p:nvGraphicFramePr>
        <p:xfrm>
          <a:off x="2022475" y="2360980"/>
          <a:ext cx="17589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4143602609"/>
                    </a:ext>
                  </a:extLst>
                </a:gridCol>
              </a:tblGrid>
              <a:tr h="360453">
                <a:tc>
                  <a:txBody>
                    <a:bodyPr/>
                    <a:lstStyle/>
                    <a:p>
                      <a:r>
                        <a:rPr lang="es-BO" dirty="0"/>
                        <a:t>CLIENTE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COD_CLIENTE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NOMBRES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APELLIDOS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01877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3AB065CC-77D8-28DD-BCF3-A71FD0A1C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51298"/>
              </p:ext>
            </p:extLst>
          </p:nvPr>
        </p:nvGraphicFramePr>
        <p:xfrm>
          <a:off x="6880227" y="2360980"/>
          <a:ext cx="19970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072">
                  <a:extLst>
                    <a:ext uri="{9D8B030D-6E8A-4147-A177-3AD203B41FA5}">
                      <a16:colId xmlns:a16="http://schemas.microsoft.com/office/drawing/2014/main" val="414360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PRODUCTO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COD_PRODUCTO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DESCRIPCION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4393"/>
                  </a:ext>
                </a:extLst>
              </a:tr>
            </a:tbl>
          </a:graphicData>
        </a:graphic>
      </p:graphicFrame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952968D-216B-1EA9-F362-E983E1A68A0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781425" y="2917240"/>
            <a:ext cx="30988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C7951-7140-97FC-1AA5-A599241A53E0}"/>
              </a:ext>
            </a:extLst>
          </p:cNvPr>
          <p:cNvSpPr txBox="1"/>
          <p:nvPr/>
        </p:nvSpPr>
        <p:spPr>
          <a:xfrm>
            <a:off x="3897216" y="245795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1,N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B99E447-7831-720B-14A4-DC3D85ECDB86}"/>
              </a:ext>
            </a:extLst>
          </p:cNvPr>
          <p:cNvSpPr txBox="1"/>
          <p:nvPr/>
        </p:nvSpPr>
        <p:spPr>
          <a:xfrm>
            <a:off x="6145523" y="24787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1,N</a:t>
            </a:r>
            <a:endParaRPr lang="es-ES" dirty="0"/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4BA848B7-D8A7-6B86-2A2C-2713464B2A8E}"/>
              </a:ext>
            </a:extLst>
          </p:cNvPr>
          <p:cNvSpPr/>
          <p:nvPr/>
        </p:nvSpPr>
        <p:spPr>
          <a:xfrm>
            <a:off x="4731145" y="2488375"/>
            <a:ext cx="1112493" cy="8549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3483F1D-B987-827C-BBD6-47B1160F3772}"/>
              </a:ext>
            </a:extLst>
          </p:cNvPr>
          <p:cNvSpPr txBox="1"/>
          <p:nvPr/>
        </p:nvSpPr>
        <p:spPr>
          <a:xfrm>
            <a:off x="4765035" y="2723305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COMPRA</a:t>
            </a:r>
            <a:endParaRPr lang="es-ES" b="1" dirty="0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E4EFBD67-F3F5-E3E1-D657-2D4159919F3D}"/>
              </a:ext>
            </a:extLst>
          </p:cNvPr>
          <p:cNvSpPr/>
          <p:nvPr/>
        </p:nvSpPr>
        <p:spPr>
          <a:xfrm rot="5400000">
            <a:off x="6392497" y="5874310"/>
            <a:ext cx="384177" cy="34852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CF0C2505-660F-2412-8B1D-4B81F2806AE8}"/>
              </a:ext>
            </a:extLst>
          </p:cNvPr>
          <p:cNvSpPr/>
          <p:nvPr/>
        </p:nvSpPr>
        <p:spPr>
          <a:xfrm rot="16200000">
            <a:off x="4171465" y="5532516"/>
            <a:ext cx="384177" cy="34852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9" name="Tabla 17">
            <a:extLst>
              <a:ext uri="{FF2B5EF4-FFF2-40B4-BE49-F238E27FC236}">
                <a16:creationId xmlns:a16="http://schemas.microsoft.com/office/drawing/2014/main" id="{53463A91-752D-FC13-E7EA-66AF5B63E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35684"/>
              </p:ext>
            </p:extLst>
          </p:nvPr>
        </p:nvGraphicFramePr>
        <p:xfrm>
          <a:off x="987123" y="4212299"/>
          <a:ext cx="189031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318">
                  <a:extLst>
                    <a:ext uri="{9D8B030D-6E8A-4147-A177-3AD203B41FA5}">
                      <a16:colId xmlns:a16="http://schemas.microsoft.com/office/drawing/2014/main" val="4143602609"/>
                    </a:ext>
                  </a:extLst>
                </a:gridCol>
              </a:tblGrid>
              <a:tr h="360453">
                <a:tc>
                  <a:txBody>
                    <a:bodyPr/>
                    <a:lstStyle/>
                    <a:p>
                      <a:r>
                        <a:rPr lang="es-BO" dirty="0"/>
                        <a:t>CLIENTE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>
                          <a:solidFill>
                            <a:srgbClr val="FF0000"/>
                          </a:solidFill>
                        </a:rPr>
                        <a:t>PK</a:t>
                      </a:r>
                      <a:r>
                        <a:rPr lang="es-BO" dirty="0"/>
                        <a:t> </a:t>
                      </a:r>
                      <a:r>
                        <a:rPr lang="es-BO" u="sng" dirty="0"/>
                        <a:t>COD_CLIENTE</a:t>
                      </a: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NOMBRES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APELLIDOS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01877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C224869D-9601-F08E-B253-F18261032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16674"/>
              </p:ext>
            </p:extLst>
          </p:nvPr>
        </p:nvGraphicFramePr>
        <p:xfrm>
          <a:off x="7670801" y="4094530"/>
          <a:ext cx="24447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49">
                  <a:extLst>
                    <a:ext uri="{9D8B030D-6E8A-4147-A177-3AD203B41FA5}">
                      <a16:colId xmlns:a16="http://schemas.microsoft.com/office/drawing/2014/main" val="414360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PRODUCTO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>
                          <a:solidFill>
                            <a:srgbClr val="FF0000"/>
                          </a:solidFill>
                        </a:rPr>
                        <a:t>PK </a:t>
                      </a:r>
                      <a:r>
                        <a:rPr lang="es-BO" u="sng" dirty="0"/>
                        <a:t>COD_PRODUCTO</a:t>
                      </a: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DESCRIPCION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4393"/>
                  </a:ext>
                </a:extLst>
              </a:tr>
            </a:tbl>
          </a:graphicData>
        </a:graphic>
      </p:graphicFrame>
      <p:graphicFrame>
        <p:nvGraphicFramePr>
          <p:cNvPr id="36" name="Tabla 36">
            <a:extLst>
              <a:ext uri="{FF2B5EF4-FFF2-40B4-BE49-F238E27FC236}">
                <a16:creationId xmlns:a16="http://schemas.microsoft.com/office/drawing/2014/main" id="{D8CEEECD-3DAF-8FD7-A85E-FAEC0DE26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87303"/>
              </p:ext>
            </p:extLst>
          </p:nvPr>
        </p:nvGraphicFramePr>
        <p:xfrm>
          <a:off x="4405688" y="5111152"/>
          <a:ext cx="213676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6763">
                  <a:extLst>
                    <a:ext uri="{9D8B030D-6E8A-4147-A177-3AD203B41FA5}">
                      <a16:colId xmlns:a16="http://schemas.microsoft.com/office/drawing/2014/main" val="2353359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COMPRA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7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>
                          <a:solidFill>
                            <a:srgbClr val="FF0000"/>
                          </a:solidFill>
                        </a:rPr>
                        <a:t>FK</a:t>
                      </a:r>
                      <a:r>
                        <a:rPr lang="es-BO" dirty="0"/>
                        <a:t> </a:t>
                      </a:r>
                      <a:r>
                        <a:rPr lang="es-BO" u="sng" dirty="0"/>
                        <a:t>COD_CLIENTE</a:t>
                      </a: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>
                          <a:solidFill>
                            <a:srgbClr val="FF0000"/>
                          </a:solidFill>
                        </a:rPr>
                        <a:t>FK</a:t>
                      </a:r>
                      <a:r>
                        <a:rPr lang="es-BO" dirty="0"/>
                        <a:t> </a:t>
                      </a:r>
                      <a:r>
                        <a:rPr lang="es-BO" u="sng" dirty="0"/>
                        <a:t>COD_PRODUCTO</a:t>
                      </a: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3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FECHA_COMPRA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15843"/>
                  </a:ext>
                </a:extLst>
              </a:tr>
            </a:tbl>
          </a:graphicData>
        </a:graphic>
      </p:graphicFrame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2526AEB0-3435-3152-03F6-55FF21541AFD}"/>
              </a:ext>
            </a:extLst>
          </p:cNvPr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2B85A1A-F9B6-E6DB-D650-D18EC5EF1991}"/>
              </a:ext>
            </a:extLst>
          </p:cNvPr>
          <p:cNvSpPr txBox="1"/>
          <p:nvPr/>
        </p:nvSpPr>
        <p:spPr>
          <a:xfrm>
            <a:off x="9207834" y="5979050"/>
            <a:ext cx="275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0000"/>
                </a:solidFill>
              </a:rPr>
              <a:t>MODELO LÓGICO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B9D5194-D19B-37BF-D215-B10E4D425718}"/>
              </a:ext>
            </a:extLst>
          </p:cNvPr>
          <p:cNvSpPr txBox="1"/>
          <p:nvPr/>
        </p:nvSpPr>
        <p:spPr>
          <a:xfrm>
            <a:off x="8643138" y="3434302"/>
            <a:ext cx="360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0000FF"/>
                </a:solidFill>
              </a:rPr>
              <a:t>MODELO CONCEPTUAL</a:t>
            </a:r>
            <a:endParaRPr lang="es-ES" sz="2800" b="1" dirty="0">
              <a:solidFill>
                <a:srgbClr val="0000FF"/>
              </a:solidFill>
            </a:endParaRP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328D23D5-668C-5365-F11C-31624E452784}"/>
              </a:ext>
            </a:extLst>
          </p:cNvPr>
          <p:cNvCxnSpPr/>
          <p:nvPr/>
        </p:nvCxnSpPr>
        <p:spPr>
          <a:xfrm>
            <a:off x="7515225" y="4580343"/>
            <a:ext cx="0" cy="20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E0E5A6C-3487-8DAE-8EB3-316052A87E12}"/>
              </a:ext>
            </a:extLst>
          </p:cNvPr>
          <p:cNvCxnSpPr/>
          <p:nvPr/>
        </p:nvCxnSpPr>
        <p:spPr>
          <a:xfrm>
            <a:off x="3009900" y="4666068"/>
            <a:ext cx="0" cy="20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13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907208E8-9611-531F-E8CC-CD6D2BEE9293}"/>
              </a:ext>
            </a:extLst>
          </p:cNvPr>
          <p:cNvSpPr/>
          <p:nvPr/>
        </p:nvSpPr>
        <p:spPr>
          <a:xfrm rot="5400000">
            <a:off x="3999923" y="5848589"/>
            <a:ext cx="309041" cy="40429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C115C72D-F2DE-386F-0152-490D743655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29542" y="4685118"/>
            <a:ext cx="4033362" cy="13656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E20CCC1C-0C46-A438-84F5-4984701D550C}"/>
              </a:ext>
            </a:extLst>
          </p:cNvPr>
          <p:cNvSpPr/>
          <p:nvPr/>
        </p:nvSpPr>
        <p:spPr>
          <a:xfrm rot="5400000">
            <a:off x="3737454" y="2753951"/>
            <a:ext cx="384177" cy="34852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oup 61">
            <a:extLst>
              <a:ext uri="{FF2B5EF4-FFF2-40B4-BE49-F238E27FC236}">
                <a16:creationId xmlns:a16="http://schemas.microsoft.com/office/drawing/2014/main" id="{67164A01-80FB-5616-2EF5-1FACFAE0DB91}"/>
              </a:ext>
            </a:extLst>
          </p:cNvPr>
          <p:cNvGrpSpPr>
            <a:grpSpLocks/>
          </p:cNvGrpSpPr>
          <p:nvPr/>
        </p:nvGrpSpPr>
        <p:grpSpPr bwMode="auto">
          <a:xfrm>
            <a:off x="332678" y="1301787"/>
            <a:ext cx="11745021" cy="923925"/>
            <a:chOff x="1314" y="1782"/>
            <a:chExt cx="3203" cy="582"/>
          </a:xfrm>
        </p:grpSpPr>
        <p:sp>
          <p:nvSpPr>
            <p:cNvPr id="14" name="AutoShape 62">
              <a:extLst>
                <a:ext uri="{FF2B5EF4-FFF2-40B4-BE49-F238E27FC236}">
                  <a16:creationId xmlns:a16="http://schemas.microsoft.com/office/drawing/2014/main" id="{B20E6D80-BD09-F526-5C4A-9BA6E73043F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Bottom"/>
              <a:lightRig rig="legacyNormal3" dir="r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chemeClr val="accent2">
                  <a:lumMod val="75000"/>
                </a:schemeClr>
              </a:extrusionClr>
              <a:contourClr>
                <a:schemeClr val="accent2">
                  <a:lumMod val="75000"/>
                </a:schemeClr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5" name="Line 63">
              <a:extLst>
                <a:ext uri="{FF2B5EF4-FFF2-40B4-BE49-F238E27FC236}">
                  <a16:creationId xmlns:a16="http://schemas.microsoft.com/office/drawing/2014/main" id="{C379F040-D6EB-D2D4-1971-3E9F5B31F5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Line 64">
              <a:extLst>
                <a:ext uri="{FF2B5EF4-FFF2-40B4-BE49-F238E27FC236}">
                  <a16:creationId xmlns:a16="http://schemas.microsoft.com/office/drawing/2014/main" id="{F9A9D447-93DC-3DAA-ED27-5A1415999A2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" name="Rectangle 11">
            <a:extLst>
              <a:ext uri="{FF2B5EF4-FFF2-40B4-BE49-F238E27FC236}">
                <a16:creationId xmlns:a16="http://schemas.microsoft.com/office/drawing/2014/main" id="{5222BC31-10D4-3841-9626-5F3C91945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91" y="270333"/>
            <a:ext cx="10562539" cy="5001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REGLAS DE TRANSFORMACIÓN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E030B3FC-834F-0B92-15DB-8C1106C86A32}"/>
              </a:ext>
            </a:extLst>
          </p:cNvPr>
          <p:cNvGrpSpPr>
            <a:grpSpLocks/>
          </p:cNvGrpSpPr>
          <p:nvPr/>
        </p:nvGrpSpPr>
        <p:grpSpPr bwMode="auto">
          <a:xfrm>
            <a:off x="41541" y="1210042"/>
            <a:ext cx="1238250" cy="1236663"/>
            <a:chOff x="802" y="845"/>
            <a:chExt cx="827" cy="826"/>
          </a:xfrm>
        </p:grpSpPr>
        <p:sp>
          <p:nvSpPr>
            <p:cNvPr id="5" name="Oval 13">
              <a:extLst>
                <a:ext uri="{FF2B5EF4-FFF2-40B4-BE49-F238E27FC236}">
                  <a16:creationId xmlns:a16="http://schemas.microsoft.com/office/drawing/2014/main" id="{7A4299BD-19B5-7504-0A6F-9D9CE9744E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14">
              <a:extLst>
                <a:ext uri="{FF2B5EF4-FFF2-40B4-BE49-F238E27FC236}">
                  <a16:creationId xmlns:a16="http://schemas.microsoft.com/office/drawing/2014/main" id="{C226C6BE-FEAD-92CA-21C0-88203870B2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ABD55AB4-5209-37BD-3700-6DEEEDC28E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83B1DB5-316A-CE01-85A1-26872F5C9097}"/>
              </a:ext>
            </a:extLst>
          </p:cNvPr>
          <p:cNvSpPr txBox="1"/>
          <p:nvPr/>
        </p:nvSpPr>
        <p:spPr>
          <a:xfrm>
            <a:off x="393658" y="1366708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3</a:t>
            </a:r>
            <a:endParaRPr lang="es-E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graphicFrame>
        <p:nvGraphicFramePr>
          <p:cNvPr id="17" name="Tabla 17">
            <a:extLst>
              <a:ext uri="{FF2B5EF4-FFF2-40B4-BE49-F238E27FC236}">
                <a16:creationId xmlns:a16="http://schemas.microsoft.com/office/drawing/2014/main" id="{04377022-9660-EBB6-1D64-BD63F833A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49228"/>
              </p:ext>
            </p:extLst>
          </p:nvPr>
        </p:nvGraphicFramePr>
        <p:xfrm>
          <a:off x="1907132" y="2360980"/>
          <a:ext cx="187429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293">
                  <a:extLst>
                    <a:ext uri="{9D8B030D-6E8A-4147-A177-3AD203B41FA5}">
                      <a16:colId xmlns:a16="http://schemas.microsoft.com/office/drawing/2014/main" val="4143602609"/>
                    </a:ext>
                  </a:extLst>
                </a:gridCol>
              </a:tblGrid>
              <a:tr h="360453">
                <a:tc>
                  <a:txBody>
                    <a:bodyPr/>
                    <a:lstStyle/>
                    <a:p>
                      <a:r>
                        <a:rPr lang="es-BO" dirty="0"/>
                        <a:t>EMPLEADO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u="sng" dirty="0"/>
                        <a:t>COD_EMPLEADO</a:t>
                      </a: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NOMBRES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APELLIDOS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01877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3AB065CC-77D8-28DD-BCF3-A71FD0A1C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50580"/>
              </p:ext>
            </p:extLst>
          </p:nvPr>
        </p:nvGraphicFramePr>
        <p:xfrm>
          <a:off x="6880226" y="2360980"/>
          <a:ext cx="23276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607">
                  <a:extLst>
                    <a:ext uri="{9D8B030D-6E8A-4147-A177-3AD203B41FA5}">
                      <a16:colId xmlns:a16="http://schemas.microsoft.com/office/drawing/2014/main" val="414360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REPARTICION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u="sng" dirty="0"/>
                        <a:t>COD_REPARTICION</a:t>
                      </a: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DESCRIPCION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4393"/>
                  </a:ext>
                </a:extLst>
              </a:tr>
            </a:tbl>
          </a:graphicData>
        </a:graphic>
      </p:graphicFrame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952968D-216B-1EA9-F362-E983E1A68A0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781425" y="2917240"/>
            <a:ext cx="30988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C7951-7140-97FC-1AA5-A599241A53E0}"/>
              </a:ext>
            </a:extLst>
          </p:cNvPr>
          <p:cNvSpPr txBox="1"/>
          <p:nvPr/>
        </p:nvSpPr>
        <p:spPr>
          <a:xfrm>
            <a:off x="3897216" y="245795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1,N</a:t>
            </a:r>
            <a:endParaRPr lang="es-ES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B99E447-7831-720B-14A4-DC3D85ECDB86}"/>
              </a:ext>
            </a:extLst>
          </p:cNvPr>
          <p:cNvSpPr txBox="1"/>
          <p:nvPr/>
        </p:nvSpPr>
        <p:spPr>
          <a:xfrm>
            <a:off x="6145523" y="24787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1,1</a:t>
            </a:r>
            <a:endParaRPr lang="es-ES" b="1" dirty="0"/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4BA848B7-D8A7-6B86-2A2C-2713464B2A8E}"/>
              </a:ext>
            </a:extLst>
          </p:cNvPr>
          <p:cNvSpPr/>
          <p:nvPr/>
        </p:nvSpPr>
        <p:spPr>
          <a:xfrm>
            <a:off x="4731145" y="2488375"/>
            <a:ext cx="1112493" cy="8549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3483F1D-B987-827C-BBD6-47B1160F3772}"/>
              </a:ext>
            </a:extLst>
          </p:cNvPr>
          <p:cNvSpPr txBox="1"/>
          <p:nvPr/>
        </p:nvSpPr>
        <p:spPr>
          <a:xfrm>
            <a:off x="4806162" y="2642618"/>
            <a:ext cx="104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TRABAJA</a:t>
            </a:r>
            <a:endParaRPr lang="es-ES" b="1" dirty="0"/>
          </a:p>
        </p:txBody>
      </p:sp>
      <p:graphicFrame>
        <p:nvGraphicFramePr>
          <p:cNvPr id="29" name="Tabla 17">
            <a:extLst>
              <a:ext uri="{FF2B5EF4-FFF2-40B4-BE49-F238E27FC236}">
                <a16:creationId xmlns:a16="http://schemas.microsoft.com/office/drawing/2014/main" id="{53463A91-752D-FC13-E7EA-66AF5B63E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7444"/>
              </p:ext>
            </p:extLst>
          </p:nvPr>
        </p:nvGraphicFramePr>
        <p:xfrm>
          <a:off x="1742645" y="4383749"/>
          <a:ext cx="225874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746">
                  <a:extLst>
                    <a:ext uri="{9D8B030D-6E8A-4147-A177-3AD203B41FA5}">
                      <a16:colId xmlns:a16="http://schemas.microsoft.com/office/drawing/2014/main" val="4143602609"/>
                    </a:ext>
                  </a:extLst>
                </a:gridCol>
              </a:tblGrid>
              <a:tr h="360453">
                <a:tc>
                  <a:txBody>
                    <a:bodyPr/>
                    <a:lstStyle/>
                    <a:p>
                      <a:r>
                        <a:rPr lang="es-BO" dirty="0"/>
                        <a:t>EMPLEADO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>
                          <a:solidFill>
                            <a:srgbClr val="FF0000"/>
                          </a:solidFill>
                        </a:rPr>
                        <a:t>PK</a:t>
                      </a:r>
                      <a:r>
                        <a:rPr lang="es-BO" dirty="0"/>
                        <a:t> </a:t>
                      </a:r>
                      <a:r>
                        <a:rPr lang="es-BO" u="sng" dirty="0"/>
                        <a:t>COD_EMPLEADO</a:t>
                      </a: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NOMBRES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APELLIDOS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0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>
                          <a:solidFill>
                            <a:srgbClr val="0000FF"/>
                          </a:solidFill>
                        </a:rPr>
                        <a:t>FK</a:t>
                      </a:r>
                      <a:r>
                        <a:rPr lang="es-BO" dirty="0"/>
                        <a:t> COD_REPARTICION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03985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C224869D-9601-F08E-B253-F18261032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76973"/>
              </p:ext>
            </p:extLst>
          </p:nvPr>
        </p:nvGraphicFramePr>
        <p:xfrm>
          <a:off x="7670801" y="4094530"/>
          <a:ext cx="24447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49">
                  <a:extLst>
                    <a:ext uri="{9D8B030D-6E8A-4147-A177-3AD203B41FA5}">
                      <a16:colId xmlns:a16="http://schemas.microsoft.com/office/drawing/2014/main" val="414360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REPARTICION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>
                          <a:solidFill>
                            <a:srgbClr val="FF0000"/>
                          </a:solidFill>
                        </a:rPr>
                        <a:t>PK </a:t>
                      </a:r>
                      <a:r>
                        <a:rPr lang="es-BO" u="sng" dirty="0"/>
                        <a:t>COD_REPARTICION</a:t>
                      </a: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DESCRIPCION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4393"/>
                  </a:ext>
                </a:extLst>
              </a:tr>
            </a:tbl>
          </a:graphicData>
        </a:graphic>
      </p:graphicFrame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2526AEB0-3435-3152-03F6-55FF21541AFD}"/>
              </a:ext>
            </a:extLst>
          </p:cNvPr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2B85A1A-F9B6-E6DB-D650-D18EC5EF1991}"/>
              </a:ext>
            </a:extLst>
          </p:cNvPr>
          <p:cNvSpPr txBox="1"/>
          <p:nvPr/>
        </p:nvSpPr>
        <p:spPr>
          <a:xfrm>
            <a:off x="9207834" y="5979050"/>
            <a:ext cx="275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0000"/>
                </a:solidFill>
              </a:rPr>
              <a:t>MODELO LÓGICO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B9D5194-D19B-37BF-D215-B10E4D425718}"/>
              </a:ext>
            </a:extLst>
          </p:cNvPr>
          <p:cNvSpPr txBox="1"/>
          <p:nvPr/>
        </p:nvSpPr>
        <p:spPr>
          <a:xfrm>
            <a:off x="8643138" y="3434302"/>
            <a:ext cx="360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0000FF"/>
                </a:solidFill>
              </a:rPr>
              <a:t>MODELO CONCEPTUAL</a:t>
            </a:r>
            <a:endParaRPr lang="es-ES" sz="2800" b="1" dirty="0">
              <a:solidFill>
                <a:srgbClr val="0000FF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CB40FF-B179-8B3C-138A-B9894F49B743}"/>
              </a:ext>
            </a:extLst>
          </p:cNvPr>
          <p:cNvSpPr txBox="1"/>
          <p:nvPr/>
        </p:nvSpPr>
        <p:spPr>
          <a:xfrm>
            <a:off x="1297040" y="1339158"/>
            <a:ext cx="10447066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300"/>
              </a:lnSpc>
            </a:pPr>
            <a:r>
              <a:rPr lang="es-E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Las relaciones de uno a muchos propagan la clave principal de la entidad cuya cardinalidad es uno a la entidad de cardinalidad N y se constituye en una clave foránea (FK).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2E4079B-A66E-3F08-4A0A-A15657935E60}"/>
              </a:ext>
            </a:extLst>
          </p:cNvPr>
          <p:cNvCxnSpPr>
            <a:cxnSpLocks/>
          </p:cNvCxnSpPr>
          <p:nvPr/>
        </p:nvCxnSpPr>
        <p:spPr>
          <a:xfrm>
            <a:off x="6688610" y="2663415"/>
            <a:ext cx="0" cy="456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D203B6B-D59A-4A2C-63A3-38240772CBFB}"/>
              </a:ext>
            </a:extLst>
          </p:cNvPr>
          <p:cNvCxnSpPr>
            <a:cxnSpLocks/>
          </p:cNvCxnSpPr>
          <p:nvPr/>
        </p:nvCxnSpPr>
        <p:spPr>
          <a:xfrm>
            <a:off x="7402985" y="4481508"/>
            <a:ext cx="0" cy="456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2D266EC-93C9-D07E-B6C9-CD67EC939141}"/>
              </a:ext>
            </a:extLst>
          </p:cNvPr>
          <p:cNvSpPr txBox="1"/>
          <p:nvPr/>
        </p:nvSpPr>
        <p:spPr>
          <a:xfrm>
            <a:off x="4100416" y="55347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1,N</a:t>
            </a:r>
            <a:endParaRPr lang="es-ES" b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6604ADB-B893-ECD9-AE43-09BBAD9F60D4}"/>
              </a:ext>
            </a:extLst>
          </p:cNvPr>
          <p:cNvSpPr txBox="1"/>
          <p:nvPr/>
        </p:nvSpPr>
        <p:spPr>
          <a:xfrm>
            <a:off x="6896964" y="42893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1,1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0955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952968D-216B-1EA9-F362-E983E1A68A0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781425" y="2917240"/>
            <a:ext cx="30988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61">
            <a:extLst>
              <a:ext uri="{FF2B5EF4-FFF2-40B4-BE49-F238E27FC236}">
                <a16:creationId xmlns:a16="http://schemas.microsoft.com/office/drawing/2014/main" id="{67164A01-80FB-5616-2EF5-1FACFAE0DB91}"/>
              </a:ext>
            </a:extLst>
          </p:cNvPr>
          <p:cNvGrpSpPr>
            <a:grpSpLocks/>
          </p:cNvGrpSpPr>
          <p:nvPr/>
        </p:nvGrpSpPr>
        <p:grpSpPr bwMode="auto">
          <a:xfrm>
            <a:off x="332678" y="1301787"/>
            <a:ext cx="11745021" cy="923925"/>
            <a:chOff x="1314" y="1782"/>
            <a:chExt cx="3203" cy="582"/>
          </a:xfrm>
        </p:grpSpPr>
        <p:sp>
          <p:nvSpPr>
            <p:cNvPr id="14" name="AutoShape 62">
              <a:extLst>
                <a:ext uri="{FF2B5EF4-FFF2-40B4-BE49-F238E27FC236}">
                  <a16:creationId xmlns:a16="http://schemas.microsoft.com/office/drawing/2014/main" id="{B20E6D80-BD09-F526-5C4A-9BA6E73043F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Bottom"/>
              <a:lightRig rig="legacyNormal3" dir="r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chemeClr val="accent2">
                  <a:lumMod val="75000"/>
                </a:schemeClr>
              </a:extrusionClr>
              <a:contourClr>
                <a:schemeClr val="accent2">
                  <a:lumMod val="75000"/>
                </a:schemeClr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sp>
          <p:nvSpPr>
            <p:cNvPr id="15" name="Line 63">
              <a:extLst>
                <a:ext uri="{FF2B5EF4-FFF2-40B4-BE49-F238E27FC236}">
                  <a16:creationId xmlns:a16="http://schemas.microsoft.com/office/drawing/2014/main" id="{C379F040-D6EB-D2D4-1971-3E9F5B31F5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Line 64">
              <a:extLst>
                <a:ext uri="{FF2B5EF4-FFF2-40B4-BE49-F238E27FC236}">
                  <a16:creationId xmlns:a16="http://schemas.microsoft.com/office/drawing/2014/main" id="{F9A9D447-93DC-3DAA-ED27-5A1415999A2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" name="Rectangle 11">
            <a:extLst>
              <a:ext uri="{FF2B5EF4-FFF2-40B4-BE49-F238E27FC236}">
                <a16:creationId xmlns:a16="http://schemas.microsoft.com/office/drawing/2014/main" id="{5222BC31-10D4-3841-9626-5F3C91945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91" y="270333"/>
            <a:ext cx="10562539" cy="5001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REGLAS DE TRANSFORMACIÓN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E030B3FC-834F-0B92-15DB-8C1106C86A32}"/>
              </a:ext>
            </a:extLst>
          </p:cNvPr>
          <p:cNvGrpSpPr>
            <a:grpSpLocks/>
          </p:cNvGrpSpPr>
          <p:nvPr/>
        </p:nvGrpSpPr>
        <p:grpSpPr bwMode="auto">
          <a:xfrm>
            <a:off x="41541" y="1210042"/>
            <a:ext cx="1238250" cy="1236663"/>
            <a:chOff x="802" y="845"/>
            <a:chExt cx="827" cy="826"/>
          </a:xfrm>
        </p:grpSpPr>
        <p:sp>
          <p:nvSpPr>
            <p:cNvPr id="5" name="Oval 13">
              <a:extLst>
                <a:ext uri="{FF2B5EF4-FFF2-40B4-BE49-F238E27FC236}">
                  <a16:creationId xmlns:a16="http://schemas.microsoft.com/office/drawing/2014/main" id="{7A4299BD-19B5-7504-0A6F-9D9CE9744E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14">
              <a:extLst>
                <a:ext uri="{FF2B5EF4-FFF2-40B4-BE49-F238E27FC236}">
                  <a16:creationId xmlns:a16="http://schemas.microsoft.com/office/drawing/2014/main" id="{C226C6BE-FEAD-92CA-21C0-88203870B2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ABD55AB4-5209-37BD-3700-6DEEEDC28E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 altLang="es-ES" i="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83B1DB5-316A-CE01-85A1-26872F5C9097}"/>
              </a:ext>
            </a:extLst>
          </p:cNvPr>
          <p:cNvSpPr txBox="1"/>
          <p:nvPr/>
        </p:nvSpPr>
        <p:spPr>
          <a:xfrm>
            <a:off x="393658" y="1366708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4</a:t>
            </a:r>
            <a:endParaRPr lang="es-E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graphicFrame>
        <p:nvGraphicFramePr>
          <p:cNvPr id="17" name="Tabla 17">
            <a:extLst>
              <a:ext uri="{FF2B5EF4-FFF2-40B4-BE49-F238E27FC236}">
                <a16:creationId xmlns:a16="http://schemas.microsoft.com/office/drawing/2014/main" id="{04377022-9660-EBB6-1D64-BD63F833A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71900"/>
              </p:ext>
            </p:extLst>
          </p:nvPr>
        </p:nvGraphicFramePr>
        <p:xfrm>
          <a:off x="1977471" y="2360980"/>
          <a:ext cx="187429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293">
                  <a:extLst>
                    <a:ext uri="{9D8B030D-6E8A-4147-A177-3AD203B41FA5}">
                      <a16:colId xmlns:a16="http://schemas.microsoft.com/office/drawing/2014/main" val="4143602609"/>
                    </a:ext>
                  </a:extLst>
                </a:gridCol>
              </a:tblGrid>
              <a:tr h="360453">
                <a:tc>
                  <a:txBody>
                    <a:bodyPr/>
                    <a:lstStyle/>
                    <a:p>
                      <a:r>
                        <a:rPr lang="es-BO" dirty="0"/>
                        <a:t>DIRECTOR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u="sng" dirty="0"/>
                        <a:t>COD_DIRECTOR</a:t>
                      </a: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NOMBRES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APELLIDOS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01877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3AB065CC-77D8-28DD-BCF3-A71FD0A1C820}"/>
              </a:ext>
            </a:extLst>
          </p:cNvPr>
          <p:cNvGraphicFramePr>
            <a:graphicFrameLocks noGrp="1"/>
          </p:cNvGraphicFramePr>
          <p:nvPr/>
        </p:nvGraphicFramePr>
        <p:xfrm>
          <a:off x="6880226" y="2360980"/>
          <a:ext cx="23276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607">
                  <a:extLst>
                    <a:ext uri="{9D8B030D-6E8A-4147-A177-3AD203B41FA5}">
                      <a16:colId xmlns:a16="http://schemas.microsoft.com/office/drawing/2014/main" val="414360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REPARTICION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u="sng" dirty="0"/>
                        <a:t>COD_REPARTICION</a:t>
                      </a: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DESCRIPCION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4393"/>
                  </a:ext>
                </a:extLst>
              </a:tr>
            </a:tbl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C7951-7140-97FC-1AA5-A599241A53E0}"/>
              </a:ext>
            </a:extLst>
          </p:cNvPr>
          <p:cNvSpPr txBox="1"/>
          <p:nvPr/>
        </p:nvSpPr>
        <p:spPr>
          <a:xfrm>
            <a:off x="4019801" y="241688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1,1</a:t>
            </a:r>
            <a:endParaRPr lang="es-ES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B99E447-7831-720B-14A4-DC3D85ECDB86}"/>
              </a:ext>
            </a:extLst>
          </p:cNvPr>
          <p:cNvSpPr txBox="1"/>
          <p:nvPr/>
        </p:nvSpPr>
        <p:spPr>
          <a:xfrm>
            <a:off x="6145523" y="24787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1,1</a:t>
            </a:r>
            <a:endParaRPr lang="es-ES" b="1" dirty="0"/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4BA848B7-D8A7-6B86-2A2C-2713464B2A8E}"/>
              </a:ext>
            </a:extLst>
          </p:cNvPr>
          <p:cNvSpPr/>
          <p:nvPr/>
        </p:nvSpPr>
        <p:spPr>
          <a:xfrm>
            <a:off x="4731145" y="2488375"/>
            <a:ext cx="1112493" cy="8549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3483F1D-B987-827C-BBD6-47B1160F3772}"/>
              </a:ext>
            </a:extLst>
          </p:cNvPr>
          <p:cNvSpPr txBox="1"/>
          <p:nvPr/>
        </p:nvSpPr>
        <p:spPr>
          <a:xfrm>
            <a:off x="4909877" y="271688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DIRIGE</a:t>
            </a:r>
            <a:endParaRPr lang="es-ES" b="1" dirty="0"/>
          </a:p>
        </p:txBody>
      </p:sp>
      <p:graphicFrame>
        <p:nvGraphicFramePr>
          <p:cNvPr id="29" name="Tabla 17">
            <a:extLst>
              <a:ext uri="{FF2B5EF4-FFF2-40B4-BE49-F238E27FC236}">
                <a16:creationId xmlns:a16="http://schemas.microsoft.com/office/drawing/2014/main" id="{53463A91-752D-FC13-E7EA-66AF5B63E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69652"/>
              </p:ext>
            </p:extLst>
          </p:nvPr>
        </p:nvGraphicFramePr>
        <p:xfrm>
          <a:off x="1742645" y="4383749"/>
          <a:ext cx="225874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746">
                  <a:extLst>
                    <a:ext uri="{9D8B030D-6E8A-4147-A177-3AD203B41FA5}">
                      <a16:colId xmlns:a16="http://schemas.microsoft.com/office/drawing/2014/main" val="4143602609"/>
                    </a:ext>
                  </a:extLst>
                </a:gridCol>
              </a:tblGrid>
              <a:tr h="360453">
                <a:tc>
                  <a:txBody>
                    <a:bodyPr/>
                    <a:lstStyle/>
                    <a:p>
                      <a:r>
                        <a:rPr lang="es-BO" dirty="0"/>
                        <a:t>DIRECTOR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>
                          <a:solidFill>
                            <a:srgbClr val="FF0000"/>
                          </a:solidFill>
                        </a:rPr>
                        <a:t>PK</a:t>
                      </a:r>
                      <a:r>
                        <a:rPr lang="es-BO" dirty="0"/>
                        <a:t> </a:t>
                      </a:r>
                      <a:r>
                        <a:rPr lang="es-BO" u="sng" dirty="0"/>
                        <a:t>COD_DIRECTOR</a:t>
                      </a: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NOMBRES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APELLIDOS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0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>
                          <a:solidFill>
                            <a:srgbClr val="0000FF"/>
                          </a:solidFill>
                        </a:rPr>
                        <a:t>FK</a:t>
                      </a:r>
                      <a:r>
                        <a:rPr lang="es-BO" dirty="0"/>
                        <a:t> COD_REPARTICION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03985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C224869D-9601-F08E-B253-F1826103239B}"/>
              </a:ext>
            </a:extLst>
          </p:cNvPr>
          <p:cNvGraphicFramePr>
            <a:graphicFrameLocks noGrp="1"/>
          </p:cNvGraphicFramePr>
          <p:nvPr/>
        </p:nvGraphicFramePr>
        <p:xfrm>
          <a:off x="7670801" y="4094530"/>
          <a:ext cx="24447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49">
                  <a:extLst>
                    <a:ext uri="{9D8B030D-6E8A-4147-A177-3AD203B41FA5}">
                      <a16:colId xmlns:a16="http://schemas.microsoft.com/office/drawing/2014/main" val="414360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REPARTICION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b="1" dirty="0">
                          <a:solidFill>
                            <a:srgbClr val="FF0000"/>
                          </a:solidFill>
                        </a:rPr>
                        <a:t>PK </a:t>
                      </a:r>
                      <a:r>
                        <a:rPr lang="es-BO" u="sng" dirty="0"/>
                        <a:t>COD_REPARTICION</a:t>
                      </a: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DESCRIPCION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4393"/>
                  </a:ext>
                </a:extLst>
              </a:tr>
            </a:tbl>
          </a:graphicData>
        </a:graphic>
      </p:graphicFrame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2526AEB0-3435-3152-03F6-55FF21541AFD}"/>
              </a:ext>
            </a:extLst>
          </p:cNvPr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2B85A1A-F9B6-E6DB-D650-D18EC5EF1991}"/>
              </a:ext>
            </a:extLst>
          </p:cNvPr>
          <p:cNvSpPr txBox="1"/>
          <p:nvPr/>
        </p:nvSpPr>
        <p:spPr>
          <a:xfrm>
            <a:off x="9207834" y="5979050"/>
            <a:ext cx="275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0000"/>
                </a:solidFill>
              </a:rPr>
              <a:t>MODELO LÓGICO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B9D5194-D19B-37BF-D215-B10E4D425718}"/>
              </a:ext>
            </a:extLst>
          </p:cNvPr>
          <p:cNvSpPr txBox="1"/>
          <p:nvPr/>
        </p:nvSpPr>
        <p:spPr>
          <a:xfrm>
            <a:off x="8643138" y="3434302"/>
            <a:ext cx="360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0000FF"/>
                </a:solidFill>
              </a:rPr>
              <a:t>MODELO CONCEPTUAL</a:t>
            </a:r>
            <a:endParaRPr lang="es-ES" sz="2800" b="1" dirty="0">
              <a:solidFill>
                <a:srgbClr val="0000FF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CB40FF-B179-8B3C-138A-B9894F49B743}"/>
              </a:ext>
            </a:extLst>
          </p:cNvPr>
          <p:cNvSpPr txBox="1"/>
          <p:nvPr/>
        </p:nvSpPr>
        <p:spPr>
          <a:xfrm>
            <a:off x="1297040" y="1339158"/>
            <a:ext cx="10447066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300"/>
              </a:lnSpc>
            </a:pPr>
            <a:r>
              <a:rPr lang="es-E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Las relaciones de uno a 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</a:rPr>
              <a:t>uno</a:t>
            </a:r>
            <a:r>
              <a:rPr lang="es-E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propagan la clave principal de cualquiera de las entidades hacia la otra, es indistinto.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2E4079B-A66E-3F08-4A0A-A15657935E60}"/>
              </a:ext>
            </a:extLst>
          </p:cNvPr>
          <p:cNvCxnSpPr>
            <a:cxnSpLocks/>
          </p:cNvCxnSpPr>
          <p:nvPr/>
        </p:nvCxnSpPr>
        <p:spPr>
          <a:xfrm>
            <a:off x="6688610" y="2663415"/>
            <a:ext cx="0" cy="456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A7AB3E05-A35D-56A9-9B58-EF6690A24D3A}"/>
              </a:ext>
            </a:extLst>
          </p:cNvPr>
          <p:cNvCxnSpPr>
            <a:endCxn id="30" idx="1"/>
          </p:cNvCxnSpPr>
          <p:nvPr/>
        </p:nvCxnSpPr>
        <p:spPr>
          <a:xfrm flipV="1">
            <a:off x="4001391" y="4650790"/>
            <a:ext cx="3669410" cy="132826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9793E94-626A-8988-9467-AFE7ECFF123C}"/>
              </a:ext>
            </a:extLst>
          </p:cNvPr>
          <p:cNvCxnSpPr>
            <a:cxnSpLocks/>
          </p:cNvCxnSpPr>
          <p:nvPr/>
        </p:nvCxnSpPr>
        <p:spPr>
          <a:xfrm>
            <a:off x="7402985" y="4428130"/>
            <a:ext cx="0" cy="456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77863D1-9B8C-B127-FB26-07129EFCCDEA}"/>
              </a:ext>
            </a:extLst>
          </p:cNvPr>
          <p:cNvCxnSpPr>
            <a:cxnSpLocks/>
          </p:cNvCxnSpPr>
          <p:nvPr/>
        </p:nvCxnSpPr>
        <p:spPr>
          <a:xfrm>
            <a:off x="4183535" y="5756390"/>
            <a:ext cx="0" cy="456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1EACC28-80F6-CF0A-69A0-90367782C394}"/>
              </a:ext>
            </a:extLst>
          </p:cNvPr>
          <p:cNvCxnSpPr>
            <a:cxnSpLocks/>
          </p:cNvCxnSpPr>
          <p:nvPr/>
        </p:nvCxnSpPr>
        <p:spPr>
          <a:xfrm>
            <a:off x="3999474" y="2658739"/>
            <a:ext cx="0" cy="456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3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65E99911-797B-59BF-C4DD-92712ABE49DC}"/>
              </a:ext>
            </a:extLst>
          </p:cNvPr>
          <p:cNvSpPr/>
          <p:nvPr/>
        </p:nvSpPr>
        <p:spPr>
          <a:xfrm rot="16200000">
            <a:off x="4209148" y="4971821"/>
            <a:ext cx="399824" cy="482321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6FD7AF91-A290-F3E6-A40B-5F9FC184E041}"/>
              </a:ext>
            </a:extLst>
          </p:cNvPr>
          <p:cNvSpPr/>
          <p:nvPr/>
        </p:nvSpPr>
        <p:spPr>
          <a:xfrm rot="10800000">
            <a:off x="1861115" y="3557334"/>
            <a:ext cx="399824" cy="482321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3466DAD0-4F75-3E43-3596-E9D798D155B7}"/>
              </a:ext>
            </a:extLst>
          </p:cNvPr>
          <p:cNvSpPr/>
          <p:nvPr/>
        </p:nvSpPr>
        <p:spPr>
          <a:xfrm rot="5219260">
            <a:off x="7032610" y="4983088"/>
            <a:ext cx="399824" cy="482321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E3D09964-D9B1-32BC-806D-F768FEAF2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81" y="144768"/>
            <a:ext cx="10562539" cy="5001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EJERCICIOS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B1105B-467D-8272-1CD1-74C471DFEDBA}"/>
              </a:ext>
            </a:extLst>
          </p:cNvPr>
          <p:cNvSpPr txBox="1"/>
          <p:nvPr/>
        </p:nvSpPr>
        <p:spPr>
          <a:xfrm>
            <a:off x="1744662" y="684963"/>
            <a:ext cx="9085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>
                <a:solidFill>
                  <a:srgbClr val="FFFF00"/>
                </a:solidFill>
              </a:rPr>
              <a:t>1. REALIZAR LA TRANSFORMACIÓN DEL MODELO CONCEPTUAL AL MODELO LÓGICO</a:t>
            </a:r>
            <a:endParaRPr lang="es-ES" sz="2000" b="1" dirty="0">
              <a:solidFill>
                <a:srgbClr val="FFFF00"/>
              </a:solidFill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91D5760-7571-25E0-0447-6F4D9DF84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246772"/>
              </p:ext>
            </p:extLst>
          </p:nvPr>
        </p:nvGraphicFramePr>
        <p:xfrm>
          <a:off x="765908" y="2186726"/>
          <a:ext cx="25902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241">
                  <a:extLst>
                    <a:ext uri="{9D8B030D-6E8A-4147-A177-3AD203B41FA5}">
                      <a16:colId xmlns:a16="http://schemas.microsoft.com/office/drawing/2014/main" val="2240981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4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u="sng" dirty="0"/>
                        <a:t>COD_PRODUCTO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1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DES_PRODUCTO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PRECIO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9644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62A1EAFC-A31A-8215-45DA-601FAF5FA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8672"/>
              </p:ext>
            </p:extLst>
          </p:nvPr>
        </p:nvGraphicFramePr>
        <p:xfrm>
          <a:off x="8625394" y="2216494"/>
          <a:ext cx="2590241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241">
                  <a:extLst>
                    <a:ext uri="{9D8B030D-6E8A-4147-A177-3AD203B41FA5}">
                      <a16:colId xmlns:a16="http://schemas.microsoft.com/office/drawing/2014/main" val="2240981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4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u="sng" dirty="0"/>
                        <a:t>COD_CLIENTE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1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APAT_CLIENTE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AMAT_CLIENTE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81448"/>
                  </a:ext>
                </a:extLst>
              </a:tr>
            </a:tbl>
          </a:graphicData>
        </a:graphic>
      </p:graphicFrame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36091A73-CE66-5248-6B77-A01DF7E46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02617"/>
              </p:ext>
            </p:extLst>
          </p:nvPr>
        </p:nvGraphicFramePr>
        <p:xfrm>
          <a:off x="4450306" y="4473842"/>
          <a:ext cx="2590241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0241">
                  <a:extLst>
                    <a:ext uri="{9D8B030D-6E8A-4147-A177-3AD203B41FA5}">
                      <a16:colId xmlns:a16="http://schemas.microsoft.com/office/drawing/2014/main" val="2240981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VENTA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4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u="sng" dirty="0"/>
                        <a:t>COD_VENTA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1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FECH_VENTA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CANT_VENTA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9644"/>
                  </a:ext>
                </a:extLst>
              </a:tr>
            </a:tbl>
          </a:graphicData>
        </a:graphic>
      </p:graphicFrame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DB7D25B4-FACC-42DC-C9A9-9944BAB760E8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2484219" y="3246895"/>
            <a:ext cx="1542896" cy="238927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70AC5418-77F8-EBB0-7C73-CC9420E0A327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7040548" y="3329014"/>
            <a:ext cx="1584847" cy="1883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A904AE1-22EF-EBAB-4255-9C1C2F9439E2}"/>
              </a:ext>
            </a:extLst>
          </p:cNvPr>
          <p:cNvCxnSpPr/>
          <p:nvPr/>
        </p:nvCxnSpPr>
        <p:spPr>
          <a:xfrm>
            <a:off x="8320035" y="3155182"/>
            <a:ext cx="0" cy="402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2A224BE-E484-3A36-367B-F578AF2296F9}"/>
              </a:ext>
            </a:extLst>
          </p:cNvPr>
          <p:cNvSpPr txBox="1"/>
          <p:nvPr/>
        </p:nvSpPr>
        <p:spPr>
          <a:xfrm>
            <a:off x="2206615" y="370275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1,N</a:t>
            </a:r>
            <a:endParaRPr lang="es-ES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4F8A51D-D9DB-D7F2-A8E4-0E548B753BB7}"/>
              </a:ext>
            </a:extLst>
          </p:cNvPr>
          <p:cNvSpPr txBox="1"/>
          <p:nvPr/>
        </p:nvSpPr>
        <p:spPr>
          <a:xfrm>
            <a:off x="3651410" y="47978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1,N</a:t>
            </a:r>
            <a:endParaRPr lang="es-ES" b="1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6FDBCC5-D61E-59E2-875F-A68B768C2970}"/>
              </a:ext>
            </a:extLst>
          </p:cNvPr>
          <p:cNvSpPr txBox="1"/>
          <p:nvPr/>
        </p:nvSpPr>
        <p:spPr>
          <a:xfrm>
            <a:off x="7068717" y="46426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1,N</a:t>
            </a:r>
            <a:endParaRPr lang="es-ES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67F52B6-BA31-44B8-07D0-F45915C87ED8}"/>
              </a:ext>
            </a:extLst>
          </p:cNvPr>
          <p:cNvSpPr txBox="1"/>
          <p:nvPr/>
        </p:nvSpPr>
        <p:spPr>
          <a:xfrm>
            <a:off x="7964242" y="279996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1,1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28238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C3BAC68B0ECB40A287DF6C23C7DE42" ma:contentTypeVersion="2" ma:contentTypeDescription="Crear nuevo documento." ma:contentTypeScope="" ma:versionID="c942b39fcd5a71e3066a2c5454487d18">
  <xsd:schema xmlns:xsd="http://www.w3.org/2001/XMLSchema" xmlns:xs="http://www.w3.org/2001/XMLSchema" xmlns:p="http://schemas.microsoft.com/office/2006/metadata/properties" xmlns:ns2="d78ee920-20fe-46c6-8b26-f8ef16d5e536" targetNamespace="http://schemas.microsoft.com/office/2006/metadata/properties" ma:root="true" ma:fieldsID="eb63b8c96866532800282cee9fef2a5c" ns2:_="">
    <xsd:import namespace="d78ee920-20fe-46c6-8b26-f8ef16d5e5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ee920-20fe-46c6-8b26-f8ef16d5e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BC16F2-1BC4-47D4-B5E2-DABA7E5A6EEB}"/>
</file>

<file path=customXml/itemProps2.xml><?xml version="1.0" encoding="utf-8"?>
<ds:datastoreItem xmlns:ds="http://schemas.openxmlformats.org/officeDocument/2006/customXml" ds:itemID="{2E666B82-4EAA-46C6-9749-F50D91AB43C8}"/>
</file>

<file path=customXml/itemProps3.xml><?xml version="1.0" encoding="utf-8"?>
<ds:datastoreItem xmlns:ds="http://schemas.openxmlformats.org/officeDocument/2006/customXml" ds:itemID="{CFD27490-CC90-4641-B60D-9E57B574A3C6}"/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1752</Words>
  <Application>Microsoft Office PowerPoint</Application>
  <PresentationFormat>Panorámica</PresentationFormat>
  <Paragraphs>577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45" baseType="lpstr">
      <vt:lpstr>-apple-system</vt:lpstr>
      <vt:lpstr>Arial</vt:lpstr>
      <vt:lpstr>Arial Narrow</vt:lpstr>
      <vt:lpstr>Calibri</vt:lpstr>
      <vt:lpstr>Calibri Light</vt:lpstr>
      <vt:lpstr>Century Gothic</vt:lpstr>
      <vt:lpstr>Franklin Gothic Demi</vt:lpstr>
      <vt:lpstr>Helvetica Neue</vt:lpstr>
      <vt:lpstr>Impact</vt:lpstr>
      <vt:lpstr>inherit</vt:lpstr>
      <vt:lpstr>Montserrat</vt:lpstr>
      <vt:lpstr>Montserrat ExtraBold</vt:lpstr>
      <vt:lpstr>Roboto</vt:lpstr>
      <vt:lpstr>SFMono-Regular</vt:lpstr>
      <vt:lpstr>Tahoma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Omonte Sejas</dc:creator>
  <cp:lastModifiedBy>Ivan Omonte Sejas</cp:lastModifiedBy>
  <cp:revision>28</cp:revision>
  <dcterms:created xsi:type="dcterms:W3CDTF">2022-09-05T19:01:00Z</dcterms:created>
  <dcterms:modified xsi:type="dcterms:W3CDTF">2022-09-13T15:58:34Z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0x010100A3C3BAC68B0ECB40A287DF6C23C7DE42</vt:lpwstr>
  </property>
</Properties>
</file>