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1" r:id="rId9"/>
    <p:sldId id="269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2A161-7335-C140-AC40-6A2303F41411}" v="152" dt="2022-07-21T03:01:08.665"/>
    <p1510:client id="{87C6B525-FA9D-3329-3E19-FD3C232B4681}" v="25" dt="2022-07-21T02:08:54.581"/>
    <p1510:client id="{C0B7C7C0-92FE-B445-BBEA-FA136EDB6D97}" v="179" dt="2022-07-21T02:31:46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7B05-6BAE-E1E7-A3B5-1BAC99AB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2283D-22FD-5668-A365-41E46CCF3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BBB28-599F-85FB-6E2B-D92BC896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EAF5F-A861-90AA-E15B-9BCCFD02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41C4A-B057-8E2A-5338-026F3609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71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C13F-AD02-D17A-9C35-C54FD3FC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3495EB-2120-1E79-889D-D582DF65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6CFDC-EAB6-CFE2-7A52-81827876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FC81A-F98C-30DC-E7FB-D9C5C7FE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BC12B-C3C0-43E5-CCEE-D808F22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25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D5D688-682D-E1FC-5108-C12F28783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C9C5A2-779A-905D-CC90-ACC57BAC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20C11-D93A-273C-7E88-90FA53B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296D0-E122-9B61-74DA-B2B94289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C38CB-2550-8827-EF3B-069C4BDE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34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5D850-3E87-9E6E-E09D-A8BCF5EB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7481B-7DCD-7BD3-EE2E-776162C5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19434-A89C-F93B-068F-EED92F42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FB77E-E676-37E2-59AA-A09CA208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3A4F2-58FA-7937-2F92-D7B7252B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4474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F91C-348F-3B44-617C-8795304F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4FC5C-E39F-4448-BFA2-C7807C79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8D265-AA6C-7760-22CC-60E67FB4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86798-60EC-A65F-858A-256FA7E2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0A011-4C20-71D1-346C-76580B05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591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B4FB-96CD-8975-FAEA-B35DB725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FFFEB-41A5-F4A4-A4A5-CBD19F542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C5D380-694B-5D66-F606-A12F7038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62F1EC-086D-B228-8BF7-E0FB6682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48B1BA-0992-390B-31EC-50A19A51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298C66-E9EA-E324-4A40-CED3E39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64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16521-A108-9A4E-0F67-E2783D57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1C08D-939B-E627-A9E3-66766975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6F51-BBB6-B91E-2C17-11292A19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0F3141-1F8E-9582-1867-FA036F1B6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F696DD-EE72-2A83-BF14-4D72ED21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323C33-EB19-7A22-B1E2-5DC29CB1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09AA62-8845-29C2-AF30-B15BFD9C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84B214-D2D1-CD7D-D6A1-9154D3A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175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84052-E45D-B35B-E8EA-8BD0BBF5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879023-E9A8-109E-A5C1-894B5519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9D84DE-F069-8D7D-E03A-BBA30AA8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7BBE88-EEDE-834A-61ED-67F56B0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754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678284-19EB-F321-7558-FEB97B10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F2C91-ADA4-B40E-1BBF-525E88E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95A4ED-9DAC-85C1-59E1-E4CFE44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32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1B5B9-E3C2-6230-F735-249FDB5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D0E41-61E3-957D-B87C-6741A8B4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8C5A8-56C2-9842-341E-FAB64172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616F0-EDF1-4C9D-543B-19B9FFC4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0FF18-9956-DE55-10C4-17319E2D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12963-E770-FED8-655D-F89D9AD0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499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15D1-284F-6B75-AE2B-F0E822B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3A46A7-5FEC-5AC5-EDC8-854B31C7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B45AAF-1BC4-4C94-7897-BC414B50F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734BD-22A8-7077-1AA6-11A091F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01EFD-558A-716D-958A-9BF1DAE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BE255-8ACF-8A40-E928-35DF59D3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1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3711DF-DD7F-92B4-92BD-83859207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C8CD1-5571-140C-4590-891871DB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DF458-3333-92E1-A380-3C6FC1522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484F-EF26-40D0-9D77-E946E6869079}" type="datetimeFigureOut">
              <a:rPr lang="es-BO" smtClean="0"/>
              <a:t>21/7/2022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3B1D6-A1CC-E434-63E8-5483C79D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8FA5A-CA2D-5754-1EB9-9244E366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1A33-584B-4BDA-B006-19FC4D816E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416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é son los métodos numéricos?">
            <a:extLst>
              <a:ext uri="{FF2B5EF4-FFF2-40B4-BE49-F238E27FC236}">
                <a16:creationId xmlns:a16="http://schemas.microsoft.com/office/drawing/2014/main" id="{18178B2E-A237-45EB-A5E0-247E1E85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74" y="-15318"/>
            <a:ext cx="10044870" cy="68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A09CCD3-6006-975E-F5F0-E59B0A1E7ADC}"/>
              </a:ext>
            </a:extLst>
          </p:cNvPr>
          <p:cNvSpPr/>
          <p:nvPr/>
        </p:nvSpPr>
        <p:spPr>
          <a:xfrm rot="10800000">
            <a:off x="4294" y="-15318"/>
            <a:ext cx="2067339" cy="6857998"/>
          </a:xfrm>
          <a:prstGeom prst="triangle">
            <a:avLst>
              <a:gd name="adj" fmla="val 9956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276162-1E88-821B-C7B0-D2A12968F3D6}"/>
              </a:ext>
            </a:extLst>
          </p:cNvPr>
          <p:cNvSpPr/>
          <p:nvPr/>
        </p:nvSpPr>
        <p:spPr>
          <a:xfrm>
            <a:off x="3251139" y="0"/>
            <a:ext cx="9000000" cy="6858000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014331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26505 h 6858000"/>
              <a:gd name="connsiteX0" fmla="*/ 1987826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1987826 w 9000000"/>
              <a:gd name="connsiteY4" fmla="*/ 26505 h 6858000"/>
              <a:gd name="connsiteX0" fmla="*/ 2014331 w 9000000"/>
              <a:gd name="connsiteY0" fmla="*/ 1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58000">
                <a:moveTo>
                  <a:pt x="2014331" y="1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2014331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695B78-2227-1B6E-EEAB-C5441216A441}"/>
              </a:ext>
            </a:extLst>
          </p:cNvPr>
          <p:cNvSpPr/>
          <p:nvPr/>
        </p:nvSpPr>
        <p:spPr>
          <a:xfrm>
            <a:off x="5708274" y="58716"/>
            <a:ext cx="64970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ES" sz="5400" b="1" cap="none" spc="0">
                <a:ln w="13462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ERRORES DE </a:t>
            </a:r>
          </a:p>
          <a:p>
            <a:pPr algn="ctr"/>
            <a:r>
              <a:rPr lang="es-ES" sz="5400" b="1">
                <a:ln w="13462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TRUNCAMIENTO</a:t>
            </a:r>
            <a:endParaRPr lang="es-ES" sz="5400" b="1" cap="none" spc="0">
              <a:ln w="13462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58DFF822-9855-85F7-9E61-7A3D5E53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" y="-5024"/>
            <a:ext cx="1829827" cy="805124"/>
          </a:xfrm>
          <a:prstGeom prst="rect">
            <a:avLst/>
          </a:prstGeom>
        </p:spPr>
      </p:pic>
      <p:sp>
        <p:nvSpPr>
          <p:cNvPr id="35" name="Paralelogramo 34">
            <a:extLst>
              <a:ext uri="{FF2B5EF4-FFF2-40B4-BE49-F238E27FC236}">
                <a16:creationId xmlns:a16="http://schemas.microsoft.com/office/drawing/2014/main" id="{14BEB8B2-A580-0CD7-EEF7-70EAFEDBE860}"/>
              </a:ext>
            </a:extLst>
          </p:cNvPr>
          <p:cNvSpPr/>
          <p:nvPr/>
        </p:nvSpPr>
        <p:spPr>
          <a:xfrm>
            <a:off x="5472663" y="4632985"/>
            <a:ext cx="5434847" cy="636904"/>
          </a:xfrm>
          <a:prstGeom prst="parallelogram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7D3D7537-E383-7F71-4DA7-EDCA39FFC653}"/>
              </a:ext>
            </a:extLst>
          </p:cNvPr>
          <p:cNvSpPr/>
          <p:nvPr/>
        </p:nvSpPr>
        <p:spPr>
          <a:xfrm>
            <a:off x="5902262" y="4738544"/>
            <a:ext cx="4756337" cy="63690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7" name="Paralelogramo 36">
            <a:extLst>
              <a:ext uri="{FF2B5EF4-FFF2-40B4-BE49-F238E27FC236}">
                <a16:creationId xmlns:a16="http://schemas.microsoft.com/office/drawing/2014/main" id="{716D5D1E-731A-0812-2D7F-356AEE5F4FC1}"/>
              </a:ext>
            </a:extLst>
          </p:cNvPr>
          <p:cNvSpPr/>
          <p:nvPr/>
        </p:nvSpPr>
        <p:spPr>
          <a:xfrm>
            <a:off x="5278675" y="5583444"/>
            <a:ext cx="5434847" cy="636904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8" name="Paralelogramo 37">
            <a:extLst>
              <a:ext uri="{FF2B5EF4-FFF2-40B4-BE49-F238E27FC236}">
                <a16:creationId xmlns:a16="http://schemas.microsoft.com/office/drawing/2014/main" id="{578C9639-B84D-FF49-76CC-3AA9F998D618}"/>
              </a:ext>
            </a:extLst>
          </p:cNvPr>
          <p:cNvSpPr/>
          <p:nvPr/>
        </p:nvSpPr>
        <p:spPr>
          <a:xfrm>
            <a:off x="5708274" y="5689004"/>
            <a:ext cx="4756337" cy="63690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85025CE-6F45-7B16-49B0-6CB332E28FC9}"/>
              </a:ext>
            </a:extLst>
          </p:cNvPr>
          <p:cNvSpPr/>
          <p:nvPr/>
        </p:nvSpPr>
        <p:spPr>
          <a:xfrm>
            <a:off x="6210558" y="4733034"/>
            <a:ext cx="41985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ADOLFO JUAN SANCHEZ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3790D76-08BA-99C1-389E-70FE433EA578}"/>
              </a:ext>
            </a:extLst>
          </p:cNvPr>
          <p:cNvSpPr/>
          <p:nvPr/>
        </p:nvSpPr>
        <p:spPr>
          <a:xfrm>
            <a:off x="6472969" y="5752124"/>
            <a:ext cx="32864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LEONARDO EGUNO</a:t>
            </a:r>
          </a:p>
        </p:txBody>
      </p:sp>
      <p:sp>
        <p:nvSpPr>
          <p:cNvPr id="29" name="Paralelogramo 28">
            <a:extLst>
              <a:ext uri="{FF2B5EF4-FFF2-40B4-BE49-F238E27FC236}">
                <a16:creationId xmlns:a16="http://schemas.microsoft.com/office/drawing/2014/main" id="{3BA8F255-B9D8-47C2-82E2-CF047131F37D}"/>
              </a:ext>
            </a:extLst>
          </p:cNvPr>
          <p:cNvSpPr/>
          <p:nvPr/>
        </p:nvSpPr>
        <p:spPr>
          <a:xfrm>
            <a:off x="5721574" y="3758536"/>
            <a:ext cx="5434847" cy="63690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8598997D-107F-47E9-9431-EE822FD080E5}"/>
              </a:ext>
            </a:extLst>
          </p:cNvPr>
          <p:cNvSpPr/>
          <p:nvPr/>
        </p:nvSpPr>
        <p:spPr>
          <a:xfrm>
            <a:off x="6151173" y="3864095"/>
            <a:ext cx="4756337" cy="63690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117BDD1-1B68-44C7-A089-6A1B2455AE29}"/>
              </a:ext>
            </a:extLst>
          </p:cNvPr>
          <p:cNvSpPr/>
          <p:nvPr/>
        </p:nvSpPr>
        <p:spPr>
          <a:xfrm>
            <a:off x="6263336" y="3925000"/>
            <a:ext cx="45320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VICTOR MANUEL CACERES</a:t>
            </a:r>
          </a:p>
        </p:txBody>
      </p: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35134402-C031-4FB5-82A0-C703BAC9A97E}"/>
              </a:ext>
            </a:extLst>
          </p:cNvPr>
          <p:cNvSpPr/>
          <p:nvPr/>
        </p:nvSpPr>
        <p:spPr>
          <a:xfrm>
            <a:off x="5925571" y="2590464"/>
            <a:ext cx="5596915" cy="8725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01</a:t>
            </a:r>
            <a:endParaRPr lang="es-BO"/>
          </a:p>
        </p:txBody>
      </p: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98E2AF37-CD44-4FEE-A192-805586E4E3D5}"/>
              </a:ext>
            </a:extLst>
          </p:cNvPr>
          <p:cNvSpPr/>
          <p:nvPr/>
        </p:nvSpPr>
        <p:spPr>
          <a:xfrm>
            <a:off x="6849753" y="2753994"/>
            <a:ext cx="4484109" cy="87255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01CDD44-45DF-40D5-8381-5403E369A0E7}"/>
              </a:ext>
            </a:extLst>
          </p:cNvPr>
          <p:cNvSpPr/>
          <p:nvPr/>
        </p:nvSpPr>
        <p:spPr>
          <a:xfrm>
            <a:off x="6083468" y="2534275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01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D4F6519-4B66-489F-B1E8-6FBFAF4DE3B6}"/>
              </a:ext>
            </a:extLst>
          </p:cNvPr>
          <p:cNvSpPr/>
          <p:nvPr/>
        </p:nvSpPr>
        <p:spPr>
          <a:xfrm>
            <a:off x="7063904" y="2719544"/>
            <a:ext cx="41232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12575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CB730C8C-749D-42BB-D9FD-4D992D72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2" y="336336"/>
            <a:ext cx="4856672" cy="308567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2DB4391-1B2F-87A5-1659-B40D7F44E964}"/>
              </a:ext>
            </a:extLst>
          </p:cNvPr>
          <p:cNvSpPr/>
          <p:nvPr/>
        </p:nvSpPr>
        <p:spPr>
          <a:xfrm rot="10800000">
            <a:off x="0" y="0"/>
            <a:ext cx="8030817" cy="6858000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014331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26505 h 6858000"/>
              <a:gd name="connsiteX0" fmla="*/ 1987826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1987826 w 9000000"/>
              <a:gd name="connsiteY4" fmla="*/ 26505 h 6858000"/>
              <a:gd name="connsiteX0" fmla="*/ 2014331 w 9000000"/>
              <a:gd name="connsiteY0" fmla="*/ 1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58000">
                <a:moveTo>
                  <a:pt x="2014331" y="1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2014331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64B16B-4727-128B-D9AC-25B55141B5CB}"/>
              </a:ext>
            </a:extLst>
          </p:cNvPr>
          <p:cNvSpPr/>
          <p:nvPr/>
        </p:nvSpPr>
        <p:spPr>
          <a:xfrm>
            <a:off x="460323" y="214446"/>
            <a:ext cx="797013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840D69-2E11-CBC1-03A7-00CD1A902D8A}"/>
              </a:ext>
            </a:extLst>
          </p:cNvPr>
          <p:cNvSpPr/>
          <p:nvPr/>
        </p:nvSpPr>
        <p:spPr>
          <a:xfrm>
            <a:off x="1434358" y="214446"/>
            <a:ext cx="5377259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INTRO</a:t>
            </a:r>
            <a:r>
              <a:rPr lang="es-ES" sz="5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DUCCION</a:t>
            </a:r>
            <a:endParaRPr lang="es-ES" sz="5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4C0316D-B229-A55A-B217-7904C4DD07A7}"/>
              </a:ext>
            </a:extLst>
          </p:cNvPr>
          <p:cNvSpPr txBox="1">
            <a:spLocks/>
          </p:cNvSpPr>
          <p:nvPr/>
        </p:nvSpPr>
        <p:spPr>
          <a:xfrm>
            <a:off x="456390" y="1141738"/>
            <a:ext cx="6268278" cy="5297441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br>
              <a:rPr lang="es-ES" sz="6400">
                <a:solidFill>
                  <a:schemeClr val="bg1"/>
                </a:solidFill>
              </a:rPr>
            </a:br>
            <a:r>
              <a:rPr lang="es-ES" sz="4400">
                <a:solidFill>
                  <a:schemeClr val="bg1"/>
                </a:solidFill>
                <a:latin typeface="Arial"/>
                <a:cs typeface="Arial"/>
              </a:rPr>
              <a:t>Esta</a:t>
            </a:r>
            <a:r>
              <a:rPr lang="es-ES" sz="44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investigación se pretende explicar y describir en que consiste el error de truncamiento; mencionar también en que se diferencia del error de redondeo. </a:t>
            </a:r>
            <a:r>
              <a:rPr lang="es-ES" sz="440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s-BO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B553FEB-FDB5-27FE-12AB-EE19173AA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" t="16582" r="3493" b="16837"/>
          <a:stretch/>
        </p:blipFill>
        <p:spPr>
          <a:xfrm>
            <a:off x="7471471" y="3540425"/>
            <a:ext cx="4540509" cy="31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D68C0DE6-1486-43F4-4C92-D97D750DC0B1}"/>
              </a:ext>
            </a:extLst>
          </p:cNvPr>
          <p:cNvSpPr/>
          <p:nvPr/>
        </p:nvSpPr>
        <p:spPr>
          <a:xfrm rot="10800000">
            <a:off x="28753" y="-43133"/>
            <a:ext cx="12194750" cy="6904383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014331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26505 h 6858000"/>
              <a:gd name="connsiteX0" fmla="*/ 1987826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1987826 w 9000000"/>
              <a:gd name="connsiteY4" fmla="*/ 26505 h 6858000"/>
              <a:gd name="connsiteX0" fmla="*/ 2014331 w 9000000"/>
              <a:gd name="connsiteY0" fmla="*/ 1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1 h 6858000"/>
              <a:gd name="connsiteX0" fmla="*/ 59405 w 9000000"/>
              <a:gd name="connsiteY0" fmla="*/ 0 h 6904383"/>
              <a:gd name="connsiteX1" fmla="*/ 9000000 w 9000000"/>
              <a:gd name="connsiteY1" fmla="*/ 46383 h 6904383"/>
              <a:gd name="connsiteX2" fmla="*/ 9000000 w 9000000"/>
              <a:gd name="connsiteY2" fmla="*/ 6904383 h 6904383"/>
              <a:gd name="connsiteX3" fmla="*/ 0 w 9000000"/>
              <a:gd name="connsiteY3" fmla="*/ 6904383 h 6904383"/>
              <a:gd name="connsiteX4" fmla="*/ 59405 w 9000000"/>
              <a:gd name="connsiteY4" fmla="*/ 0 h 690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904383">
                <a:moveTo>
                  <a:pt x="59405" y="0"/>
                </a:moveTo>
                <a:lnTo>
                  <a:pt x="9000000" y="46383"/>
                </a:lnTo>
                <a:lnTo>
                  <a:pt x="9000000" y="6904383"/>
                </a:lnTo>
                <a:lnTo>
                  <a:pt x="0" y="6904383"/>
                </a:lnTo>
                <a:lnTo>
                  <a:pt x="59405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36A158-DB7E-92D8-5E67-CC32EDE35F98}"/>
              </a:ext>
            </a:extLst>
          </p:cNvPr>
          <p:cNvSpPr/>
          <p:nvPr/>
        </p:nvSpPr>
        <p:spPr>
          <a:xfrm>
            <a:off x="397004" y="214446"/>
            <a:ext cx="923651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056C17-CD85-26C4-FF21-E15F55CED613}"/>
              </a:ext>
            </a:extLst>
          </p:cNvPr>
          <p:cNvSpPr/>
          <p:nvPr/>
        </p:nvSpPr>
        <p:spPr>
          <a:xfrm>
            <a:off x="1434358" y="214446"/>
            <a:ext cx="5708564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5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Bold"/>
              </a:rPr>
              <a:t>REDONDEO</a:t>
            </a:r>
            <a:endParaRPr lang="es-ES" sz="5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9E1A66-9C8D-E4F4-AA76-553E56BDBD7A}"/>
              </a:ext>
            </a:extLst>
          </p:cNvPr>
          <p:cNvSpPr/>
          <p:nvPr/>
        </p:nvSpPr>
        <p:spPr>
          <a:xfrm>
            <a:off x="511394" y="1942978"/>
            <a:ext cx="6801243" cy="378565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+mn-lt"/>
                <a:cs typeface="+mn-lt"/>
              </a:rPr>
              <a:t>Se utiliza con el fin de facilitar los cálculos o evitar de dar la impresión de que se conoce un valor con mayor exactitud de la que realmente se tiene. </a:t>
            </a:r>
            <a:endParaRPr lang="en-US" sz="40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5FB120B-9932-B1A2-2C0A-0CB728C8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49" y="1421155"/>
            <a:ext cx="4554747" cy="34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57B71D-D3F6-733B-ABF2-7264828712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1BA22D-2769-D65F-7A98-A9F62D714CD9}"/>
              </a:ext>
            </a:extLst>
          </p:cNvPr>
          <p:cNvSpPr/>
          <p:nvPr/>
        </p:nvSpPr>
        <p:spPr>
          <a:xfrm>
            <a:off x="251346" y="214446"/>
            <a:ext cx="931665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9FAD57-1B0F-1DF9-B805-0F6C7613095A}"/>
              </a:ext>
            </a:extLst>
          </p:cNvPr>
          <p:cNvSpPr/>
          <p:nvPr/>
        </p:nvSpPr>
        <p:spPr>
          <a:xfrm>
            <a:off x="1183011" y="214446"/>
            <a:ext cx="4106301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5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/>
              </a:rPr>
              <a:t>ERROR</a:t>
            </a:r>
            <a:endParaRPr lang="es-ES" sz="5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662CD61-680A-D6EA-1FF3-6FF3E4713D19}"/>
              </a:ext>
            </a:extLst>
          </p:cNvPr>
          <p:cNvSpPr txBox="1">
            <a:spLocks/>
          </p:cNvSpPr>
          <p:nvPr/>
        </p:nvSpPr>
        <p:spPr>
          <a:xfrm>
            <a:off x="318350" y="2725124"/>
            <a:ext cx="5833113" cy="27382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>
                <a:solidFill>
                  <a:srgbClr val="FFFFFF"/>
                </a:solidFill>
                <a:latin typeface="Arial"/>
                <a:ea typeface="+mn-lt"/>
                <a:cs typeface="Arial"/>
              </a:rPr>
              <a:t>Acción que no sigue lo que es correcto, acertado o verdadero</a:t>
            </a:r>
            <a:endParaRPr lang="es-ES" sz="440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s-ES" sz="4400">
                <a:solidFill>
                  <a:srgbClr val="FFFFFF"/>
                </a:solidFill>
                <a:latin typeface="Arial"/>
                <a:cs typeface="Arial"/>
              </a:rPr>
              <a:t>  </a:t>
            </a: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0190B87-95D4-F22B-E6F3-A27CC0EA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2" y="1496754"/>
            <a:ext cx="5460520" cy="36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32546610-A568-C782-3975-BAADF260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159588"/>
            <a:ext cx="4339086" cy="4353463"/>
          </a:xfrm>
          <a:prstGeom prst="rect">
            <a:avLst/>
          </a:prstGeom>
        </p:spPr>
      </p:pic>
      <p:sp>
        <p:nvSpPr>
          <p:cNvPr id="2" name="Rectángulo 3">
            <a:extLst>
              <a:ext uri="{FF2B5EF4-FFF2-40B4-BE49-F238E27FC236}">
                <a16:creationId xmlns:a16="http://schemas.microsoft.com/office/drawing/2014/main" id="{9AD24EF4-95B7-C3BA-55FA-4D12FA801737}"/>
              </a:ext>
            </a:extLst>
          </p:cNvPr>
          <p:cNvSpPr/>
          <p:nvPr/>
        </p:nvSpPr>
        <p:spPr>
          <a:xfrm>
            <a:off x="3215027" y="-2512"/>
            <a:ext cx="9000000" cy="6858000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014331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26505 h 6858000"/>
              <a:gd name="connsiteX0" fmla="*/ 1987826 w 9000000"/>
              <a:gd name="connsiteY0" fmla="*/ 26505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1987826 w 9000000"/>
              <a:gd name="connsiteY4" fmla="*/ 26505 h 6858000"/>
              <a:gd name="connsiteX0" fmla="*/ 2014331 w 9000000"/>
              <a:gd name="connsiteY0" fmla="*/ 1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014331 w 9000000"/>
              <a:gd name="connsiteY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58000">
                <a:moveTo>
                  <a:pt x="2014331" y="1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2014331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1E1747-A621-FE23-24D8-03E311AEFDC7}"/>
              </a:ext>
            </a:extLst>
          </p:cNvPr>
          <p:cNvSpPr/>
          <p:nvPr/>
        </p:nvSpPr>
        <p:spPr>
          <a:xfrm>
            <a:off x="4997514" y="242582"/>
            <a:ext cx="1578746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EED0CDA-B5AF-631B-13FF-18D8ED03C13E}"/>
              </a:ext>
            </a:extLst>
          </p:cNvPr>
          <p:cNvSpPr/>
          <p:nvPr/>
        </p:nvSpPr>
        <p:spPr>
          <a:xfrm>
            <a:off x="6633374" y="242582"/>
            <a:ext cx="5368435" cy="17543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5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Bold"/>
              </a:rPr>
              <a:t>ERROR DE TRUNCAMIENTO</a:t>
            </a:r>
            <a:endParaRPr lang="es-ES" sz="5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590BF58-035F-6C85-93A0-899E87E06A38}"/>
              </a:ext>
            </a:extLst>
          </p:cNvPr>
          <p:cNvSpPr txBox="1">
            <a:spLocks/>
          </p:cNvSpPr>
          <p:nvPr/>
        </p:nvSpPr>
        <p:spPr>
          <a:xfrm>
            <a:off x="4997514" y="2609490"/>
            <a:ext cx="6127764" cy="3808649"/>
          </a:xfrm>
          <a:custGeom>
            <a:avLst/>
            <a:gdLst>
              <a:gd name="connsiteX0" fmla="*/ 0 w 6935122"/>
              <a:gd name="connsiteY0" fmla="*/ 0 h 4761476"/>
              <a:gd name="connsiteX1" fmla="*/ 6935122 w 6935122"/>
              <a:gd name="connsiteY1" fmla="*/ 0 h 4761476"/>
              <a:gd name="connsiteX2" fmla="*/ 6935122 w 6935122"/>
              <a:gd name="connsiteY2" fmla="*/ 4761476 h 4761476"/>
              <a:gd name="connsiteX3" fmla="*/ 0 w 6935122"/>
              <a:gd name="connsiteY3" fmla="*/ 4761476 h 4761476"/>
              <a:gd name="connsiteX4" fmla="*/ 0 w 6935122"/>
              <a:gd name="connsiteY4" fmla="*/ 0 h 4761476"/>
              <a:gd name="connsiteX0" fmla="*/ 759655 w 7694777"/>
              <a:gd name="connsiteY0" fmla="*/ 0 h 4761476"/>
              <a:gd name="connsiteX1" fmla="*/ 7694777 w 7694777"/>
              <a:gd name="connsiteY1" fmla="*/ 0 h 4761476"/>
              <a:gd name="connsiteX2" fmla="*/ 7694777 w 7694777"/>
              <a:gd name="connsiteY2" fmla="*/ 4761476 h 4761476"/>
              <a:gd name="connsiteX3" fmla="*/ 0 w 7694777"/>
              <a:gd name="connsiteY3" fmla="*/ 4761476 h 4761476"/>
              <a:gd name="connsiteX4" fmla="*/ 759655 w 7694777"/>
              <a:gd name="connsiteY4" fmla="*/ 0 h 4761476"/>
              <a:gd name="connsiteX0" fmla="*/ 1420837 w 7694777"/>
              <a:gd name="connsiteY0" fmla="*/ 0 h 4761476"/>
              <a:gd name="connsiteX1" fmla="*/ 7694777 w 7694777"/>
              <a:gd name="connsiteY1" fmla="*/ 0 h 4761476"/>
              <a:gd name="connsiteX2" fmla="*/ 7694777 w 7694777"/>
              <a:gd name="connsiteY2" fmla="*/ 4761476 h 4761476"/>
              <a:gd name="connsiteX3" fmla="*/ 0 w 7694777"/>
              <a:gd name="connsiteY3" fmla="*/ 4761476 h 4761476"/>
              <a:gd name="connsiteX4" fmla="*/ 1420837 w 7694777"/>
              <a:gd name="connsiteY4" fmla="*/ 0 h 476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777" h="4761476">
                <a:moveTo>
                  <a:pt x="1420837" y="0"/>
                </a:moveTo>
                <a:lnTo>
                  <a:pt x="7694777" y="0"/>
                </a:lnTo>
                <a:lnTo>
                  <a:pt x="7694777" y="4761476"/>
                </a:lnTo>
                <a:lnTo>
                  <a:pt x="0" y="4761476"/>
                </a:lnTo>
                <a:lnTo>
                  <a:pt x="1420837" y="0"/>
                </a:lnTo>
                <a:close/>
              </a:path>
            </a:pathLst>
          </a:cu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4400">
                <a:solidFill>
                  <a:schemeClr val="bg1"/>
                </a:solidFill>
                <a:latin typeface="Arial"/>
                <a:ea typeface="+mn-lt"/>
                <a:cs typeface="Arial"/>
              </a:rPr>
              <a:t>Sucede cuando se toman solo algunos términos de una serie infinita o cuando se toma solo un numero finito de intervalos</a:t>
            </a:r>
            <a:endParaRPr lang="en-US" sz="4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75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5426CA-F1A6-17D2-3FC8-BAC1DDAF6A45}"/>
              </a:ext>
            </a:extLst>
          </p:cNvPr>
          <p:cNvSpPr/>
          <p:nvPr/>
        </p:nvSpPr>
        <p:spPr>
          <a:xfrm>
            <a:off x="-18757" y="-23897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C98953-7B01-5E63-C9BA-B872D1228D75}"/>
              </a:ext>
            </a:extLst>
          </p:cNvPr>
          <p:cNvSpPr/>
          <p:nvPr/>
        </p:nvSpPr>
        <p:spPr>
          <a:xfrm>
            <a:off x="780806" y="229026"/>
            <a:ext cx="922048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578A41-5040-BFEE-9CD9-8AF931F73C55}"/>
              </a:ext>
            </a:extLst>
          </p:cNvPr>
          <p:cNvSpPr/>
          <p:nvPr/>
        </p:nvSpPr>
        <p:spPr>
          <a:xfrm>
            <a:off x="3695511" y="307257"/>
            <a:ext cx="5455148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r"/>
            <a:r>
              <a:rPr lang="es-E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Error de redondeo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0012639-F54A-4B67-8BEB-6807EEB60943}"/>
                  </a:ext>
                </a:extLst>
              </p:cNvPr>
              <p:cNvSpPr/>
              <p:nvPr/>
            </p:nvSpPr>
            <p:spPr>
              <a:xfrm>
                <a:off x="1533378" y="1914830"/>
                <a:ext cx="908773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48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3,141</a:t>
                </a:r>
                <a:r>
                  <a:rPr lang="en-US" sz="4800" b="1" dirty="0">
                    <a:solidFill>
                      <a:schemeClr val="bg1"/>
                    </a:solidFill>
                    <a:cs typeface="Calibri"/>
                  </a:rPr>
                  <a:t>592654 -3,1416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cs typeface="Calibri"/>
                  </a:rPr>
                  <a:t>=3,1416</a:t>
                </a: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0012639-F54A-4B67-8BEB-6807EEB60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1914830"/>
                <a:ext cx="9087730" cy="1569660"/>
              </a:xfrm>
              <a:prstGeom prst="rect">
                <a:avLst/>
              </a:prstGeom>
              <a:blipFill>
                <a:blip r:embed="rId2"/>
                <a:stretch>
                  <a:fillRect t="-10465" b="-1976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E497773-3268-40E4-AC14-ED62253C24F6}"/>
                  </a:ext>
                </a:extLst>
              </p:cNvPr>
              <p:cNvSpPr/>
              <p:nvPr/>
            </p:nvSpPr>
            <p:spPr>
              <a:xfrm>
                <a:off x="-562528" y="3508328"/>
                <a:ext cx="12576516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| 3,141592654 -3,1416 |  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cs typeface="Calibri"/>
                  </a:rPr>
                  <a:t>= | -0,000007346 |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E497773-3268-40E4-AC14-ED62253C2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2528" y="3508328"/>
                <a:ext cx="12576516" cy="1569660"/>
              </a:xfrm>
              <a:prstGeom prst="rect">
                <a:avLst/>
              </a:prstGeom>
              <a:blipFill>
                <a:blip r:embed="rId3"/>
                <a:stretch>
                  <a:fillRect t="-9339" b="-202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4395DDE-ACBE-40C9-A407-17A4BCCE73CA}"/>
                  </a:ext>
                </a:extLst>
              </p:cNvPr>
              <p:cNvSpPr/>
              <p:nvPr/>
            </p:nvSpPr>
            <p:spPr>
              <a:xfrm>
                <a:off x="0" y="5751320"/>
                <a:ext cx="12013988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𝒏𝒐𝒕𝒂𝒄𝒊𝒐𝒏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𝒄𝒊𝒆𝒏𝒕𝒊𝒇𝒊𝒄𝒂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     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7,346 * 10^-6</a:t>
                </a:r>
              </a:p>
              <a:p>
                <a:pPr algn="r"/>
                <a:endParaRPr lang="en-US" sz="4800" b="1" dirty="0">
                  <a:solidFill>
                    <a:schemeClr val="bg1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4395DDE-ACBE-40C9-A407-17A4BCCE7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1320"/>
                <a:ext cx="12013988" cy="1569660"/>
              </a:xfrm>
              <a:prstGeom prst="rect">
                <a:avLst/>
              </a:prstGeom>
              <a:blipFill>
                <a:blip r:embed="rId4"/>
                <a:stretch>
                  <a:fillRect t="-9302" r="-167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BECC67-196D-4D51-85B4-F346E5DCB2F5}"/>
                  </a:ext>
                </a:extLst>
              </p:cNvPr>
              <p:cNvSpPr txBox="1"/>
              <p:nvPr/>
            </p:nvSpPr>
            <p:spPr>
              <a:xfrm>
                <a:off x="603971" y="5077988"/>
                <a:ext cx="10806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notacion</a:t>
                </a:r>
                <a:r>
                  <a:rPr lang="en-US" sz="4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800" b="1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expandida</a:t>
                </a:r>
                <a:r>
                  <a:rPr lang="en-US" sz="4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= 0,000007346</a:t>
                </a:r>
                <a:endParaRPr lang="es-BO" sz="4800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BECC67-196D-4D51-85B4-F346E5DC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71" y="5077988"/>
                <a:ext cx="10806046" cy="830997"/>
              </a:xfrm>
              <a:prstGeom prst="rect">
                <a:avLst/>
              </a:prstGeom>
              <a:blipFill>
                <a:blip r:embed="rId5"/>
                <a:stretch>
                  <a:fillRect l="-2538" t="-16912" b="-38235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23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42B510-D244-6DCC-C231-CBECB04A05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2A0997-44A0-903B-4C81-3DEBFF683344}"/>
              </a:ext>
            </a:extLst>
          </p:cNvPr>
          <p:cNvSpPr/>
          <p:nvPr/>
        </p:nvSpPr>
        <p:spPr>
          <a:xfrm>
            <a:off x="1410870" y="383379"/>
            <a:ext cx="9371735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s-ES" sz="5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Aproximación por truncamiento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F16DA0A-EA70-832D-F4B3-6263307267F0}"/>
              </a:ext>
            </a:extLst>
          </p:cNvPr>
          <p:cNvSpPr txBox="1">
            <a:spLocks/>
          </p:cNvSpPr>
          <p:nvPr/>
        </p:nvSpPr>
        <p:spPr>
          <a:xfrm>
            <a:off x="627978" y="1692730"/>
            <a:ext cx="5468022" cy="39332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3200" dirty="0">
                <a:solidFill>
                  <a:schemeClr val="bg1"/>
                </a:solidFill>
                <a:ea typeface="+mn-lt"/>
                <a:cs typeface="+mn-lt"/>
              </a:rPr>
              <a:t>Procedimiento por el cual se     identifica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  <a:ea typeface="+mn-lt"/>
                <a:cs typeface="+mn-lt"/>
              </a:rPr>
              <a:t>cuantos números después del número decimal van a tomarse en cuenta </a:t>
            </a:r>
            <a:r>
              <a:rPr lang="es-ES" sz="3200" dirty="0" err="1">
                <a:solidFill>
                  <a:schemeClr val="bg1"/>
                </a:solidFill>
                <a:ea typeface="+mn-lt"/>
                <a:cs typeface="+mn-lt"/>
              </a:rPr>
              <a:t>despues</a:t>
            </a:r>
            <a:r>
              <a:rPr lang="es-ES" sz="3200" dirty="0">
                <a:solidFill>
                  <a:schemeClr val="bg1"/>
                </a:solidFill>
                <a:ea typeface="+mn-lt"/>
                <a:cs typeface="+mn-lt"/>
              </a:rPr>
              <a:t> de eso se procede a eliminar sin más a los números que siguen al número truncado.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E6274D-CBF5-E169-36A2-26225A56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56" y="1770898"/>
            <a:ext cx="4170743" cy="35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5426CA-F1A6-17D2-3FC8-BAC1DDAF6A45}"/>
              </a:ext>
            </a:extLst>
          </p:cNvPr>
          <p:cNvSpPr/>
          <p:nvPr/>
        </p:nvSpPr>
        <p:spPr>
          <a:xfrm>
            <a:off x="-18757" y="-23897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C98953-7B01-5E63-C9BA-B872D1228D75}"/>
              </a:ext>
            </a:extLst>
          </p:cNvPr>
          <p:cNvSpPr/>
          <p:nvPr/>
        </p:nvSpPr>
        <p:spPr>
          <a:xfrm>
            <a:off x="780806" y="229026"/>
            <a:ext cx="922048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06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578A41-5040-BFEE-9CD9-8AF931F73C55}"/>
              </a:ext>
            </a:extLst>
          </p:cNvPr>
          <p:cNvSpPr/>
          <p:nvPr/>
        </p:nvSpPr>
        <p:spPr>
          <a:xfrm>
            <a:off x="3479961" y="357221"/>
            <a:ext cx="6571030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r"/>
            <a:r>
              <a:rPr lang="es-E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Error de truncamiento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0012639-F54A-4B67-8BEB-6807EEB60943}"/>
                  </a:ext>
                </a:extLst>
              </p:cNvPr>
              <p:cNvSpPr/>
              <p:nvPr/>
            </p:nvSpPr>
            <p:spPr>
              <a:xfrm>
                <a:off x="1533378" y="1914830"/>
                <a:ext cx="908773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48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3,141</a:t>
                </a:r>
                <a:r>
                  <a:rPr lang="en-US" sz="4800" b="1" dirty="0">
                    <a:solidFill>
                      <a:schemeClr val="bg1"/>
                    </a:solidFill>
                    <a:cs typeface="Calibri"/>
                  </a:rPr>
                  <a:t>592654 -3,141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cs typeface="Calibri"/>
                  </a:rPr>
                  <a:t>=3,141</a:t>
                </a: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0012639-F54A-4B67-8BEB-6807EEB60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1914830"/>
                <a:ext cx="9087730" cy="1569660"/>
              </a:xfrm>
              <a:prstGeom prst="rect">
                <a:avLst/>
              </a:prstGeom>
              <a:blipFill>
                <a:blip r:embed="rId2"/>
                <a:stretch>
                  <a:fillRect t="-10465" b="-1976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E497773-3268-40E4-AC14-ED62253C24F6}"/>
                  </a:ext>
                </a:extLst>
              </p:cNvPr>
              <p:cNvSpPr/>
              <p:nvPr/>
            </p:nvSpPr>
            <p:spPr>
              <a:xfrm>
                <a:off x="-562528" y="3508328"/>
                <a:ext cx="12576516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| 3,141592654 -3,141 |  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cs typeface="Calibri"/>
                  </a:rPr>
                  <a:t>= 0.000592653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E497773-3268-40E4-AC14-ED62253C2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2528" y="3508328"/>
                <a:ext cx="12576516" cy="1569660"/>
              </a:xfrm>
              <a:prstGeom prst="rect">
                <a:avLst/>
              </a:prstGeom>
              <a:blipFill>
                <a:blip r:embed="rId3"/>
                <a:stretch>
                  <a:fillRect t="-9339" b="-202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4395DDE-ACBE-40C9-A407-17A4BCCE73CA}"/>
                  </a:ext>
                </a:extLst>
              </p:cNvPr>
              <p:cNvSpPr/>
              <p:nvPr/>
            </p:nvSpPr>
            <p:spPr>
              <a:xfrm>
                <a:off x="-562528" y="5707116"/>
                <a:ext cx="13120289" cy="150810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𝒏𝒐𝒕𝒂𝒄𝒊𝒐𝒏</m:t>
                        </m:r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𝒄𝒊𝒆𝒏𝒕𝒊𝒇𝒊𝒄𝒂</m:t>
                        </m:r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     </m:t>
                        </m:r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4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5.92653 * 10^-4</a:t>
                </a:r>
              </a:p>
              <a:p>
                <a:pPr algn="r"/>
                <a:endParaRPr lang="en-US" sz="4800" b="1" dirty="0">
                  <a:solidFill>
                    <a:schemeClr val="bg1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4395DDE-ACBE-40C9-A407-17A4BCCE7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2528" y="5707116"/>
                <a:ext cx="13120289" cy="1508105"/>
              </a:xfrm>
              <a:prstGeom prst="rect">
                <a:avLst/>
              </a:prstGeom>
              <a:blipFill>
                <a:blip r:embed="rId4"/>
                <a:stretch>
                  <a:fillRect t="-846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BECC67-196D-4D51-85B4-F346E5DCB2F5}"/>
                  </a:ext>
                </a:extLst>
              </p:cNvPr>
              <p:cNvSpPr txBox="1"/>
              <p:nvPr/>
            </p:nvSpPr>
            <p:spPr>
              <a:xfrm>
                <a:off x="603971" y="5077988"/>
                <a:ext cx="10806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notacion</a:t>
                </a:r>
                <a:r>
                  <a:rPr lang="en-US" sz="4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800" b="1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expandida</a:t>
                </a:r>
                <a:r>
                  <a:rPr lang="en-US" sz="4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  <m:r>
                      <a:rPr lang="en-US" sz="4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4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= 0,000592653</a:t>
                </a:r>
                <a:endParaRPr lang="es-BO" sz="4800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BECC67-196D-4D51-85B4-F346E5DC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71" y="5077988"/>
                <a:ext cx="10806046" cy="830997"/>
              </a:xfrm>
              <a:prstGeom prst="rect">
                <a:avLst/>
              </a:prstGeom>
              <a:blipFill>
                <a:blip r:embed="rId5"/>
                <a:stretch>
                  <a:fillRect l="-2538" t="-16912" b="-38235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5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EB44343-DBE5-0BF3-2019-CA57A684B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62EC8B-8DB0-83FA-730C-479F46C7DDDB}"/>
              </a:ext>
            </a:extLst>
          </p:cNvPr>
          <p:cNvSpPr/>
          <p:nvPr/>
        </p:nvSpPr>
        <p:spPr>
          <a:xfrm>
            <a:off x="1842053" y="1166842"/>
            <a:ext cx="8242851" cy="452431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GRACIAS </a:t>
            </a:r>
          </a:p>
          <a:p>
            <a:pPr algn="ctr"/>
            <a:r>
              <a:rPr lang="es-ES" sz="9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POR </a:t>
            </a:r>
          </a:p>
          <a:p>
            <a:pPr algn="ctr"/>
            <a:r>
              <a:rPr lang="es-ES" sz="9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SU ATENCION</a:t>
            </a:r>
          </a:p>
        </p:txBody>
      </p:sp>
    </p:spTree>
    <p:extLst>
      <p:ext uri="{BB962C8B-B14F-4D97-AF65-F5344CB8AC3E}">
        <p14:creationId xmlns:p14="http://schemas.microsoft.com/office/powerpoint/2010/main" val="366465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229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SemiBold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MANUEL CACERES PACO</dc:creator>
  <cp:lastModifiedBy>VICTOR MANUEL</cp:lastModifiedBy>
  <cp:revision>16</cp:revision>
  <dcterms:created xsi:type="dcterms:W3CDTF">2022-06-03T02:41:58Z</dcterms:created>
  <dcterms:modified xsi:type="dcterms:W3CDTF">2022-07-21T06:27:42Z</dcterms:modified>
</cp:coreProperties>
</file>