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Play"/>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hDYbAZNLBpZMJlY/PTnjT3/7zn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AC2788-C877-4680-9C96-5AFD3D8DAF1F}">
  <a:tblStyle styleId="{1AAC2788-C877-4680-9C96-5AFD3D8DAF1F}"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lay-bold.fntdata"/><Relationship Id="rId6" Type="http://schemas.openxmlformats.org/officeDocument/2006/relationships/slide" Target="slides/slide1.xml"/><Relationship Id="rId18" Type="http://schemas.openxmlformats.org/officeDocument/2006/relationships/font" Target="fonts/Play-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2"/>
          <p:cNvSpPr/>
          <p:nvPr>
            <p:ph idx="2" type="pic"/>
          </p:nvPr>
        </p:nvSpPr>
        <p:spPr>
          <a:xfrm>
            <a:off x="5183188" y="987425"/>
            <a:ext cx="6172200" cy="4873625"/>
          </a:xfrm>
          <a:prstGeom prst="rect">
            <a:avLst/>
          </a:prstGeom>
          <a:noFill/>
          <a:ln>
            <a:noFill/>
          </a:ln>
        </p:spPr>
      </p:sp>
      <p:sp>
        <p:nvSpPr>
          <p:cNvPr id="64" name="Google Shape;64;p2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MX"/>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MX"/>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10.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7.png"/><Relationship Id="rId8"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Meiryo"/>
              <a:ea typeface="Meiryo"/>
              <a:cs typeface="Meiryo"/>
              <a:sym typeface="Meiryo"/>
            </a:endParaRPr>
          </a:p>
        </p:txBody>
      </p:sp>
      <p:sp>
        <p:nvSpPr>
          <p:cNvPr id="85" name="Google Shape;85;p1"/>
          <p:cNvSpPr/>
          <p:nvPr/>
        </p:nvSpPr>
        <p:spPr>
          <a:xfrm flipH="1">
            <a:off x="2212206" y="0"/>
            <a:ext cx="2529723" cy="6858000"/>
          </a:xfrm>
          <a:custGeom>
            <a:rect b="b" l="l" r="r" t="t"/>
            <a:pathLst>
              <a:path extrusionOk="0" h="6858000" w="2529723">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6" name="Google Shape;86;p1"/>
          <p:cNvSpPr/>
          <p:nvPr/>
        </p:nvSpPr>
        <p:spPr>
          <a:xfrm flipH="1">
            <a:off x="2417551" y="0"/>
            <a:ext cx="2536434" cy="6858000"/>
          </a:xfrm>
          <a:custGeom>
            <a:rect b="b" l="l" r="r" t="t"/>
            <a:pathLst>
              <a:path extrusionOk="0" h="6858000" w="2536434">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descr="Qué es Firebase de Google?" id="87" name="Google Shape;87;p1"/>
          <p:cNvPicPr preferRelativeResize="0"/>
          <p:nvPr/>
        </p:nvPicPr>
        <p:blipFill rotWithShape="1">
          <a:blip r:embed="rId3">
            <a:alphaModFix/>
          </a:blip>
          <a:srcRect b="0" l="0" r="0" t="4224"/>
          <a:stretch/>
        </p:blipFill>
        <p:spPr>
          <a:xfrm>
            <a:off x="2644776" y="10"/>
            <a:ext cx="9547224" cy="6857990"/>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sp>
        <p:nvSpPr>
          <p:cNvPr id="88" name="Google Shape;88;p1"/>
          <p:cNvSpPr/>
          <p:nvPr/>
        </p:nvSpPr>
        <p:spPr>
          <a:xfrm flipH="1">
            <a:off x="2644774" y="0"/>
            <a:ext cx="2756893" cy="6858000"/>
          </a:xfrm>
          <a:custGeom>
            <a:rect b="b" l="l" r="r" t="t"/>
            <a:pathLst>
              <a:path extrusionOk="0" h="6858000" w="2756893">
                <a:moveTo>
                  <a:pt x="1133870" y="0"/>
                </a:moveTo>
                <a:lnTo>
                  <a:pt x="898082" y="0"/>
                </a:lnTo>
                <a:lnTo>
                  <a:pt x="920668" y="14997"/>
                </a:lnTo>
                <a:cubicBezTo>
                  <a:pt x="1969257" y="754641"/>
                  <a:pt x="2554961" y="2093192"/>
                  <a:pt x="2554961" y="3621656"/>
                </a:cubicBezTo>
                <a:cubicBezTo>
                  <a:pt x="2554961" y="4969131"/>
                  <a:pt x="1606863" y="5602839"/>
                  <a:pt x="641513" y="6374814"/>
                </a:cubicBezTo>
                <a:cubicBezTo>
                  <a:pt x="465717" y="6515397"/>
                  <a:pt x="291531" y="6653108"/>
                  <a:pt x="114086" y="6780599"/>
                </a:cubicBezTo>
                <a:lnTo>
                  <a:pt x="0" y="6858000"/>
                </a:lnTo>
                <a:lnTo>
                  <a:pt x="40637" y="6858000"/>
                </a:lnTo>
                <a:lnTo>
                  <a:pt x="254139" y="6858000"/>
                </a:lnTo>
                <a:lnTo>
                  <a:pt x="365895" y="6780599"/>
                </a:lnTo>
                <a:cubicBezTo>
                  <a:pt x="539713" y="6653108"/>
                  <a:pt x="710340" y="6515397"/>
                  <a:pt x="882543" y="6374814"/>
                </a:cubicBezTo>
                <a:cubicBezTo>
                  <a:pt x="1828168" y="5602839"/>
                  <a:pt x="2756893" y="4969131"/>
                  <a:pt x="2756893" y="3621656"/>
                </a:cubicBezTo>
                <a:cubicBezTo>
                  <a:pt x="2756893" y="2093192"/>
                  <a:pt x="2183157" y="754641"/>
                  <a:pt x="1155994" y="14997"/>
                </a:cubicBezTo>
                <a:close/>
              </a:path>
            </a:pathLst>
          </a:custGeom>
          <a:solidFill>
            <a:srgbClr val="FFFFFF">
              <a:alpha val="6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Logo de Google - Wikipedia, la enciclopedia libre" id="89" name="Google Shape;89;p1"/>
          <p:cNvPicPr preferRelativeResize="0"/>
          <p:nvPr/>
        </p:nvPicPr>
        <p:blipFill rotWithShape="1">
          <a:blip r:embed="rId4">
            <a:alphaModFix/>
          </a:blip>
          <a:srcRect b="0" l="0" r="0" t="0"/>
          <a:stretch/>
        </p:blipFill>
        <p:spPr>
          <a:xfrm>
            <a:off x="7734012" y="5395768"/>
            <a:ext cx="2809875" cy="948333"/>
          </a:xfrm>
          <a:prstGeom prst="rect">
            <a:avLst/>
          </a:prstGeom>
          <a:noFill/>
          <a:ln>
            <a:noFill/>
          </a:ln>
        </p:spPr>
      </p:pic>
      <p:sp>
        <p:nvSpPr>
          <p:cNvPr id="90" name="Google Shape;90;p1"/>
          <p:cNvSpPr txBox="1"/>
          <p:nvPr/>
        </p:nvSpPr>
        <p:spPr>
          <a:xfrm>
            <a:off x="242877" y="5178675"/>
            <a:ext cx="5158800" cy="156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MX" sz="2400" u="none" cap="none" strike="noStrike">
                <a:solidFill>
                  <a:schemeClr val="dk1"/>
                </a:solidFill>
                <a:latin typeface="Arial"/>
                <a:ea typeface="Arial"/>
                <a:cs typeface="Arial"/>
                <a:sym typeface="Arial"/>
              </a:rPr>
              <a:t>Victor Alejandro Pinzón Ustate</a:t>
            </a:r>
            <a:endParaRPr/>
          </a:p>
          <a:p>
            <a:pPr indent="0" lvl="0" marL="0" marR="0" rtl="0" algn="ctr">
              <a:spcBef>
                <a:spcPts val="0"/>
              </a:spcBef>
              <a:spcAft>
                <a:spcPts val="0"/>
              </a:spcAft>
              <a:buNone/>
            </a:pPr>
            <a:r>
              <a:rPr lang="es-MX" sz="2400">
                <a:solidFill>
                  <a:schemeClr val="dk1"/>
                </a:solidFill>
                <a:latin typeface="Arial"/>
                <a:ea typeface="Arial"/>
                <a:cs typeface="Arial"/>
                <a:sym typeface="Arial"/>
              </a:rPr>
              <a:t>Bases de datos</a:t>
            </a:r>
            <a:endParaRPr/>
          </a:p>
          <a:p>
            <a:pPr indent="0" lvl="0" marL="0" marR="0" rtl="0" algn="l">
              <a:spcBef>
                <a:spcPts val="0"/>
              </a:spcBef>
              <a:spcAft>
                <a:spcPts val="0"/>
              </a:spcAft>
              <a:buNone/>
            </a:pPr>
            <a:r>
              <a:rPr lang="es-MX" sz="2400">
                <a:solidFill>
                  <a:schemeClr val="dk1"/>
                </a:solidFill>
                <a:latin typeface="Arial"/>
                <a:ea typeface="Arial"/>
                <a:cs typeface="Arial"/>
                <a:sym typeface="Arial"/>
              </a:rPr>
              <a:t>Maestría en Analítica de Datos</a:t>
            </a:r>
            <a:endParaRPr/>
          </a:p>
          <a:p>
            <a:pPr indent="0" lvl="0" marL="0" marR="0" rtl="0" algn="ctr">
              <a:spcBef>
                <a:spcPts val="0"/>
              </a:spcBef>
              <a:spcAft>
                <a:spcPts val="0"/>
              </a:spcAft>
              <a:buNone/>
            </a:pPr>
            <a:r>
              <a:rPr lang="es-MX" sz="2400">
                <a:solidFill>
                  <a:schemeClr val="dk1"/>
                </a:solidFill>
                <a:latin typeface="Arial"/>
                <a:ea typeface="Arial"/>
                <a:cs typeface="Arial"/>
                <a:sym typeface="Arial"/>
              </a:rPr>
              <a:t>Abril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descr="Qué es Firebase de Google?" id="170" name="Google Shape;170;p10"/>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71" name="Google Shape;171;p10"/>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sp>
        <p:nvSpPr>
          <p:cNvPr id="172" name="Google Shape;172;p10"/>
          <p:cNvSpPr txBox="1"/>
          <p:nvPr/>
        </p:nvSpPr>
        <p:spPr>
          <a:xfrm>
            <a:off x="822470" y="240804"/>
            <a:ext cx="9014257" cy="61555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1800">
                <a:solidFill>
                  <a:srgbClr val="FCCA3F"/>
                </a:solidFill>
                <a:latin typeface="Arial"/>
                <a:ea typeface="Arial"/>
                <a:cs typeface="Arial"/>
                <a:sym typeface="Arial"/>
              </a:rPr>
              <a:t>REALTIME DATABASE – CASOS DE EXITO</a:t>
            </a:r>
            <a:endParaRPr b="1" sz="1800">
              <a:solidFill>
                <a:srgbClr val="FCCA3F"/>
              </a:solidFill>
              <a:latin typeface="Arial"/>
              <a:ea typeface="Arial"/>
              <a:cs typeface="Arial"/>
              <a:sym typeface="Arial"/>
            </a:endParaRPr>
          </a:p>
          <a:p>
            <a:pPr indent="0" lvl="0" marL="0" marR="0" rtl="0" algn="ctr">
              <a:spcBef>
                <a:spcPts val="0"/>
              </a:spcBef>
              <a:spcAft>
                <a:spcPts val="0"/>
              </a:spcAft>
              <a:buNone/>
            </a:pPr>
            <a:r>
              <a:t/>
            </a:r>
            <a:endParaRPr b="1" sz="1200">
              <a:solidFill>
                <a:srgbClr val="FCCA3F"/>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Play"/>
              <a:buAutoNum type="arabicPeriod" startAt="7"/>
            </a:pPr>
            <a:r>
              <a:rPr b="1" lang="es-MX" sz="1400">
                <a:solidFill>
                  <a:schemeClr val="dk1"/>
                </a:solidFill>
                <a:latin typeface="Arial"/>
                <a:ea typeface="Arial"/>
                <a:cs typeface="Arial"/>
                <a:sym typeface="Arial"/>
              </a:rPr>
              <a:t>Halfbrick</a:t>
            </a:r>
            <a:r>
              <a:rPr lang="es-MX" sz="1400">
                <a:solidFill>
                  <a:schemeClr val="dk1"/>
                </a:solidFill>
                <a:latin typeface="Arial"/>
                <a:ea typeface="Arial"/>
                <a:cs typeface="Arial"/>
                <a:sym typeface="Arial"/>
              </a:rPr>
              <a:t> es una empresa de videojuegos con sede en Australia que nació en 2001. Con una duración mínima de 90 segundos, Halfbrick ha lanzado numerosos videojuegos populares. Los videojuegos populares de Halfbrick son Fruit Ninja 2, Monster Dash, Battle Racing Stars y Dan the Man. Ellos confían en Firebase para conocer el comportamiento de los usuarios objetivo y obtener la configuración remota. Esta empresa notó un aumento del 20% en el índice de retención de usuarios activos semanales cuando utilizó Firebase Predictions.</a:t>
            </a:r>
            <a:endParaRPr/>
          </a:p>
          <a:p>
            <a:pPr indent="-254000" lvl="0" marL="342900" marR="0" rtl="0" algn="just">
              <a:spcBef>
                <a:spcPts val="0"/>
              </a:spcBef>
              <a:spcAft>
                <a:spcPts val="0"/>
              </a:spcAft>
              <a:buClr>
                <a:schemeClr val="dk1"/>
              </a:buClr>
              <a:buSzPts val="1400"/>
              <a:buFont typeface="Play"/>
              <a:buNone/>
            </a:pPr>
            <a:r>
              <a:t/>
            </a:r>
            <a:endParaRPr sz="14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Play"/>
              <a:buAutoNum type="arabicPeriod" startAt="7"/>
            </a:pPr>
            <a:r>
              <a:rPr b="1" lang="es-MX" sz="1400">
                <a:solidFill>
                  <a:schemeClr val="dk1"/>
                </a:solidFill>
                <a:latin typeface="Arial"/>
                <a:ea typeface="Arial"/>
                <a:cs typeface="Arial"/>
                <a:sym typeface="Arial"/>
              </a:rPr>
              <a:t>Fabulous</a:t>
            </a:r>
            <a:r>
              <a:rPr lang="es-MX" sz="1400">
                <a:solidFill>
                  <a:schemeClr val="dk1"/>
                </a:solidFill>
                <a:latin typeface="Arial"/>
                <a:ea typeface="Arial"/>
                <a:cs typeface="Arial"/>
                <a:sym typeface="Arial"/>
              </a:rPr>
              <a:t> es una aplicación de autocuidado que hace hincapié en mejorar los hábitos para lograr objetivos. Esta aplicación tiene 1,2 millones de usuarios activos al mes debido a sus increíbles características. Este éxito no fue posible sin Firebase. Fabulous utiliza Firebase para una fácil autenticación e incluso para invitar a amigos. Firebase envía atractivos correos electrónicos personalizados a sus amigos para que comience a usar esta aplicación. Del mismo modo, los procesos de incorporación personalizados también ayudaron a Fabulous a lograr una tasa de retención dos veces mayor.</a:t>
            </a:r>
            <a:endParaRPr/>
          </a:p>
          <a:p>
            <a:pPr indent="-254000" lvl="0" marL="342900" marR="0" rtl="0" algn="just">
              <a:spcBef>
                <a:spcPts val="0"/>
              </a:spcBef>
              <a:spcAft>
                <a:spcPts val="0"/>
              </a:spcAft>
              <a:buClr>
                <a:schemeClr val="dk1"/>
              </a:buClr>
              <a:buSzPts val="1400"/>
              <a:buFont typeface="Play"/>
              <a:buNone/>
            </a:pPr>
            <a:r>
              <a:t/>
            </a:r>
            <a:endParaRPr sz="14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Play"/>
              <a:buAutoNum type="arabicPeriod" startAt="7"/>
            </a:pPr>
            <a:r>
              <a:rPr b="1" lang="es-MX" sz="1400">
                <a:solidFill>
                  <a:schemeClr val="dk1"/>
                </a:solidFill>
                <a:latin typeface="Arial"/>
                <a:ea typeface="Arial"/>
                <a:cs typeface="Arial"/>
                <a:sym typeface="Arial"/>
              </a:rPr>
              <a:t>OneFootball</a:t>
            </a:r>
            <a:r>
              <a:rPr lang="es-MX" sz="1400">
                <a:solidFill>
                  <a:schemeClr val="dk1"/>
                </a:solidFill>
                <a:latin typeface="Arial"/>
                <a:ea typeface="Arial"/>
                <a:cs typeface="Arial"/>
                <a:sym typeface="Arial"/>
              </a:rPr>
              <a:t> es una empresa de medios alemana que ofrece noticias de fútbol a los lectores. Está disponible tanto en formato web como de aplicación móvil para consultar resultados en vivo, noticias de fútbol y estadísticas. Según el jefe de productos de OneFootball, Maxime Blanc-Strauss, la empresa experimentó un aumento del 5% en las interacciones diarias de los usuarios después de empezar a usar Firebase. </a:t>
            </a:r>
            <a:endParaRPr/>
          </a:p>
          <a:p>
            <a:pPr indent="-254000" lvl="0" marL="342900" marR="0" rtl="0" algn="just">
              <a:spcBef>
                <a:spcPts val="0"/>
              </a:spcBef>
              <a:spcAft>
                <a:spcPts val="0"/>
              </a:spcAft>
              <a:buClr>
                <a:schemeClr val="dk1"/>
              </a:buClr>
              <a:buSzPts val="1400"/>
              <a:buFont typeface="Play"/>
              <a:buNone/>
            </a:pPr>
            <a:r>
              <a:t/>
            </a:r>
            <a:endParaRPr sz="14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Play"/>
              <a:buAutoNum type="arabicPeriod" startAt="7"/>
            </a:pPr>
            <a:r>
              <a:rPr b="1" lang="es-MX" sz="1400">
                <a:solidFill>
                  <a:schemeClr val="dk1"/>
                </a:solidFill>
                <a:latin typeface="Arial"/>
                <a:ea typeface="Arial"/>
                <a:cs typeface="Arial"/>
                <a:sym typeface="Arial"/>
              </a:rPr>
              <a:t>Yummly</a:t>
            </a:r>
            <a:r>
              <a:rPr lang="es-MX" sz="1400">
                <a:solidFill>
                  <a:schemeClr val="dk1"/>
                </a:solidFill>
                <a:latin typeface="Arial"/>
                <a:ea typeface="Arial"/>
                <a:cs typeface="Arial"/>
                <a:sym typeface="Arial"/>
              </a:rPr>
              <a:t> es una plataforma delicada que muestra sugerencias de recetas de comida para mejorar el sabor de diferentes platos. Esta plataforma de recomendación de recetas utiliza Firebase para invitar a los usuarios. Afortunadamente, con App Invites, Yummly obtuvo un incremento del 11% en el índice de instalación de aplicaciones, y el índice de aceptación mensual de estas invitaciones fue del 37%.</a:t>
            </a:r>
            <a:endParaRPr/>
          </a:p>
          <a:p>
            <a:pPr indent="-254000" lvl="0" marL="342900" marR="0" rtl="0" algn="just">
              <a:spcBef>
                <a:spcPts val="0"/>
              </a:spcBef>
              <a:spcAft>
                <a:spcPts val="0"/>
              </a:spcAft>
              <a:buClr>
                <a:schemeClr val="dk1"/>
              </a:buClr>
              <a:buSzPts val="1400"/>
              <a:buFont typeface="Play"/>
              <a:buNone/>
            </a:pPr>
            <a:r>
              <a:t/>
            </a:r>
            <a:endParaRPr sz="14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Play"/>
              <a:buAutoNum type="arabicPeriod" startAt="7"/>
            </a:pPr>
            <a:r>
              <a:rPr b="1" lang="es-MX" sz="1400">
                <a:solidFill>
                  <a:schemeClr val="dk1"/>
                </a:solidFill>
                <a:latin typeface="Arial"/>
                <a:ea typeface="Arial"/>
                <a:cs typeface="Arial"/>
                <a:sym typeface="Arial"/>
              </a:rPr>
              <a:t>Playbuzz</a:t>
            </a:r>
            <a:r>
              <a:rPr lang="es-MX" sz="1400">
                <a:solidFill>
                  <a:schemeClr val="dk1"/>
                </a:solidFill>
                <a:latin typeface="Arial"/>
                <a:ea typeface="Arial"/>
                <a:cs typeface="Arial"/>
                <a:sym typeface="Arial"/>
              </a:rPr>
              <a:t> con 13.000 editores, es otra plataforma que ha utilizado Firebase  la cual brindó asistencia efectiva en el nombre de la frecuencia de anuncios y notificaciones automáticas al equipo de Playbuzz. Con Firebase, el equipo de monetización de Playbuzz obtuvo el control total de las campañas en solo 2 días.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Qué es Firebase de Google?" id="177" name="Google Shape;177;p11"/>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78" name="Google Shape;178;p11"/>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sp>
        <p:nvSpPr>
          <p:cNvPr id="179" name="Google Shape;179;p11"/>
          <p:cNvSpPr txBox="1"/>
          <p:nvPr/>
        </p:nvSpPr>
        <p:spPr>
          <a:xfrm>
            <a:off x="0" y="65700"/>
            <a:ext cx="10005000" cy="689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2800">
                <a:solidFill>
                  <a:srgbClr val="FCCA3F"/>
                </a:solidFill>
                <a:latin typeface="Arial"/>
                <a:ea typeface="Arial"/>
                <a:cs typeface="Arial"/>
                <a:sym typeface="Arial"/>
              </a:rPr>
              <a:t>REALTIME DATABASE – REQUISITOS TÉCNICOS </a:t>
            </a:r>
            <a:endParaRPr/>
          </a:p>
          <a:p>
            <a:pPr indent="0" lvl="0" marL="0" marR="0" rtl="0" algn="ctr">
              <a:spcBef>
                <a:spcPts val="0"/>
              </a:spcBef>
              <a:spcAft>
                <a:spcPts val="0"/>
              </a:spcAft>
              <a:buNone/>
            </a:pPr>
            <a:r>
              <a:t/>
            </a:r>
            <a:endParaRPr b="1" sz="1800">
              <a:solidFill>
                <a:srgbClr val="FCCA3F"/>
              </a:solidFill>
              <a:latin typeface="Arial"/>
              <a:ea typeface="Arial"/>
              <a:cs typeface="Arial"/>
              <a:sym typeface="Arial"/>
            </a:endParaRPr>
          </a:p>
          <a:p>
            <a:pPr indent="0" lvl="0" marL="0" marR="0" rtl="0" algn="just">
              <a:spcBef>
                <a:spcPts val="0"/>
              </a:spcBef>
              <a:spcAft>
                <a:spcPts val="0"/>
              </a:spcAft>
              <a:buNone/>
            </a:pPr>
            <a:r>
              <a:rPr lang="es-MX" sz="1800">
                <a:solidFill>
                  <a:schemeClr val="dk1"/>
                </a:solidFill>
                <a:latin typeface="Arial"/>
                <a:ea typeface="Arial"/>
                <a:cs typeface="Arial"/>
                <a:sym typeface="Arial"/>
              </a:rPr>
              <a:t>Para utilizar Firebase Realtime Database son relativamente simples y están diseñados para ser accesibles para una amplia gama de desarrolladores.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800"/>
              <a:buFont typeface="Play"/>
              <a:buAutoNum type="arabicPeriod"/>
            </a:pPr>
            <a:r>
              <a:rPr lang="es-MX" sz="1800">
                <a:solidFill>
                  <a:schemeClr val="dk1"/>
                </a:solidFill>
                <a:latin typeface="Arial"/>
                <a:ea typeface="Arial"/>
                <a:cs typeface="Arial"/>
                <a:sym typeface="Arial"/>
              </a:rPr>
              <a:t>Conexión a Internet: Es necesario que los dispositivos que ejecutan la aplicación tengan acceso a Internet ya que la base de datos está alojada en la nube.</a:t>
            </a:r>
            <a:endParaRPr/>
          </a:p>
          <a:p>
            <a:pPr indent="-342900" lvl="0" marL="342900" marR="0" rtl="0" algn="just">
              <a:spcBef>
                <a:spcPts val="0"/>
              </a:spcBef>
              <a:spcAft>
                <a:spcPts val="0"/>
              </a:spcAft>
              <a:buClr>
                <a:schemeClr val="dk1"/>
              </a:buClr>
              <a:buSzPts val="1800"/>
              <a:buFont typeface="Play"/>
              <a:buAutoNum type="arabicPeriod"/>
            </a:pPr>
            <a:r>
              <a:rPr lang="es-MX" sz="1800">
                <a:solidFill>
                  <a:schemeClr val="dk1"/>
                </a:solidFill>
                <a:latin typeface="Arial"/>
                <a:ea typeface="Arial"/>
                <a:cs typeface="Arial"/>
                <a:sym typeface="Arial"/>
              </a:rPr>
              <a:t>Plataforma de desarrollo compatible: Entorno de desarrollo adecuado para cada plataforma, como Xcode para iOS, Android Studio para Android y un navegador web para aplicaciones web.</a:t>
            </a:r>
            <a:endParaRPr/>
          </a:p>
          <a:p>
            <a:pPr indent="-342900" lvl="0" marL="342900" marR="0" rtl="0" algn="just">
              <a:spcBef>
                <a:spcPts val="0"/>
              </a:spcBef>
              <a:spcAft>
                <a:spcPts val="0"/>
              </a:spcAft>
              <a:buClr>
                <a:schemeClr val="dk1"/>
              </a:buClr>
              <a:buSzPts val="1800"/>
              <a:buFont typeface="Play"/>
              <a:buAutoNum type="arabicPeriod"/>
            </a:pPr>
            <a:r>
              <a:rPr lang="es-MX" sz="1800">
                <a:solidFill>
                  <a:schemeClr val="dk1"/>
                </a:solidFill>
                <a:latin typeface="Arial"/>
                <a:ea typeface="Arial"/>
                <a:cs typeface="Arial"/>
                <a:sym typeface="Arial"/>
              </a:rPr>
              <a:t>SDK de Firebase: Correspondiente a la plataforma de desarrollo utilizada. Firebase proporciona SDKs para iOS, Android, JavaScript (para aplicaciones web) y otras plataformas.</a:t>
            </a:r>
            <a:endParaRPr/>
          </a:p>
          <a:p>
            <a:pPr indent="-342900" lvl="0" marL="342900" marR="0" rtl="0" algn="just">
              <a:spcBef>
                <a:spcPts val="0"/>
              </a:spcBef>
              <a:spcAft>
                <a:spcPts val="0"/>
              </a:spcAft>
              <a:buClr>
                <a:schemeClr val="dk1"/>
              </a:buClr>
              <a:buSzPts val="1800"/>
              <a:buFont typeface="Play"/>
              <a:buAutoNum type="arabicPeriod"/>
            </a:pPr>
            <a:r>
              <a:rPr lang="es-MX" sz="1800">
                <a:solidFill>
                  <a:schemeClr val="dk1"/>
                </a:solidFill>
                <a:latin typeface="Arial"/>
                <a:ea typeface="Arial"/>
                <a:cs typeface="Arial"/>
                <a:sym typeface="Arial"/>
              </a:rPr>
              <a:t>Cuenta de Firebase: Para crear un proyecto y configurar Firebase Realtime Database. Esta cuenta es gratuita y se puede crear en el sitio web de Firebase.</a:t>
            </a:r>
            <a:endParaRPr/>
          </a:p>
          <a:p>
            <a:pPr indent="-342900" lvl="0" marL="342900" marR="0" rtl="0" algn="just">
              <a:spcBef>
                <a:spcPts val="0"/>
              </a:spcBef>
              <a:spcAft>
                <a:spcPts val="0"/>
              </a:spcAft>
              <a:buClr>
                <a:schemeClr val="dk1"/>
              </a:buClr>
              <a:buSzPts val="1800"/>
              <a:buFont typeface="Play"/>
              <a:buAutoNum type="arabicPeriod"/>
            </a:pPr>
            <a:r>
              <a:rPr lang="es-MX" sz="1800">
                <a:solidFill>
                  <a:schemeClr val="dk1"/>
                </a:solidFill>
                <a:latin typeface="Arial"/>
                <a:ea typeface="Arial"/>
                <a:cs typeface="Arial"/>
                <a:sym typeface="Arial"/>
              </a:rPr>
              <a:t>Conocimientos de programación: adecuado para la plataforma de desarrollo elegida (por ejemplo, Swift o Objective-C para iOS, Java o Kotlin para Android, JavaScript para aplicaciones web).</a:t>
            </a:r>
            <a:endParaRPr/>
          </a:p>
          <a:p>
            <a:pPr indent="-342900" lvl="0" marL="342900" marR="0" rtl="0" algn="just">
              <a:spcBef>
                <a:spcPts val="0"/>
              </a:spcBef>
              <a:spcAft>
                <a:spcPts val="0"/>
              </a:spcAft>
              <a:buClr>
                <a:schemeClr val="dk1"/>
              </a:buClr>
              <a:buSzPts val="1800"/>
              <a:buFont typeface="Play"/>
              <a:buAutoNum type="arabicPeriod"/>
            </a:pPr>
            <a:r>
              <a:rPr lang="es-MX" sz="1800">
                <a:solidFill>
                  <a:schemeClr val="dk1"/>
                </a:solidFill>
                <a:latin typeface="Arial"/>
                <a:ea typeface="Arial"/>
                <a:cs typeface="Arial"/>
                <a:sym typeface="Arial"/>
              </a:rPr>
              <a:t>Capacidad de gestión de datos: tener un entendimiento básico de cómo gestionar datos y estructuras de datos en una base de datos en tiempo real.</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MX" sz="1800">
                <a:solidFill>
                  <a:schemeClr val="dk1"/>
                </a:solidFill>
                <a:latin typeface="Arial"/>
                <a:ea typeface="Arial"/>
                <a:cs typeface="Arial"/>
                <a:sym typeface="Arial"/>
              </a:rPr>
              <a:t>Una vez cumplidos estos requisitos, los desarrolladores pueden comenzar a integrar Firebase Realtime Database en sus aplicaciones para agregar funcionalidades de base de datos en tiempo real.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Qué es Firebase de Google?" id="184" name="Google Shape;184;p12"/>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85" name="Google Shape;185;p12"/>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sp>
        <p:nvSpPr>
          <p:cNvPr id="186" name="Google Shape;186;p12"/>
          <p:cNvSpPr txBox="1"/>
          <p:nvPr/>
        </p:nvSpPr>
        <p:spPr>
          <a:xfrm>
            <a:off x="166688" y="446705"/>
            <a:ext cx="9591673"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2800">
                <a:solidFill>
                  <a:srgbClr val="FCCA3F"/>
                </a:solidFill>
                <a:latin typeface="Arial"/>
                <a:ea typeface="Arial"/>
                <a:cs typeface="Arial"/>
                <a:sym typeface="Arial"/>
              </a:rPr>
              <a:t>REALTIME DATABASE – EJEMPLO </a:t>
            </a:r>
            <a:r>
              <a:rPr b="1" lang="es-MX" sz="2800">
                <a:solidFill>
                  <a:srgbClr val="FCCA3F"/>
                </a:solidFill>
              </a:rPr>
              <a:t>CÓDIGO</a:t>
            </a:r>
            <a:endParaRPr/>
          </a:p>
        </p:txBody>
      </p:sp>
      <p:sp>
        <p:nvSpPr>
          <p:cNvPr id="187" name="Google Shape;187;p12"/>
          <p:cNvSpPr txBox="1"/>
          <p:nvPr/>
        </p:nvSpPr>
        <p:spPr>
          <a:xfrm>
            <a:off x="4470400" y="979171"/>
            <a:ext cx="5621400" cy="2586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MX" sz="1800">
                <a:solidFill>
                  <a:schemeClr val="dk1"/>
                </a:solidFill>
                <a:latin typeface="Arial"/>
                <a:ea typeface="Arial"/>
                <a:cs typeface="Arial"/>
                <a:sym typeface="Arial"/>
              </a:rPr>
              <a:t>APP web utilizando JavaScript:</a:t>
            </a:r>
            <a:endParaRPr/>
          </a:p>
          <a:p>
            <a:pPr indent="0" lvl="0" marL="0" marR="0" rtl="0" algn="just">
              <a:spcBef>
                <a:spcPts val="0"/>
              </a:spcBef>
              <a:spcAft>
                <a:spcPts val="0"/>
              </a:spcAft>
              <a:buNone/>
            </a:pPr>
            <a:r>
              <a:rPr lang="es-MX" sz="1800">
                <a:solidFill>
                  <a:schemeClr val="dk1"/>
                </a:solidFill>
                <a:latin typeface="Arial"/>
                <a:ea typeface="Arial"/>
                <a:cs typeface="Arial"/>
                <a:sym typeface="Arial"/>
              </a:rPr>
              <a:t>Aplicación de lista de tareas donde los usuarios pueden agregar nuevas tareas y verlas en tiempo real.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MX" sz="1800">
                <a:solidFill>
                  <a:schemeClr val="dk1"/>
                </a:solidFill>
                <a:latin typeface="Arial"/>
                <a:ea typeface="Arial"/>
                <a:cs typeface="Arial"/>
                <a:sym typeface="Arial"/>
              </a:rPr>
              <a:t>Para esto, primero </a:t>
            </a:r>
            <a:r>
              <a:rPr lang="es-MX" sz="1800">
                <a:solidFill>
                  <a:schemeClr val="dk1"/>
                </a:solidFill>
              </a:rPr>
              <a:t>necesitamos</a:t>
            </a:r>
            <a:r>
              <a:rPr lang="es-MX" sz="1800">
                <a:solidFill>
                  <a:schemeClr val="dk1"/>
                </a:solidFill>
                <a:latin typeface="Arial"/>
                <a:ea typeface="Arial"/>
                <a:cs typeface="Arial"/>
                <a:sym typeface="Arial"/>
              </a:rPr>
              <a:t> configurar Firebase y luego interactuar con la base de datos para realizar operaciones como agregar tareas y escuchar cambios en la lista de tareas.</a:t>
            </a:r>
            <a:endParaRPr/>
          </a:p>
        </p:txBody>
      </p:sp>
      <p:sp>
        <p:nvSpPr>
          <p:cNvPr id="188" name="Google Shape;188;p12"/>
          <p:cNvSpPr txBox="1"/>
          <p:nvPr/>
        </p:nvSpPr>
        <p:spPr>
          <a:xfrm>
            <a:off x="4470400" y="3521323"/>
            <a:ext cx="7554900" cy="31401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MX" sz="1800">
                <a:solidFill>
                  <a:schemeClr val="dk1"/>
                </a:solidFill>
                <a:latin typeface="Arial"/>
                <a:ea typeface="Arial"/>
                <a:cs typeface="Arial"/>
                <a:sym typeface="Arial"/>
              </a:rPr>
              <a:t>Este código HTML crea una interfaz simple con un campo de entrada para agregar tareas, un botón para agregar tareas, y una lista de tareas que se actualiza en tiempo real.</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MX" sz="1800">
                <a:solidFill>
                  <a:schemeClr val="dk1"/>
                </a:solidFill>
                <a:latin typeface="Arial"/>
                <a:ea typeface="Arial"/>
                <a:cs typeface="Arial"/>
                <a:sym typeface="Arial"/>
              </a:rPr>
              <a:t>En el bloque &lt;script&gt;, primero inicializamos Firebase con nuestra configuración. Luego, creamos una referencia a la colección de tareas en la base de datos. La función addTask() agrega una nueva tarea a la base de datos cuando se hace clic en el botón "Add Task".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es-MX" sz="1800">
                <a:solidFill>
                  <a:schemeClr val="dk1"/>
                </a:solidFill>
                <a:latin typeface="Arial"/>
                <a:ea typeface="Arial"/>
                <a:cs typeface="Arial"/>
                <a:sym typeface="Arial"/>
              </a:rPr>
              <a:t>Finalmente, utilizamos tasksRef.on('value', ...) para escuchar cambios en la colección de tareas y actualizar la lista de tareas en tiempo real.</a:t>
            </a:r>
            <a:endParaRPr/>
          </a:p>
        </p:txBody>
      </p:sp>
      <p:pic>
        <p:nvPicPr>
          <p:cNvPr id="189" name="Google Shape;189;p12"/>
          <p:cNvPicPr preferRelativeResize="0"/>
          <p:nvPr/>
        </p:nvPicPr>
        <p:blipFill>
          <a:blip r:embed="rId5">
            <a:alphaModFix/>
          </a:blip>
          <a:stretch>
            <a:fillRect/>
          </a:stretch>
        </p:blipFill>
        <p:spPr>
          <a:xfrm>
            <a:off x="152400" y="1122325"/>
            <a:ext cx="4165600" cy="1736000"/>
          </a:xfrm>
          <a:prstGeom prst="rect">
            <a:avLst/>
          </a:prstGeom>
          <a:noFill/>
          <a:ln>
            <a:noFill/>
          </a:ln>
        </p:spPr>
      </p:pic>
      <p:pic>
        <p:nvPicPr>
          <p:cNvPr id="190" name="Google Shape;190;p12"/>
          <p:cNvPicPr preferRelativeResize="0"/>
          <p:nvPr/>
        </p:nvPicPr>
        <p:blipFill>
          <a:blip r:embed="rId6">
            <a:alphaModFix/>
          </a:blip>
          <a:stretch>
            <a:fillRect/>
          </a:stretch>
        </p:blipFill>
        <p:spPr>
          <a:xfrm>
            <a:off x="152400" y="2858325"/>
            <a:ext cx="4165601" cy="1641625"/>
          </a:xfrm>
          <a:prstGeom prst="rect">
            <a:avLst/>
          </a:prstGeom>
          <a:noFill/>
          <a:ln>
            <a:noFill/>
          </a:ln>
        </p:spPr>
      </p:pic>
      <p:pic>
        <p:nvPicPr>
          <p:cNvPr id="191" name="Google Shape;191;p12"/>
          <p:cNvPicPr preferRelativeResize="0"/>
          <p:nvPr/>
        </p:nvPicPr>
        <p:blipFill>
          <a:blip r:embed="rId7">
            <a:alphaModFix/>
          </a:blip>
          <a:stretch>
            <a:fillRect/>
          </a:stretch>
        </p:blipFill>
        <p:spPr>
          <a:xfrm>
            <a:off x="152400" y="4499950"/>
            <a:ext cx="4165601" cy="216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descr="Qué es Firebase de Google?" id="95" name="Google Shape;95;p2"/>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96" name="Google Shape;96;p2"/>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sp>
        <p:nvSpPr>
          <p:cNvPr id="97" name="Google Shape;97;p2"/>
          <p:cNvSpPr txBox="1"/>
          <p:nvPr/>
        </p:nvSpPr>
        <p:spPr>
          <a:xfrm>
            <a:off x="1117600" y="1139466"/>
            <a:ext cx="8506690" cy="35702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2800">
                <a:solidFill>
                  <a:srgbClr val="FCCA3F"/>
                </a:solidFill>
                <a:latin typeface="Arial"/>
                <a:ea typeface="Arial"/>
                <a:cs typeface="Arial"/>
                <a:sym typeface="Arial"/>
              </a:rPr>
              <a:t>¿Qué es Firebase?</a:t>
            </a:r>
            <a:endParaRPr/>
          </a:p>
          <a:p>
            <a:pPr indent="0" lvl="0" marL="0" marR="0" rtl="0" algn="just">
              <a:spcBef>
                <a:spcPts val="0"/>
              </a:spcBef>
              <a:spcAft>
                <a:spcPts val="0"/>
              </a:spcAft>
              <a:buNone/>
            </a:pPr>
            <a:r>
              <a:t/>
            </a:r>
            <a:endParaRPr b="1" i="0" sz="1800">
              <a:solidFill>
                <a:srgbClr val="212121"/>
              </a:solidFill>
              <a:latin typeface="Arial"/>
              <a:ea typeface="Arial"/>
              <a:cs typeface="Arial"/>
              <a:sym typeface="Arial"/>
            </a:endParaRPr>
          </a:p>
          <a:p>
            <a:pPr indent="0" lvl="0" marL="0" marR="0" rtl="0" algn="just">
              <a:spcBef>
                <a:spcPts val="0"/>
              </a:spcBef>
              <a:spcAft>
                <a:spcPts val="0"/>
              </a:spcAft>
              <a:buNone/>
            </a:pPr>
            <a:r>
              <a:rPr b="1" i="0" lang="es-MX" sz="1800" u="none" strike="noStrike">
                <a:solidFill>
                  <a:srgbClr val="FCCA3F"/>
                </a:solidFill>
                <a:latin typeface="Arial"/>
                <a:ea typeface="Arial"/>
                <a:cs typeface="Arial"/>
                <a:sym typeface="Arial"/>
              </a:rPr>
              <a:t>Firebase de Google</a:t>
            </a:r>
            <a:r>
              <a:rPr b="1" i="0" lang="es-MX" sz="1800">
                <a:solidFill>
                  <a:srgbClr val="FCCA3F"/>
                </a:solidFill>
                <a:latin typeface="Arial"/>
                <a:ea typeface="Arial"/>
                <a:cs typeface="Arial"/>
                <a:sym typeface="Arial"/>
              </a:rPr>
              <a:t> </a:t>
            </a:r>
            <a:r>
              <a:rPr b="0" i="0" lang="es-MX" sz="1800">
                <a:solidFill>
                  <a:srgbClr val="000000"/>
                </a:solidFill>
                <a:latin typeface="Arial"/>
                <a:ea typeface="Arial"/>
                <a:cs typeface="Arial"/>
                <a:sym typeface="Arial"/>
              </a:rPr>
              <a:t>es una plataforma en la nube para el </a:t>
            </a:r>
            <a:r>
              <a:rPr b="1" i="0" lang="es-MX" sz="1800">
                <a:solidFill>
                  <a:srgbClr val="000000"/>
                </a:solidFill>
                <a:latin typeface="Arial"/>
                <a:ea typeface="Arial"/>
                <a:cs typeface="Arial"/>
                <a:sym typeface="Arial"/>
              </a:rPr>
              <a:t>desarrollo de aplicaciones web y móvil</a:t>
            </a:r>
            <a:r>
              <a:rPr b="0" i="0" lang="es-MX" sz="1800">
                <a:solidFill>
                  <a:srgbClr val="000000"/>
                </a:solidFill>
                <a:latin typeface="Arial"/>
                <a:ea typeface="Arial"/>
                <a:cs typeface="Arial"/>
                <a:sym typeface="Arial"/>
              </a:rPr>
              <a:t>. Está disponible para distintas plataformas (iOS, Android y web), con lo que es más rápido trabajar en el desarrollo.</a:t>
            </a:r>
            <a:endParaRPr/>
          </a:p>
          <a:p>
            <a:pPr indent="0" lvl="0" marL="0" marR="0" rtl="0" algn="just">
              <a:spcBef>
                <a:spcPts val="0"/>
              </a:spcBef>
              <a:spcAft>
                <a:spcPts val="0"/>
              </a:spcAft>
              <a:buNone/>
            </a:pPr>
            <a:r>
              <a:t/>
            </a:r>
            <a:endParaRPr b="0" i="0" sz="1800">
              <a:solidFill>
                <a:srgbClr val="000000"/>
              </a:solidFill>
              <a:latin typeface="Arial"/>
              <a:ea typeface="Arial"/>
              <a:cs typeface="Arial"/>
              <a:sym typeface="Arial"/>
            </a:endParaRPr>
          </a:p>
          <a:p>
            <a:pPr indent="0" lvl="0" marL="0" marR="0" rtl="0" algn="just">
              <a:spcBef>
                <a:spcPts val="0"/>
              </a:spcBef>
              <a:spcAft>
                <a:spcPts val="0"/>
              </a:spcAft>
              <a:buNone/>
            </a:pPr>
            <a:r>
              <a:rPr b="0" i="0" lang="es-MX" sz="1800">
                <a:solidFill>
                  <a:srgbClr val="000000"/>
                </a:solidFill>
                <a:latin typeface="Arial"/>
                <a:ea typeface="Arial"/>
                <a:cs typeface="Arial"/>
                <a:sym typeface="Arial"/>
              </a:rPr>
              <a:t>Fue creada en 2011 </a:t>
            </a:r>
            <a:r>
              <a:rPr b="1" i="0" lang="es-MX" sz="1800" strike="noStrike">
                <a:solidFill>
                  <a:srgbClr val="FCCA3F"/>
                </a:solidFill>
                <a:latin typeface="Arial"/>
                <a:ea typeface="Arial"/>
                <a:cs typeface="Arial"/>
                <a:sym typeface="Arial"/>
              </a:rPr>
              <a:t>pasó a ser parte de Google en 2014</a:t>
            </a:r>
            <a:r>
              <a:rPr b="0" i="0" lang="es-MX" sz="1800">
                <a:solidFill>
                  <a:srgbClr val="000000"/>
                </a:solidFill>
                <a:latin typeface="Arial"/>
                <a:ea typeface="Arial"/>
                <a:cs typeface="Arial"/>
                <a:sym typeface="Arial"/>
              </a:rPr>
              <a:t>, comenzando como una base de datos en tiempo real. </a:t>
            </a:r>
            <a:endParaRPr/>
          </a:p>
          <a:p>
            <a:pPr indent="0" lvl="0" marL="0" marR="0" rtl="0" algn="just">
              <a:spcBef>
                <a:spcPts val="0"/>
              </a:spcBef>
              <a:spcAft>
                <a:spcPts val="0"/>
              </a:spcAft>
              <a:buNone/>
            </a:pPr>
            <a:r>
              <a:t/>
            </a:r>
            <a:endParaRPr sz="1800">
              <a:solidFill>
                <a:srgbClr val="000000"/>
              </a:solidFill>
              <a:latin typeface="Arial"/>
              <a:ea typeface="Arial"/>
              <a:cs typeface="Arial"/>
              <a:sym typeface="Arial"/>
            </a:endParaRPr>
          </a:p>
          <a:p>
            <a:pPr indent="0" lvl="0" marL="0" marR="0" rtl="0" algn="just">
              <a:spcBef>
                <a:spcPts val="0"/>
              </a:spcBef>
              <a:spcAft>
                <a:spcPts val="0"/>
              </a:spcAft>
              <a:buNone/>
            </a:pPr>
            <a:r>
              <a:rPr b="0" i="0" lang="es-MX" sz="1800">
                <a:solidFill>
                  <a:srgbClr val="000000"/>
                </a:solidFill>
                <a:latin typeface="Arial"/>
                <a:ea typeface="Arial"/>
                <a:cs typeface="Arial"/>
                <a:sym typeface="Arial"/>
              </a:rPr>
              <a:t>Sin embargo, se añadieron más y más funciones que, en parte, permitieron agrupar los SDK (</a:t>
            </a:r>
            <a:r>
              <a:rPr i="0" lang="es-MX" sz="1800">
                <a:solidFill>
                  <a:srgbClr val="151515"/>
                </a:solidFill>
                <a:highlight>
                  <a:srgbClr val="FFFFFF"/>
                </a:highlight>
                <a:latin typeface="Arial"/>
                <a:ea typeface="Arial"/>
                <a:cs typeface="Arial"/>
                <a:sym typeface="Arial"/>
              </a:rPr>
              <a:t>kit de desarrollo de software</a:t>
            </a:r>
            <a:r>
              <a:rPr b="0" i="0" lang="es-MX" sz="1800">
                <a:solidFill>
                  <a:srgbClr val="000000"/>
                </a:solidFill>
                <a:latin typeface="Arial"/>
                <a:ea typeface="Arial"/>
                <a:cs typeface="Arial"/>
                <a:sym typeface="Arial"/>
              </a:rPr>
              <a:t>) de productos de Google con distintos fines, facilitando su uso.</a:t>
            </a:r>
            <a:endParaRPr/>
          </a:p>
        </p:txBody>
      </p:sp>
      <p:sp>
        <p:nvSpPr>
          <p:cNvPr id="98" name="Google Shape;98;p2"/>
          <p:cNvSpPr txBox="1"/>
          <p:nvPr/>
        </p:nvSpPr>
        <p:spPr>
          <a:xfrm>
            <a:off x="443346" y="5626276"/>
            <a:ext cx="1158196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Nota: Un kit de desarrollo de software (SDK) es un conjunto de herramientas proporcionado usualmente por el fabricante de una plataforma de hardware, un sistema operativo (SO) o un lenguaje de programación.</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Qué es Firebase de Google?" id="103" name="Google Shape;103;p3"/>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04" name="Google Shape;104;p3"/>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sp>
        <p:nvSpPr>
          <p:cNvPr id="105" name="Google Shape;105;p3"/>
          <p:cNvSpPr txBox="1"/>
          <p:nvPr/>
        </p:nvSpPr>
        <p:spPr>
          <a:xfrm>
            <a:off x="315356" y="221993"/>
            <a:ext cx="9609692" cy="26776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2800">
                <a:solidFill>
                  <a:srgbClr val="FCCA3F"/>
                </a:solidFill>
                <a:latin typeface="Arial"/>
                <a:ea typeface="Arial"/>
                <a:cs typeface="Arial"/>
                <a:sym typeface="Arial"/>
              </a:rPr>
              <a:t>¿Para qué sirve Firebase?</a:t>
            </a:r>
            <a:endParaRPr/>
          </a:p>
          <a:p>
            <a:pPr indent="0" lvl="0" marL="0" marR="0" rtl="0" algn="ctr">
              <a:spcBef>
                <a:spcPts val="0"/>
              </a:spcBef>
              <a:spcAft>
                <a:spcPts val="0"/>
              </a:spcAft>
              <a:buNone/>
            </a:pPr>
            <a:r>
              <a:t/>
            </a:r>
            <a:endParaRPr b="1" i="0" sz="1000">
              <a:solidFill>
                <a:srgbClr val="FCCA3F"/>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Facilitar la creación de aplicaciones webs, móviles y su desarrollo, procurando que el trabajo sea más rápido, pero sin renunciar a la calidad requerida.</a:t>
            </a:r>
            <a:endParaRPr/>
          </a:p>
          <a:p>
            <a:pPr indent="-222250" lvl="0" marL="285750" marR="0" rtl="0" algn="l">
              <a:spcBef>
                <a:spcPts val="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Simplificar las tareas de gestión a una </a:t>
            </a:r>
            <a:r>
              <a:rPr b="1" i="0" lang="es-MX" sz="1800">
                <a:solidFill>
                  <a:srgbClr val="000000"/>
                </a:solidFill>
                <a:latin typeface="Arial"/>
                <a:ea typeface="Arial"/>
                <a:cs typeface="Arial"/>
                <a:sym typeface="Arial"/>
              </a:rPr>
              <a:t>misma plataforma</a:t>
            </a:r>
            <a:r>
              <a:rPr b="0" i="0" lang="es-MX" sz="1800">
                <a:solidFill>
                  <a:srgbClr val="000000"/>
                </a:solidFill>
                <a:latin typeface="Arial"/>
                <a:ea typeface="Arial"/>
                <a:cs typeface="Arial"/>
                <a:sym typeface="Arial"/>
              </a:rPr>
              <a:t>. </a:t>
            </a:r>
            <a:endParaRPr/>
          </a:p>
          <a:p>
            <a:pPr indent="-222250" lvl="0" marL="285750" marR="0" rtl="0" algn="l">
              <a:spcBef>
                <a:spcPts val="0"/>
              </a:spcBef>
              <a:spcAft>
                <a:spcPts val="0"/>
              </a:spcAft>
              <a:buClr>
                <a:schemeClr val="dk1"/>
              </a:buClr>
              <a:buSzPts val="1000"/>
              <a:buFont typeface="Arial"/>
              <a:buNone/>
            </a:pPr>
            <a:r>
              <a:t/>
            </a:r>
            <a:endParaRPr b="0" i="0" sz="10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Es especialmente interesante para que los desarrolladores no necesiten dedicarle tanto tiempo al backend, tanto en cuestiones de desarrollo como de mantenimiento.</a:t>
            </a:r>
            <a:endParaRPr/>
          </a:p>
          <a:p>
            <a:pPr indent="0" lvl="0" marL="0" marR="0" rtl="0" algn="l">
              <a:spcBef>
                <a:spcPts val="0"/>
              </a:spcBef>
              <a:spcAft>
                <a:spcPts val="0"/>
              </a:spcAft>
              <a:buNone/>
            </a:pPr>
            <a:r>
              <a:t/>
            </a:r>
            <a:endParaRPr b="0" i="0" sz="1800">
              <a:solidFill>
                <a:srgbClr val="000000"/>
              </a:solidFill>
              <a:latin typeface="Arial"/>
              <a:ea typeface="Arial"/>
              <a:cs typeface="Arial"/>
              <a:sym typeface="Arial"/>
            </a:endParaRPr>
          </a:p>
        </p:txBody>
      </p:sp>
      <p:sp>
        <p:nvSpPr>
          <p:cNvPr id="106" name="Google Shape;106;p3"/>
          <p:cNvSpPr txBox="1"/>
          <p:nvPr/>
        </p:nvSpPr>
        <p:spPr>
          <a:xfrm>
            <a:off x="216829" y="2943191"/>
            <a:ext cx="11659815" cy="35086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MX" sz="2400">
                <a:solidFill>
                  <a:srgbClr val="FCCA3F"/>
                </a:solidFill>
                <a:latin typeface="Arial"/>
                <a:ea typeface="Arial"/>
                <a:cs typeface="Arial"/>
                <a:sym typeface="Arial"/>
              </a:rPr>
              <a:t>Funciones de Firebase</a:t>
            </a:r>
            <a:endParaRPr b="1" i="0" sz="2400">
              <a:solidFill>
                <a:srgbClr val="FCCA3F"/>
              </a:solidFill>
              <a:latin typeface="Arial"/>
              <a:ea typeface="Arial"/>
              <a:cs typeface="Arial"/>
              <a:sym typeface="Arial"/>
            </a:endParaRPr>
          </a:p>
          <a:p>
            <a:pPr indent="0" lvl="0" marL="0" marR="0" rtl="0" algn="l">
              <a:spcBef>
                <a:spcPts val="0"/>
              </a:spcBef>
              <a:spcAft>
                <a:spcPts val="0"/>
              </a:spcAft>
              <a:buNone/>
            </a:pPr>
            <a:r>
              <a:rPr b="0" i="0" lang="es-MX" sz="1800">
                <a:solidFill>
                  <a:srgbClr val="000000"/>
                </a:solidFill>
                <a:latin typeface="Arial"/>
                <a:ea typeface="Arial"/>
                <a:cs typeface="Arial"/>
                <a:sym typeface="Arial"/>
              </a:rPr>
              <a:t>Firebase dispone de diferentes funcionalidades, que se pueden dividir básicamente en </a:t>
            </a:r>
            <a:r>
              <a:rPr b="1" i="0" lang="es-MX" sz="1800">
                <a:solidFill>
                  <a:srgbClr val="FCCA3F"/>
                </a:solidFill>
                <a:latin typeface="Arial"/>
                <a:ea typeface="Arial"/>
                <a:cs typeface="Arial"/>
                <a:sym typeface="Arial"/>
              </a:rPr>
              <a:t>3 grupos</a:t>
            </a:r>
            <a:r>
              <a:rPr b="0" i="0" lang="es-MX" sz="1800">
                <a:solidFill>
                  <a:srgbClr val="FCCA3F"/>
                </a:solidFill>
                <a:latin typeface="Arial"/>
                <a:ea typeface="Arial"/>
                <a:cs typeface="Arial"/>
                <a:sym typeface="Arial"/>
              </a:rPr>
              <a:t>:</a:t>
            </a:r>
            <a:r>
              <a:rPr b="0" i="0" lang="es-MX" sz="1800">
                <a:solidFill>
                  <a:srgbClr val="000000"/>
                </a:solidFill>
                <a:latin typeface="Arial"/>
                <a:ea typeface="Arial"/>
                <a:cs typeface="Arial"/>
                <a:sym typeface="Arial"/>
              </a:rPr>
              <a:t> </a:t>
            </a:r>
            <a:endParaRPr/>
          </a:p>
          <a:p>
            <a:pPr indent="0" lvl="0" marL="0" marR="0" rtl="0" algn="l">
              <a:spcBef>
                <a:spcPts val="0"/>
              </a:spcBef>
              <a:spcAft>
                <a:spcPts val="0"/>
              </a:spcAft>
              <a:buNone/>
            </a:pPr>
            <a:r>
              <a:t/>
            </a:r>
            <a:endParaRPr sz="1800">
              <a:solidFill>
                <a:srgbClr val="000000"/>
              </a:solidFill>
              <a:latin typeface="Arial"/>
              <a:ea typeface="Arial"/>
              <a:cs typeface="Arial"/>
              <a:sym typeface="Arial"/>
            </a:endParaRPr>
          </a:p>
          <a:p>
            <a:pPr indent="0" lvl="0" marL="0" marR="0" rtl="0" algn="just">
              <a:spcBef>
                <a:spcPts val="0"/>
              </a:spcBef>
              <a:spcAft>
                <a:spcPts val="0"/>
              </a:spcAft>
              <a:buNone/>
            </a:pPr>
            <a:r>
              <a:rPr b="1" i="0" lang="es-MX" sz="1800">
                <a:solidFill>
                  <a:srgbClr val="FCCA3F"/>
                </a:solidFill>
                <a:latin typeface="Arial"/>
                <a:ea typeface="Arial"/>
                <a:cs typeface="Arial"/>
                <a:sym typeface="Arial"/>
              </a:rPr>
              <a:t>Desarrollo (Develop): </a:t>
            </a:r>
            <a:r>
              <a:rPr b="0" i="0" lang="es-MX" sz="1800">
                <a:solidFill>
                  <a:srgbClr val="000000"/>
                </a:solidFill>
                <a:highlight>
                  <a:srgbClr val="FFFFFF"/>
                </a:highlight>
                <a:latin typeface="Arial"/>
                <a:ea typeface="Arial"/>
                <a:cs typeface="Arial"/>
                <a:sym typeface="Arial"/>
              </a:rPr>
              <a:t>Como su nombre indica, incluye los servicios necesarios para el desarrollo de un proyecto de aplicación móvil o web. Estos contribuyen a que el proceso sea más rápido, puesto que se dejan determinadas actividades a mano de Firebase, mientras que otras permiten optimizar diversos aspectos para conseguir la calidad deseada.</a:t>
            </a:r>
            <a:endParaRPr/>
          </a:p>
          <a:p>
            <a:pPr indent="0" lvl="0" marL="0" marR="0" rtl="0" algn="just">
              <a:spcBef>
                <a:spcPts val="0"/>
              </a:spcBef>
              <a:spcAft>
                <a:spcPts val="0"/>
              </a:spcAft>
              <a:buNone/>
            </a:pPr>
            <a:r>
              <a:rPr b="1" i="0" lang="es-MX" sz="1800">
                <a:solidFill>
                  <a:srgbClr val="FCCA3F"/>
                </a:solidFill>
                <a:latin typeface="Arial"/>
                <a:ea typeface="Arial"/>
                <a:cs typeface="Arial"/>
                <a:sym typeface="Arial"/>
              </a:rPr>
              <a:t>Crecimiento (Grow)</a:t>
            </a:r>
            <a:r>
              <a:rPr b="1" lang="es-MX" sz="1800">
                <a:solidFill>
                  <a:srgbClr val="FCCA3F"/>
                </a:solidFill>
                <a:latin typeface="Arial"/>
                <a:ea typeface="Arial"/>
                <a:cs typeface="Arial"/>
                <a:sym typeface="Arial"/>
              </a:rPr>
              <a:t>: </a:t>
            </a:r>
            <a:r>
              <a:rPr lang="es-MX" sz="1800">
                <a:solidFill>
                  <a:srgbClr val="000000"/>
                </a:solidFill>
                <a:latin typeface="Arial"/>
                <a:ea typeface="Arial"/>
                <a:cs typeface="Arial"/>
                <a:sym typeface="Arial"/>
              </a:rPr>
              <a:t>Contempla tanto la gestión de aquellos que ya son usuarios de esta, como herramientas para la captación de nuevas audiencias.</a:t>
            </a:r>
            <a:endParaRPr/>
          </a:p>
          <a:p>
            <a:pPr indent="0" lvl="0" marL="0" marR="0" rtl="0" algn="just">
              <a:spcBef>
                <a:spcPts val="0"/>
              </a:spcBef>
              <a:spcAft>
                <a:spcPts val="0"/>
              </a:spcAft>
              <a:buNone/>
            </a:pPr>
            <a:r>
              <a:rPr b="1" i="0" lang="es-MX" sz="1800">
                <a:solidFill>
                  <a:srgbClr val="FCCA3F"/>
                </a:solidFill>
                <a:latin typeface="Arial"/>
                <a:ea typeface="Arial"/>
                <a:cs typeface="Arial"/>
                <a:sym typeface="Arial"/>
              </a:rPr>
              <a:t>Monetización (Earn): </a:t>
            </a:r>
            <a:r>
              <a:rPr b="0" i="0" lang="es-MX" sz="1800">
                <a:solidFill>
                  <a:srgbClr val="000000"/>
                </a:solidFill>
                <a:latin typeface="Arial"/>
                <a:ea typeface="Arial"/>
                <a:cs typeface="Arial"/>
                <a:sym typeface="Arial"/>
              </a:rPr>
              <a:t>En este caso, la búsqueda de ganancias viene ligada a la publicidad que se puede insertar en las aplicaciones, consiguiendo que los usuarios de estas reciban anuncios relevantes en función de la segmentación que se le haya dado a la campaña.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descr="Qué es Firebase de Google?" id="111" name="Google Shape;111;p4"/>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12" name="Google Shape;112;p4"/>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pic>
        <p:nvPicPr>
          <p:cNvPr id="113" name="Google Shape;113;p4"/>
          <p:cNvPicPr preferRelativeResize="0"/>
          <p:nvPr/>
        </p:nvPicPr>
        <p:blipFill rotWithShape="1">
          <a:blip r:embed="rId5">
            <a:alphaModFix/>
          </a:blip>
          <a:srcRect b="0" l="8780" r="10554" t="5290"/>
          <a:stretch/>
        </p:blipFill>
        <p:spPr>
          <a:xfrm>
            <a:off x="161376" y="4862284"/>
            <a:ext cx="2160000" cy="1800000"/>
          </a:xfrm>
          <a:prstGeom prst="rect">
            <a:avLst/>
          </a:prstGeom>
          <a:noFill/>
          <a:ln>
            <a:noFill/>
          </a:ln>
        </p:spPr>
      </p:pic>
      <p:pic>
        <p:nvPicPr>
          <p:cNvPr id="114" name="Google Shape;114;p4"/>
          <p:cNvPicPr preferRelativeResize="0"/>
          <p:nvPr/>
        </p:nvPicPr>
        <p:blipFill rotWithShape="1">
          <a:blip r:embed="rId6">
            <a:alphaModFix/>
          </a:blip>
          <a:srcRect b="0" l="5896" r="6293" t="0"/>
          <a:stretch/>
        </p:blipFill>
        <p:spPr>
          <a:xfrm>
            <a:off x="161376" y="2578585"/>
            <a:ext cx="2160000" cy="1800000"/>
          </a:xfrm>
          <a:prstGeom prst="rect">
            <a:avLst/>
          </a:prstGeom>
          <a:noFill/>
          <a:ln>
            <a:noFill/>
          </a:ln>
        </p:spPr>
      </p:pic>
      <p:pic>
        <p:nvPicPr>
          <p:cNvPr id="115" name="Google Shape;115;p4"/>
          <p:cNvPicPr preferRelativeResize="0"/>
          <p:nvPr/>
        </p:nvPicPr>
        <p:blipFill rotWithShape="1">
          <a:blip r:embed="rId7">
            <a:alphaModFix/>
          </a:blip>
          <a:srcRect b="0" l="0" r="0" t="0"/>
          <a:stretch/>
        </p:blipFill>
        <p:spPr>
          <a:xfrm>
            <a:off x="161376" y="294886"/>
            <a:ext cx="2160000" cy="1800000"/>
          </a:xfrm>
          <a:prstGeom prst="rect">
            <a:avLst/>
          </a:prstGeom>
          <a:noFill/>
          <a:ln>
            <a:noFill/>
          </a:ln>
        </p:spPr>
      </p:pic>
      <p:sp>
        <p:nvSpPr>
          <p:cNvPr id="116" name="Google Shape;116;p4"/>
          <p:cNvSpPr/>
          <p:nvPr/>
        </p:nvSpPr>
        <p:spPr>
          <a:xfrm>
            <a:off x="2321376" y="294886"/>
            <a:ext cx="3774624" cy="1800000"/>
          </a:xfrm>
          <a:prstGeom prst="rect">
            <a:avLst/>
          </a:prstGeom>
          <a:noFill/>
          <a:ln cap="flat" cmpd="sng" w="38100">
            <a:solidFill>
              <a:srgbClr val="FCCA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MX" sz="1800">
                <a:solidFill>
                  <a:schemeClr val="dk1"/>
                </a:solidFill>
                <a:latin typeface="Arial"/>
                <a:ea typeface="Arial"/>
                <a:cs typeface="Arial"/>
                <a:sym typeface="Arial"/>
              </a:rPr>
              <a:t>REALTIME DATABASE - </a:t>
            </a:r>
            <a:r>
              <a:rPr b="0" i="0" lang="es-MX" sz="1800">
                <a:solidFill>
                  <a:srgbClr val="000000"/>
                </a:solidFill>
                <a:highlight>
                  <a:srgbClr val="FFFFFF"/>
                </a:highlight>
                <a:latin typeface="Arial"/>
                <a:ea typeface="Arial"/>
                <a:cs typeface="Arial"/>
                <a:sym typeface="Arial"/>
              </a:rPr>
              <a:t>AUTENTICACIÓN DE USUARIOS - ALMACENAMIENTO EN LA NUBE - CRASH REPORTING - TEST LAB - REMOTE CONFIG - CLOUD MESSAGING - HOSTING</a:t>
            </a:r>
            <a:r>
              <a:rPr lang="es-MX" sz="1800">
                <a:solidFill>
                  <a:schemeClr val="dk1"/>
                </a:solidFill>
                <a:latin typeface="Arial"/>
                <a:ea typeface="Arial"/>
                <a:cs typeface="Arial"/>
                <a:sym typeface="Arial"/>
              </a:rPr>
              <a:t> </a:t>
            </a:r>
            <a:endParaRPr/>
          </a:p>
        </p:txBody>
      </p:sp>
      <p:sp>
        <p:nvSpPr>
          <p:cNvPr id="117" name="Google Shape;117;p4"/>
          <p:cNvSpPr/>
          <p:nvPr/>
        </p:nvSpPr>
        <p:spPr>
          <a:xfrm>
            <a:off x="2321376" y="2529000"/>
            <a:ext cx="3774624" cy="1800000"/>
          </a:xfrm>
          <a:prstGeom prst="rect">
            <a:avLst/>
          </a:prstGeom>
          <a:noFill/>
          <a:ln cap="flat" cmpd="sng" w="38100">
            <a:solidFill>
              <a:srgbClr val="FCCA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s-MX" sz="1800">
                <a:solidFill>
                  <a:srgbClr val="000000"/>
                </a:solidFill>
                <a:highlight>
                  <a:srgbClr val="FFFFFF"/>
                </a:highlight>
                <a:latin typeface="Arial"/>
                <a:ea typeface="Arial"/>
                <a:cs typeface="Arial"/>
                <a:sym typeface="Arial"/>
              </a:rPr>
              <a:t>NOTIFICATIONS</a:t>
            </a:r>
            <a:r>
              <a:rPr lang="es-MX" sz="1800">
                <a:solidFill>
                  <a:schemeClr val="dk1"/>
                </a:solidFill>
                <a:highlight>
                  <a:srgbClr val="FFFFFF"/>
                </a:highlight>
                <a:latin typeface="Arial"/>
                <a:ea typeface="Arial"/>
                <a:cs typeface="Arial"/>
                <a:sym typeface="Arial"/>
              </a:rPr>
              <a:t> - </a:t>
            </a:r>
            <a:r>
              <a:rPr b="0" i="0" lang="es-MX" sz="1800">
                <a:solidFill>
                  <a:srgbClr val="000000"/>
                </a:solidFill>
                <a:highlight>
                  <a:srgbClr val="FFFFFF"/>
                </a:highlight>
                <a:latin typeface="Arial"/>
                <a:ea typeface="Arial"/>
                <a:cs typeface="Arial"/>
                <a:sym typeface="Arial"/>
              </a:rPr>
              <a:t>APP INDEXING</a:t>
            </a:r>
            <a:r>
              <a:rPr lang="es-MX" sz="1800">
                <a:solidFill>
                  <a:schemeClr val="dk1"/>
                </a:solidFill>
                <a:highlight>
                  <a:srgbClr val="FFFFFF"/>
                </a:highlight>
                <a:latin typeface="Arial"/>
                <a:ea typeface="Arial"/>
                <a:cs typeface="Arial"/>
                <a:sym typeface="Arial"/>
              </a:rPr>
              <a:t> -</a:t>
            </a:r>
            <a:r>
              <a:rPr b="0" i="0" lang="es-MX" sz="1800">
                <a:solidFill>
                  <a:schemeClr val="dk1"/>
                </a:solidFill>
                <a:highlight>
                  <a:srgbClr val="FFFFFF"/>
                </a:highlight>
                <a:latin typeface="Arial"/>
                <a:ea typeface="Arial"/>
                <a:cs typeface="Arial"/>
                <a:sym typeface="Arial"/>
              </a:rPr>
              <a:t> </a:t>
            </a:r>
            <a:r>
              <a:rPr b="0" i="0" lang="es-MX" sz="1800">
                <a:solidFill>
                  <a:srgbClr val="000000"/>
                </a:solidFill>
                <a:highlight>
                  <a:srgbClr val="FFFFFF"/>
                </a:highlight>
                <a:latin typeface="Arial"/>
                <a:ea typeface="Arial"/>
                <a:cs typeface="Arial"/>
                <a:sym typeface="Arial"/>
              </a:rPr>
              <a:t>DYNAMIC LINKS</a:t>
            </a:r>
            <a:r>
              <a:rPr b="0" i="0" lang="es-MX" sz="1800">
                <a:solidFill>
                  <a:schemeClr val="dk1"/>
                </a:solidFill>
                <a:highlight>
                  <a:srgbClr val="FFFFFF"/>
                </a:highlight>
                <a:latin typeface="Arial"/>
                <a:ea typeface="Arial"/>
                <a:cs typeface="Arial"/>
                <a:sym typeface="Arial"/>
              </a:rPr>
              <a:t>, </a:t>
            </a:r>
            <a:r>
              <a:rPr b="0" i="0" lang="es-MX" sz="1800">
                <a:solidFill>
                  <a:srgbClr val="000000"/>
                </a:solidFill>
                <a:highlight>
                  <a:srgbClr val="FFFFFF"/>
                </a:highlight>
                <a:latin typeface="Arial"/>
                <a:ea typeface="Arial"/>
                <a:cs typeface="Arial"/>
                <a:sym typeface="Arial"/>
              </a:rPr>
              <a:t>INVITES</a:t>
            </a:r>
            <a:r>
              <a:rPr lang="es-MX" sz="1800">
                <a:solidFill>
                  <a:schemeClr val="dk1"/>
                </a:solidFill>
                <a:highlight>
                  <a:srgbClr val="FFFFFF"/>
                </a:highlight>
                <a:latin typeface="Arial"/>
                <a:ea typeface="Arial"/>
                <a:cs typeface="Arial"/>
                <a:sym typeface="Arial"/>
              </a:rPr>
              <a:t> -</a:t>
            </a:r>
            <a:r>
              <a:rPr b="0" i="0" lang="es-MX" sz="1800">
                <a:solidFill>
                  <a:schemeClr val="dk1"/>
                </a:solidFill>
                <a:highlight>
                  <a:srgbClr val="FFFFFF"/>
                </a:highlight>
                <a:latin typeface="Arial"/>
                <a:ea typeface="Arial"/>
                <a:cs typeface="Arial"/>
                <a:sym typeface="Arial"/>
              </a:rPr>
              <a:t> </a:t>
            </a:r>
            <a:r>
              <a:rPr b="0" i="0" lang="es-MX" sz="1800">
                <a:solidFill>
                  <a:srgbClr val="000000"/>
                </a:solidFill>
                <a:highlight>
                  <a:srgbClr val="FFFFFF"/>
                </a:highlight>
                <a:latin typeface="Arial"/>
                <a:ea typeface="Arial"/>
                <a:cs typeface="Arial"/>
                <a:sym typeface="Arial"/>
              </a:rPr>
              <a:t>ADWORDS</a:t>
            </a:r>
            <a:endParaRPr sz="1800">
              <a:solidFill>
                <a:schemeClr val="dk1"/>
              </a:solidFill>
              <a:latin typeface="Arial"/>
              <a:ea typeface="Arial"/>
              <a:cs typeface="Arial"/>
              <a:sym typeface="Arial"/>
            </a:endParaRPr>
          </a:p>
        </p:txBody>
      </p:sp>
      <p:sp>
        <p:nvSpPr>
          <p:cNvPr id="118" name="Google Shape;118;p4"/>
          <p:cNvSpPr/>
          <p:nvPr/>
        </p:nvSpPr>
        <p:spPr>
          <a:xfrm>
            <a:off x="2321376" y="4847768"/>
            <a:ext cx="3774624" cy="1800000"/>
          </a:xfrm>
          <a:prstGeom prst="rect">
            <a:avLst/>
          </a:prstGeom>
          <a:noFill/>
          <a:ln cap="flat" cmpd="sng" w="38100">
            <a:solidFill>
              <a:srgbClr val="FCCA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i="0" lang="es-MX" sz="1800">
                <a:solidFill>
                  <a:srgbClr val="000000"/>
                </a:solidFill>
                <a:highlight>
                  <a:srgbClr val="FFFFFF"/>
                </a:highlight>
                <a:latin typeface="Arial"/>
                <a:ea typeface="Arial"/>
                <a:cs typeface="Arial"/>
                <a:sym typeface="Arial"/>
              </a:rPr>
              <a:t>AdMob</a:t>
            </a:r>
            <a:endParaRPr sz="1800">
              <a:solidFill>
                <a:schemeClr val="dk1"/>
              </a:solidFill>
              <a:latin typeface="Arial"/>
              <a:ea typeface="Arial"/>
              <a:cs typeface="Arial"/>
              <a:sym typeface="Arial"/>
            </a:endParaRPr>
          </a:p>
        </p:txBody>
      </p:sp>
      <p:sp>
        <p:nvSpPr>
          <p:cNvPr id="119" name="Google Shape;119;p4"/>
          <p:cNvSpPr txBox="1"/>
          <p:nvPr/>
        </p:nvSpPr>
        <p:spPr>
          <a:xfrm>
            <a:off x="6283323" y="1226808"/>
            <a:ext cx="5741988"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MX" sz="1800">
                <a:solidFill>
                  <a:srgbClr val="000000"/>
                </a:solidFill>
                <a:latin typeface="Arial"/>
                <a:ea typeface="Arial"/>
                <a:cs typeface="Arial"/>
                <a:sym typeface="Arial"/>
              </a:rPr>
              <a:t>Firebase Analytics </a:t>
            </a:r>
            <a:endParaRPr/>
          </a:p>
          <a:p>
            <a:pPr indent="0" lvl="0" marL="0" marR="0" rtl="0" algn="l">
              <a:spcBef>
                <a:spcPts val="0"/>
              </a:spcBef>
              <a:spcAft>
                <a:spcPts val="0"/>
              </a:spcAft>
              <a:buNone/>
            </a:pPr>
            <a:r>
              <a:rPr i="0" lang="es-MX" sz="1800">
                <a:solidFill>
                  <a:srgbClr val="000000"/>
                </a:solidFill>
                <a:latin typeface="Arial"/>
                <a:ea typeface="Arial"/>
                <a:cs typeface="Arial"/>
                <a:sym typeface="Arial"/>
              </a:rPr>
              <a:t>C</a:t>
            </a:r>
            <a:r>
              <a:rPr b="0" i="0" lang="es-MX" sz="1800">
                <a:solidFill>
                  <a:srgbClr val="000000"/>
                </a:solidFill>
                <a:latin typeface="Arial"/>
                <a:ea typeface="Arial"/>
                <a:cs typeface="Arial"/>
                <a:sym typeface="Arial"/>
              </a:rPr>
              <a:t>ontrola diversos parámetros, </a:t>
            </a:r>
            <a:endParaRPr sz="1800">
              <a:solidFill>
                <a:srgbClr val="000000"/>
              </a:solidFill>
              <a:latin typeface="Arial"/>
              <a:ea typeface="Arial"/>
              <a:cs typeface="Arial"/>
              <a:sym typeface="Arial"/>
            </a:endParaRPr>
          </a:p>
          <a:p>
            <a:pPr indent="0" lvl="0" marL="0" marR="0" rtl="0" algn="l">
              <a:spcBef>
                <a:spcPts val="0"/>
              </a:spcBef>
              <a:spcAft>
                <a:spcPts val="0"/>
              </a:spcAft>
              <a:buNone/>
            </a:pPr>
            <a:r>
              <a:rPr b="0" i="0" lang="es-MX" sz="1800">
                <a:solidFill>
                  <a:srgbClr val="000000"/>
                </a:solidFill>
                <a:latin typeface="Arial"/>
                <a:ea typeface="Arial"/>
                <a:cs typeface="Arial"/>
                <a:sym typeface="Arial"/>
              </a:rPr>
              <a:t>obt</a:t>
            </a:r>
            <a:r>
              <a:rPr lang="es-MX" sz="1800">
                <a:solidFill>
                  <a:srgbClr val="000000"/>
                </a:solidFill>
                <a:latin typeface="Arial"/>
                <a:ea typeface="Arial"/>
                <a:cs typeface="Arial"/>
                <a:sym typeface="Arial"/>
              </a:rPr>
              <a:t>i</a:t>
            </a:r>
            <a:r>
              <a:rPr b="0" i="0" lang="es-MX" sz="1800">
                <a:solidFill>
                  <a:srgbClr val="000000"/>
                </a:solidFill>
                <a:latin typeface="Arial"/>
                <a:ea typeface="Arial"/>
                <a:cs typeface="Arial"/>
                <a:sym typeface="Arial"/>
              </a:rPr>
              <a:t>ene mediciones variadas desde </a:t>
            </a:r>
            <a:endParaRPr/>
          </a:p>
          <a:p>
            <a:pPr indent="0" lvl="0" marL="0" marR="0" rtl="0" algn="l">
              <a:spcBef>
                <a:spcPts val="0"/>
              </a:spcBef>
              <a:spcAft>
                <a:spcPts val="0"/>
              </a:spcAft>
              <a:buNone/>
            </a:pPr>
            <a:r>
              <a:rPr b="0" i="0" lang="es-MX" sz="1800">
                <a:solidFill>
                  <a:srgbClr val="000000"/>
                </a:solidFill>
                <a:latin typeface="Arial"/>
                <a:ea typeface="Arial"/>
                <a:cs typeface="Arial"/>
                <a:sym typeface="Arial"/>
              </a:rPr>
              <a:t>un mismo panel de manera gratuita. </a:t>
            </a:r>
            <a:endParaRPr/>
          </a:p>
          <a:p>
            <a:pPr indent="0" lvl="0" marL="0" marR="0" rtl="0" algn="l">
              <a:spcBef>
                <a:spcPts val="0"/>
              </a:spcBef>
              <a:spcAft>
                <a:spcPts val="0"/>
              </a:spcAft>
              <a:buNone/>
            </a:pPr>
            <a:r>
              <a:rPr b="0" i="0" lang="es-MX" sz="1800">
                <a:solidFill>
                  <a:srgbClr val="000000"/>
                </a:solidFill>
                <a:latin typeface="Arial"/>
                <a:ea typeface="Arial"/>
                <a:cs typeface="Arial"/>
                <a:sym typeface="Arial"/>
              </a:rPr>
              <a:t>Es compatible con iOS, Android, C++ y Unity y, entre otras funciones, permite:</a:t>
            </a:r>
            <a:endParaRPr/>
          </a:p>
          <a:p>
            <a:pPr indent="0" lvl="0" marL="0" marR="0" rtl="0" algn="l">
              <a:spcBef>
                <a:spcPts val="0"/>
              </a:spcBef>
              <a:spcAft>
                <a:spcPts val="0"/>
              </a:spcAft>
              <a:buNone/>
            </a:pPr>
            <a:r>
              <a:t/>
            </a:r>
            <a:endParaRPr b="0" i="0" sz="18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Obtener mediciones y análisis de los eventos en la aplicación con informes ilimitados con hasta 25 atributos.</a:t>
            </a:r>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Comprobar el rendimiento de eventos, notificaciones y campañas publicitarias en redes, basándose en el comportamiento de los usuarios.</a:t>
            </a:r>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Conocer al usuario con información segmentada. Por ejemplo, se pueden obtener datos estadísticos de idioma, dispositivo de acceso, edad, género, ubicación, etc. </a:t>
            </a:r>
            <a:endParaRPr/>
          </a:p>
          <a:p>
            <a:pPr indent="0" lvl="0" marL="0" marR="0" rtl="0" algn="l">
              <a:spcBef>
                <a:spcPts val="0"/>
              </a:spcBef>
              <a:spcAft>
                <a:spcPts val="0"/>
              </a:spcAft>
              <a:buNone/>
            </a:pPr>
            <a:r>
              <a:t/>
            </a:r>
            <a:endParaRPr sz="1800">
              <a:solidFill>
                <a:srgbClr val="000000"/>
              </a:solidFill>
              <a:latin typeface="Arial"/>
              <a:ea typeface="Arial"/>
              <a:cs typeface="Arial"/>
              <a:sym typeface="Arial"/>
            </a:endParaRPr>
          </a:p>
          <a:p>
            <a:pPr indent="0" lvl="0" marL="0" marR="0" rtl="0" algn="l">
              <a:spcBef>
                <a:spcPts val="0"/>
              </a:spcBef>
              <a:spcAft>
                <a:spcPts val="0"/>
              </a:spcAft>
              <a:buNone/>
            </a:pPr>
            <a:r>
              <a:rPr b="0" i="0" lang="es-MX" sz="1800">
                <a:solidFill>
                  <a:srgbClr val="000000"/>
                </a:solidFill>
                <a:latin typeface="Arial"/>
                <a:ea typeface="Arial"/>
                <a:cs typeface="Arial"/>
                <a:sym typeface="Arial"/>
              </a:rPr>
              <a:t>También se consiguen insights de uso y fidelidad hacia la app.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Qué es Firebase de Google?" id="124" name="Google Shape;124;p5"/>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25" name="Google Shape;125;p5"/>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sp>
        <p:nvSpPr>
          <p:cNvPr id="126" name="Google Shape;126;p5"/>
          <p:cNvSpPr txBox="1"/>
          <p:nvPr/>
        </p:nvSpPr>
        <p:spPr>
          <a:xfrm>
            <a:off x="319314" y="490754"/>
            <a:ext cx="9605734" cy="569386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2800">
                <a:solidFill>
                  <a:srgbClr val="FCCA3F"/>
                </a:solidFill>
                <a:latin typeface="Arial"/>
                <a:ea typeface="Arial"/>
                <a:cs typeface="Arial"/>
                <a:sym typeface="Arial"/>
              </a:rPr>
              <a:t>REALTIME DATABASE - CARACTERISTICAS</a:t>
            </a:r>
            <a:endParaRPr/>
          </a:p>
          <a:p>
            <a:pPr indent="0" lvl="0" marL="0" marR="0" rtl="0" algn="l">
              <a:spcBef>
                <a:spcPts val="0"/>
              </a:spcBef>
              <a:spcAft>
                <a:spcPts val="0"/>
              </a:spcAft>
              <a:buNone/>
            </a:pPr>
            <a:r>
              <a:t/>
            </a:r>
            <a:endParaRPr b="0" i="0" sz="18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Es una de las herramientas más destacadas y esenciales de Firebase son las </a:t>
            </a:r>
            <a:r>
              <a:rPr b="1" i="0" lang="es-MX" sz="1800">
                <a:solidFill>
                  <a:srgbClr val="000000"/>
                </a:solidFill>
                <a:latin typeface="Arial"/>
                <a:ea typeface="Arial"/>
                <a:cs typeface="Arial"/>
                <a:sym typeface="Arial"/>
              </a:rPr>
              <a:t>bases de datos en tiempo real</a:t>
            </a:r>
            <a:r>
              <a:rPr b="0" i="0" lang="es-MX" sz="1800">
                <a:solidFill>
                  <a:srgbClr val="000000"/>
                </a:solidFill>
                <a:latin typeface="Arial"/>
                <a:ea typeface="Arial"/>
                <a:cs typeface="Arial"/>
                <a:sym typeface="Arial"/>
              </a:rPr>
              <a:t>. </a:t>
            </a:r>
            <a:endParaRPr/>
          </a:p>
          <a:p>
            <a:pPr indent="0" lvl="0" marL="0" marR="0" rtl="0" algn="l">
              <a:spcBef>
                <a:spcPts val="0"/>
              </a:spcBef>
              <a:spcAft>
                <a:spcPts val="0"/>
              </a:spcAft>
              <a:buNone/>
            </a:pPr>
            <a:r>
              <a:t/>
            </a:r>
            <a:endParaRPr sz="10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Estas se alojan en la </a:t>
            </a:r>
            <a:r>
              <a:rPr b="1" i="0" lang="es-MX" sz="1800">
                <a:solidFill>
                  <a:srgbClr val="000000"/>
                </a:solidFill>
                <a:latin typeface="Arial"/>
                <a:ea typeface="Arial"/>
                <a:cs typeface="Arial"/>
                <a:sym typeface="Arial"/>
              </a:rPr>
              <a:t>nube</a:t>
            </a:r>
            <a:r>
              <a:rPr b="0" i="0" lang="es-MX" sz="1800">
                <a:solidFill>
                  <a:srgbClr val="000000"/>
                </a:solidFill>
                <a:latin typeface="Arial"/>
                <a:ea typeface="Arial"/>
                <a:cs typeface="Arial"/>
                <a:sym typeface="Arial"/>
              </a:rPr>
              <a:t>, son </a:t>
            </a:r>
            <a:r>
              <a:rPr b="1" i="0" lang="es-MX" sz="1800">
                <a:solidFill>
                  <a:srgbClr val="000000"/>
                </a:solidFill>
                <a:latin typeface="Arial"/>
                <a:ea typeface="Arial"/>
                <a:cs typeface="Arial"/>
                <a:sym typeface="Arial"/>
              </a:rPr>
              <a:t>No SQL</a:t>
            </a:r>
            <a:r>
              <a:rPr b="0" i="0" lang="es-MX" sz="1800">
                <a:solidFill>
                  <a:srgbClr val="000000"/>
                </a:solidFill>
                <a:latin typeface="Arial"/>
                <a:ea typeface="Arial"/>
                <a:cs typeface="Arial"/>
                <a:sym typeface="Arial"/>
              </a:rPr>
              <a:t> y almacenan los datos como </a:t>
            </a:r>
            <a:r>
              <a:rPr b="1" i="0" lang="es-MX" sz="1800">
                <a:solidFill>
                  <a:srgbClr val="000000"/>
                </a:solidFill>
                <a:latin typeface="Arial"/>
                <a:ea typeface="Arial"/>
                <a:cs typeface="Arial"/>
                <a:sym typeface="Arial"/>
              </a:rPr>
              <a:t>JSON</a:t>
            </a:r>
            <a:r>
              <a:rPr b="0" i="0" lang="es-MX" sz="1800">
                <a:solidFill>
                  <a:srgbClr val="000000"/>
                </a:solidFill>
                <a:latin typeface="Arial"/>
                <a:ea typeface="Arial"/>
                <a:cs typeface="Arial"/>
                <a:sym typeface="Arial"/>
              </a:rPr>
              <a:t>. </a:t>
            </a:r>
            <a:endParaRPr/>
          </a:p>
          <a:p>
            <a:pPr indent="0" lvl="0" marL="0" marR="0" rtl="0" algn="l">
              <a:spcBef>
                <a:spcPts val="0"/>
              </a:spcBef>
              <a:spcAft>
                <a:spcPts val="0"/>
              </a:spcAft>
              <a:buNone/>
            </a:pPr>
            <a:r>
              <a:t/>
            </a:r>
            <a:endParaRPr sz="10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Permiten alojar y disponer de los datos e información de la aplicación en tiempo real, manteniéndolos actualizados, aunque el usuario no realice ninguna acción.</a:t>
            </a:r>
            <a:endParaRPr/>
          </a:p>
          <a:p>
            <a:pPr indent="0" lvl="0" marL="0" marR="0" rtl="0" algn="l">
              <a:spcBef>
                <a:spcPts val="0"/>
              </a:spcBef>
              <a:spcAft>
                <a:spcPts val="0"/>
              </a:spcAft>
              <a:buNone/>
            </a:pPr>
            <a:r>
              <a:t/>
            </a:r>
            <a:endParaRPr b="0" i="0" sz="10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Firebase </a:t>
            </a:r>
            <a:r>
              <a:rPr b="1" i="0" lang="es-MX" sz="1800">
                <a:solidFill>
                  <a:srgbClr val="000000"/>
                </a:solidFill>
                <a:latin typeface="Arial"/>
                <a:ea typeface="Arial"/>
                <a:cs typeface="Arial"/>
                <a:sym typeface="Arial"/>
              </a:rPr>
              <a:t>envía automáticamente eventos</a:t>
            </a:r>
            <a:r>
              <a:rPr b="0" i="0" lang="es-MX" sz="1800">
                <a:solidFill>
                  <a:srgbClr val="000000"/>
                </a:solidFill>
                <a:latin typeface="Arial"/>
                <a:ea typeface="Arial"/>
                <a:cs typeface="Arial"/>
                <a:sym typeface="Arial"/>
              </a:rPr>
              <a:t> a las aplicaciones cuando los datos cambian, almacenando los datos nuevos en el disco.</a:t>
            </a:r>
            <a:endParaRPr/>
          </a:p>
          <a:p>
            <a:pPr indent="0" lvl="0" marL="0" marR="0" rtl="0" algn="l">
              <a:spcBef>
                <a:spcPts val="0"/>
              </a:spcBef>
              <a:spcAft>
                <a:spcPts val="0"/>
              </a:spcAft>
              <a:buNone/>
            </a:pPr>
            <a:r>
              <a:t/>
            </a:r>
            <a:endParaRPr sz="10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b="0" i="0" lang="es-MX" sz="1800">
                <a:solidFill>
                  <a:srgbClr val="000000"/>
                </a:solidFill>
                <a:latin typeface="Arial"/>
                <a:ea typeface="Arial"/>
                <a:cs typeface="Arial"/>
                <a:sym typeface="Arial"/>
              </a:rPr>
              <a:t> Aunque no hubiera conexión por parte de un usuario, sus datos estarían disponibles para el resto y los cambios realizados se sincronizarían una vez restablecida la conexión.</a:t>
            </a:r>
            <a:endParaRPr/>
          </a:p>
          <a:p>
            <a:pPr indent="0" lvl="0" marL="0" marR="0" rtl="0" algn="l">
              <a:spcBef>
                <a:spcPts val="0"/>
              </a:spcBef>
              <a:spcAft>
                <a:spcPts val="0"/>
              </a:spcAft>
              <a:buNone/>
            </a:pPr>
            <a:r>
              <a:t/>
            </a:r>
            <a:endParaRPr sz="10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i="0" lang="es-MX" sz="1800">
                <a:solidFill>
                  <a:srgbClr val="000000"/>
                </a:solidFill>
                <a:latin typeface="Arial"/>
                <a:ea typeface="Arial"/>
                <a:cs typeface="Arial"/>
                <a:sym typeface="Arial"/>
              </a:rPr>
              <a:t>Definición de reglas de seguridad para controlar el acceso.</a:t>
            </a:r>
            <a:endParaRPr/>
          </a:p>
          <a:p>
            <a:pPr indent="-222250" lvl="0" marL="285750" marR="0" rtl="0" algn="l">
              <a:spcBef>
                <a:spcPts val="0"/>
              </a:spcBef>
              <a:spcAft>
                <a:spcPts val="0"/>
              </a:spcAft>
              <a:buClr>
                <a:schemeClr val="dk1"/>
              </a:buClr>
              <a:buSzPts val="1000"/>
              <a:buFont typeface="Arial"/>
              <a:buNone/>
            </a:pPr>
            <a:r>
              <a:t/>
            </a:r>
            <a:endParaRPr sz="1000">
              <a:solidFill>
                <a:srgbClr val="000000"/>
              </a:solidFill>
              <a:latin typeface="Arial"/>
              <a:ea typeface="Arial"/>
              <a:cs typeface="Arial"/>
              <a:sym typeface="Arial"/>
            </a:endParaRPr>
          </a:p>
          <a:p>
            <a:pPr indent="-285750" lvl="0" marL="285750" marR="0" rtl="0" algn="l">
              <a:spcBef>
                <a:spcPts val="0"/>
              </a:spcBef>
              <a:spcAft>
                <a:spcPts val="0"/>
              </a:spcAft>
              <a:buClr>
                <a:srgbClr val="000000"/>
              </a:buClr>
              <a:buSzPts val="1800"/>
              <a:buFont typeface="Arial"/>
              <a:buChar char="•"/>
            </a:pPr>
            <a:r>
              <a:rPr i="0" lang="es-MX" sz="1800">
                <a:solidFill>
                  <a:srgbClr val="000000"/>
                </a:solidFill>
                <a:latin typeface="Arial"/>
                <a:ea typeface="Arial"/>
                <a:cs typeface="Arial"/>
                <a:sym typeface="Arial"/>
              </a:rPr>
              <a:t>Compatibilidad multiplataforma IOS, ANDROID Y WEB.</a:t>
            </a:r>
            <a:endParaRPr sz="1800">
              <a:solidFill>
                <a:srgbClr val="000000"/>
              </a:solidFill>
              <a:latin typeface="Arial"/>
              <a:ea typeface="Arial"/>
              <a:cs typeface="Arial"/>
              <a:sym typeface="Arial"/>
            </a:endParaRPr>
          </a:p>
          <a:p>
            <a:pPr indent="0" lvl="0" marL="0" marR="0" rtl="0" algn="l">
              <a:spcBef>
                <a:spcPts val="0"/>
              </a:spcBef>
              <a:spcAft>
                <a:spcPts val="0"/>
              </a:spcAft>
              <a:buNone/>
            </a:pPr>
            <a:r>
              <a:t/>
            </a:r>
            <a:endParaRPr b="1" i="0" sz="1800">
              <a:solidFill>
                <a:srgbClr val="000000"/>
              </a:solidFill>
              <a:latin typeface="Arial"/>
              <a:ea typeface="Arial"/>
              <a:cs typeface="Arial"/>
              <a:sym typeface="Arial"/>
            </a:endParaRPr>
          </a:p>
          <a:p>
            <a:pPr indent="0" lvl="0" marL="0" marR="0" rtl="0" algn="l">
              <a:spcBef>
                <a:spcPts val="0"/>
              </a:spcBef>
              <a:spcAft>
                <a:spcPts val="0"/>
              </a:spcAft>
              <a:buNone/>
            </a:pPr>
            <a:r>
              <a:rPr b="1" i="0" lang="es-MX" sz="1400">
                <a:solidFill>
                  <a:srgbClr val="000000"/>
                </a:solidFill>
                <a:latin typeface="Arial"/>
                <a:ea typeface="Arial"/>
                <a:cs typeface="Arial"/>
                <a:sym typeface="Arial"/>
              </a:rPr>
              <a:t>Nota:</a:t>
            </a:r>
            <a:r>
              <a:rPr b="0" i="0" lang="es-MX" sz="1400">
                <a:solidFill>
                  <a:srgbClr val="000000"/>
                </a:solidFill>
                <a:latin typeface="Arial"/>
                <a:ea typeface="Arial"/>
                <a:cs typeface="Arial"/>
                <a:sym typeface="Arial"/>
              </a:rPr>
              <a:t> JSON es un formato de texto que forma parte del sistema de JavaScript y que se deriva de su sintaxis, pero no tiene como objetivo la creación de programas, sino el acceso, almacenamiento e intercambio de datos. Usualmente es conocido como una alternativa al lenguaje XML.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descr="Qué es Firebase de Google?" id="131" name="Google Shape;131;p6"/>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32" name="Google Shape;132;p6"/>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sp>
        <p:nvSpPr>
          <p:cNvPr id="133" name="Google Shape;133;p6"/>
          <p:cNvSpPr txBox="1"/>
          <p:nvPr/>
        </p:nvSpPr>
        <p:spPr>
          <a:xfrm>
            <a:off x="221571" y="258901"/>
            <a:ext cx="9536791" cy="261610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2800">
                <a:solidFill>
                  <a:srgbClr val="FCCA3F"/>
                </a:solidFill>
                <a:latin typeface="Arial"/>
                <a:ea typeface="Arial"/>
                <a:cs typeface="Arial"/>
                <a:sym typeface="Arial"/>
              </a:rPr>
              <a:t>REALTIME DATABASE – FUNCIONAMIENTO</a:t>
            </a:r>
            <a:endParaRPr/>
          </a:p>
          <a:p>
            <a:pPr indent="0" lvl="0" marL="0" marR="0" rtl="0" algn="ctr">
              <a:spcBef>
                <a:spcPts val="0"/>
              </a:spcBef>
              <a:spcAft>
                <a:spcPts val="0"/>
              </a:spcAft>
              <a:buNone/>
            </a:pPr>
            <a:r>
              <a:t/>
            </a:r>
            <a:endParaRPr b="1" sz="1000">
              <a:solidFill>
                <a:srgbClr val="FCCA3F"/>
              </a:solidFill>
              <a:latin typeface="Arial"/>
              <a:ea typeface="Arial"/>
              <a:cs typeface="Arial"/>
              <a:sym typeface="Arial"/>
            </a:endParaRPr>
          </a:p>
          <a:p>
            <a:pPr indent="0" lvl="0" marL="0" marR="0" rtl="0" algn="just">
              <a:spcBef>
                <a:spcPts val="0"/>
              </a:spcBef>
              <a:spcAft>
                <a:spcPts val="0"/>
              </a:spcAft>
              <a:buNone/>
            </a:pPr>
            <a:r>
              <a:rPr b="0" i="0" lang="es-MX" sz="1800">
                <a:solidFill>
                  <a:srgbClr val="000000"/>
                </a:solidFill>
                <a:latin typeface="Arial"/>
                <a:ea typeface="Arial"/>
                <a:cs typeface="Arial"/>
                <a:sym typeface="Arial"/>
              </a:rPr>
              <a:t>Funciona utilizando una arquitectura cliente-servidor que permite la sincronización en tiempo real de los datos entre los clientes y la base de datos en la nube. </a:t>
            </a:r>
            <a:endParaRPr/>
          </a:p>
          <a:p>
            <a:pPr indent="0" lvl="0" marL="0" marR="0" rtl="0" algn="just">
              <a:spcBef>
                <a:spcPts val="0"/>
              </a:spcBef>
              <a:spcAft>
                <a:spcPts val="0"/>
              </a:spcAft>
              <a:buNone/>
            </a:pPr>
            <a:r>
              <a:t/>
            </a:r>
            <a:endParaRPr sz="1800">
              <a:solidFill>
                <a:srgbClr val="000000"/>
              </a:solidFill>
              <a:latin typeface="Arial"/>
              <a:ea typeface="Arial"/>
              <a:cs typeface="Arial"/>
              <a:sym typeface="Arial"/>
            </a:endParaRPr>
          </a:p>
          <a:p>
            <a:pPr indent="-342900" lvl="0" marL="342900" marR="0" rtl="0" algn="just">
              <a:spcBef>
                <a:spcPts val="0"/>
              </a:spcBef>
              <a:spcAft>
                <a:spcPts val="0"/>
              </a:spcAft>
              <a:buClr>
                <a:srgbClr val="000000"/>
              </a:buClr>
              <a:buSzPts val="1800"/>
              <a:buFont typeface="Arial"/>
              <a:buAutoNum type="arabicPeriod"/>
            </a:pPr>
            <a:r>
              <a:rPr b="1" i="0" lang="es-MX" sz="1800">
                <a:solidFill>
                  <a:srgbClr val="000000"/>
                </a:solidFill>
                <a:latin typeface="Arial"/>
                <a:ea typeface="Arial"/>
                <a:cs typeface="Arial"/>
                <a:sym typeface="Arial"/>
              </a:rPr>
              <a:t>Cliente</a:t>
            </a:r>
            <a:r>
              <a:rPr b="0" i="0" lang="es-MX" sz="1800">
                <a:solidFill>
                  <a:srgbClr val="000000"/>
                </a:solidFill>
                <a:latin typeface="Arial"/>
                <a:ea typeface="Arial"/>
                <a:cs typeface="Arial"/>
                <a:sym typeface="Arial"/>
              </a:rPr>
              <a:t>: Cada cliente de la aplicación se conecta utilizando una biblioteca de Firebase específica para la plataforma que esté utilizando.</a:t>
            </a:r>
            <a:endParaRPr/>
          </a:p>
          <a:p>
            <a:pPr indent="-342900" lvl="0" marL="342900" marR="0" rtl="0" algn="just">
              <a:spcBef>
                <a:spcPts val="0"/>
              </a:spcBef>
              <a:spcAft>
                <a:spcPts val="0"/>
              </a:spcAft>
              <a:buClr>
                <a:srgbClr val="000000"/>
              </a:buClr>
              <a:buSzPts val="1800"/>
              <a:buFont typeface="Arial"/>
              <a:buAutoNum type="arabicPeriod"/>
            </a:pPr>
            <a:r>
              <a:rPr b="1" i="0" lang="es-MX" sz="1800">
                <a:solidFill>
                  <a:srgbClr val="000000"/>
                </a:solidFill>
                <a:latin typeface="Arial"/>
                <a:ea typeface="Arial"/>
                <a:cs typeface="Arial"/>
                <a:sym typeface="Arial"/>
              </a:rPr>
              <a:t>Base de datos en la nube</a:t>
            </a:r>
            <a:r>
              <a:rPr b="0" i="0" lang="es-MX" sz="1800">
                <a:solidFill>
                  <a:srgbClr val="000000"/>
                </a:solidFill>
                <a:latin typeface="Arial"/>
                <a:ea typeface="Arial"/>
                <a:cs typeface="Arial"/>
                <a:sym typeface="Arial"/>
              </a:rPr>
              <a:t>: Es una base de datos en la nube alojada por Google. Almacena los datos de la aplicación en una estructura de árbol JSON.</a:t>
            </a:r>
            <a:endParaRPr/>
          </a:p>
        </p:txBody>
      </p:sp>
      <p:sp>
        <p:nvSpPr>
          <p:cNvPr id="134" name="Google Shape;134;p6"/>
          <p:cNvSpPr txBox="1"/>
          <p:nvPr/>
        </p:nvSpPr>
        <p:spPr>
          <a:xfrm>
            <a:off x="207057" y="2774636"/>
            <a:ext cx="11803800" cy="3971100"/>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rgbClr val="000000"/>
              </a:buClr>
              <a:buSzPts val="1800"/>
              <a:buFont typeface="Play"/>
              <a:buAutoNum type="arabicPeriod" startAt="3"/>
            </a:pPr>
            <a:r>
              <a:rPr b="1" i="0" lang="es-MX" sz="1800">
                <a:solidFill>
                  <a:srgbClr val="000000"/>
                </a:solidFill>
                <a:latin typeface="Arial"/>
                <a:ea typeface="Arial"/>
                <a:cs typeface="Arial"/>
                <a:sym typeface="Arial"/>
              </a:rPr>
              <a:t>Solicitud de datos</a:t>
            </a:r>
            <a:r>
              <a:rPr b="0" i="0" lang="es-MX" sz="1800">
                <a:solidFill>
                  <a:srgbClr val="000000"/>
                </a:solidFill>
                <a:latin typeface="Arial"/>
                <a:ea typeface="Arial"/>
                <a:cs typeface="Arial"/>
                <a:sym typeface="Arial"/>
              </a:rPr>
              <a:t>: Cuando un cliente necesita acceder a datos en la base de datos (por ejemplo, para leer o escribir datos), envía una solicitud al servidor de Firebase.</a:t>
            </a:r>
            <a:endParaRPr/>
          </a:p>
          <a:p>
            <a:pPr indent="-342900" lvl="0" marL="342900" marR="0" rtl="0" algn="just">
              <a:spcBef>
                <a:spcPts val="0"/>
              </a:spcBef>
              <a:spcAft>
                <a:spcPts val="0"/>
              </a:spcAft>
              <a:buClr>
                <a:srgbClr val="000000"/>
              </a:buClr>
              <a:buSzPts val="1800"/>
              <a:buFont typeface="Play"/>
              <a:buAutoNum type="arabicPeriod" startAt="3"/>
            </a:pPr>
            <a:r>
              <a:rPr b="1" i="0" lang="es-MX" sz="1800">
                <a:solidFill>
                  <a:srgbClr val="000000"/>
                </a:solidFill>
                <a:latin typeface="Arial"/>
                <a:ea typeface="Arial"/>
                <a:cs typeface="Arial"/>
                <a:sym typeface="Arial"/>
              </a:rPr>
              <a:t>Actualización en tiempo real</a:t>
            </a:r>
            <a:r>
              <a:rPr b="0" i="0" lang="es-MX" sz="1800">
                <a:solidFill>
                  <a:srgbClr val="000000"/>
                </a:solidFill>
                <a:latin typeface="Arial"/>
                <a:ea typeface="Arial"/>
                <a:cs typeface="Arial"/>
                <a:sym typeface="Arial"/>
              </a:rPr>
              <a:t>: Cuando se realiza un cambio en los datos de la base de datos desde cualquier cliente, Realtime Database envía actualizaciones a todos los clientes conectados en tiempo real. Esto garantiza que todos los clientes tengan los datos más recientes.</a:t>
            </a:r>
            <a:endParaRPr/>
          </a:p>
          <a:p>
            <a:pPr indent="-342900" lvl="0" marL="342900" marR="0" rtl="0" algn="just">
              <a:spcBef>
                <a:spcPts val="0"/>
              </a:spcBef>
              <a:spcAft>
                <a:spcPts val="0"/>
              </a:spcAft>
              <a:buClr>
                <a:srgbClr val="000000"/>
              </a:buClr>
              <a:buSzPts val="1800"/>
              <a:buFont typeface="Play"/>
              <a:buAutoNum type="arabicPeriod" startAt="3"/>
            </a:pPr>
            <a:r>
              <a:rPr b="1" i="0" lang="es-MX" sz="1800">
                <a:solidFill>
                  <a:srgbClr val="000000"/>
                </a:solidFill>
                <a:latin typeface="Arial"/>
                <a:ea typeface="Arial"/>
                <a:cs typeface="Arial"/>
                <a:sym typeface="Arial"/>
              </a:rPr>
              <a:t>Reglas de seguridad</a:t>
            </a:r>
            <a:r>
              <a:rPr b="0" i="0" lang="es-MX" sz="1800">
                <a:solidFill>
                  <a:srgbClr val="000000"/>
                </a:solidFill>
                <a:latin typeface="Arial"/>
                <a:ea typeface="Arial"/>
                <a:cs typeface="Arial"/>
                <a:sym typeface="Arial"/>
              </a:rPr>
              <a:t>: Antes de permitir cualquier operación de lectura o escritura en la base de datos, Realtime Database evalúa las reglas de seguridad definidas por el desarrollador para asegurarse de que el cliente tenga permiso para realizar esa operación.</a:t>
            </a:r>
            <a:endParaRPr/>
          </a:p>
          <a:p>
            <a:pPr indent="-342900" lvl="0" marL="342900" marR="0" rtl="0" algn="just">
              <a:spcBef>
                <a:spcPts val="0"/>
              </a:spcBef>
              <a:spcAft>
                <a:spcPts val="0"/>
              </a:spcAft>
              <a:buClr>
                <a:srgbClr val="000000"/>
              </a:buClr>
              <a:buSzPts val="1800"/>
              <a:buFont typeface="Play"/>
              <a:buAutoNum type="arabicPeriod" startAt="3"/>
            </a:pPr>
            <a:r>
              <a:rPr b="1" i="0" lang="es-MX" sz="1800">
                <a:solidFill>
                  <a:srgbClr val="000000"/>
                </a:solidFill>
                <a:latin typeface="Arial"/>
                <a:ea typeface="Arial"/>
                <a:cs typeface="Arial"/>
                <a:sym typeface="Arial"/>
              </a:rPr>
              <a:t>Sincronización bidireccional</a:t>
            </a:r>
            <a:r>
              <a:rPr b="0" i="0" lang="es-MX" sz="1800">
                <a:solidFill>
                  <a:srgbClr val="000000"/>
                </a:solidFill>
                <a:latin typeface="Arial"/>
                <a:ea typeface="Arial"/>
                <a:cs typeface="Arial"/>
                <a:sym typeface="Arial"/>
              </a:rPr>
              <a:t>: La sincronización en tiempo real es bidireccional, lo que significa que los cambios realizados en cualquier cliente se reflejan automáticamente en todos los demás clientes conectados, y viceversa.</a:t>
            </a:r>
            <a:endParaRPr/>
          </a:p>
          <a:p>
            <a:pPr indent="0" lvl="0" marL="0" marR="0" rtl="0" algn="just">
              <a:spcBef>
                <a:spcPts val="0"/>
              </a:spcBef>
              <a:spcAft>
                <a:spcPts val="0"/>
              </a:spcAft>
              <a:buNone/>
            </a:pPr>
            <a:r>
              <a:rPr b="0" i="0" lang="es-MX" sz="1800">
                <a:solidFill>
                  <a:srgbClr val="000000"/>
                </a:solidFill>
                <a:latin typeface="Arial"/>
                <a:ea typeface="Arial"/>
                <a:cs typeface="Arial"/>
                <a:sym typeface="Arial"/>
              </a:rPr>
              <a:t>En resumen, Realtime Database proporciona a los desarrolladores una forma sencilla de sincronizar datos en tiempo real entre múltiples clientes y la base de datos en la nube, lo que facilita la creación de aplicaciones colaborativas y en tiempo real.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pSp>
        <p:nvGrpSpPr>
          <p:cNvPr id="139" name="Google Shape;139;p7"/>
          <p:cNvGrpSpPr/>
          <p:nvPr/>
        </p:nvGrpSpPr>
        <p:grpSpPr>
          <a:xfrm>
            <a:off x="4085771" y="1135743"/>
            <a:ext cx="4020457" cy="4586514"/>
            <a:chOff x="4833257" y="1596571"/>
            <a:chExt cx="2525486" cy="2656115"/>
          </a:xfrm>
        </p:grpSpPr>
        <p:grpSp>
          <p:nvGrpSpPr>
            <p:cNvPr id="140" name="Google Shape;140;p7"/>
            <p:cNvGrpSpPr/>
            <p:nvPr/>
          </p:nvGrpSpPr>
          <p:grpSpPr>
            <a:xfrm>
              <a:off x="4962524" y="1731494"/>
              <a:ext cx="2266949" cy="2389752"/>
              <a:chOff x="9925050" y="10"/>
              <a:chExt cx="2266949" cy="2389752"/>
            </a:xfrm>
          </p:grpSpPr>
          <p:pic>
            <p:nvPicPr>
              <p:cNvPr descr="Qué es Firebase de Google?" id="141" name="Google Shape;141;p7"/>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42" name="Google Shape;142;p7"/>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grpSp>
        <p:sp>
          <p:nvSpPr>
            <p:cNvPr id="143" name="Google Shape;143;p7"/>
            <p:cNvSpPr/>
            <p:nvPr/>
          </p:nvSpPr>
          <p:spPr>
            <a:xfrm>
              <a:off x="4833257" y="1596571"/>
              <a:ext cx="2525486" cy="2656115"/>
            </a:xfrm>
            <a:prstGeom prst="rect">
              <a:avLst/>
            </a:prstGeom>
            <a:solidFill>
              <a:schemeClr val="lt1">
                <a:alpha val="65882"/>
              </a:schemeClr>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aphicFrame>
        <p:nvGraphicFramePr>
          <p:cNvPr id="144" name="Google Shape;144;p7"/>
          <p:cNvGraphicFramePr/>
          <p:nvPr/>
        </p:nvGraphicFramePr>
        <p:xfrm>
          <a:off x="290283" y="231969"/>
          <a:ext cx="3000000" cy="3000000"/>
        </p:xfrm>
        <a:graphic>
          <a:graphicData uri="http://schemas.openxmlformats.org/drawingml/2006/table">
            <a:tbl>
              <a:tblPr bandRow="1" firstRow="1">
                <a:noFill/>
                <a:tableStyleId>{1AAC2788-C877-4680-9C96-5AFD3D8DAF1F}</a:tableStyleId>
              </a:tblPr>
              <a:tblGrid>
                <a:gridCol w="5836625"/>
                <a:gridCol w="5836625"/>
              </a:tblGrid>
              <a:tr h="347500">
                <a:tc>
                  <a:txBody>
                    <a:bodyPr/>
                    <a:lstStyle/>
                    <a:p>
                      <a:pPr indent="0" lvl="0" marL="0" marR="0" rtl="0" algn="ctr">
                        <a:spcBef>
                          <a:spcPts val="0"/>
                        </a:spcBef>
                        <a:spcAft>
                          <a:spcPts val="0"/>
                        </a:spcAft>
                        <a:buNone/>
                      </a:pPr>
                      <a:r>
                        <a:rPr lang="es-MX" sz="2000" u="none" cap="none" strike="noStrike">
                          <a:solidFill>
                            <a:srgbClr val="275316"/>
                          </a:solidFill>
                          <a:latin typeface="Arial"/>
                          <a:ea typeface="Arial"/>
                          <a:cs typeface="Arial"/>
                          <a:sym typeface="Arial"/>
                        </a:rPr>
                        <a:t>FORTALEZAS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CA3F"/>
                    </a:solidFill>
                  </a:tcPr>
                </a:tc>
                <a:tc>
                  <a:txBody>
                    <a:bodyPr/>
                    <a:lstStyle/>
                    <a:p>
                      <a:pPr indent="0" lvl="0" marL="0" marR="0" rtl="0" algn="ctr">
                        <a:spcBef>
                          <a:spcPts val="0"/>
                        </a:spcBef>
                        <a:spcAft>
                          <a:spcPts val="0"/>
                        </a:spcAft>
                        <a:buNone/>
                      </a:pPr>
                      <a:r>
                        <a:rPr lang="es-MX" sz="2000" u="none" cap="none" strike="noStrike">
                          <a:solidFill>
                            <a:srgbClr val="FF0000"/>
                          </a:solidFill>
                          <a:latin typeface="Arial"/>
                          <a:ea typeface="Arial"/>
                          <a:cs typeface="Arial"/>
                          <a:sym typeface="Arial"/>
                        </a:rPr>
                        <a:t>DEBILIDADES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CCA3F"/>
                    </a:solidFill>
                  </a:tcPr>
                </a:tc>
              </a:tr>
              <a:tr h="5023050">
                <a:tc>
                  <a:txBody>
                    <a:bodyPr/>
                    <a:lstStyle/>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Sincronización en tiempo real</a:t>
                      </a:r>
                      <a:r>
                        <a:rPr lang="es-MX" sz="1700" u="none" cap="none" strike="noStrike">
                          <a:latin typeface="Arial"/>
                          <a:ea typeface="Arial"/>
                          <a:cs typeface="Arial"/>
                          <a:sym typeface="Arial"/>
                        </a:rPr>
                        <a:t>: de datos entre clientes y la base de datos en la nube, lo que facilita la creación de aplicaciones en tiempo real y colaborativas.</a:t>
                      </a:r>
                      <a:endParaRPr/>
                    </a:p>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Fácil integración</a:t>
                      </a:r>
                      <a:r>
                        <a:rPr lang="es-MX" sz="1700" u="none" cap="none" strike="noStrike">
                          <a:latin typeface="Arial"/>
                          <a:ea typeface="Arial"/>
                          <a:cs typeface="Arial"/>
                          <a:sym typeface="Arial"/>
                        </a:rPr>
                        <a:t>: con otras herramientas de Firebase, como Firebase Authentication, Firebase Hosting y Firebase Cloud Messaging, lo que facilita la creación de aplicaciones completas y multifuncionales.</a:t>
                      </a:r>
                      <a:endParaRPr/>
                    </a:p>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Escalabilidad</a:t>
                      </a:r>
                      <a:r>
                        <a:rPr lang="es-MX" sz="1700" u="none" cap="none" strike="noStrike">
                          <a:latin typeface="Arial"/>
                          <a:ea typeface="Arial"/>
                          <a:cs typeface="Arial"/>
                          <a:sym typeface="Arial"/>
                        </a:rPr>
                        <a:t> es capaz de manejar una gran cantidad de usuarios simultáneos y escalarse automáticamente según las necesidades del proyecto.</a:t>
                      </a:r>
                      <a:endParaRPr/>
                    </a:p>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Base de datos en la nube</a:t>
                      </a:r>
                      <a:r>
                        <a:rPr lang="es-MX" sz="1700" u="none" cap="none" strike="noStrike">
                          <a:latin typeface="Arial"/>
                          <a:ea typeface="Arial"/>
                          <a:cs typeface="Arial"/>
                          <a:sym typeface="Arial"/>
                        </a:rPr>
                        <a:t>: no es necesario administrar la infraestructura subyacente, lo que reduce la carga operativa para los desarrolladores.</a:t>
                      </a:r>
                      <a:endParaRPr/>
                    </a:p>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Compatibilidad multiplataforma</a:t>
                      </a:r>
                      <a:r>
                        <a:rPr lang="es-MX" sz="1700" u="none" cap="none" strike="noStrike">
                          <a:latin typeface="Arial"/>
                          <a:ea typeface="Arial"/>
                          <a:cs typeface="Arial"/>
                          <a:sym typeface="Arial"/>
                        </a:rPr>
                        <a:t>: incluidas iOS, Android y la web, lo que permite a los desarrolladores crear aplicaciones multiplataforma con la misma base de datos en tiempo real.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Estructura de datos limitada</a:t>
                      </a:r>
                      <a:r>
                        <a:rPr lang="es-MX" sz="1700" u="none" cap="none" strike="noStrike">
                          <a:latin typeface="Arial"/>
                          <a:ea typeface="Arial"/>
                          <a:cs typeface="Arial"/>
                          <a:sym typeface="Arial"/>
                        </a:rPr>
                        <a:t>: está estructurado como un árbol JSON plano, lo que puede resultar limitante para ciertos tipos de datos o consultas complejas.</a:t>
                      </a:r>
                      <a:endParaRPr/>
                    </a:p>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Reglas de seguridad complejas</a:t>
                      </a:r>
                      <a:r>
                        <a:rPr lang="es-MX" sz="1700" u="none" cap="none" strike="noStrike">
                          <a:latin typeface="Arial"/>
                          <a:ea typeface="Arial"/>
                          <a:cs typeface="Arial"/>
                          <a:sym typeface="Arial"/>
                        </a:rPr>
                        <a:t>: Aunque son flexibles y potentes, pueden ser complejas de configurar correctamente, especialmente para aplicaciones con requisitos de seguridad avanzados.</a:t>
                      </a:r>
                      <a:endParaRPr/>
                    </a:p>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Costos variables</a:t>
                      </a:r>
                      <a:r>
                        <a:rPr lang="es-MX" sz="1700" u="none" cap="none" strike="noStrike">
                          <a:latin typeface="Arial"/>
                          <a:ea typeface="Arial"/>
                          <a:cs typeface="Arial"/>
                          <a:sym typeface="Arial"/>
                        </a:rPr>
                        <a:t>: opera con un modelo de precios basado en el uso, lo que significa que los costos pueden aumentar con el crecimiento de la aplicación y el uso intensivo de la base.</a:t>
                      </a:r>
                      <a:endParaRPr/>
                    </a:p>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Limitaciones de consultas</a:t>
                      </a:r>
                      <a:r>
                        <a:rPr lang="es-MX" sz="1700" u="none" cap="none" strike="noStrike">
                          <a:latin typeface="Arial"/>
                          <a:ea typeface="Arial"/>
                          <a:cs typeface="Arial"/>
                          <a:sym typeface="Arial"/>
                        </a:rPr>
                        <a:t>: tienen ciertas limitaciones en comparación con las bases de datos SQL, lo que puede dificultar la implementación de ciertas consultas complejas.</a:t>
                      </a:r>
                      <a:endParaRPr/>
                    </a:p>
                    <a:p>
                      <a:pPr indent="-342900" lvl="0" marL="342900" marR="0" rtl="0" algn="just">
                        <a:spcBef>
                          <a:spcPts val="0"/>
                        </a:spcBef>
                        <a:spcAft>
                          <a:spcPts val="0"/>
                        </a:spcAft>
                        <a:buClr>
                          <a:schemeClr val="dk1"/>
                        </a:buClr>
                        <a:buSzPts val="1700"/>
                        <a:buFont typeface="Arial"/>
                        <a:buAutoNum type="arabicPeriod"/>
                      </a:pPr>
                      <a:r>
                        <a:rPr b="1" lang="es-MX" sz="1700" u="none" cap="none" strike="noStrike">
                          <a:latin typeface="Arial"/>
                          <a:ea typeface="Arial"/>
                          <a:cs typeface="Arial"/>
                          <a:sym typeface="Arial"/>
                        </a:rPr>
                        <a:t>Dependencia de la infraestructura de Google</a:t>
                      </a:r>
                      <a:r>
                        <a:rPr lang="es-MX" sz="1700" u="none" cap="none" strike="noStrike">
                          <a:latin typeface="Arial"/>
                          <a:ea typeface="Arial"/>
                          <a:cs typeface="Arial"/>
                          <a:sym typeface="Arial"/>
                        </a:rPr>
                        <a:t>: los desarrolladores están vinculados a la infraestructura y las políticas de Google, lo que puede ser un factor a considerar en términos de privacidad y soberanía de datos.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5" name="Google Shape;145;p7"/>
          <p:cNvSpPr txBox="1"/>
          <p:nvPr/>
        </p:nvSpPr>
        <p:spPr>
          <a:xfrm>
            <a:off x="272028" y="5892537"/>
            <a:ext cx="1173502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MX" sz="1800">
                <a:solidFill>
                  <a:schemeClr val="dk1"/>
                </a:solidFill>
                <a:latin typeface="Arial"/>
                <a:ea typeface="Arial"/>
                <a:cs typeface="Arial"/>
                <a:sym typeface="Arial"/>
              </a:rPr>
              <a:t>Opción sólida para muchas aplicaciones que requieren sincronización en tiempo real de datos entre múltiples clientes, pero es importante evaluar cuidadosamente sus fortalezas y debilidades en relación con los requisitos específicos del proyecto.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Qué es Firebase de Google?" id="150" name="Google Shape;150;p8"/>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51" name="Google Shape;151;p8"/>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sp>
        <p:nvSpPr>
          <p:cNvPr id="152" name="Google Shape;152;p8"/>
          <p:cNvSpPr txBox="1"/>
          <p:nvPr/>
        </p:nvSpPr>
        <p:spPr>
          <a:xfrm>
            <a:off x="333378" y="351322"/>
            <a:ext cx="97583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2800">
                <a:solidFill>
                  <a:srgbClr val="FCCA3F"/>
                </a:solidFill>
                <a:latin typeface="Arial"/>
                <a:ea typeface="Arial"/>
                <a:cs typeface="Arial"/>
                <a:sym typeface="Arial"/>
              </a:rPr>
              <a:t>REALTIME DATABASE – CASOS DE EXITO</a:t>
            </a:r>
            <a:endParaRPr/>
          </a:p>
        </p:txBody>
      </p:sp>
      <p:pic>
        <p:nvPicPr>
          <p:cNvPr descr="WhatsApp - Wikipedia, la enciclopedia libre" id="153" name="Google Shape;153;p8"/>
          <p:cNvPicPr preferRelativeResize="0"/>
          <p:nvPr/>
        </p:nvPicPr>
        <p:blipFill rotWithShape="1">
          <a:blip r:embed="rId5">
            <a:alphaModFix/>
          </a:blip>
          <a:srcRect b="5000" l="5448" r="5425" t="5416"/>
          <a:stretch/>
        </p:blipFill>
        <p:spPr>
          <a:xfrm>
            <a:off x="5728298" y="1925283"/>
            <a:ext cx="1080000" cy="1091850"/>
          </a:xfrm>
          <a:prstGeom prst="rect">
            <a:avLst/>
          </a:prstGeom>
          <a:noFill/>
          <a:ln>
            <a:noFill/>
          </a:ln>
        </p:spPr>
      </p:pic>
      <p:pic>
        <p:nvPicPr>
          <p:cNvPr descr="The New York Times en Español - The New York Times" id="154" name="Google Shape;154;p8"/>
          <p:cNvPicPr preferRelativeResize="0"/>
          <p:nvPr/>
        </p:nvPicPr>
        <p:blipFill rotWithShape="1">
          <a:blip r:embed="rId6">
            <a:alphaModFix/>
          </a:blip>
          <a:srcRect b="35872" l="22666" r="21917" t="36984"/>
          <a:stretch/>
        </p:blipFill>
        <p:spPr>
          <a:xfrm>
            <a:off x="1528301" y="4402400"/>
            <a:ext cx="4199997" cy="1080000"/>
          </a:xfrm>
          <a:prstGeom prst="rect">
            <a:avLst/>
          </a:prstGeom>
          <a:noFill/>
          <a:ln>
            <a:noFill/>
          </a:ln>
        </p:spPr>
      </p:pic>
      <p:pic>
        <p:nvPicPr>
          <p:cNvPr descr="The Economist - Wikipedia, la enciclopedia libre" id="155" name="Google Shape;155;p8"/>
          <p:cNvPicPr preferRelativeResize="0"/>
          <p:nvPr/>
        </p:nvPicPr>
        <p:blipFill rotWithShape="1">
          <a:blip r:embed="rId7">
            <a:alphaModFix/>
          </a:blip>
          <a:srcRect b="0" l="0" r="0" t="0"/>
          <a:stretch/>
        </p:blipFill>
        <p:spPr>
          <a:xfrm>
            <a:off x="2351226" y="1945541"/>
            <a:ext cx="2138614" cy="1080000"/>
          </a:xfrm>
          <a:prstGeom prst="rect">
            <a:avLst/>
          </a:prstGeom>
          <a:noFill/>
          <a:ln>
            <a:noFill/>
          </a:ln>
        </p:spPr>
      </p:pic>
      <p:pic>
        <p:nvPicPr>
          <p:cNvPr descr="Todoist Review | PCMag" id="156" name="Google Shape;156;p8"/>
          <p:cNvPicPr preferRelativeResize="0"/>
          <p:nvPr/>
        </p:nvPicPr>
        <p:blipFill rotWithShape="1">
          <a:blip r:embed="rId8">
            <a:alphaModFix/>
          </a:blip>
          <a:srcRect b="23005" l="1367" r="0" t="23033"/>
          <a:stretch/>
        </p:blipFill>
        <p:spPr>
          <a:xfrm>
            <a:off x="7036359" y="4402400"/>
            <a:ext cx="3963662" cy="1080000"/>
          </a:xfrm>
          <a:prstGeom prst="rect">
            <a:avLst/>
          </a:prstGeom>
          <a:noFill/>
          <a:ln>
            <a:noFill/>
          </a:ln>
        </p:spPr>
      </p:pic>
      <p:pic>
        <p:nvPicPr>
          <p:cNvPr id="157" name="Google Shape;157;p8"/>
          <p:cNvPicPr preferRelativeResize="0"/>
          <p:nvPr/>
        </p:nvPicPr>
        <p:blipFill rotWithShape="1">
          <a:blip r:embed="rId9">
            <a:alphaModFix/>
          </a:blip>
          <a:srcRect b="15833" l="30703" r="30703" t="15556"/>
          <a:stretch/>
        </p:blipFill>
        <p:spPr>
          <a:xfrm>
            <a:off x="8002573" y="1904541"/>
            <a:ext cx="1080000" cy="1080000"/>
          </a:xfrm>
          <a:prstGeom prst="rect">
            <a:avLst/>
          </a:prstGeom>
          <a:noFill/>
          <a:ln>
            <a:noFill/>
          </a:ln>
        </p:spPr>
      </p:pic>
      <p:pic>
        <p:nvPicPr>
          <p:cNvPr id="158" name="Google Shape;158;p8"/>
          <p:cNvPicPr preferRelativeResize="0"/>
          <p:nvPr/>
        </p:nvPicPr>
        <p:blipFill rotWithShape="1">
          <a:blip r:embed="rId10">
            <a:alphaModFix/>
          </a:blip>
          <a:srcRect b="0" l="0" r="0" t="0"/>
          <a:stretch/>
        </p:blipFill>
        <p:spPr>
          <a:xfrm>
            <a:off x="595565" y="1906233"/>
            <a:ext cx="1080000" cy="10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Qué es Firebase de Google?" id="163" name="Google Shape;163;p9"/>
          <p:cNvPicPr preferRelativeResize="0"/>
          <p:nvPr/>
        </p:nvPicPr>
        <p:blipFill rotWithShape="1">
          <a:blip r:embed="rId3">
            <a:alphaModFix/>
          </a:blip>
          <a:srcRect b="0" l="31859" r="0" t="4224"/>
          <a:stretch/>
        </p:blipFill>
        <p:spPr>
          <a:xfrm>
            <a:off x="9925050" y="10"/>
            <a:ext cx="2266949" cy="2389752"/>
          </a:xfrm>
          <a:custGeom>
            <a:rect b="b" l="l" r="r" t="t"/>
            <a:pathLst>
              <a:path extrusionOk="0" h="6858000" w="9547224">
                <a:moveTo>
                  <a:pt x="1623023" y="0"/>
                </a:moveTo>
                <a:lnTo>
                  <a:pt x="2716256" y="0"/>
                </a:lnTo>
                <a:lnTo>
                  <a:pt x="3032455" y="0"/>
                </a:lnTo>
                <a:lnTo>
                  <a:pt x="3496422" y="0"/>
                </a:lnTo>
                <a:lnTo>
                  <a:pt x="5205951" y="0"/>
                </a:lnTo>
                <a:lnTo>
                  <a:pt x="9547224" y="0"/>
                </a:lnTo>
                <a:lnTo>
                  <a:pt x="9547224" y="6858000"/>
                </a:lnTo>
                <a:lnTo>
                  <a:pt x="5205951" y="6858000"/>
                </a:lnTo>
                <a:lnTo>
                  <a:pt x="3496422" y="6858000"/>
                </a:lnTo>
                <a:lnTo>
                  <a:pt x="3032455"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a:noFill/>
          <a:ln>
            <a:noFill/>
          </a:ln>
        </p:spPr>
      </p:pic>
      <p:pic>
        <p:nvPicPr>
          <p:cNvPr descr="Logo de Google - Wikipedia, la enciclopedia libre" id="164" name="Google Shape;164;p9"/>
          <p:cNvPicPr preferRelativeResize="0"/>
          <p:nvPr/>
        </p:nvPicPr>
        <p:blipFill rotWithShape="1">
          <a:blip r:embed="rId4">
            <a:alphaModFix/>
          </a:blip>
          <a:srcRect b="0" l="0" r="0" t="0"/>
          <a:stretch/>
        </p:blipFill>
        <p:spPr>
          <a:xfrm>
            <a:off x="10091736" y="1619251"/>
            <a:ext cx="1933575" cy="652582"/>
          </a:xfrm>
          <a:prstGeom prst="rect">
            <a:avLst/>
          </a:prstGeom>
          <a:noFill/>
          <a:ln>
            <a:noFill/>
          </a:ln>
        </p:spPr>
      </p:pic>
      <p:sp>
        <p:nvSpPr>
          <p:cNvPr id="165" name="Google Shape;165;p9"/>
          <p:cNvSpPr txBox="1"/>
          <p:nvPr/>
        </p:nvSpPr>
        <p:spPr>
          <a:xfrm>
            <a:off x="166690" y="120734"/>
            <a:ext cx="9758358" cy="689419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MX" sz="1800">
                <a:solidFill>
                  <a:srgbClr val="FCCA3F"/>
                </a:solidFill>
                <a:latin typeface="Arial"/>
                <a:ea typeface="Arial"/>
                <a:cs typeface="Arial"/>
                <a:sym typeface="Arial"/>
              </a:rPr>
              <a:t>REALTIME DATABASE – CASOS DE EXITO</a:t>
            </a:r>
            <a:endParaRPr b="1" sz="1800">
              <a:solidFill>
                <a:srgbClr val="FCCA3F"/>
              </a:solidFill>
              <a:latin typeface="Arial"/>
              <a:ea typeface="Arial"/>
              <a:cs typeface="Arial"/>
              <a:sym typeface="Arial"/>
            </a:endParaRPr>
          </a:p>
          <a:p>
            <a:pPr indent="0" lvl="0" marL="0" marR="0" rtl="0" algn="ctr">
              <a:spcBef>
                <a:spcPts val="0"/>
              </a:spcBef>
              <a:spcAft>
                <a:spcPts val="0"/>
              </a:spcAft>
              <a:buNone/>
            </a:pPr>
            <a:r>
              <a:t/>
            </a:r>
            <a:endParaRPr b="1" sz="1000">
              <a:solidFill>
                <a:srgbClr val="FCCA3F"/>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Arial"/>
              <a:buAutoNum type="arabicPeriod"/>
            </a:pPr>
            <a:r>
              <a:rPr b="1" lang="es-MX" sz="1400">
                <a:solidFill>
                  <a:schemeClr val="dk1"/>
                </a:solidFill>
                <a:latin typeface="Arial"/>
                <a:ea typeface="Arial"/>
                <a:cs typeface="Arial"/>
                <a:sym typeface="Arial"/>
              </a:rPr>
              <a:t>WhatsApp </a:t>
            </a:r>
            <a:r>
              <a:rPr lang="es-MX" sz="1400">
                <a:solidFill>
                  <a:schemeClr val="dk1"/>
                </a:solidFill>
                <a:latin typeface="Arial"/>
                <a:ea typeface="Arial"/>
                <a:cs typeface="Arial"/>
                <a:sym typeface="Arial"/>
              </a:rPr>
              <a:t>que se basa en la sincronización en tiempo real para permitir a los usuarios enviar y recibir mensajes instantáneos.</a:t>
            </a:r>
            <a:endParaRPr/>
          </a:p>
          <a:p>
            <a:pPr indent="-254000" lvl="0" marL="342900" marR="0" rtl="0" algn="just">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Arial"/>
              <a:buAutoNum type="arabicPeriod"/>
            </a:pPr>
            <a:r>
              <a:rPr b="1" lang="es-MX" sz="1400">
                <a:solidFill>
                  <a:schemeClr val="dk1"/>
                </a:solidFill>
                <a:latin typeface="Arial"/>
                <a:ea typeface="Arial"/>
                <a:cs typeface="Arial"/>
                <a:sym typeface="Arial"/>
              </a:rPr>
              <a:t>The New York Times </a:t>
            </a:r>
            <a:r>
              <a:rPr lang="es-MX" sz="1400">
                <a:solidFill>
                  <a:schemeClr val="dk1"/>
                </a:solidFill>
                <a:latin typeface="Arial"/>
                <a:ea typeface="Arial"/>
                <a:cs typeface="Arial"/>
                <a:sym typeface="Arial"/>
              </a:rPr>
              <a:t>es uno de los diarios estadounidenses con mayor credibilidad que utiliza Firebase. Con aplicación móvil y sitio web, también ha lanzado la aplicación Times Reader para lectores de escritorio con la colaboración de Microsoft. The New York Times utiliza con éxito Firebase, principalmente Cloud Firestore para utilizar Oak Editor sin problemas. Firebase también ayuda a este periódico a realizar fácilmente modificaciones en la base de datos, recopilar selecciones y limpiar el cursor cuando un usuario cierra una página de edición.</a:t>
            </a:r>
            <a:endParaRPr/>
          </a:p>
          <a:p>
            <a:pPr indent="-254000" lvl="0" marL="342900" marR="0" rtl="0" algn="just">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Arial"/>
              <a:buAutoNum type="arabicPeriod"/>
            </a:pPr>
            <a:r>
              <a:rPr b="1" lang="es-MX" sz="1400">
                <a:solidFill>
                  <a:schemeClr val="dk1"/>
                </a:solidFill>
                <a:latin typeface="Arial"/>
                <a:ea typeface="Arial"/>
                <a:cs typeface="Arial"/>
                <a:sym typeface="Arial"/>
              </a:rPr>
              <a:t>The Economist </a:t>
            </a:r>
            <a:r>
              <a:rPr lang="es-MX" sz="1400">
                <a:solidFill>
                  <a:schemeClr val="dk1"/>
                </a:solidFill>
                <a:latin typeface="Arial"/>
                <a:ea typeface="Arial"/>
                <a:cs typeface="Arial"/>
                <a:sym typeface="Arial"/>
              </a:rPr>
              <a:t>periódico británico semanal se publicó inicialmente en 1843 en forma impresa, pero ahora tiene presencia digital en todo el mundo. Depende de Firebase para respaldar sus pilas tecnológicas de backend. Sí, los productos de Firebase ayudan a The Economist a realizar sus operaciones del lado del servidor para continuar con su presencia digital sin problemas.</a:t>
            </a:r>
            <a:endParaRPr/>
          </a:p>
          <a:p>
            <a:pPr indent="-254000" lvl="0" marL="342900" marR="0" rtl="0" algn="just">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Arial"/>
              <a:buAutoNum type="arabicPeriod"/>
            </a:pPr>
            <a:r>
              <a:rPr b="1" lang="es-MX" sz="1400">
                <a:solidFill>
                  <a:schemeClr val="dk1"/>
                </a:solidFill>
                <a:latin typeface="Arial"/>
                <a:ea typeface="Arial"/>
                <a:cs typeface="Arial"/>
                <a:sym typeface="Arial"/>
              </a:rPr>
              <a:t>Todoist</a:t>
            </a:r>
            <a:r>
              <a:rPr lang="es-MX" sz="1400">
                <a:solidFill>
                  <a:schemeClr val="dk1"/>
                </a:solidFill>
                <a:latin typeface="Arial"/>
                <a:ea typeface="Arial"/>
                <a:cs typeface="Arial"/>
                <a:sym typeface="Arial"/>
              </a:rPr>
              <a:t> con más de 187.000 reseñas en Google Play y una calificación de 4,8 estrellas en la App Store, Todoist muestra otra historia de éxito de Firebase. Este es básicamente un software que ayuda a los equipos a organizar sus tareas y prioridades de manera eficiente. Todoist ha atendido más de 150 millones de proyectos. Este software se beneficia de Firebase, sus desarrolladores pueden conectar Todoist con Firebase para acceder a Firestore y Realtime Database para continuar con las actualizaciones y modificaciones de datos sin problemas. </a:t>
            </a:r>
            <a:endParaRPr/>
          </a:p>
          <a:p>
            <a:pPr indent="-254000" lvl="0" marL="342900" marR="0" rtl="0" algn="just">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Arial"/>
              <a:buAutoNum type="arabicPeriod"/>
            </a:pPr>
            <a:r>
              <a:rPr b="1" lang="es-MX" sz="1400">
                <a:solidFill>
                  <a:schemeClr val="dk1"/>
                </a:solidFill>
                <a:latin typeface="Arial"/>
                <a:ea typeface="Arial"/>
                <a:cs typeface="Arial"/>
                <a:sym typeface="Arial"/>
              </a:rPr>
              <a:t>AliExpress</a:t>
            </a:r>
            <a:r>
              <a:rPr lang="es-MX" sz="1400">
                <a:solidFill>
                  <a:schemeClr val="dk1"/>
                </a:solidFill>
                <a:latin typeface="Arial"/>
                <a:ea typeface="Arial"/>
                <a:cs typeface="Arial"/>
                <a:sym typeface="Arial"/>
              </a:rPr>
              <a:t> es una tienda minorista en línea con sede en China que se hizo pública en 2010. Los clientes suelen comprar artículos electrónicos y de moda en esta tienda minorista. Firebase ayuda a AliExpress con su servicio de mensajería en la nube. De hecho, con la ayuda de Firebase Cloud Messaging (FCM), la tasa de apertura de la aplicación web de AliExpress se ha mejorado hasta el 93,4%.</a:t>
            </a:r>
            <a:endParaRPr/>
          </a:p>
          <a:p>
            <a:pPr indent="-254000" lvl="0" marL="342900" marR="0" rtl="0" algn="just">
              <a:spcBef>
                <a:spcPts val="0"/>
              </a:spcBef>
              <a:spcAft>
                <a:spcPts val="0"/>
              </a:spcAft>
              <a:buClr>
                <a:schemeClr val="dk1"/>
              </a:buClr>
              <a:buSzPts val="1400"/>
              <a:buFont typeface="Arial"/>
              <a:buNone/>
            </a:pPr>
            <a:r>
              <a:t/>
            </a:r>
            <a:endParaRPr sz="1400">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1400"/>
              <a:buFont typeface="Arial"/>
              <a:buAutoNum type="arabicPeriod"/>
            </a:pPr>
            <a:r>
              <a:rPr b="1" lang="es-MX" sz="1400">
                <a:solidFill>
                  <a:schemeClr val="dk1"/>
                </a:solidFill>
                <a:latin typeface="Arial"/>
                <a:ea typeface="Arial"/>
                <a:cs typeface="Arial"/>
                <a:sym typeface="Arial"/>
              </a:rPr>
              <a:t>Rubbish</a:t>
            </a:r>
            <a:r>
              <a:rPr lang="es-MX" sz="1400">
                <a:solidFill>
                  <a:schemeClr val="dk1"/>
                </a:solidFill>
                <a:latin typeface="Arial"/>
                <a:ea typeface="Arial"/>
                <a:cs typeface="Arial"/>
                <a:sym typeface="Arial"/>
              </a:rPr>
              <a:t> es básicamente una aplicación de iOS que ayuda a las personas a retratar las tendencias de la basura y cómo estos datos pueden ayudar a las comunidades. Esta toma una foto de cada material de basura recolectado por un voluntario. Solo necesita conectar esto con su teléfono inteligente. Los cofundadores Elena Guberman y Emin Israfil compartieron que confiaron completamente en Firebase para crear esta interesante aplicación en 2018.</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2024-04-16T12:57:00Z</dcterms:created>
  <dc:creator>TE. Victor Alejandro Pinzon Ustate</dc:creator>
</cp:coreProperties>
</file>