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notesMasterIdLst>
    <p:notesMasterId r:id="rId16"/>
  </p:notesMasterIdLst>
  <p:sldIdLst>
    <p:sldId id="256" r:id="rId2"/>
    <p:sldId id="259" r:id="rId3"/>
    <p:sldId id="261" r:id="rId4"/>
    <p:sldId id="262" r:id="rId5"/>
    <p:sldId id="263" r:id="rId6"/>
    <p:sldId id="266" r:id="rId7"/>
    <p:sldId id="264" r:id="rId8"/>
    <p:sldId id="267" r:id="rId9"/>
    <p:sldId id="268"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78348" autoAdjust="0"/>
  </p:normalViewPr>
  <p:slideViewPr>
    <p:cSldViewPr snapToGrid="0">
      <p:cViewPr varScale="1">
        <p:scale>
          <a:sx n="49" d="100"/>
          <a:sy n="49" d="100"/>
        </p:scale>
        <p:origin x="13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270BC5-5D27-41B2-A395-131E150339FA}" type="datetimeFigureOut">
              <a:rPr lang="en-CA" smtClean="0"/>
              <a:t>2025-10-06</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36A429-B053-4A48-AC63-3D928012A6FE}" type="slidenum">
              <a:rPr lang="en-CA" smtClean="0"/>
              <a:t>‹#›</a:t>
            </a:fld>
            <a:endParaRPr lang="en-CA"/>
          </a:p>
        </p:txBody>
      </p:sp>
    </p:spTree>
    <p:extLst>
      <p:ext uri="{BB962C8B-B14F-4D97-AF65-F5344CB8AC3E}">
        <p14:creationId xmlns:p14="http://schemas.microsoft.com/office/powerpoint/2010/main" val="2852978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2</a:t>
            </a:fld>
            <a:endParaRPr lang="en-CA"/>
          </a:p>
        </p:txBody>
      </p:sp>
    </p:spTree>
    <p:extLst>
      <p:ext uri="{BB962C8B-B14F-4D97-AF65-F5344CB8AC3E}">
        <p14:creationId xmlns:p14="http://schemas.microsoft.com/office/powerpoint/2010/main" val="23803515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3</a:t>
            </a:fld>
            <a:endParaRPr lang="en-CA"/>
          </a:p>
        </p:txBody>
      </p:sp>
    </p:spTree>
    <p:extLst>
      <p:ext uri="{BB962C8B-B14F-4D97-AF65-F5344CB8AC3E}">
        <p14:creationId xmlns:p14="http://schemas.microsoft.com/office/powerpoint/2010/main" val="1374919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5</a:t>
            </a:fld>
            <a:endParaRPr lang="en-CA"/>
          </a:p>
        </p:txBody>
      </p:sp>
    </p:spTree>
    <p:extLst>
      <p:ext uri="{BB962C8B-B14F-4D97-AF65-F5344CB8AC3E}">
        <p14:creationId xmlns:p14="http://schemas.microsoft.com/office/powerpoint/2010/main" val="17887677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6</a:t>
            </a:fld>
            <a:endParaRPr lang="en-CA"/>
          </a:p>
        </p:txBody>
      </p:sp>
    </p:spTree>
    <p:extLst>
      <p:ext uri="{BB962C8B-B14F-4D97-AF65-F5344CB8AC3E}">
        <p14:creationId xmlns:p14="http://schemas.microsoft.com/office/powerpoint/2010/main" val="371968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7</a:t>
            </a:fld>
            <a:endParaRPr lang="en-CA"/>
          </a:p>
        </p:txBody>
      </p:sp>
    </p:spTree>
    <p:extLst>
      <p:ext uri="{BB962C8B-B14F-4D97-AF65-F5344CB8AC3E}">
        <p14:creationId xmlns:p14="http://schemas.microsoft.com/office/powerpoint/2010/main" val="3019689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8</a:t>
            </a:fld>
            <a:endParaRPr lang="en-CA"/>
          </a:p>
        </p:txBody>
      </p:sp>
    </p:spTree>
    <p:extLst>
      <p:ext uri="{BB962C8B-B14F-4D97-AF65-F5344CB8AC3E}">
        <p14:creationId xmlns:p14="http://schemas.microsoft.com/office/powerpoint/2010/main" val="6774575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 </a:t>
            </a:r>
          </a:p>
        </p:txBody>
      </p:sp>
      <p:sp>
        <p:nvSpPr>
          <p:cNvPr id="4" name="Slide Number Placeholder 3"/>
          <p:cNvSpPr>
            <a:spLocks noGrp="1"/>
          </p:cNvSpPr>
          <p:nvPr>
            <p:ph type="sldNum" sz="quarter" idx="5"/>
          </p:nvPr>
        </p:nvSpPr>
        <p:spPr/>
        <p:txBody>
          <a:bodyPr/>
          <a:lstStyle/>
          <a:p>
            <a:fld id="{D436A429-B053-4A48-AC63-3D928012A6FE}" type="slidenum">
              <a:rPr lang="en-CA" smtClean="0"/>
              <a:t>9</a:t>
            </a:fld>
            <a:endParaRPr lang="en-CA"/>
          </a:p>
        </p:txBody>
      </p:sp>
    </p:spTree>
    <p:extLst>
      <p:ext uri="{BB962C8B-B14F-4D97-AF65-F5344CB8AC3E}">
        <p14:creationId xmlns:p14="http://schemas.microsoft.com/office/powerpoint/2010/main" val="31281517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10</a:t>
            </a:fld>
            <a:endParaRPr lang="en-CA"/>
          </a:p>
        </p:txBody>
      </p:sp>
    </p:spTree>
    <p:extLst>
      <p:ext uri="{BB962C8B-B14F-4D97-AF65-F5344CB8AC3E}">
        <p14:creationId xmlns:p14="http://schemas.microsoft.com/office/powerpoint/2010/main" val="2918683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D436A429-B053-4A48-AC63-3D928012A6FE}" type="slidenum">
              <a:rPr lang="en-CA" smtClean="0"/>
              <a:t>11</a:t>
            </a:fld>
            <a:endParaRPr lang="en-CA"/>
          </a:p>
        </p:txBody>
      </p:sp>
    </p:spTree>
    <p:extLst>
      <p:ext uri="{BB962C8B-B14F-4D97-AF65-F5344CB8AC3E}">
        <p14:creationId xmlns:p14="http://schemas.microsoft.com/office/powerpoint/2010/main" val="3618520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10/6/2025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56341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10/6/2025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82549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10/6/2025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7128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10/6/2025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2830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10/6/2025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5493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10/6/2025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656125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10/6/2025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7593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10/6/2025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113722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10/6/2025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743264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10/6/2025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38116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10/6/2025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95712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10/6/2025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6045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48550/ARXIV.2308.04950" TargetMode="External"/><Relationship Id="rId2" Type="http://schemas.openxmlformats.org/officeDocument/2006/relationships/hyperlink" Target="https://doi.org/10.18653/v1/2021.acl-demo.30"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doi.org/10.1038/s41598-025-05586-w"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3AA2628-1139-70F9-A6C9-4422F3B20C14}"/>
              </a:ext>
            </a:extLst>
          </p:cNvPr>
          <p:cNvSpPr>
            <a:spLocks noGrp="1"/>
          </p:cNvSpPr>
          <p:nvPr>
            <p:ph type="ctrTitle"/>
          </p:nvPr>
        </p:nvSpPr>
        <p:spPr>
          <a:xfrm>
            <a:off x="7537528" y="1032764"/>
            <a:ext cx="4308672" cy="3224045"/>
          </a:xfrm>
        </p:spPr>
        <p:txBody>
          <a:bodyPr anchor="b">
            <a:normAutofit/>
          </a:bodyPr>
          <a:lstStyle/>
          <a:p>
            <a:pPr>
              <a:lnSpc>
                <a:spcPct val="90000"/>
              </a:lnSpc>
            </a:pPr>
            <a:r>
              <a:rPr lang="en-CA" sz="3600" dirty="0"/>
              <a:t>Misinformation detection on Twitter using ATA GNN</a:t>
            </a:r>
          </a:p>
        </p:txBody>
      </p:sp>
      <p:sp>
        <p:nvSpPr>
          <p:cNvPr id="3" name="Subtitle 2">
            <a:extLst>
              <a:ext uri="{FF2B5EF4-FFF2-40B4-BE49-F238E27FC236}">
                <a16:creationId xmlns:a16="http://schemas.microsoft.com/office/drawing/2014/main" id="{0637B43E-681B-73AF-EA94-8F91490178EE}"/>
              </a:ext>
            </a:extLst>
          </p:cNvPr>
          <p:cNvSpPr>
            <a:spLocks noGrp="1"/>
          </p:cNvSpPr>
          <p:nvPr>
            <p:ph type="subTitle" idx="1"/>
          </p:nvPr>
        </p:nvSpPr>
        <p:spPr>
          <a:xfrm>
            <a:off x="7535756" y="5046281"/>
            <a:ext cx="4308672" cy="1172408"/>
          </a:xfrm>
        </p:spPr>
        <p:txBody>
          <a:bodyPr anchor="t">
            <a:normAutofit/>
          </a:bodyPr>
          <a:lstStyle/>
          <a:p>
            <a:r>
              <a:rPr lang="en-CA"/>
              <a:t>Victoria Kildyushevskaya </a:t>
            </a:r>
          </a:p>
        </p:txBody>
      </p:sp>
      <p:pic>
        <p:nvPicPr>
          <p:cNvPr id="4" name="Picture 3" descr="White spheres in a blurry effect">
            <a:extLst>
              <a:ext uri="{FF2B5EF4-FFF2-40B4-BE49-F238E27FC236}">
                <a16:creationId xmlns:a16="http://schemas.microsoft.com/office/drawing/2014/main" id="{BF71DFBA-A929-2ACD-4F29-00C8EFCC1C8B}"/>
              </a:ext>
            </a:extLst>
          </p:cNvPr>
          <p:cNvPicPr>
            <a:picLocks noChangeAspect="1"/>
          </p:cNvPicPr>
          <p:nvPr/>
        </p:nvPicPr>
        <p:blipFill>
          <a:blip r:embed="rId2"/>
          <a:srcRect l="23190" r="-1" b="-1"/>
          <a:stretch>
            <a:fillRect/>
          </a:stretch>
        </p:blipFill>
        <p:spPr>
          <a:xfrm>
            <a:off x="20" y="10"/>
            <a:ext cx="6931132" cy="6857990"/>
          </a:xfrm>
          <a:prstGeom prst="rect">
            <a:avLst/>
          </a:prstGeom>
        </p:spPr>
      </p:pic>
      <p:cxnSp>
        <p:nvCxnSpPr>
          <p:cNvPr id="20" name="Straight Connector 19">
            <a:extLst>
              <a:ext uri="{FF2B5EF4-FFF2-40B4-BE49-F238E27FC236}">
                <a16:creationId xmlns:a16="http://schemas.microsoft.com/office/drawing/2014/main" id="{6CA391F1-4B2C-521B-F6A5-52C74B3034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75848" y="4711579"/>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243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173B1-E8B8-A04F-8A6E-0604914F6B8C}"/>
              </a:ext>
            </a:extLst>
          </p:cNvPr>
          <p:cNvSpPr>
            <a:spLocks noGrp="1"/>
          </p:cNvSpPr>
          <p:nvPr>
            <p:ph type="title"/>
          </p:nvPr>
        </p:nvSpPr>
        <p:spPr/>
        <p:txBody>
          <a:bodyPr/>
          <a:lstStyle/>
          <a:p>
            <a:r>
              <a:rPr lang="en-CA" dirty="0"/>
              <a:t>Research Design</a:t>
            </a:r>
          </a:p>
        </p:txBody>
      </p:sp>
      <p:sp>
        <p:nvSpPr>
          <p:cNvPr id="3" name="Content Placeholder 2">
            <a:extLst>
              <a:ext uri="{FF2B5EF4-FFF2-40B4-BE49-F238E27FC236}">
                <a16:creationId xmlns:a16="http://schemas.microsoft.com/office/drawing/2014/main" id="{F79F49AF-72CF-2809-D4E9-A1CD9CA9563D}"/>
              </a:ext>
            </a:extLst>
          </p:cNvPr>
          <p:cNvSpPr>
            <a:spLocks noGrp="1"/>
          </p:cNvSpPr>
          <p:nvPr>
            <p:ph idx="1"/>
          </p:nvPr>
        </p:nvSpPr>
        <p:spPr/>
        <p:txBody>
          <a:bodyPr>
            <a:normAutofit/>
          </a:bodyPr>
          <a:lstStyle/>
          <a:p>
            <a:r>
              <a:rPr lang="en-CA" dirty="0"/>
              <a:t>Data preprocessing: datasets to use - Twitter15, Twitter16, PHEME, use only Source Tweets and binary labels True/False</a:t>
            </a:r>
          </a:p>
          <a:p>
            <a:r>
              <a:rPr lang="en-CA" dirty="0"/>
              <a:t>Build one graph per topic (LDA)</a:t>
            </a:r>
          </a:p>
          <a:p>
            <a:r>
              <a:rPr lang="en-CA" dirty="0"/>
              <a:t>Encode each tweet using sentence/document embeddings LLM model (and TF-IDF for comparison)</a:t>
            </a:r>
          </a:p>
          <a:p>
            <a:r>
              <a:rPr lang="en-US" altLang="en-US" dirty="0"/>
              <a:t>Construct graph for each identified topic </a:t>
            </a:r>
          </a:p>
          <a:p>
            <a:r>
              <a:rPr lang="en-US" altLang="en-US" dirty="0"/>
              <a:t>Train the model and evaluate it using </a:t>
            </a:r>
            <a:r>
              <a:rPr lang="en-CA" dirty="0"/>
              <a:t>Accuracy, Precision, F1 score metrics</a:t>
            </a:r>
          </a:p>
        </p:txBody>
      </p:sp>
      <p:sp>
        <p:nvSpPr>
          <p:cNvPr id="5" name="Rectangle 2">
            <a:extLst>
              <a:ext uri="{FF2B5EF4-FFF2-40B4-BE49-F238E27FC236}">
                <a16:creationId xmlns:a16="http://schemas.microsoft.com/office/drawing/2014/main" id="{7261DA9C-5480-67F8-7783-B97397F97BC5}"/>
              </a:ext>
            </a:extLst>
          </p:cNvPr>
          <p:cNvSpPr>
            <a:spLocks noChangeArrowheads="1"/>
          </p:cNvSpPr>
          <p:nvPr/>
        </p:nvSpPr>
        <p:spPr bwMode="auto">
          <a:xfrm>
            <a:off x="152400" y="-170765"/>
            <a:ext cx="248786"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66749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54F4B-E91B-E568-03D9-49C96D4E3891}"/>
              </a:ext>
            </a:extLst>
          </p:cNvPr>
          <p:cNvSpPr>
            <a:spLocks noGrp="1"/>
          </p:cNvSpPr>
          <p:nvPr>
            <p:ph type="title"/>
          </p:nvPr>
        </p:nvSpPr>
        <p:spPr/>
        <p:txBody>
          <a:bodyPr/>
          <a:lstStyle/>
          <a:p>
            <a:r>
              <a:rPr lang="en-CA" dirty="0"/>
              <a:t>Project Timeline</a:t>
            </a:r>
          </a:p>
        </p:txBody>
      </p:sp>
      <p:sp>
        <p:nvSpPr>
          <p:cNvPr id="3" name="Content Placeholder 2">
            <a:extLst>
              <a:ext uri="{FF2B5EF4-FFF2-40B4-BE49-F238E27FC236}">
                <a16:creationId xmlns:a16="http://schemas.microsoft.com/office/drawing/2014/main" id="{F46DF4F2-FACB-4127-B57A-1037B32C84A5}"/>
              </a:ext>
            </a:extLst>
          </p:cNvPr>
          <p:cNvSpPr>
            <a:spLocks noGrp="1"/>
          </p:cNvSpPr>
          <p:nvPr>
            <p:ph idx="1"/>
          </p:nvPr>
        </p:nvSpPr>
        <p:spPr/>
        <p:txBody>
          <a:bodyPr/>
          <a:lstStyle/>
          <a:p>
            <a:r>
              <a:rPr lang="en-CA" dirty="0"/>
              <a:t>Step 1 (two weeks) Text prepossessing, training LDA, building topic dictionaries and features TF-IDF</a:t>
            </a:r>
          </a:p>
          <a:p>
            <a:r>
              <a:rPr lang="en-CA" dirty="0"/>
              <a:t> Step 2 (two weeks) : Integrating LLM embeddings – choose suitable LLM model </a:t>
            </a:r>
          </a:p>
          <a:p>
            <a:r>
              <a:rPr lang="en-CA" dirty="0"/>
              <a:t>Step 3 (two weeks): Hyperparameter tuning </a:t>
            </a:r>
          </a:p>
          <a:p>
            <a:r>
              <a:rPr lang="en-CA" dirty="0"/>
              <a:t>Step 4 (two weeks): Ensuring model reliability and calibrating confidence scores</a:t>
            </a:r>
          </a:p>
          <a:p>
            <a:r>
              <a:rPr lang="en-CA" dirty="0"/>
              <a:t>Step 5 (two weeks): Comparing results for TF-IDF vs embeddings and evaluating errors</a:t>
            </a:r>
          </a:p>
          <a:p>
            <a:r>
              <a:rPr lang="en-CA" dirty="0"/>
              <a:t>Step 6 (two weeks): Creating artefact, writing report, submitting results </a:t>
            </a:r>
          </a:p>
        </p:txBody>
      </p:sp>
    </p:spTree>
    <p:extLst>
      <p:ext uri="{BB962C8B-B14F-4D97-AF65-F5344CB8AC3E}">
        <p14:creationId xmlns:p14="http://schemas.microsoft.com/office/powerpoint/2010/main" val="20334002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A44A-0114-2E99-9E24-581B62373D66}"/>
              </a:ext>
            </a:extLst>
          </p:cNvPr>
          <p:cNvSpPr>
            <a:spLocks noGrp="1"/>
          </p:cNvSpPr>
          <p:nvPr>
            <p:ph type="title"/>
          </p:nvPr>
        </p:nvSpPr>
        <p:spPr>
          <a:xfrm>
            <a:off x="650535" y="2880360"/>
            <a:ext cx="10890929" cy="1097280"/>
          </a:xfrm>
        </p:spPr>
        <p:txBody>
          <a:bodyPr/>
          <a:lstStyle/>
          <a:p>
            <a:pPr algn="ctr"/>
            <a:r>
              <a:rPr lang="en-CA" dirty="0"/>
              <a:t>THANK YOU! </a:t>
            </a:r>
          </a:p>
        </p:txBody>
      </p:sp>
    </p:spTree>
    <p:extLst>
      <p:ext uri="{BB962C8B-B14F-4D97-AF65-F5344CB8AC3E}">
        <p14:creationId xmlns:p14="http://schemas.microsoft.com/office/powerpoint/2010/main" val="1101979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B800-A036-2C1F-6E46-F15DA3702FE2}"/>
              </a:ext>
            </a:extLst>
          </p:cNvPr>
          <p:cNvSpPr>
            <a:spLocks noGrp="1"/>
          </p:cNvSpPr>
          <p:nvPr>
            <p:ph type="title"/>
          </p:nvPr>
        </p:nvSpPr>
        <p:spPr/>
        <p:txBody>
          <a:bodyPr/>
          <a:lstStyle/>
          <a:p>
            <a:r>
              <a:rPr lang="en-CA" dirty="0"/>
              <a:t>Bibliography </a:t>
            </a:r>
          </a:p>
        </p:txBody>
      </p:sp>
      <p:sp>
        <p:nvSpPr>
          <p:cNvPr id="3" name="Content Placeholder 2">
            <a:extLst>
              <a:ext uri="{FF2B5EF4-FFF2-40B4-BE49-F238E27FC236}">
                <a16:creationId xmlns:a16="http://schemas.microsoft.com/office/drawing/2014/main" id="{771D1AAC-45FC-8A75-0ACF-C348778DDC03}"/>
              </a:ext>
            </a:extLst>
          </p:cNvPr>
          <p:cNvSpPr>
            <a:spLocks noGrp="1"/>
          </p:cNvSpPr>
          <p:nvPr>
            <p:ph idx="1"/>
          </p:nvPr>
        </p:nvSpPr>
        <p:spPr>
          <a:xfrm>
            <a:off x="640080" y="2063931"/>
            <a:ext cx="10890928" cy="4135701"/>
          </a:xfrm>
        </p:spPr>
        <p:txBody>
          <a:bodyPr>
            <a:normAutofit fontScale="77500" lnSpcReduction="20000"/>
          </a:bodyPr>
          <a:lstStyle/>
          <a:p>
            <a:r>
              <a:rPr lang="en-GB" dirty="0" err="1"/>
              <a:t>Alammar</a:t>
            </a:r>
            <a:r>
              <a:rPr lang="en-GB" dirty="0"/>
              <a:t>, J. (2021). Ecco: An Open Source Library for the Explainability of Transformer Language Models. </a:t>
            </a:r>
            <a:r>
              <a:rPr lang="en-GB" i="1" dirty="0"/>
              <a:t>Proceedings of the 59th Annual Meeting of the Association for Computational Linguistics and the 11th International Joint Conference on Natural Language Processing: System Demonstrations</a:t>
            </a:r>
            <a:r>
              <a:rPr lang="en-GB" dirty="0"/>
              <a:t>, 249–257. </a:t>
            </a:r>
            <a:r>
              <a:rPr lang="en-GB" dirty="0">
                <a:hlinkClick r:id="rId2"/>
              </a:rPr>
              <a:t>https://doi.org/10.18653/v1/2021.acl-demo.30</a:t>
            </a:r>
            <a:endParaRPr lang="en-GB" dirty="0"/>
          </a:p>
          <a:p>
            <a:r>
              <a:rPr lang="en-GB" dirty="0"/>
              <a:t>Horne, B., &amp; Adali, S. (2017). This Just In: Fake News Packs A Lot In Title, Uses Simpler, Repetitive Content in Text Body, More Similar To Satire Than Real News. </a:t>
            </a:r>
            <a:r>
              <a:rPr lang="en-GB" i="1" dirty="0"/>
              <a:t>Proceedings of the International AAAI Conference on Web and Social Media</a:t>
            </a:r>
            <a:r>
              <a:rPr lang="en-GB" dirty="0"/>
              <a:t>, </a:t>
            </a:r>
            <a:r>
              <a:rPr lang="en-GB" i="1" dirty="0"/>
              <a:t>11</a:t>
            </a:r>
            <a:r>
              <a:rPr lang="en-GB" dirty="0"/>
              <a:t>(1), 759–766. https://doi.org/10.1609/icwsm.v11i1.14976</a:t>
            </a:r>
            <a:endParaRPr lang="en-CA" dirty="0"/>
          </a:p>
          <a:p>
            <a:r>
              <a:rPr lang="en-GB" dirty="0"/>
              <a:t>Azizah, S. F. N., Cahyono, H. D., </a:t>
            </a:r>
            <a:r>
              <a:rPr lang="en-GB" dirty="0" err="1"/>
              <a:t>Sihwi</a:t>
            </a:r>
            <a:r>
              <a:rPr lang="en-GB" dirty="0"/>
              <a:t>, S. W., &amp; </a:t>
            </a:r>
            <a:r>
              <a:rPr lang="en-GB" dirty="0" err="1"/>
              <a:t>Widiarto</a:t>
            </a:r>
            <a:r>
              <a:rPr lang="en-GB" dirty="0"/>
              <a:t>, W. (2023). </a:t>
            </a:r>
            <a:r>
              <a:rPr lang="en-GB" i="1" dirty="0"/>
              <a:t>Performance Analysis of Transformer Based Models (BERT, ALBERT and </a:t>
            </a:r>
            <a:r>
              <a:rPr lang="en-GB" i="1" dirty="0" err="1"/>
              <a:t>RoBERTa</a:t>
            </a:r>
            <a:r>
              <a:rPr lang="en-GB" i="1" dirty="0"/>
              <a:t>) in Fake News Detection</a:t>
            </a:r>
            <a:r>
              <a:rPr lang="en-GB" dirty="0"/>
              <a:t> (Version 1). </a:t>
            </a:r>
            <a:r>
              <a:rPr lang="en-GB" dirty="0" err="1"/>
              <a:t>arXiv</a:t>
            </a:r>
            <a:r>
              <a:rPr lang="en-GB" dirty="0"/>
              <a:t>. </a:t>
            </a:r>
            <a:r>
              <a:rPr lang="en-GB" dirty="0">
                <a:hlinkClick r:id="rId3"/>
              </a:rPr>
              <a:t>https://doi.org/10.48550/ARXIV.2308.04950</a:t>
            </a:r>
            <a:endParaRPr lang="en-GB" dirty="0"/>
          </a:p>
          <a:p>
            <a:r>
              <a:rPr lang="en-GB" dirty="0"/>
              <a:t>Dong, L., Mohd Nor, N. H., Kai, G. B., Muhamad </a:t>
            </a:r>
            <a:r>
              <a:rPr lang="en-GB" dirty="0" err="1"/>
              <a:t>Adzmi</a:t>
            </a:r>
            <a:r>
              <a:rPr lang="en-GB" dirty="0"/>
              <a:t>, A., &amp; Abdul Rais, S. S. (2023). Fake News Sharing Among Weibo Users in China. </a:t>
            </a:r>
            <a:r>
              <a:rPr lang="en-GB" i="1" dirty="0" err="1"/>
              <a:t>Jurnal</a:t>
            </a:r>
            <a:r>
              <a:rPr lang="en-GB" i="1" dirty="0"/>
              <a:t> </a:t>
            </a:r>
            <a:r>
              <a:rPr lang="en-GB" i="1" dirty="0" err="1"/>
              <a:t>Komunikasi</a:t>
            </a:r>
            <a:r>
              <a:rPr lang="en-GB" i="1" dirty="0"/>
              <a:t>: Malaysian Journal of Communication</a:t>
            </a:r>
            <a:r>
              <a:rPr lang="en-GB" dirty="0"/>
              <a:t>, </a:t>
            </a:r>
            <a:r>
              <a:rPr lang="en-GB" i="1" dirty="0"/>
              <a:t>39</a:t>
            </a:r>
            <a:r>
              <a:rPr lang="en-GB" dirty="0"/>
              <a:t>(4), 284–305. https://doi.org/10.17576/JKMJC-2023-3904-15</a:t>
            </a:r>
            <a:endParaRPr lang="en-CA" dirty="0"/>
          </a:p>
          <a:p>
            <a:r>
              <a:rPr lang="en-GB" dirty="0" err="1"/>
              <a:t>Mikolov</a:t>
            </a:r>
            <a:r>
              <a:rPr lang="en-GB" dirty="0"/>
              <a:t>, T., Chen, K., Corrado, G., &amp; Dean, J. (2013). </a:t>
            </a:r>
            <a:r>
              <a:rPr lang="en-GB" i="1" dirty="0"/>
              <a:t>Efficient Estimation of Word Representations in Vector Space</a:t>
            </a:r>
            <a:r>
              <a:rPr lang="en-GB" dirty="0"/>
              <a:t> (Version 3). </a:t>
            </a:r>
            <a:r>
              <a:rPr lang="en-GB" dirty="0" err="1"/>
              <a:t>arXiv</a:t>
            </a:r>
            <a:r>
              <a:rPr lang="en-GB" dirty="0"/>
              <a:t>. https://doi.org/10.48550/ARXIV.1301.3781</a:t>
            </a:r>
            <a:endParaRPr lang="en-CA" dirty="0"/>
          </a:p>
        </p:txBody>
      </p:sp>
    </p:spTree>
    <p:extLst>
      <p:ext uri="{BB962C8B-B14F-4D97-AF65-F5344CB8AC3E}">
        <p14:creationId xmlns:p14="http://schemas.microsoft.com/office/powerpoint/2010/main" val="40320733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98CB2F-37CB-DFA6-4685-93B781546326}"/>
              </a:ext>
            </a:extLst>
          </p:cNvPr>
          <p:cNvSpPr>
            <a:spLocks noGrp="1"/>
          </p:cNvSpPr>
          <p:nvPr>
            <p:ph idx="1"/>
          </p:nvPr>
        </p:nvSpPr>
        <p:spPr>
          <a:xfrm>
            <a:off x="640080" y="1214846"/>
            <a:ext cx="10890928" cy="4984786"/>
          </a:xfrm>
        </p:spPr>
        <p:txBody>
          <a:bodyPr>
            <a:normAutofit fontScale="85000" lnSpcReduction="10000"/>
          </a:bodyPr>
          <a:lstStyle/>
          <a:p>
            <a:r>
              <a:rPr lang="en-GB" dirty="0"/>
              <a:t>Patel, A., &amp; </a:t>
            </a:r>
            <a:r>
              <a:rPr lang="en-GB" dirty="0" err="1"/>
              <a:t>Sutrakar</a:t>
            </a:r>
            <a:r>
              <a:rPr lang="en-GB" dirty="0"/>
              <a:t>, V. K. (2025). </a:t>
            </a:r>
            <a:r>
              <a:rPr lang="en-GB" i="1" dirty="0"/>
              <a:t>Advanced Text Analytics—Graph Neural Network for Fake News Detection in Social Media</a:t>
            </a:r>
            <a:r>
              <a:rPr lang="en-GB" dirty="0"/>
              <a:t> (Version 1). </a:t>
            </a:r>
            <a:r>
              <a:rPr lang="en-GB" dirty="0" err="1"/>
              <a:t>arXiv</a:t>
            </a:r>
            <a:r>
              <a:rPr lang="en-GB" dirty="0"/>
              <a:t>. https://doi.org/10.48550/ARXIV.2502.16157</a:t>
            </a:r>
            <a:endParaRPr lang="en-CA" dirty="0"/>
          </a:p>
          <a:p>
            <a:r>
              <a:rPr lang="en-GB" dirty="0"/>
              <a:t>Rama Moorthy, H., Avinash, N. J., </a:t>
            </a:r>
            <a:r>
              <a:rPr lang="en-GB" dirty="0" err="1"/>
              <a:t>Krishnaraj</a:t>
            </a:r>
            <a:r>
              <a:rPr lang="en-GB" dirty="0"/>
              <a:t> Rao, N. S., Raghunandan, K. R., </a:t>
            </a:r>
            <a:r>
              <a:rPr lang="en-GB" dirty="0" err="1"/>
              <a:t>Dodmane</a:t>
            </a:r>
            <a:r>
              <a:rPr lang="en-GB" dirty="0"/>
              <a:t>, R., Blum, J. J., &amp; </a:t>
            </a:r>
            <a:r>
              <a:rPr lang="en-GB" dirty="0" err="1"/>
              <a:t>Gabralla</a:t>
            </a:r>
            <a:r>
              <a:rPr lang="en-GB" dirty="0"/>
              <a:t>, L. A. (2025). Dual stream graph augmented transformer model integrating BERT and GNNs for context aware fake news detection. </a:t>
            </a:r>
            <a:r>
              <a:rPr lang="en-GB" i="1" dirty="0"/>
              <a:t>Scientific Reports</a:t>
            </a:r>
            <a:r>
              <a:rPr lang="en-GB" dirty="0"/>
              <a:t>, </a:t>
            </a:r>
            <a:r>
              <a:rPr lang="en-GB" i="1" dirty="0"/>
              <a:t>15</a:t>
            </a:r>
            <a:r>
              <a:rPr lang="en-GB" dirty="0"/>
              <a:t>(1), 25436. </a:t>
            </a:r>
            <a:r>
              <a:rPr lang="en-GB" dirty="0">
                <a:hlinkClick r:id="rId2"/>
              </a:rPr>
              <a:t>https://doi.org/10.1038/s41598-025-05586-w</a:t>
            </a:r>
            <a:endParaRPr lang="en-GB" dirty="0"/>
          </a:p>
          <a:p>
            <a:r>
              <a:rPr lang="en-GB" dirty="0"/>
              <a:t>Shu, K., Sliva, A., Wang, S., Tang, J., &amp; Liu, H. (2017). Fake News Detection on Social Media: A Data Mining Perspective. </a:t>
            </a:r>
            <a:r>
              <a:rPr lang="en-GB" i="1" dirty="0"/>
              <a:t>ACM SIGKDD Explorations Newsletter</a:t>
            </a:r>
            <a:r>
              <a:rPr lang="en-GB" dirty="0"/>
              <a:t>, </a:t>
            </a:r>
            <a:r>
              <a:rPr lang="en-GB" i="1" dirty="0"/>
              <a:t>19</a:t>
            </a:r>
            <a:r>
              <a:rPr lang="en-GB" dirty="0"/>
              <a:t>(1), 22–36. https://doi.org/10.1145/3137597.3137600</a:t>
            </a:r>
            <a:endParaRPr lang="en-CA" dirty="0"/>
          </a:p>
          <a:p>
            <a:r>
              <a:rPr lang="en-GB" dirty="0"/>
              <a:t>Twum, S. (2025). Misinformation Detection on Social Media, a Big Data and Machine Learning Approach. </a:t>
            </a:r>
            <a:r>
              <a:rPr lang="en-GB" i="1" dirty="0"/>
              <a:t>International Journal of Science, Architecture, Technology and Environment</a:t>
            </a:r>
            <a:r>
              <a:rPr lang="en-GB" dirty="0"/>
              <a:t>, 552–570. https://doi.org/10.63680/x2343vy86bt654v6</a:t>
            </a:r>
            <a:endParaRPr lang="en-CA" dirty="0"/>
          </a:p>
          <a:p>
            <a:r>
              <a:rPr lang="en-GB" dirty="0"/>
              <a:t>Vaswani, A., </a:t>
            </a:r>
            <a:r>
              <a:rPr lang="en-GB" dirty="0" err="1"/>
              <a:t>Shazeer</a:t>
            </a:r>
            <a:r>
              <a:rPr lang="en-GB" dirty="0"/>
              <a:t>, N., Parmar, N., </a:t>
            </a:r>
            <a:r>
              <a:rPr lang="en-GB" dirty="0" err="1"/>
              <a:t>Uszkoreit</a:t>
            </a:r>
            <a:r>
              <a:rPr lang="en-GB" dirty="0"/>
              <a:t>, J., Jones, L., Gomez, A. N., Kaiser, Ł., &amp; </a:t>
            </a:r>
            <a:r>
              <a:rPr lang="en-GB" dirty="0" err="1"/>
              <a:t>Polosukhin</a:t>
            </a:r>
            <a:r>
              <a:rPr lang="en-GB" dirty="0"/>
              <a:t>, I. (2017). </a:t>
            </a:r>
            <a:r>
              <a:rPr lang="en-GB" i="1" dirty="0"/>
              <a:t>Attention Is All You Need</a:t>
            </a:r>
            <a:r>
              <a:rPr lang="en-GB" dirty="0"/>
              <a:t>. 31st Conference on Neural Information Processing Systems (NIPS 2017), Long Beach, CA, USA. https://proceedings.neurips.cc/paper/2017/file/3f5ee243547dee91fbd053c1c4a845aa-Paper.pdf</a:t>
            </a:r>
            <a:endParaRPr lang="en-CA" dirty="0"/>
          </a:p>
          <a:p>
            <a:r>
              <a:rPr lang="en-GB" dirty="0"/>
              <a:t>Vosoughi, S., Roy, D., &amp; Aral, S. (2018). The spread of true and false news online. </a:t>
            </a:r>
            <a:r>
              <a:rPr lang="en-GB" i="1" dirty="0"/>
              <a:t>Science</a:t>
            </a:r>
            <a:r>
              <a:rPr lang="en-GB" dirty="0"/>
              <a:t>, </a:t>
            </a:r>
            <a:r>
              <a:rPr lang="en-GB" i="1" dirty="0"/>
              <a:t>359</a:t>
            </a:r>
            <a:r>
              <a:rPr lang="en-GB" dirty="0"/>
              <a:t>(6380), 1146–1151. https://doi.org/10.1126/science.aap9559</a:t>
            </a:r>
            <a:endParaRPr lang="en-CA" dirty="0"/>
          </a:p>
        </p:txBody>
      </p:sp>
    </p:spTree>
    <p:extLst>
      <p:ext uri="{BB962C8B-B14F-4D97-AF65-F5344CB8AC3E}">
        <p14:creationId xmlns:p14="http://schemas.microsoft.com/office/powerpoint/2010/main" val="1605496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BF23D-F156-3A4F-BAB2-F1024DE0EE5B}"/>
              </a:ext>
            </a:extLst>
          </p:cNvPr>
          <p:cNvSpPr>
            <a:spLocks noGrp="1"/>
          </p:cNvSpPr>
          <p:nvPr>
            <p:ph type="title"/>
          </p:nvPr>
        </p:nvSpPr>
        <p:spPr/>
        <p:txBody>
          <a:bodyPr>
            <a:normAutofit/>
          </a:bodyPr>
          <a:lstStyle/>
          <a:p>
            <a:r>
              <a:rPr lang="en-CA" dirty="0"/>
              <a:t>Topic and its significance</a:t>
            </a:r>
          </a:p>
        </p:txBody>
      </p:sp>
      <p:sp>
        <p:nvSpPr>
          <p:cNvPr id="3" name="Content Placeholder 2">
            <a:extLst>
              <a:ext uri="{FF2B5EF4-FFF2-40B4-BE49-F238E27FC236}">
                <a16:creationId xmlns:a16="http://schemas.microsoft.com/office/drawing/2014/main" id="{7D2B4DD0-9119-E3A7-BC62-BBB7A8DE30CC}"/>
              </a:ext>
            </a:extLst>
          </p:cNvPr>
          <p:cNvSpPr>
            <a:spLocks noGrp="1"/>
          </p:cNvSpPr>
          <p:nvPr>
            <p:ph idx="1"/>
          </p:nvPr>
        </p:nvSpPr>
        <p:spPr>
          <a:xfrm>
            <a:off x="640079" y="2468881"/>
            <a:ext cx="10890928" cy="3743577"/>
          </a:xfrm>
        </p:spPr>
        <p:txBody>
          <a:bodyPr>
            <a:normAutofit fontScale="85000" lnSpcReduction="10000"/>
          </a:bodyPr>
          <a:lstStyle/>
          <a:p>
            <a:r>
              <a:rPr lang="en-CA" dirty="0"/>
              <a:t>Social media is a common way to share information, opinions and news since the world has become more interconnected. Misinformation dissemination can pose a danger to stability and even physical safety of people and even influence the election campaigns (Horne &amp; Adali, 2017).</a:t>
            </a:r>
          </a:p>
          <a:p>
            <a:r>
              <a:rPr lang="en-CA" dirty="0"/>
              <a:t> Fake news is rarely verified by the users, and the more fear, disgust, and surprise are triggered the faster it spreads by and among the participants (also due to their novelty) (Vosoughi, 2018). </a:t>
            </a:r>
          </a:p>
          <a:p>
            <a:r>
              <a:rPr lang="en-CA" dirty="0"/>
              <a:t>The identification of misinformation has been tackled successfully by many researchers, but the open topic remains the prevention of misinformation propagation. While Models are created and tested on existing static data, the fake news continue to spread in the real world. </a:t>
            </a:r>
          </a:p>
          <a:p>
            <a:r>
              <a:rPr lang="en-CA" dirty="0"/>
              <a:t>Anticipating  fake news proliferation and its timely prevention can be done on the levels of legislation (hate speech ban), companies (Facebook, Twitter policies), and voluntary - crowdsourcing like on Sina Weibo but is difficult in real time otherwise since the news are generated constantly every second (Shu et al., 2017)</a:t>
            </a:r>
          </a:p>
          <a:p>
            <a:endParaRPr lang="en-CA" dirty="0"/>
          </a:p>
          <a:p>
            <a:endParaRPr lang="en-CA" dirty="0"/>
          </a:p>
        </p:txBody>
      </p:sp>
    </p:spTree>
    <p:extLst>
      <p:ext uri="{BB962C8B-B14F-4D97-AF65-F5344CB8AC3E}">
        <p14:creationId xmlns:p14="http://schemas.microsoft.com/office/powerpoint/2010/main" val="2924290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C4058-521E-3199-4CE8-E369E7129A4E}"/>
              </a:ext>
            </a:extLst>
          </p:cNvPr>
          <p:cNvSpPr>
            <a:spLocks noGrp="1"/>
          </p:cNvSpPr>
          <p:nvPr>
            <p:ph type="title"/>
          </p:nvPr>
        </p:nvSpPr>
        <p:spPr>
          <a:xfrm>
            <a:off x="640080" y="1371600"/>
            <a:ext cx="10890928" cy="971550"/>
          </a:xfrm>
        </p:spPr>
        <p:txBody>
          <a:bodyPr anchor="t">
            <a:normAutofit/>
          </a:bodyPr>
          <a:lstStyle/>
          <a:p>
            <a:r>
              <a:rPr lang="en-CA" dirty="0"/>
              <a:t>Natural Language Processing introduction</a:t>
            </a:r>
          </a:p>
        </p:txBody>
      </p:sp>
      <p:pic>
        <p:nvPicPr>
          <p:cNvPr id="9" name="Picture 8">
            <a:extLst>
              <a:ext uri="{FF2B5EF4-FFF2-40B4-BE49-F238E27FC236}">
                <a16:creationId xmlns:a16="http://schemas.microsoft.com/office/drawing/2014/main" id="{9538AC9B-2452-7DF0-94BE-66E63BAB948D}"/>
              </a:ext>
            </a:extLst>
          </p:cNvPr>
          <p:cNvPicPr>
            <a:picLocks noChangeAspect="1"/>
          </p:cNvPicPr>
          <p:nvPr/>
        </p:nvPicPr>
        <p:blipFill>
          <a:blip r:embed="rId3"/>
          <a:stretch>
            <a:fillRect/>
          </a:stretch>
        </p:blipFill>
        <p:spPr>
          <a:xfrm>
            <a:off x="713232" y="2652629"/>
            <a:ext cx="5276751" cy="3530120"/>
          </a:xfrm>
          <a:prstGeom prst="rect">
            <a:avLst/>
          </a:prstGeom>
        </p:spPr>
      </p:pic>
      <p:sp>
        <p:nvSpPr>
          <p:cNvPr id="3" name="Content Placeholder 2">
            <a:extLst>
              <a:ext uri="{FF2B5EF4-FFF2-40B4-BE49-F238E27FC236}">
                <a16:creationId xmlns:a16="http://schemas.microsoft.com/office/drawing/2014/main" id="{9AD41B98-D581-2C87-69B0-3A899E47CBBC}"/>
              </a:ext>
            </a:extLst>
          </p:cNvPr>
          <p:cNvSpPr>
            <a:spLocks noGrp="1"/>
          </p:cNvSpPr>
          <p:nvPr>
            <p:ph idx="1"/>
          </p:nvPr>
        </p:nvSpPr>
        <p:spPr>
          <a:xfrm>
            <a:off x="6254259" y="2537460"/>
            <a:ext cx="5276750" cy="3760459"/>
          </a:xfrm>
        </p:spPr>
        <p:txBody>
          <a:bodyPr anchor="t">
            <a:normAutofit/>
          </a:bodyPr>
          <a:lstStyle/>
          <a:p>
            <a:pPr>
              <a:lnSpc>
                <a:spcPct val="110000"/>
              </a:lnSpc>
            </a:pPr>
            <a:r>
              <a:rPr lang="en-CA" sz="1700" dirty="0"/>
              <a:t>NLP Goal: use text as input and process / analyse large amounts of unstructured data </a:t>
            </a:r>
          </a:p>
          <a:p>
            <a:pPr>
              <a:lnSpc>
                <a:spcPct val="110000"/>
              </a:lnSpc>
            </a:pPr>
            <a:r>
              <a:rPr lang="en-CA" sz="1700" dirty="0"/>
              <a:t>Machines do not understand the text directly so mapping text to numbers is a challenge</a:t>
            </a:r>
          </a:p>
          <a:p>
            <a:pPr>
              <a:lnSpc>
                <a:spcPct val="110000"/>
              </a:lnSpc>
            </a:pPr>
            <a:r>
              <a:rPr lang="en-CA" sz="1700" dirty="0"/>
              <a:t>Document = Tweet </a:t>
            </a:r>
          </a:p>
          <a:p>
            <a:pPr>
              <a:lnSpc>
                <a:spcPct val="110000"/>
              </a:lnSpc>
            </a:pPr>
            <a:r>
              <a:rPr lang="en-CA" sz="1700" dirty="0"/>
              <a:t>To convert text – Vector Space Models </a:t>
            </a:r>
          </a:p>
          <a:p>
            <a:pPr>
              <a:lnSpc>
                <a:spcPct val="110000"/>
              </a:lnSpc>
            </a:pPr>
            <a:r>
              <a:rPr lang="en-CA" sz="1700" dirty="0"/>
              <a:t>Statistical features (Moorthy, 2025): Bag of Words / TF-IDF, Topic modelling – LDA clustering, Word Embeddings - grouping similar words together in vector space using Vocabulary Mapping (</a:t>
            </a:r>
            <a:r>
              <a:rPr lang="en-CA" sz="1700" dirty="0" err="1"/>
              <a:t>Mikolov</a:t>
            </a:r>
            <a:r>
              <a:rPr lang="en-CA" sz="1700" dirty="0"/>
              <a:t> 2013) -&gt; Modelling </a:t>
            </a:r>
          </a:p>
        </p:txBody>
      </p:sp>
    </p:spTree>
    <p:extLst>
      <p:ext uri="{BB962C8B-B14F-4D97-AF65-F5344CB8AC3E}">
        <p14:creationId xmlns:p14="http://schemas.microsoft.com/office/powerpoint/2010/main" val="1573748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91B34-F24C-4D83-F706-081C21DAF218}"/>
              </a:ext>
            </a:extLst>
          </p:cNvPr>
          <p:cNvSpPr>
            <a:spLocks noGrp="1"/>
          </p:cNvSpPr>
          <p:nvPr>
            <p:ph type="title"/>
          </p:nvPr>
        </p:nvSpPr>
        <p:spPr/>
        <p:txBody>
          <a:bodyPr/>
          <a:lstStyle/>
          <a:p>
            <a:r>
              <a:rPr lang="en-CA" dirty="0"/>
              <a:t>NLP process</a:t>
            </a:r>
          </a:p>
        </p:txBody>
      </p:sp>
      <p:sp>
        <p:nvSpPr>
          <p:cNvPr id="4" name="Rectangle: Rounded Corners 3">
            <a:extLst>
              <a:ext uri="{FF2B5EF4-FFF2-40B4-BE49-F238E27FC236}">
                <a16:creationId xmlns:a16="http://schemas.microsoft.com/office/drawing/2014/main" id="{2C5AF6C2-0273-918C-5B9C-07BCA99A8615}"/>
              </a:ext>
            </a:extLst>
          </p:cNvPr>
          <p:cNvSpPr/>
          <p:nvPr/>
        </p:nvSpPr>
        <p:spPr>
          <a:xfrm>
            <a:off x="1060174" y="3299791"/>
            <a:ext cx="3273287" cy="1378226"/>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CA" sz="2000" b="1" dirty="0"/>
              <a:t>Text processing</a:t>
            </a:r>
          </a:p>
        </p:txBody>
      </p:sp>
      <p:sp>
        <p:nvSpPr>
          <p:cNvPr id="5" name="Rectangle: Rounded Corners 4">
            <a:extLst>
              <a:ext uri="{FF2B5EF4-FFF2-40B4-BE49-F238E27FC236}">
                <a16:creationId xmlns:a16="http://schemas.microsoft.com/office/drawing/2014/main" id="{7FC634D7-CB78-0545-9FFB-FB2D920721B0}"/>
              </a:ext>
            </a:extLst>
          </p:cNvPr>
          <p:cNvSpPr/>
          <p:nvPr/>
        </p:nvSpPr>
        <p:spPr>
          <a:xfrm>
            <a:off x="4735147" y="3299791"/>
            <a:ext cx="3273287" cy="1378226"/>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n-CA" sz="2000" b="1" dirty="0"/>
              <a:t>Feature engineering</a:t>
            </a:r>
          </a:p>
        </p:txBody>
      </p:sp>
      <p:sp>
        <p:nvSpPr>
          <p:cNvPr id="6" name="Rectangle: Rounded Corners 5">
            <a:extLst>
              <a:ext uri="{FF2B5EF4-FFF2-40B4-BE49-F238E27FC236}">
                <a16:creationId xmlns:a16="http://schemas.microsoft.com/office/drawing/2014/main" id="{F50F6167-1C40-EDE1-B695-17BC0C771227}"/>
              </a:ext>
            </a:extLst>
          </p:cNvPr>
          <p:cNvSpPr/>
          <p:nvPr/>
        </p:nvSpPr>
        <p:spPr>
          <a:xfrm>
            <a:off x="8410120" y="3299791"/>
            <a:ext cx="3273287" cy="1378226"/>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CA" sz="2000" b="1" dirty="0"/>
              <a:t>Model Training and Evaluation</a:t>
            </a:r>
          </a:p>
        </p:txBody>
      </p:sp>
    </p:spTree>
    <p:extLst>
      <p:ext uri="{BB962C8B-B14F-4D97-AF65-F5344CB8AC3E}">
        <p14:creationId xmlns:p14="http://schemas.microsoft.com/office/powerpoint/2010/main" val="9671258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5CA64-30AB-6857-F7EA-9D20080C59BB}"/>
              </a:ext>
            </a:extLst>
          </p:cNvPr>
          <p:cNvSpPr>
            <a:spLocks noGrp="1"/>
          </p:cNvSpPr>
          <p:nvPr>
            <p:ph type="title"/>
          </p:nvPr>
        </p:nvSpPr>
        <p:spPr/>
        <p:txBody>
          <a:bodyPr>
            <a:normAutofit/>
          </a:bodyPr>
          <a:lstStyle/>
          <a:p>
            <a:r>
              <a:rPr lang="en-CA" dirty="0"/>
              <a:t>Models used to detect misinformation</a:t>
            </a:r>
          </a:p>
        </p:txBody>
      </p:sp>
      <p:sp>
        <p:nvSpPr>
          <p:cNvPr id="3" name="Content Placeholder 2">
            <a:extLst>
              <a:ext uri="{FF2B5EF4-FFF2-40B4-BE49-F238E27FC236}">
                <a16:creationId xmlns:a16="http://schemas.microsoft.com/office/drawing/2014/main" id="{F61BA092-AC41-935C-703A-D432F3EC04B2}"/>
              </a:ext>
            </a:extLst>
          </p:cNvPr>
          <p:cNvSpPr>
            <a:spLocks noGrp="1"/>
          </p:cNvSpPr>
          <p:nvPr>
            <p:ph idx="1"/>
          </p:nvPr>
        </p:nvSpPr>
        <p:spPr/>
        <p:txBody>
          <a:bodyPr>
            <a:normAutofit fontScale="92500"/>
          </a:bodyPr>
          <a:lstStyle/>
          <a:p>
            <a:r>
              <a:rPr lang="en-CA" dirty="0"/>
              <a:t>Language models used from the Literature Review:</a:t>
            </a:r>
          </a:p>
          <a:p>
            <a:pPr lvl="1"/>
            <a:r>
              <a:rPr lang="en-CA" dirty="0"/>
              <a:t>RNNs, LSTMs (tackled the problem of exploding gradients  by using sigmoid function), GRU (Gated recurrent unit) – reduced number of computations so runs faster than LSTM. Other models like  Glove, TF-IDF, CNN, GAT, Graph, LDA, Transformer based BERT, GPT3. </a:t>
            </a:r>
          </a:p>
          <a:p>
            <a:pPr lvl="1"/>
            <a:r>
              <a:rPr lang="en-CA" dirty="0"/>
              <a:t>Transfer Learning - pretrained ALBERT, </a:t>
            </a:r>
            <a:r>
              <a:rPr lang="en-CA" dirty="0" err="1"/>
              <a:t>IndoBERT</a:t>
            </a:r>
            <a:r>
              <a:rPr lang="en-CA" dirty="0"/>
              <a:t>, </a:t>
            </a:r>
            <a:r>
              <a:rPr lang="en-CA" dirty="0" err="1"/>
              <a:t>mBERT</a:t>
            </a:r>
            <a:r>
              <a:rPr lang="en-CA" dirty="0"/>
              <a:t>, ROBERTA, embedding level </a:t>
            </a:r>
          </a:p>
          <a:p>
            <a:pPr lvl="1"/>
            <a:r>
              <a:rPr lang="en-CA" dirty="0"/>
              <a:t>RNNs are sequential -&gt; transformers are parallelized and rely on self-attention layers (J. Alamar 2018)</a:t>
            </a:r>
          </a:p>
          <a:p>
            <a:pPr lvl="1"/>
            <a:r>
              <a:rPr lang="en-CA" dirty="0"/>
              <a:t> in 2017 the paper was published about transformers by </a:t>
            </a:r>
            <a:r>
              <a:rPr lang="en-CA" dirty="0" err="1"/>
              <a:t>Vasivani</a:t>
            </a:r>
            <a:r>
              <a:rPr lang="en-CA" dirty="0"/>
              <a:t> et al. called “Attention is all you need” transformers outperformed all sequential tasks) since transformers encode the words better drawing on the cues from other positions – adds to the missing context of NL. GPT is a transformer-based model</a:t>
            </a:r>
          </a:p>
          <a:p>
            <a:pPr marL="265176" lvl="1" indent="0">
              <a:buNone/>
            </a:pPr>
            <a:endParaRPr lang="en-CA" dirty="0"/>
          </a:p>
          <a:p>
            <a:pPr lvl="1"/>
            <a:endParaRPr lang="en-CA" dirty="0"/>
          </a:p>
        </p:txBody>
      </p:sp>
    </p:spTree>
    <p:extLst>
      <p:ext uri="{BB962C8B-B14F-4D97-AF65-F5344CB8AC3E}">
        <p14:creationId xmlns:p14="http://schemas.microsoft.com/office/powerpoint/2010/main" val="2293697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21D5-F09E-E81A-A55E-893FF20E60E4}"/>
              </a:ext>
            </a:extLst>
          </p:cNvPr>
          <p:cNvSpPr>
            <a:spLocks noGrp="1"/>
          </p:cNvSpPr>
          <p:nvPr>
            <p:ph type="title"/>
          </p:nvPr>
        </p:nvSpPr>
        <p:spPr/>
        <p:txBody>
          <a:bodyPr/>
          <a:lstStyle/>
          <a:p>
            <a:r>
              <a:rPr lang="en-CA" dirty="0"/>
              <a:t>Key Literature</a:t>
            </a:r>
          </a:p>
        </p:txBody>
      </p:sp>
      <p:sp>
        <p:nvSpPr>
          <p:cNvPr id="3" name="Content Placeholder 2">
            <a:extLst>
              <a:ext uri="{FF2B5EF4-FFF2-40B4-BE49-F238E27FC236}">
                <a16:creationId xmlns:a16="http://schemas.microsoft.com/office/drawing/2014/main" id="{45EDB957-5F5F-C8C5-1864-99278FDE86B4}"/>
              </a:ext>
            </a:extLst>
          </p:cNvPr>
          <p:cNvSpPr>
            <a:spLocks noGrp="1"/>
          </p:cNvSpPr>
          <p:nvPr>
            <p:ph idx="1"/>
          </p:nvPr>
        </p:nvSpPr>
        <p:spPr/>
        <p:txBody>
          <a:bodyPr>
            <a:normAutofit/>
          </a:bodyPr>
          <a:lstStyle/>
          <a:p>
            <a:pPr eaLnBrk="0" fontAlgn="base" hangingPunct="0">
              <a:lnSpc>
                <a:spcPct val="100000"/>
              </a:lnSpc>
              <a:spcBef>
                <a:spcPct val="0"/>
              </a:spcBef>
              <a:spcAft>
                <a:spcPct val="0"/>
              </a:spcAft>
              <a:buSzTx/>
            </a:pPr>
            <a:r>
              <a:rPr lang="en-CA" dirty="0"/>
              <a:t>While sequential models are still in use - the transformer-based models outperform on NLP tasks</a:t>
            </a:r>
          </a:p>
          <a:p>
            <a:pPr eaLnBrk="0" fontAlgn="base" hangingPunct="0">
              <a:lnSpc>
                <a:spcPct val="100000"/>
              </a:lnSpc>
              <a:spcBef>
                <a:spcPct val="0"/>
              </a:spcBef>
              <a:spcAft>
                <a:spcPct val="0"/>
              </a:spcAft>
              <a:buSzTx/>
            </a:pPr>
            <a:r>
              <a:rPr lang="en-CA" dirty="0"/>
              <a:t>Two studies have exceptional results when it comes to model evaluation:</a:t>
            </a:r>
          </a:p>
          <a:p>
            <a:pPr lvl="1" eaLnBrk="0" fontAlgn="base" hangingPunct="0">
              <a:lnSpc>
                <a:spcPct val="100000"/>
              </a:lnSpc>
              <a:spcBef>
                <a:spcPct val="0"/>
              </a:spcBef>
              <a:spcAft>
                <a:spcPct val="0"/>
              </a:spcAft>
              <a:buSzTx/>
              <a:buFont typeface="Wingdings" panose="05000000000000000000" pitchFamily="2" charset="2"/>
              <a:buChar char="Ø"/>
            </a:pPr>
            <a:r>
              <a:rPr lang="en-CA" dirty="0"/>
              <a:t>Text only ATA GNN study by Patel (2025) using soft LDA for source tweets (ethical, practical, 93% accuracy)</a:t>
            </a:r>
          </a:p>
          <a:p>
            <a:pPr lvl="1" eaLnBrk="0" fontAlgn="base" hangingPunct="0">
              <a:lnSpc>
                <a:spcPct val="100000"/>
              </a:lnSpc>
              <a:spcBef>
                <a:spcPct val="0"/>
              </a:spcBef>
              <a:spcAft>
                <a:spcPct val="0"/>
              </a:spcAft>
              <a:buSzTx/>
              <a:buFont typeface="Wingdings" panose="05000000000000000000" pitchFamily="2" charset="2"/>
              <a:buChar char="Ø"/>
            </a:pPr>
            <a:r>
              <a:rPr lang="en-CA" dirty="0"/>
              <a:t>Hybrid study by Moorthy (2025) - BERT for text analysis and GNN for propagation modelling to detect fake news achieving 99% accuracy </a:t>
            </a:r>
          </a:p>
          <a:p>
            <a:pPr marL="265176" lvl="1" indent="0" eaLnBrk="0" fontAlgn="base" hangingPunct="0">
              <a:lnSpc>
                <a:spcPct val="100000"/>
              </a:lnSpc>
              <a:spcBef>
                <a:spcPct val="0"/>
              </a:spcBef>
              <a:spcAft>
                <a:spcPct val="0"/>
              </a:spcAft>
              <a:buSzTx/>
              <a:buNone/>
            </a:pPr>
            <a:r>
              <a:rPr lang="en-CA" dirty="0"/>
              <a:t>Propagation structure increased accuracy</a:t>
            </a:r>
          </a:p>
          <a:p>
            <a:pPr marL="722376" lvl="1" indent="-457200" eaLnBrk="0" fontAlgn="base" hangingPunct="0">
              <a:lnSpc>
                <a:spcPct val="100000"/>
              </a:lnSpc>
              <a:spcBef>
                <a:spcPct val="0"/>
              </a:spcBef>
              <a:spcAft>
                <a:spcPct val="0"/>
              </a:spcAft>
              <a:buSzTx/>
              <a:buFont typeface="+mj-lt"/>
              <a:buAutoNum type="arabicPeriod"/>
            </a:pPr>
            <a:endParaRPr lang="en-CA" dirty="0"/>
          </a:p>
          <a:p>
            <a:endParaRPr lang="en-CA" dirty="0"/>
          </a:p>
        </p:txBody>
      </p:sp>
      <p:sp>
        <p:nvSpPr>
          <p:cNvPr id="4" name="Text Placeholder 3">
            <a:extLst>
              <a:ext uri="{FF2B5EF4-FFF2-40B4-BE49-F238E27FC236}">
                <a16:creationId xmlns:a16="http://schemas.microsoft.com/office/drawing/2014/main" id="{9F00F166-6DF0-E964-2E64-1AC25707836B}"/>
              </a:ext>
            </a:extLst>
          </p:cNvPr>
          <p:cNvSpPr>
            <a:spLocks noGrp="1"/>
          </p:cNvSpPr>
          <p:nvPr>
            <p:ph type="body" sz="half" idx="2"/>
          </p:nvPr>
        </p:nvSpPr>
        <p:spPr>
          <a:xfrm>
            <a:off x="640080" y="2266122"/>
            <a:ext cx="3859397" cy="3932872"/>
          </a:xfrm>
        </p:spPr>
        <p:txBody>
          <a:bodyPr>
            <a:normAutofit lnSpcReduction="10000"/>
          </a:bodyPr>
          <a:lstStyle/>
          <a:p>
            <a:r>
              <a:rPr lang="en-CA" dirty="0"/>
              <a:t>Two main approaches to identify misinformation:</a:t>
            </a:r>
          </a:p>
          <a:p>
            <a:r>
              <a:rPr lang="en-CA" dirty="0"/>
              <a:t>1 Text only as input</a:t>
            </a:r>
          </a:p>
          <a:p>
            <a:r>
              <a:rPr lang="en-CA" dirty="0"/>
              <a:t>2 Text + propagation structure of misinformation / user context (hybrid)</a:t>
            </a:r>
          </a:p>
          <a:p>
            <a:r>
              <a:rPr lang="en-CA" dirty="0"/>
              <a:t>3 Multimodal approach Text + Images (Dong et.al, 2023)</a:t>
            </a:r>
          </a:p>
          <a:p>
            <a:r>
              <a:rPr lang="en-CA" dirty="0"/>
              <a:t>4 Behaviours that drive search and sharing of sensational fake news (Dong et al., 2023)</a:t>
            </a:r>
          </a:p>
          <a:p>
            <a:r>
              <a:rPr lang="en-CA" dirty="0"/>
              <a:t>Gap - lack of real-time  application</a:t>
            </a:r>
          </a:p>
          <a:p>
            <a:endParaRPr lang="en-CA" dirty="0"/>
          </a:p>
          <a:p>
            <a:endParaRPr lang="en-CA" dirty="0"/>
          </a:p>
        </p:txBody>
      </p:sp>
    </p:spTree>
    <p:extLst>
      <p:ext uri="{BB962C8B-B14F-4D97-AF65-F5344CB8AC3E}">
        <p14:creationId xmlns:p14="http://schemas.microsoft.com/office/powerpoint/2010/main" val="21868333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5835-5FBE-38B4-EFC6-1BAFE8A1B1FD}"/>
              </a:ext>
            </a:extLst>
          </p:cNvPr>
          <p:cNvSpPr>
            <a:spLocks noGrp="1"/>
          </p:cNvSpPr>
          <p:nvPr>
            <p:ph type="title"/>
          </p:nvPr>
        </p:nvSpPr>
        <p:spPr/>
        <p:txBody>
          <a:bodyPr/>
          <a:lstStyle/>
          <a:p>
            <a:r>
              <a:rPr lang="en-CA" dirty="0"/>
              <a:t>Main Themes</a:t>
            </a:r>
          </a:p>
        </p:txBody>
      </p:sp>
      <p:sp>
        <p:nvSpPr>
          <p:cNvPr id="3" name="Content Placeholder 2">
            <a:extLst>
              <a:ext uri="{FF2B5EF4-FFF2-40B4-BE49-F238E27FC236}">
                <a16:creationId xmlns:a16="http://schemas.microsoft.com/office/drawing/2014/main" id="{657341DF-EF9F-835D-4031-DA1AE3B32FBB}"/>
              </a:ext>
            </a:extLst>
          </p:cNvPr>
          <p:cNvSpPr>
            <a:spLocks noGrp="1"/>
          </p:cNvSpPr>
          <p:nvPr>
            <p:ph idx="1"/>
          </p:nvPr>
        </p:nvSpPr>
        <p:spPr/>
        <p:txBody>
          <a:bodyPr>
            <a:normAutofit fontScale="85000" lnSpcReduction="10000"/>
          </a:bodyPr>
          <a:lstStyle/>
          <a:p>
            <a:r>
              <a:rPr lang="en-CA" dirty="0"/>
              <a:t>Text-only for misinformation detection (Patel, 2025) versus text and propagation (Moorthy 2025, Twum 2019)</a:t>
            </a:r>
          </a:p>
          <a:p>
            <a:r>
              <a:rPr lang="en-CA" dirty="0"/>
              <a:t> Graphs (Patel, 2025),  transformers (Azizah, 2023), what is most effective and what is the complexity of computation trade off</a:t>
            </a:r>
          </a:p>
          <a:p>
            <a:r>
              <a:rPr lang="en-CA" dirty="0"/>
              <a:t>Ethical privacy constrains when it comes to network analysis</a:t>
            </a:r>
          </a:p>
          <a:p>
            <a:r>
              <a:rPr lang="en-CA" dirty="0"/>
              <a:t>Generalization of the models across languages apart from English since most datasets are in English – creating multilingual misinformation detection (Horne &amp; Adali, 2017)</a:t>
            </a:r>
          </a:p>
          <a:p>
            <a:r>
              <a:rPr lang="en-CA" dirty="0"/>
              <a:t>Complexity of multimodal nature of social media platforms (Dong et al, 2023)</a:t>
            </a:r>
          </a:p>
          <a:p>
            <a:r>
              <a:rPr lang="en-CA" dirty="0"/>
              <a:t> Constant evolvement of misinformation methods and their variety (memes, deepfakes, videos, images, </a:t>
            </a:r>
            <a:r>
              <a:rPr lang="en-CA" dirty="0" err="1"/>
              <a:t>etc</a:t>
            </a:r>
            <a:r>
              <a:rPr lang="en-CA" dirty="0"/>
              <a:t>) </a:t>
            </a:r>
          </a:p>
          <a:p>
            <a:r>
              <a:rPr lang="en-CA" dirty="0"/>
              <a:t>Lack of real time implementation and prevention of misinformation proliferation </a:t>
            </a:r>
          </a:p>
          <a:p>
            <a:endParaRPr lang="en-CA" dirty="0"/>
          </a:p>
        </p:txBody>
      </p:sp>
    </p:spTree>
    <p:extLst>
      <p:ext uri="{BB962C8B-B14F-4D97-AF65-F5344CB8AC3E}">
        <p14:creationId xmlns:p14="http://schemas.microsoft.com/office/powerpoint/2010/main" val="931051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039A16-7DBC-9569-1300-82D78F8936AE}"/>
              </a:ext>
            </a:extLst>
          </p:cNvPr>
          <p:cNvSpPr>
            <a:spLocks noGrp="1"/>
          </p:cNvSpPr>
          <p:nvPr>
            <p:ph type="title"/>
          </p:nvPr>
        </p:nvSpPr>
        <p:spPr>
          <a:xfrm>
            <a:off x="640080" y="1371600"/>
            <a:ext cx="5737859" cy="1097280"/>
          </a:xfrm>
        </p:spPr>
        <p:txBody>
          <a:bodyPr>
            <a:normAutofit/>
          </a:bodyPr>
          <a:lstStyle/>
          <a:p>
            <a:r>
              <a:rPr lang="en-CA" dirty="0"/>
              <a:t>Research Question</a:t>
            </a:r>
          </a:p>
        </p:txBody>
      </p:sp>
      <p:cxnSp>
        <p:nvCxnSpPr>
          <p:cNvPr id="12" name="Straight Connector 11">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9F5E71C-4F0E-E4D4-4BCF-E098A776DB9E}"/>
              </a:ext>
            </a:extLst>
          </p:cNvPr>
          <p:cNvSpPr>
            <a:spLocks noGrp="1"/>
          </p:cNvSpPr>
          <p:nvPr>
            <p:ph idx="1"/>
          </p:nvPr>
        </p:nvSpPr>
        <p:spPr>
          <a:xfrm>
            <a:off x="640080" y="2633236"/>
            <a:ext cx="5737860" cy="3666980"/>
          </a:xfrm>
        </p:spPr>
        <p:txBody>
          <a:bodyPr>
            <a:normAutofit/>
          </a:bodyPr>
          <a:lstStyle/>
          <a:p>
            <a:r>
              <a:rPr lang="en-CA" dirty="0"/>
              <a:t>My aspiration is to test proposed architecture in real time on Twitter and explore how the identified fake news spread </a:t>
            </a:r>
          </a:p>
          <a:p>
            <a:r>
              <a:rPr lang="en-CA" sz="2100" dirty="0"/>
              <a:t>To define potential viral tweets using text and check the propagation using GNN afterwards</a:t>
            </a:r>
          </a:p>
          <a:p>
            <a:r>
              <a:rPr lang="en-CA" dirty="0"/>
              <a:t>But firstly, I would like to advance Patel’s model and use LLM based tokenization and embedding instead of TF-IDF (image - Graph creation steps (Patel, 2025) </a:t>
            </a:r>
          </a:p>
        </p:txBody>
      </p:sp>
      <p:pic>
        <p:nvPicPr>
          <p:cNvPr id="5" name="Picture 4">
            <a:extLst>
              <a:ext uri="{FF2B5EF4-FFF2-40B4-BE49-F238E27FC236}">
                <a16:creationId xmlns:a16="http://schemas.microsoft.com/office/drawing/2014/main" id="{465D4660-EE60-CEBB-57D4-4FD14B284504}"/>
              </a:ext>
            </a:extLst>
          </p:cNvPr>
          <p:cNvPicPr>
            <a:picLocks noChangeAspect="1"/>
          </p:cNvPicPr>
          <p:nvPr/>
        </p:nvPicPr>
        <p:blipFill>
          <a:blip r:embed="rId3"/>
          <a:stretch>
            <a:fillRect/>
          </a:stretch>
        </p:blipFill>
        <p:spPr>
          <a:xfrm>
            <a:off x="7208965" y="914400"/>
            <a:ext cx="4268257" cy="5385816"/>
          </a:xfrm>
          <a:prstGeom prst="rect">
            <a:avLst/>
          </a:prstGeom>
        </p:spPr>
      </p:pic>
    </p:spTree>
    <p:extLst>
      <p:ext uri="{BB962C8B-B14F-4D97-AF65-F5344CB8AC3E}">
        <p14:creationId xmlns:p14="http://schemas.microsoft.com/office/powerpoint/2010/main" val="872619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ED371-7383-EDBA-D1E7-8A250D2778D1}"/>
              </a:ext>
            </a:extLst>
          </p:cNvPr>
          <p:cNvSpPr>
            <a:spLocks noGrp="1"/>
          </p:cNvSpPr>
          <p:nvPr>
            <p:ph type="title"/>
          </p:nvPr>
        </p:nvSpPr>
        <p:spPr/>
        <p:txBody>
          <a:bodyPr>
            <a:normAutofit/>
          </a:bodyPr>
          <a:lstStyle/>
          <a:p>
            <a:r>
              <a:rPr lang="en-CA" dirty="0"/>
              <a:t>Aims and Objectives</a:t>
            </a:r>
          </a:p>
        </p:txBody>
      </p:sp>
      <p:sp>
        <p:nvSpPr>
          <p:cNvPr id="3" name="Content Placeholder 2">
            <a:extLst>
              <a:ext uri="{FF2B5EF4-FFF2-40B4-BE49-F238E27FC236}">
                <a16:creationId xmlns:a16="http://schemas.microsoft.com/office/drawing/2014/main" id="{A165EEC9-7087-9D2C-3918-A61B6C864201}"/>
              </a:ext>
            </a:extLst>
          </p:cNvPr>
          <p:cNvSpPr>
            <a:spLocks noGrp="1"/>
          </p:cNvSpPr>
          <p:nvPr>
            <p:ph idx="1"/>
          </p:nvPr>
        </p:nvSpPr>
        <p:spPr/>
        <p:txBody>
          <a:bodyPr>
            <a:normAutofit/>
          </a:bodyPr>
          <a:lstStyle/>
          <a:p>
            <a:r>
              <a:rPr lang="en-CA" dirty="0"/>
              <a:t>Goal is to compare TF-IDF with LLM embeddings like </a:t>
            </a:r>
            <a:r>
              <a:rPr lang="en-CA" dirty="0" err="1"/>
              <a:t>miniLM</a:t>
            </a:r>
            <a:r>
              <a:rPr lang="en-CA" dirty="0"/>
              <a:t> / SBERT in graph creation</a:t>
            </a:r>
          </a:p>
          <a:p>
            <a:r>
              <a:rPr lang="en-CA" dirty="0"/>
              <a:t>H0 – there is no difference in model’s efficiency if TF-IDF is replaced with LLM embeddings</a:t>
            </a:r>
          </a:p>
          <a:p>
            <a:r>
              <a:rPr lang="en-CA" dirty="0"/>
              <a:t>H1 – there is a difference</a:t>
            </a:r>
          </a:p>
          <a:p>
            <a:r>
              <a:rPr lang="en-CA" dirty="0"/>
              <a:t>Rationale: To increase model’s efficiency, capture contextual information, and generate documents’ initial vector (LLM) based tokenization and embedding techniques should be used instead of word tokenization and vectorization technique</a:t>
            </a:r>
          </a:p>
          <a:p>
            <a:r>
              <a:rPr lang="en-CA" dirty="0"/>
              <a:t>Significance: Advancing state of the art model architecture which is ethical and effective and uses only text input</a:t>
            </a:r>
          </a:p>
        </p:txBody>
      </p:sp>
    </p:spTree>
    <p:extLst>
      <p:ext uri="{BB962C8B-B14F-4D97-AF65-F5344CB8AC3E}">
        <p14:creationId xmlns:p14="http://schemas.microsoft.com/office/powerpoint/2010/main" val="3013619986"/>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1697</Words>
  <Application>Microsoft Office PowerPoint</Application>
  <PresentationFormat>Widescreen</PresentationFormat>
  <Paragraphs>90</Paragraphs>
  <Slides>14</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Arial</vt:lpstr>
      <vt:lpstr>Grandview Display</vt:lpstr>
      <vt:lpstr>Wingdings</vt:lpstr>
      <vt:lpstr>DashVTI</vt:lpstr>
      <vt:lpstr>Misinformation detection on Twitter using ATA GNN</vt:lpstr>
      <vt:lpstr>Topic and its significance</vt:lpstr>
      <vt:lpstr>Natural Language Processing introduction</vt:lpstr>
      <vt:lpstr>NLP process</vt:lpstr>
      <vt:lpstr>Models used to detect misinformation</vt:lpstr>
      <vt:lpstr>Key Literature</vt:lpstr>
      <vt:lpstr>Main Themes</vt:lpstr>
      <vt:lpstr>Research Question</vt:lpstr>
      <vt:lpstr>Aims and Objectives</vt:lpstr>
      <vt:lpstr>Research Design</vt:lpstr>
      <vt:lpstr>Project Timeline</vt:lpstr>
      <vt:lpstr>THANK YOU! </vt:lpstr>
      <vt:lpstr>Bibliography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209</cp:revision>
  <dcterms:created xsi:type="dcterms:W3CDTF">2025-10-04T16:46:30Z</dcterms:created>
  <dcterms:modified xsi:type="dcterms:W3CDTF">2025-10-06T21:24:49Z</dcterms:modified>
</cp:coreProperties>
</file>