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urgette"/>
      <p:regular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EC37D4-6FF1-4AED-ACB6-E305644E9C7B}">
  <a:tblStyle styleId="{29EC37D4-6FF1-4AED-ACB6-E305644E9C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9DABB20-622C-49AC-BE74-A5661B9EFC1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08B4EA-C432-4D11-A4A2-CCD11371C2E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ArialBlack-regular.fntdata"/><Relationship Id="rId27" Type="http://schemas.openxmlformats.org/officeDocument/2006/relationships/font" Target="fonts/Courgett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fb21702f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fb21702f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dc868c5eb1530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bdc868c5eb1530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bdc868c5eb1530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fb21702f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fb21702f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fb21702f_0_1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fb21702f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156fc0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0156fc04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156fc0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40156fc04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156fc0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0156fc04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fb21702f_0_1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fb21702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dc868c5eb15308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dc868c5eb15308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bdc868c5eb15308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hvPy5MG6mFGijlX_BWyabPX7BJRmQM7A/view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hyperlink" Target="http://drive.google.com/file/d/1NkpOfqB3lux6dTKfdPXE_P6bcIeONAVG/view" TargetMode="External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jpg"/><Relationship Id="rId10" Type="http://schemas.openxmlformats.org/officeDocument/2006/relationships/image" Target="../media/image12.png"/><Relationship Id="rId13" Type="http://schemas.openxmlformats.org/officeDocument/2006/relationships/image" Target="../media/image27.png"/><Relationship Id="rId12" Type="http://schemas.openxmlformats.org/officeDocument/2006/relationships/hyperlink" Target="http://drive.google.com/file/d/1I3lF5OX_53SJFCn0GvG2hvVVLIKNuLS8/view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hyperlink" Target="mailto:multemark@gmail.com" TargetMode="External"/><Relationship Id="rId9" Type="http://schemas.openxmlformats.org/officeDocument/2006/relationships/image" Target="../media/image43.png"/><Relationship Id="rId5" Type="http://schemas.openxmlformats.org/officeDocument/2006/relationships/image" Target="../media/image37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7.jpg"/><Relationship Id="rId6" Type="http://schemas.openxmlformats.org/officeDocument/2006/relationships/hyperlink" Target="http://drive.google.com/file/d/1DRRsg51SPbTaIB3dzyRk0o78PJR9QFTY/view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Relationship Id="rId5" Type="http://schemas.openxmlformats.org/officeDocument/2006/relationships/hyperlink" Target="http://drive.google.com/file/d/1EDSIKupc7BWxzop1UMcwm0sErV061RHH/view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4.pn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20.jpg"/><Relationship Id="rId8" Type="http://schemas.openxmlformats.org/officeDocument/2006/relationships/hyperlink" Target="http://drive.google.com/file/d/1BLFT02U9lVo3NnQMFSK2d2VvMw0WKHy2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hyperlink" Target="http://drive.google.com/file/d/1N6B_8-hvNksqRW3lcJcM0F0VuFwhhnUZ/view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hyperlink" Target="http://drive.google.com/file/d/1PVLzsrdJ01sSefrNomPrJjMfRCPKEyUN/view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hyperlink" Target="http://drive.google.com/file/d/13LEmtvIm-b-EaM0Ji-CkTxAAOZQE6a76/view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Relationship Id="rId5" Type="http://schemas.openxmlformats.org/officeDocument/2006/relationships/image" Target="../media/image9.png"/><Relationship Id="rId6" Type="http://schemas.openxmlformats.org/officeDocument/2006/relationships/hyperlink" Target="http://drive.google.com/file/d/1dT_VLB81JhwJnnulQk6itsjF7ZOfKkkz/view" TargetMode="External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0.jpg"/><Relationship Id="rId6" Type="http://schemas.openxmlformats.org/officeDocument/2006/relationships/hyperlink" Target="http://drive.google.com/file/d/1zRqkWlEXc-rLX27GGLf8ChxXzqGvLTJ_/view" TargetMode="External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239025" y="4133000"/>
            <a:ext cx="2795400" cy="937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“Le partenaire de votre réussite”</a:t>
            </a:r>
            <a:endParaRPr b="1" sz="27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1989" r="0" t="-2679"/>
          <a:stretch/>
        </p:blipFill>
        <p:spPr>
          <a:xfrm>
            <a:off x="3311475" y="3322175"/>
            <a:ext cx="2734400" cy="14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Erothyme-CherryPicking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225" y="1614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9B17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3831772"/>
            <a:ext cx="9144000" cy="1311728"/>
          </a:xfrm>
          <a:prstGeom prst="flowChartPunchedTape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403252" y="1357364"/>
            <a:ext cx="5708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72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Merci beaucoup</a:t>
            </a:r>
            <a:endParaRPr sz="1100"/>
          </a:p>
        </p:txBody>
      </p:sp>
      <p:sp>
        <p:nvSpPr>
          <p:cNvPr id="170" name="Google Shape;170;p23"/>
          <p:cNvSpPr/>
          <p:nvPr/>
        </p:nvSpPr>
        <p:spPr>
          <a:xfrm>
            <a:off x="5906476" y="1798278"/>
            <a:ext cx="453600" cy="432600"/>
          </a:xfrm>
          <a:prstGeom prst="heart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697" y="0"/>
            <a:ext cx="938302" cy="1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150" y="1777850"/>
            <a:ext cx="1513125" cy="16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 title="merci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725" y="3374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55950" y="167425"/>
            <a:ext cx="40818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700">
                <a:latin typeface="Comic Sans MS"/>
                <a:ea typeface="Comic Sans MS"/>
                <a:cs typeface="Comic Sans MS"/>
                <a:sym typeface="Comic Sans MS"/>
              </a:rPr>
              <a:t>“Le Partenaire De Votre Réussite”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0" name="Google Shape;180;p24"/>
          <p:cNvSpPr txBox="1"/>
          <p:nvPr/>
        </p:nvSpPr>
        <p:spPr>
          <a:xfrm>
            <a:off x="5068400" y="650100"/>
            <a:ext cx="3652800" cy="6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FFFFFF"/>
                </a:solidFill>
              </a:rPr>
              <a:t>Contactez-nous</a:t>
            </a:r>
            <a:endParaRPr sz="2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</a:rPr>
              <a:t>                Mult e-Mark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                      </a:t>
            </a:r>
            <a:r>
              <a:rPr lang="fr" sz="1200">
                <a:solidFill>
                  <a:schemeClr val="lt1"/>
                </a:solidFill>
              </a:rPr>
              <a:t>Fianarantsoa, Madagascar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sz="1300">
                <a:solidFill>
                  <a:schemeClr val="lt1"/>
                </a:solidFill>
              </a:rPr>
              <a:t> </a:t>
            </a:r>
            <a:r>
              <a:rPr b="1" lang="fr" sz="1300">
                <a:solidFill>
                  <a:schemeClr val="lt1"/>
                </a:solidFill>
              </a:rPr>
              <a:t>+261 34 30 205 76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u="sng">
                <a:solidFill>
                  <a:schemeClr val="hlink"/>
                </a:solidFill>
                <a:hlinkClick r:id="rId4"/>
              </a:rPr>
              <a:t>multemark@gmail.com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b="1" lang="fr" sz="1300">
                <a:solidFill>
                  <a:schemeClr val="lt1"/>
                </a:solidFill>
              </a:rPr>
              <a:t>MultE-Mark</a:t>
            </a:r>
            <a:r>
              <a:rPr b="1" lang="fr">
                <a:solidFill>
                  <a:schemeClr val="lt1"/>
                </a:solidFill>
              </a:rPr>
              <a:t>@pagefacebook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</a:t>
            </a:r>
            <a:r>
              <a:rPr lang="fr" sz="1300">
                <a:solidFill>
                  <a:schemeClr val="lt1"/>
                </a:solidFill>
              </a:rPr>
              <a:t>  </a:t>
            </a:r>
            <a:r>
              <a:rPr b="1" lang="fr" sz="1300">
                <a:solidFill>
                  <a:schemeClr val="lt1"/>
                </a:solidFill>
              </a:rPr>
              <a:t> </a:t>
            </a:r>
            <a:r>
              <a:rPr b="1" lang="fr">
                <a:solidFill>
                  <a:schemeClr val="lt1"/>
                </a:solidFill>
              </a:rPr>
              <a:t>@multemark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599" y="171734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4598" y="2380900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597" y="2951422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4075" y="3521950"/>
            <a:ext cx="485650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599" y="412949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550" y="1351050"/>
            <a:ext cx="3981450" cy="35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76900" y="3783725"/>
            <a:ext cx="867100" cy="1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 title="contact.mp3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5825" y="4482150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4102550" y="3075950"/>
            <a:ext cx="4512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LIVRABLES SUR</a:t>
            </a:r>
            <a:r>
              <a:rPr lang="fr" sz="3620"/>
              <a:t> MS Créa</a:t>
            </a:r>
            <a:endParaRPr sz="3620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30600" y="4186250"/>
            <a:ext cx="78930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Du 18 juillet au 30 juillet 20</a:t>
            </a:r>
            <a:r>
              <a:rPr b="1" lang="fr">
                <a:solidFill>
                  <a:schemeClr val="dk1"/>
                </a:solidFill>
              </a:rPr>
              <a:t>22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0" y="1232500"/>
            <a:ext cx="2875250" cy="27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2800" y="0"/>
            <a:ext cx="711200" cy="9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Record (Ny Hasina 1)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4267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688" y="3054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69138"/>
                </a:solidFill>
              </a:rPr>
              <a:t>Introduction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99625" y="109442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l</a:t>
            </a:r>
            <a:r>
              <a:rPr b="1" lang="fr" sz="1908"/>
              <a:t>es apprenants de SAYNA en Marketing Digital </a:t>
            </a:r>
            <a:r>
              <a:rPr b="1" lang="fr" sz="1908"/>
              <a:t>devons</a:t>
            </a:r>
            <a:r>
              <a:rPr b="1" lang="fr" sz="1908"/>
              <a:t> mettre en place une stratégie marketing et élaborer un plan de communication en se basant sur une entreprise de notre choix.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avons </a:t>
            </a:r>
            <a:r>
              <a:rPr b="1" lang="fr" sz="1908"/>
              <a:t>créé une</a:t>
            </a:r>
            <a:r>
              <a:rPr b="1" lang="fr" sz="1908"/>
              <a:t> agence marketing digitale </a:t>
            </a:r>
            <a:r>
              <a:rPr b="1" lang="fr" sz="1908"/>
              <a:t>nommée</a:t>
            </a:r>
            <a:r>
              <a:rPr b="1" lang="fr" sz="1908"/>
              <a:t> MULT e-MARK suite à notre formation. Elle est composée de quatre filles ambitieuses.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908"/>
              <a:t>Nous avons choisi votre entreprise MS créa pour commencer notre aventure professionnelle. Vous avez besoin de nous pour embellir votre image sur  la  communication digitale.</a:t>
            </a:r>
            <a:endParaRPr b="1" sz="1908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700" y="0"/>
            <a:ext cx="1003300" cy="1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Record (Ny Hasina 2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825" y="4508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L'équipe</a:t>
            </a:r>
            <a:endParaRPr sz="3600"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fr" sz="1600"/>
              <a:t>Nous sommes les mieux placées pour votre réussite !</a:t>
            </a:r>
            <a:endParaRPr i="1" sz="16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2642" l="-7200" r="7200" t="0"/>
          <a:stretch/>
        </p:blipFill>
        <p:spPr>
          <a:xfrm flipH="1">
            <a:off x="430200" y="1454850"/>
            <a:ext cx="16452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22974" l="0" r="0" t="22980"/>
          <a:stretch/>
        </p:blipFill>
        <p:spPr>
          <a:xfrm flipH="1">
            <a:off x="2626305" y="15155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18856" l="0" r="0" t="10387"/>
          <a:stretch/>
        </p:blipFill>
        <p:spPr>
          <a:xfrm>
            <a:off x="4850454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Corinah RAVELOARISOA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1725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Chef de projet en marketing digital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Ny Hasina RAVELOMANANTSOA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Fabrina 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ROJONIAINA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449668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00">
                <a:solidFill>
                  <a:schemeClr val="dk2"/>
                </a:solidFill>
              </a:rPr>
              <a:t> </a:t>
            </a:r>
            <a:r>
              <a:rPr b="1" lang="fr" sz="1900">
                <a:solidFill>
                  <a:srgbClr val="000000"/>
                </a:solidFill>
                <a:highlight>
                  <a:schemeClr val="dk1"/>
                </a:highlight>
              </a:rPr>
              <a:t>Webmarketer</a:t>
            </a:r>
            <a:endParaRPr b="1" sz="19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4667629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Rédacteur Web</a:t>
            </a:r>
            <a:endParaRPr b="1" sz="1900"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7">
            <a:alphaModFix/>
          </a:blip>
          <a:srcRect b="21731" l="0" r="0" t="6738"/>
          <a:stretch/>
        </p:blipFill>
        <p:spPr>
          <a:xfrm>
            <a:off x="7074590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Nirisoa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 RAZANADAHY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6885590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Manager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650" y="0"/>
            <a:ext cx="897350" cy="1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Record (Ny HAsina 3)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730" y="4620225"/>
            <a:ext cx="258400" cy="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05978"/>
            <a:ext cx="8229600" cy="583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fr" sz="2800">
                <a:latin typeface="Arial Black"/>
                <a:ea typeface="Arial Black"/>
                <a:cs typeface="Arial Black"/>
                <a:sym typeface="Arial Black"/>
              </a:rPr>
              <a:t>AUDIT DE </a:t>
            </a:r>
            <a:r>
              <a:rPr lang="fr" sz="2800">
                <a:latin typeface="Arial Black"/>
                <a:ea typeface="Arial Black"/>
                <a:cs typeface="Arial Black"/>
                <a:sym typeface="Arial Black"/>
              </a:rPr>
              <a:t>MS Créa</a:t>
            </a:r>
            <a:endParaRPr b="1"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L’environnement global de MS Créa,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La concurrence sur son marché,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Ses cibles,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Sa présence digitale,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Son référencement organique et payant sur les moteurs de recherches.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875" y="0"/>
            <a:ext cx="1468125" cy="18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 title="Slide_5_Audit_de_lEntrpse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47050"/>
            <a:ext cx="244050" cy="2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20"/>
            <a:ext cx="82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b="1" lang="fr" sz="2480"/>
              <a:t>MATRICE SWOT  DE MS Créa</a:t>
            </a:r>
            <a:endParaRPr b="1" sz="2480"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335589" y="6192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{29EC37D4-6FF1-4AED-ACB6-E305644E9C7B}</a:tableStyleId>
              </a:tblPr>
              <a:tblGrid>
                <a:gridCol w="4236400"/>
                <a:gridCol w="4236400"/>
              </a:tblGrid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FORCES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FAIBLESSES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9138"/>
                    </a:solidFill>
                  </a:tcPr>
                </a:tc>
              </a:tr>
              <a:tr h="1633950"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Qualité des produits vendus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Présence physique et en ligne de l’enseigne et ces produits.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Produits personnalisés et diversifiés.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Partenariats avec les médias locaux pour plus de visibilité.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 développé avec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quelques</a:t>
                      </a: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 influenceurs et célébrités.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Coût des mains d’œuvres de qualité assez avantageux.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Prix des produits compétitifs.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46175" marL="46175"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Manque de clarté sur son positionnement face au marché.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Pas de mise en place d’une stratégie de marketing et de communication digitale claire et pertinente.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contenus sont pauvres ni </a:t>
                      </a:r>
                      <a:r>
                        <a:rPr lang="fr" sz="1100">
                          <a:solidFill>
                            <a:schemeClr val="dk2"/>
                          </a:solidFill>
                        </a:rPr>
                        <a:t>engageants</a:t>
                      </a: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 pour sa communauté.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Sa présence en ligne n’est pas optimisée.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offres ne sont pas adaptées au segment qu’elle vise.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OPPORTUNITES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none" cap="none" strike="noStrike">
                          <a:solidFill>
                            <a:schemeClr val="dk1"/>
                          </a:solidFill>
                        </a:rPr>
                        <a:t>MENACES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solidFill>
                      <a:srgbClr val="E69138"/>
                    </a:solidFill>
                  </a:tcPr>
                </a:tc>
              </a:tr>
              <a:tr h="20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l’évènement organisé par l’état à travers le Ministère de l’artisanat et du métier : Fihamy Mada Fashion.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des évènements de mode dans des grands hôtels.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L’avènement du digital, de l’e-commerce et du social selling peuvent contribuer à catapulter ce secteur sur le marché international.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400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∙"/>
                      </a:pPr>
                      <a:r>
                        <a:t/>
                      </a:r>
                      <a:endParaRPr sz="800"/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Usurpation de ses créations par les couturiers classiques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locaux.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répercussion de la guerre en Ukraine sur les prix des matières premières et qui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impacterait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aussi sur les prix des produits finis.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 pouvoir d’achat de la population malgache  est devenu de plus en plus faible.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Et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l'inflation devient de plus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en plus galopante à Madagascar.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situation économique mondiale est en récession, la plupart des pays sont actuellement en crise, ainsi ce marché peut avoir des difficultés à gagner sa part sur le marché  à l’international.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Les chinois qui font main prise sur la plupart des matières premières des artisans à Madagascar.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975" y="0"/>
            <a:ext cx="799025" cy="11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Slide_6_Matrice_SWOT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50" y="46049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3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fr" sz="2400"/>
              <a:t>Récapitulatif de la situation de MS Créa en termes de communication digital</a:t>
            </a:r>
            <a:r>
              <a:rPr lang="fr" sz="1800"/>
              <a:t> </a:t>
            </a:r>
            <a:endParaRPr b="1" sz="1800"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984391" y="12917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{19DABB20-622C-49AC-BE74-A5661B9EFC10}</a:tableStyleId>
              </a:tblPr>
              <a:tblGrid>
                <a:gridCol w="2917325"/>
                <a:gridCol w="4139175"/>
              </a:tblGrid>
              <a:tr h="24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EXISTE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MANQUE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</a:tr>
              <a:tr h="23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Une page Facebook pas optimisé</a:t>
                      </a:r>
                      <a:endParaRPr sz="15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 site qui manque de visibilité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Sa présence dans d’autres canaux de communication digitale surtout sur les réseaux sociaux comme  Tik Tok ou  Instagram ou  Pinterest ou encore LinkedIn et pourquoi pas  YouTube.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stratégie sociale média pertinente.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ligne éditoriale et un calendrier éditorial.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La mise en place d’une vraie stratégie de marketing digital qui est aussi combinée avec une stratégie de marketing de contenu. 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refonte totale de son site avec une optimisation sur les points techniques, sémantiques, backlinks.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1295400" y="9202341"/>
            <a:ext cx="7686600" cy="9681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E9F1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575" y="22088"/>
            <a:ext cx="851425" cy="12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 title="Slide_7_Recapitulatifs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646854"/>
            <a:ext cx="344246" cy="34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41150"/>
            <a:ext cx="83280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Proposition d’une stratégie marketing complète pour</a:t>
            </a:r>
            <a:r>
              <a:rPr lang="fr" sz="3200"/>
              <a:t> MS Créa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85100" y="12033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{BA08B4EA-C432-4D11-A4A2-CCD11371C2EB}</a:tableStyleId>
              </a:tblPr>
              <a:tblGrid>
                <a:gridCol w="1462400"/>
                <a:gridCol w="1462400"/>
                <a:gridCol w="1462400"/>
                <a:gridCol w="1462400"/>
              </a:tblGrid>
              <a:tr h="2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Première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Deuxième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Troisième étape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Quatrième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994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première étape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de créer un benchmark.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L’une des choses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qu’il faut retenir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c’est quand on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dans le monde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 mode il faut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opter pour un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blog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donner 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fraicheur au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Twitter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Pinterest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sans oublié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Tiktok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qui est celui que je recommande le plus si vous voulait attirer les internautes.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seconde étape est de définir notre cible qui est en majorité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Oui des base c’est sont les femmes qui est à la source d’inspiration d’Ms créa dont les mères des familles, les jeunes filles, mais sans oublié que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plus et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enfants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pas perdu leur place pour être original dans une tenue Gasigasy.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détermination de la fréquence de la publication est très importante car c’est de là qu’on pourra savoir du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Quand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publier? A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quelle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heure 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Quoi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publié?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contenue à publier?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Combien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pub dans une journée?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 le mieux c’est que ça soit souvent pour avoir plus de visibilité.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décision et le choix du contenue est as prendre en compte aussi car il faut savoir faire le bon choix pour choisir les contenue à partager dans chaque réseaux sociaux comme par exemple sur Facebook faut attirer les gens par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vidéos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mais surtout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concours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jeu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196600" y="3422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{BA08B4EA-C432-4D11-A4A2-CCD11371C2EB}</a:tableStyleId>
              </a:tblPr>
              <a:tblGrid>
                <a:gridCol w="1949450"/>
                <a:gridCol w="1950075"/>
                <a:gridCol w="1950075"/>
              </a:tblGrid>
              <a:tr h="3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277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C’est moyen de communication est très efficace pour une entreprise de mode :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-Instagram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-Whatsapp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-Twitter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-Pinterest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-Tiktok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-Facebook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-Google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-Influenceur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-Communauté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125" y="1203375"/>
            <a:ext cx="1447800" cy="19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850" y="3528250"/>
            <a:ext cx="1475550" cy="1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title="Strategie_M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975" y="4150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2900095" y="2144586"/>
            <a:ext cx="5528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fr">
                <a:solidFill>
                  <a:schemeClr val="dk1"/>
                </a:solidFill>
              </a:rPr>
              <a:t>Les différents types de contenus </a:t>
            </a:r>
            <a:endParaRPr b="1">
              <a:solidFill>
                <a:schemeClr val="dk1"/>
              </a:solidFill>
            </a:endParaRPr>
          </a:p>
          <a:p>
            <a:pPr indent="-139700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63500" y="-661925"/>
            <a:ext cx="9207500" cy="2806500"/>
          </a:xfrm>
          <a:prstGeom prst="flowChartPunchedTape">
            <a:avLst/>
          </a:prstGeom>
          <a:solidFill>
            <a:srgbClr val="F59B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type="ctrTitle"/>
          </p:nvPr>
        </p:nvSpPr>
        <p:spPr>
          <a:xfrm>
            <a:off x="0" y="-450726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50"/>
              <a:buFont typeface="Calibri"/>
              <a:buNone/>
            </a:pPr>
            <a:r>
              <a:rPr lang="fr" sz="4120">
                <a:solidFill>
                  <a:srgbClr val="002060"/>
                </a:solidFill>
              </a:rPr>
              <a:t>La rédaction web au cœur de la stratégie de contenu</a:t>
            </a:r>
            <a:endParaRPr sz="4120"/>
          </a:p>
        </p:txBody>
      </p:sp>
      <p:sp>
        <p:nvSpPr>
          <p:cNvPr id="157" name="Google Shape;157;p22"/>
          <p:cNvSpPr txBox="1"/>
          <p:nvPr/>
        </p:nvSpPr>
        <p:spPr>
          <a:xfrm>
            <a:off x="1389379" y="2643261"/>
            <a:ext cx="4698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Arial"/>
              <a:buNone/>
            </a:pPr>
            <a:r>
              <a:rPr b="1" i="0" lang="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Contenus proposés</a:t>
            </a:r>
            <a:endParaRPr b="1" sz="2600">
              <a:solidFill>
                <a:schemeClr val="dk1"/>
              </a:solidFill>
            </a:endParaRPr>
          </a:p>
          <a:p>
            <a:pPr indent="-139700" lvl="0" marL="254000" marR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28189" y="321246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</a:t>
            </a:r>
            <a:endParaRPr b="1" sz="1100"/>
          </a:p>
        </p:txBody>
      </p:sp>
      <p:sp>
        <p:nvSpPr>
          <p:cNvPr id="159" name="Google Shape;159;p22"/>
          <p:cNvSpPr/>
          <p:nvPr/>
        </p:nvSpPr>
        <p:spPr>
          <a:xfrm>
            <a:off x="5505745" y="257175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fiches produits 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849" y="3391375"/>
            <a:ext cx="12509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900" y="-220800"/>
            <a:ext cx="1435100" cy="200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 title="strategie_2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288" y="4794725"/>
            <a:ext cx="196375" cy="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