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8" r:id="rId3"/>
    <p:sldId id="257" r:id="rId4"/>
    <p:sldId id="259" r:id="rId5"/>
    <p:sldId id="270" r:id="rId6"/>
    <p:sldId id="272" r:id="rId7"/>
    <p:sldId id="273" r:id="rId8"/>
    <p:sldId id="274" r:id="rId9"/>
    <p:sldId id="276" r:id="rId10"/>
    <p:sldId id="278" r:id="rId11"/>
    <p:sldId id="284" r:id="rId12"/>
    <p:sldId id="260" r:id="rId13"/>
    <p:sldId id="287" r:id="rId14"/>
    <p:sldId id="262" r:id="rId15"/>
    <p:sldId id="266" r:id="rId16"/>
    <p:sldId id="261" r:id="rId17"/>
    <p:sldId id="264" r:id="rId18"/>
    <p:sldId id="271" r:id="rId19"/>
    <p:sldId id="265" r:id="rId20"/>
    <p:sldId id="268" r:id="rId21"/>
    <p:sldId id="269" r:id="rId22"/>
    <p:sldId id="288" r:id="rId23"/>
    <p:sldId id="267" r:id="rId24"/>
    <p:sldId id="285" r:id="rId25"/>
    <p:sldId id="275" r:id="rId26"/>
    <p:sldId id="263" r:id="rId27"/>
    <p:sldId id="286" r:id="rId28"/>
    <p:sldId id="279" r:id="rId29"/>
    <p:sldId id="280" r:id="rId30"/>
    <p:sldId id="281" r:id="rId31"/>
    <p:sldId id="283"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p:scale>
          <a:sx n="82" d="100"/>
          <a:sy n="82" d="100"/>
        </p:scale>
        <p:origin x="-108" y="-6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0E656-8EA0-4A22-A526-34C28B463C4B}" type="datetimeFigureOut">
              <a:rPr lang="en-GB" smtClean="0"/>
              <a:t>22/01/2014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93F53-E68A-446D-9ED1-7ED0FB06B865}" type="slidenum">
              <a:rPr lang="en-GB" smtClean="0"/>
              <a:t>‹#›</a:t>
            </a:fld>
            <a:endParaRPr lang="en-GB"/>
          </a:p>
        </p:txBody>
      </p:sp>
    </p:spTree>
    <p:extLst>
      <p:ext uri="{BB962C8B-B14F-4D97-AF65-F5344CB8AC3E}">
        <p14:creationId xmlns:p14="http://schemas.microsoft.com/office/powerpoint/2010/main" val="192961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1/22/2014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f"/><Relationship Id="rId7" Type="http://schemas.openxmlformats.org/officeDocument/2006/relationships/image" Target="../media/image11.tiff"/><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Programming project</a:t>
            </a:r>
            <a:endParaRPr lang="en-GB" dirty="0"/>
          </a:p>
        </p:txBody>
      </p:sp>
      <p:sp>
        <p:nvSpPr>
          <p:cNvPr id="3" name="Subtitle 2"/>
          <p:cNvSpPr>
            <a:spLocks noGrp="1"/>
          </p:cNvSpPr>
          <p:nvPr>
            <p:ph type="subTitle" idx="1"/>
          </p:nvPr>
        </p:nvSpPr>
        <p:spPr/>
        <p:txBody>
          <a:bodyPr/>
          <a:lstStyle/>
          <a:p>
            <a:r>
              <a:rPr lang="en-GB" dirty="0" smtClean="0"/>
              <a:t>Victoria Hill</a:t>
            </a:r>
            <a:endParaRPr lang="en-GB" dirty="0"/>
          </a:p>
        </p:txBody>
      </p:sp>
    </p:spTree>
    <p:extLst>
      <p:ext uri="{BB962C8B-B14F-4D97-AF65-F5344CB8AC3E}">
        <p14:creationId xmlns:p14="http://schemas.microsoft.com/office/powerpoint/2010/main" val="3324834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874" y="529275"/>
            <a:ext cx="9720072" cy="1499616"/>
          </a:xfrm>
        </p:spPr>
        <p:txBody>
          <a:bodyPr/>
          <a:lstStyle/>
          <a:p>
            <a:r>
              <a:rPr lang="en-GB" dirty="0" smtClean="0"/>
              <a:t>The code</a:t>
            </a:r>
            <a:endParaRPr lang="en-GB" dirty="0"/>
          </a:p>
        </p:txBody>
      </p:sp>
      <p:sp>
        <p:nvSpPr>
          <p:cNvPr id="3" name="Content Placeholder 2"/>
          <p:cNvSpPr>
            <a:spLocks noGrp="1"/>
          </p:cNvSpPr>
          <p:nvPr>
            <p:ph idx="1"/>
          </p:nvPr>
        </p:nvSpPr>
        <p:spPr>
          <a:xfrm>
            <a:off x="-728471" y="2084832"/>
            <a:ext cx="11472671" cy="4023360"/>
          </a:xfrm>
        </p:spPr>
        <p:txBody>
          <a:bodyPr>
            <a:normAutofit/>
          </a:bodyPr>
          <a:lstStyle/>
          <a:p>
            <a:r>
              <a:rPr lang="en-GB" dirty="0" smtClean="0"/>
              <a:t>          up </a:t>
            </a:r>
            <a:r>
              <a:rPr lang="en-GB" dirty="0"/>
              <a:t>= </a:t>
            </a:r>
            <a:r>
              <a:rPr lang="en-GB" dirty="0" err="1"/>
              <a:t>CCSS_load_resize_and_rotate</a:t>
            </a:r>
            <a:r>
              <a:rPr lang="en-GB" dirty="0"/>
              <a:t>("./resources/</a:t>
            </a:r>
            <a:r>
              <a:rPr lang="en-GB" dirty="0" err="1"/>
              <a:t>img</a:t>
            </a:r>
            <a:r>
              <a:rPr lang="en-GB" dirty="0"/>
              <a:t>/smiley.png", 0.05, 180);</a:t>
            </a:r>
          </a:p>
          <a:p>
            <a:r>
              <a:rPr lang="en-GB" dirty="0"/>
              <a:t>	</a:t>
            </a:r>
            <a:r>
              <a:rPr lang="en-GB" dirty="0" err="1"/>
              <a:t>upLeft</a:t>
            </a:r>
            <a:r>
              <a:rPr lang="en-GB" dirty="0"/>
              <a:t> = </a:t>
            </a:r>
            <a:r>
              <a:rPr lang="en-GB" dirty="0" err="1"/>
              <a:t>CCSS_load_resize_and_rotate</a:t>
            </a:r>
            <a:r>
              <a:rPr lang="en-GB" dirty="0"/>
              <a:t>("./resources/</a:t>
            </a:r>
            <a:r>
              <a:rPr lang="en-GB" dirty="0" err="1"/>
              <a:t>img</a:t>
            </a:r>
            <a:r>
              <a:rPr lang="en-GB" dirty="0"/>
              <a:t>/smiley.png", 0.05, 225);</a:t>
            </a:r>
          </a:p>
          <a:p>
            <a:r>
              <a:rPr lang="en-GB" dirty="0"/>
              <a:t>	left = </a:t>
            </a:r>
            <a:r>
              <a:rPr lang="en-GB" dirty="0" err="1"/>
              <a:t>CCSS_load_resize_and_rotate</a:t>
            </a:r>
            <a:r>
              <a:rPr lang="en-GB" dirty="0"/>
              <a:t>("./resources/</a:t>
            </a:r>
            <a:r>
              <a:rPr lang="en-GB" dirty="0" err="1"/>
              <a:t>img</a:t>
            </a:r>
            <a:r>
              <a:rPr lang="en-GB" dirty="0"/>
              <a:t>/smiley.png", 0.05, 270);</a:t>
            </a:r>
          </a:p>
          <a:p>
            <a:r>
              <a:rPr lang="en-GB" dirty="0"/>
              <a:t>	</a:t>
            </a:r>
            <a:r>
              <a:rPr lang="en-GB" dirty="0" err="1"/>
              <a:t>downLeft</a:t>
            </a:r>
            <a:r>
              <a:rPr lang="en-GB" dirty="0"/>
              <a:t> = </a:t>
            </a:r>
            <a:r>
              <a:rPr lang="en-GB" dirty="0" err="1"/>
              <a:t>CCSS_load_resize_and_rotate</a:t>
            </a:r>
            <a:r>
              <a:rPr lang="en-GB" dirty="0"/>
              <a:t>("./resources/</a:t>
            </a:r>
            <a:r>
              <a:rPr lang="en-GB" dirty="0" err="1"/>
              <a:t>img</a:t>
            </a:r>
            <a:r>
              <a:rPr lang="en-GB" dirty="0"/>
              <a:t>/smiley.png", 0.05, 315);</a:t>
            </a:r>
          </a:p>
          <a:p>
            <a:r>
              <a:rPr lang="en-GB" dirty="0"/>
              <a:t>	down = </a:t>
            </a:r>
            <a:r>
              <a:rPr lang="en-GB" dirty="0" err="1"/>
              <a:t>CCSS_load_resize_and_rotate</a:t>
            </a:r>
            <a:r>
              <a:rPr lang="en-GB" dirty="0"/>
              <a:t>("./resources/</a:t>
            </a:r>
            <a:r>
              <a:rPr lang="en-GB" dirty="0" err="1"/>
              <a:t>img</a:t>
            </a:r>
            <a:r>
              <a:rPr lang="en-GB" dirty="0"/>
              <a:t>/smiley.png", 0.05, 0);</a:t>
            </a:r>
          </a:p>
          <a:p>
            <a:r>
              <a:rPr lang="en-GB" dirty="0"/>
              <a:t>	</a:t>
            </a:r>
            <a:r>
              <a:rPr lang="en-GB" dirty="0" err="1"/>
              <a:t>downRight</a:t>
            </a:r>
            <a:r>
              <a:rPr lang="en-GB" dirty="0"/>
              <a:t> = </a:t>
            </a:r>
            <a:r>
              <a:rPr lang="en-GB" dirty="0" err="1"/>
              <a:t>CCSS_load_resize_and_rotate</a:t>
            </a:r>
            <a:r>
              <a:rPr lang="en-GB" dirty="0"/>
              <a:t>("./resources/</a:t>
            </a:r>
            <a:r>
              <a:rPr lang="en-GB" dirty="0" err="1"/>
              <a:t>img</a:t>
            </a:r>
            <a:r>
              <a:rPr lang="en-GB" dirty="0"/>
              <a:t>/smiley.png", 0.05, 45);</a:t>
            </a:r>
          </a:p>
          <a:p>
            <a:r>
              <a:rPr lang="en-GB" dirty="0"/>
              <a:t>	right = </a:t>
            </a:r>
            <a:r>
              <a:rPr lang="en-GB" dirty="0" err="1"/>
              <a:t>CCSS_load_resize_and_rotate</a:t>
            </a:r>
            <a:r>
              <a:rPr lang="en-GB" dirty="0"/>
              <a:t>("./resources/</a:t>
            </a:r>
            <a:r>
              <a:rPr lang="en-GB" dirty="0" err="1"/>
              <a:t>img</a:t>
            </a:r>
            <a:r>
              <a:rPr lang="en-GB" dirty="0"/>
              <a:t>/smiley.png", 0.05, 90);</a:t>
            </a:r>
          </a:p>
          <a:p>
            <a:r>
              <a:rPr lang="en-GB" dirty="0"/>
              <a:t>	</a:t>
            </a:r>
            <a:r>
              <a:rPr lang="en-GB" dirty="0" err="1"/>
              <a:t>upRight</a:t>
            </a:r>
            <a:r>
              <a:rPr lang="en-GB" dirty="0"/>
              <a:t> = </a:t>
            </a:r>
            <a:r>
              <a:rPr lang="en-GB" dirty="0" err="1"/>
              <a:t>CCSS_load_resize_and_rotate</a:t>
            </a:r>
            <a:r>
              <a:rPr lang="en-GB" dirty="0"/>
              <a:t>("./resources/</a:t>
            </a:r>
            <a:r>
              <a:rPr lang="en-GB" dirty="0" err="1"/>
              <a:t>img</a:t>
            </a:r>
            <a:r>
              <a:rPr lang="en-GB" dirty="0"/>
              <a:t>/smiley.png", 0.05, 135);</a:t>
            </a:r>
          </a:p>
        </p:txBody>
      </p:sp>
      <p:sp>
        <p:nvSpPr>
          <p:cNvPr id="4" name="TextBox 3"/>
          <p:cNvSpPr txBox="1"/>
          <p:nvPr/>
        </p:nvSpPr>
        <p:spPr>
          <a:xfrm>
            <a:off x="6386945" y="817418"/>
            <a:ext cx="4516582" cy="923330"/>
          </a:xfrm>
          <a:prstGeom prst="rect">
            <a:avLst/>
          </a:prstGeom>
          <a:noFill/>
        </p:spPr>
        <p:txBody>
          <a:bodyPr wrap="square" rtlCol="0">
            <a:spAutoFit/>
          </a:bodyPr>
          <a:lstStyle/>
          <a:p>
            <a:r>
              <a:rPr lang="en-GB" dirty="0" smtClean="0"/>
              <a:t>This code shows how when a character travels in a certain direction it will show up as rotated.</a:t>
            </a:r>
            <a:endParaRPr lang="en-GB" dirty="0"/>
          </a:p>
        </p:txBody>
      </p:sp>
      <p:sp>
        <p:nvSpPr>
          <p:cNvPr id="5" name="Curved Left Arrow 4"/>
          <p:cNvSpPr/>
          <p:nvPr/>
        </p:nvSpPr>
        <p:spPr>
          <a:xfrm>
            <a:off x="10335491" y="1205345"/>
            <a:ext cx="1510145" cy="24106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48091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b="11164"/>
          <a:stretch/>
        </p:blipFill>
        <p:spPr>
          <a:xfrm>
            <a:off x="1024128" y="360218"/>
            <a:ext cx="10374421" cy="5181600"/>
          </a:xfrm>
          <a:prstGeom prst="rect">
            <a:avLst/>
          </a:prstGeom>
        </p:spPr>
      </p:pic>
      <p:cxnSp>
        <p:nvCxnSpPr>
          <p:cNvPr id="6" name="Straight Arrow Connector 5"/>
          <p:cNvCxnSpPr/>
          <p:nvPr/>
        </p:nvCxnSpPr>
        <p:spPr>
          <a:xfrm flipH="1">
            <a:off x="9753600" y="1080655"/>
            <a:ext cx="990601" cy="2535381"/>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307782" y="2286000"/>
            <a:ext cx="0" cy="23829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019309" y="4609560"/>
            <a:ext cx="2854036" cy="2031325"/>
          </a:xfrm>
          <a:prstGeom prst="rect">
            <a:avLst/>
          </a:prstGeom>
          <a:noFill/>
        </p:spPr>
        <p:txBody>
          <a:bodyPr wrap="square" rtlCol="0">
            <a:spAutoFit/>
          </a:bodyPr>
          <a:lstStyle/>
          <a:p>
            <a:r>
              <a:rPr lang="en-GB" dirty="0" smtClean="0">
                <a:solidFill>
                  <a:srgbClr val="FF0000"/>
                </a:solidFill>
              </a:rPr>
              <a:t>Again with this part of the movement we had no problem, and the character began to move as normal but rotated to face the direction it travelled.</a:t>
            </a:r>
            <a:endParaRPr lang="en-GB" dirty="0">
              <a:solidFill>
                <a:srgbClr val="FF0000"/>
              </a:solidFill>
            </a:endParaRPr>
          </a:p>
        </p:txBody>
      </p:sp>
      <p:sp>
        <p:nvSpPr>
          <p:cNvPr id="13" name="TextBox 12"/>
          <p:cNvSpPr txBox="1"/>
          <p:nvPr/>
        </p:nvSpPr>
        <p:spPr>
          <a:xfrm>
            <a:off x="2660072" y="4821383"/>
            <a:ext cx="5624945" cy="584775"/>
          </a:xfrm>
          <a:prstGeom prst="rect">
            <a:avLst/>
          </a:prstGeom>
          <a:noFill/>
        </p:spPr>
        <p:txBody>
          <a:bodyPr wrap="square" rtlCol="0">
            <a:spAutoFit/>
          </a:bodyPr>
          <a:lstStyle/>
          <a:p>
            <a:r>
              <a:rPr lang="en-GB" sz="3200" dirty="0" smtClean="0"/>
              <a:t>SUCCESS!</a:t>
            </a:r>
            <a:endParaRPr lang="en-GB" sz="3200" dirty="0"/>
          </a:p>
        </p:txBody>
      </p:sp>
    </p:spTree>
    <p:extLst>
      <p:ext uri="{BB962C8B-B14F-4D97-AF65-F5344CB8AC3E}">
        <p14:creationId xmlns:p14="http://schemas.microsoft.com/office/powerpoint/2010/main" val="1087765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walls</a:t>
            </a:r>
            <a:endParaRPr lang="en-GB" dirty="0"/>
          </a:p>
        </p:txBody>
      </p:sp>
      <p:sp>
        <p:nvSpPr>
          <p:cNvPr id="3" name="Content Placeholder 2"/>
          <p:cNvSpPr>
            <a:spLocks noGrp="1"/>
          </p:cNvSpPr>
          <p:nvPr>
            <p:ph idx="1"/>
          </p:nvPr>
        </p:nvSpPr>
        <p:spPr/>
        <p:txBody>
          <a:bodyPr numCol="1">
            <a:normAutofit/>
          </a:bodyPr>
          <a:lstStyle/>
          <a:p>
            <a:r>
              <a:rPr lang="en-GB" sz="2400" dirty="0"/>
              <a:t>After	using	</a:t>
            </a:r>
            <a:r>
              <a:rPr lang="en-GB" sz="2400" dirty="0" smtClean="0"/>
              <a:t>the code that we were already supplied with, we had the </a:t>
            </a:r>
            <a:r>
              <a:rPr lang="en-GB" sz="2400" dirty="0" smtClean="0"/>
              <a:t>basis</a:t>
            </a:r>
            <a:r>
              <a:rPr lang="en-GB" sz="2400" dirty="0"/>
              <a:t> </a:t>
            </a:r>
            <a:r>
              <a:rPr lang="en-GB" sz="2400" dirty="0" smtClean="0"/>
              <a:t>of </a:t>
            </a:r>
            <a:r>
              <a:rPr lang="en-GB" sz="2400" dirty="0" smtClean="0"/>
              <a:t>the game. The first subtask that we began to develop was inserting the walls, after drawing out our plan of the walls and where we planned to put the walls we began finding the right co-ordinates.</a:t>
            </a:r>
          </a:p>
          <a:p>
            <a:r>
              <a:rPr lang="en-GB" sz="2400" dirty="0" smtClean="0"/>
              <a:t>As we found all the co-ordinates we needed we then began to write the program for the walls, this program was done firstly by making a flowchart and then writing it out in code from there. </a:t>
            </a:r>
            <a:endParaRPr lang="en-GB" sz="2400" dirty="0"/>
          </a:p>
        </p:txBody>
      </p:sp>
    </p:spTree>
    <p:extLst>
      <p:ext uri="{BB962C8B-B14F-4D97-AF65-F5344CB8AC3E}">
        <p14:creationId xmlns:p14="http://schemas.microsoft.com/office/powerpoint/2010/main" val="165114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4437" b="10370"/>
          <a:stretch/>
        </p:blipFill>
        <p:spPr bwMode="auto">
          <a:xfrm>
            <a:off x="7644858" y="3185211"/>
            <a:ext cx="4821076" cy="378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221" b="10587"/>
          <a:stretch/>
        </p:blipFill>
        <p:spPr bwMode="auto">
          <a:xfrm>
            <a:off x="4094807" y="3293907"/>
            <a:ext cx="4458884" cy="368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3079" b="11239"/>
          <a:stretch/>
        </p:blipFill>
        <p:spPr bwMode="auto">
          <a:xfrm>
            <a:off x="0" y="3391980"/>
            <a:ext cx="4213185" cy="35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3788" b="10802"/>
          <a:stretch/>
        </p:blipFill>
        <p:spPr bwMode="auto">
          <a:xfrm>
            <a:off x="7965945" y="0"/>
            <a:ext cx="4365806" cy="350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GB"/>
          </a:p>
        </p:txBody>
      </p:sp>
      <p:pic>
        <p:nvPicPr>
          <p:cNvPr id="4" name="Picture 2"/>
          <p:cNvPicPr>
            <a:picLocks noGrp="1" noChangeAspect="1" noChangeArrowheads="1"/>
          </p:cNvPicPr>
          <p:nvPr>
            <p:ph idx="1"/>
          </p:nvPr>
        </p:nvPicPr>
        <p:blipFill rotWithShape="1">
          <a:blip r:embed="rId6">
            <a:extLst>
              <a:ext uri="{28A0092B-C50C-407E-A947-70E740481C1C}">
                <a14:useLocalDpi xmlns:a14="http://schemas.microsoft.com/office/drawing/2010/main" val="0"/>
              </a:ext>
            </a:extLst>
          </a:blip>
          <a:srcRect t="3741" b="10515"/>
          <a:stretch/>
        </p:blipFill>
        <p:spPr bwMode="auto">
          <a:xfrm>
            <a:off x="0" y="0"/>
            <a:ext cx="4151566" cy="3449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t="3861" b="10649"/>
          <a:stretch/>
        </p:blipFill>
        <p:spPr bwMode="auto">
          <a:xfrm>
            <a:off x="4094807" y="-1"/>
            <a:ext cx="4331564" cy="347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523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a:t>
            </a:r>
            <a:endParaRPr lang="en-GB" dirty="0"/>
          </a:p>
        </p:txBody>
      </p:sp>
      <p:sp>
        <p:nvSpPr>
          <p:cNvPr id="3" name="Content Placeholder 2"/>
          <p:cNvSpPr>
            <a:spLocks noGrp="1"/>
          </p:cNvSpPr>
          <p:nvPr>
            <p:ph idx="1"/>
          </p:nvPr>
        </p:nvSpPr>
        <p:spPr>
          <a:xfrm>
            <a:off x="1024128" y="2286000"/>
            <a:ext cx="5422971" cy="4045352"/>
          </a:xfrm>
        </p:spPr>
        <p:txBody>
          <a:bodyPr numCol="2">
            <a:normAutofit fontScale="25000" lnSpcReduction="20000"/>
          </a:bodyPr>
          <a:lstStyle/>
          <a:p>
            <a:pPr marL="0" indent="0">
              <a:buNone/>
            </a:pPr>
            <a:r>
              <a:rPr lang="en-GB" dirty="0" smtClean="0"/>
              <a:t> </a:t>
            </a:r>
            <a:r>
              <a:rPr lang="en-GB" sz="7200" dirty="0"/>
              <a:t>walls[0].x=60; </a:t>
            </a:r>
            <a:endParaRPr lang="en-GB" sz="7200" dirty="0" smtClean="0"/>
          </a:p>
          <a:p>
            <a:pPr marL="0" indent="0">
              <a:buNone/>
            </a:pPr>
            <a:r>
              <a:rPr lang="en-GB" sz="7200" dirty="0" smtClean="0"/>
              <a:t> </a:t>
            </a:r>
            <a:r>
              <a:rPr lang="en-GB" sz="7200" dirty="0"/>
              <a:t>walls[0].y=0; </a:t>
            </a:r>
          </a:p>
          <a:p>
            <a:pPr marL="0" indent="0">
              <a:buNone/>
            </a:pPr>
            <a:r>
              <a:rPr lang="en-GB" sz="7200" dirty="0" smtClean="0"/>
              <a:t> </a:t>
            </a:r>
            <a:r>
              <a:rPr lang="en-GB" sz="7200" dirty="0"/>
              <a:t>walls[1].x=120; </a:t>
            </a:r>
          </a:p>
          <a:p>
            <a:pPr marL="0" indent="0">
              <a:buNone/>
            </a:pPr>
            <a:r>
              <a:rPr lang="en-GB" sz="7200" dirty="0" smtClean="0"/>
              <a:t> </a:t>
            </a:r>
            <a:r>
              <a:rPr lang="en-GB" sz="7200" dirty="0"/>
              <a:t>walls[1].y=0; </a:t>
            </a:r>
          </a:p>
          <a:p>
            <a:pPr marL="0" indent="0">
              <a:buNone/>
            </a:pPr>
            <a:r>
              <a:rPr lang="en-GB" sz="7200" dirty="0" smtClean="0"/>
              <a:t> </a:t>
            </a:r>
            <a:r>
              <a:rPr lang="en-GB" sz="7200" dirty="0"/>
              <a:t>walls[2].x=120; </a:t>
            </a:r>
          </a:p>
          <a:p>
            <a:pPr marL="0" indent="0">
              <a:buNone/>
            </a:pPr>
            <a:r>
              <a:rPr lang="en-GB" sz="7200" dirty="0" smtClean="0"/>
              <a:t> </a:t>
            </a:r>
            <a:r>
              <a:rPr lang="en-GB" sz="7200" dirty="0"/>
              <a:t>walls[2].y=60; </a:t>
            </a:r>
          </a:p>
          <a:p>
            <a:pPr marL="0" indent="0">
              <a:buNone/>
            </a:pPr>
            <a:r>
              <a:rPr lang="en-GB" sz="7200" dirty="0" smtClean="0"/>
              <a:t> </a:t>
            </a:r>
            <a:r>
              <a:rPr lang="en-GB" sz="7200" dirty="0"/>
              <a:t>walls[3].x=240; </a:t>
            </a:r>
          </a:p>
          <a:p>
            <a:pPr marL="0" indent="0">
              <a:buNone/>
            </a:pPr>
            <a:r>
              <a:rPr lang="en-GB" sz="7200" dirty="0" smtClean="0"/>
              <a:t> </a:t>
            </a:r>
            <a:r>
              <a:rPr lang="en-GB" sz="7200" dirty="0"/>
              <a:t>walls[3].y=60; </a:t>
            </a:r>
          </a:p>
          <a:p>
            <a:pPr marL="0" indent="0">
              <a:buNone/>
            </a:pPr>
            <a:r>
              <a:rPr lang="en-GB" sz="7200" dirty="0" smtClean="0"/>
              <a:t> </a:t>
            </a:r>
            <a:r>
              <a:rPr lang="en-GB" sz="7200" dirty="0"/>
              <a:t>walls[4].x=60; </a:t>
            </a:r>
          </a:p>
          <a:p>
            <a:pPr marL="0" indent="0">
              <a:buNone/>
            </a:pPr>
            <a:r>
              <a:rPr lang="en-GB" sz="7200" dirty="0" smtClean="0"/>
              <a:t> </a:t>
            </a:r>
            <a:r>
              <a:rPr lang="en-GB" sz="7200" dirty="0"/>
              <a:t>walls[4].y=120; </a:t>
            </a:r>
          </a:p>
          <a:p>
            <a:pPr marL="0" indent="0">
              <a:buNone/>
            </a:pPr>
            <a:r>
              <a:rPr lang="en-GB" sz="7200" dirty="0" smtClean="0"/>
              <a:t> </a:t>
            </a:r>
            <a:r>
              <a:rPr lang="en-GB" sz="7200" dirty="0"/>
              <a:t>walls[5].x=240; </a:t>
            </a:r>
          </a:p>
          <a:p>
            <a:pPr marL="0" indent="0">
              <a:buNone/>
            </a:pPr>
            <a:r>
              <a:rPr lang="en-GB" sz="7200" dirty="0" smtClean="0"/>
              <a:t> </a:t>
            </a:r>
            <a:r>
              <a:rPr lang="en-GB" sz="7200" dirty="0"/>
              <a:t>walls[5].y=180; </a:t>
            </a:r>
          </a:p>
          <a:p>
            <a:pPr marL="0" indent="0">
              <a:buNone/>
            </a:pPr>
            <a:r>
              <a:rPr lang="en-GB" sz="7200" dirty="0" smtClean="0"/>
              <a:t> </a:t>
            </a:r>
            <a:r>
              <a:rPr lang="en-GB" sz="7200" dirty="0"/>
              <a:t>walls[6].x=300; </a:t>
            </a:r>
          </a:p>
          <a:p>
            <a:pPr marL="0" indent="0">
              <a:buNone/>
            </a:pPr>
            <a:r>
              <a:rPr lang="en-GB" sz="7200" dirty="0" smtClean="0"/>
              <a:t> </a:t>
            </a:r>
            <a:r>
              <a:rPr lang="en-GB" sz="7200" dirty="0"/>
              <a:t>walls[6].y=180; </a:t>
            </a:r>
          </a:p>
          <a:p>
            <a:pPr marL="0" indent="0">
              <a:buNone/>
            </a:pPr>
            <a:r>
              <a:rPr lang="en-GB" sz="7200" dirty="0" smtClean="0"/>
              <a:t> </a:t>
            </a:r>
            <a:r>
              <a:rPr lang="en-GB" sz="7200" dirty="0"/>
              <a:t>walls[7].x=60; </a:t>
            </a:r>
          </a:p>
          <a:p>
            <a:pPr marL="0" indent="0">
              <a:buNone/>
            </a:pPr>
            <a:r>
              <a:rPr lang="en-GB" sz="7200" dirty="0" smtClean="0"/>
              <a:t> </a:t>
            </a:r>
            <a:r>
              <a:rPr lang="en-GB" sz="7200" dirty="0"/>
              <a:t>walls[7].y=240; </a:t>
            </a:r>
          </a:p>
          <a:p>
            <a:pPr marL="0" indent="0">
              <a:buNone/>
            </a:pPr>
            <a:r>
              <a:rPr lang="en-GB" sz="7200" dirty="0" smtClean="0"/>
              <a:t> </a:t>
            </a:r>
            <a:r>
              <a:rPr lang="en-GB" sz="7200" dirty="0"/>
              <a:t>walls[8].x=120; </a:t>
            </a:r>
          </a:p>
          <a:p>
            <a:pPr marL="0" indent="0">
              <a:buNone/>
            </a:pPr>
            <a:r>
              <a:rPr lang="en-GB" sz="7200" dirty="0" smtClean="0"/>
              <a:t> </a:t>
            </a:r>
            <a:r>
              <a:rPr lang="en-GB" sz="7200" dirty="0"/>
              <a:t>walls[8].y=240; </a:t>
            </a:r>
          </a:p>
          <a:p>
            <a:pPr marL="0" indent="0">
              <a:buNone/>
            </a:pPr>
            <a:r>
              <a:rPr lang="en-GB" sz="7200" dirty="0" smtClean="0"/>
              <a:t> </a:t>
            </a:r>
            <a:r>
              <a:rPr lang="en-GB" sz="7200" dirty="0"/>
              <a:t>walls[9].x=300; </a:t>
            </a:r>
          </a:p>
          <a:p>
            <a:pPr marL="0" indent="0">
              <a:buNone/>
            </a:pPr>
            <a:r>
              <a:rPr lang="en-GB" sz="7200" dirty="0" smtClean="0"/>
              <a:t> </a:t>
            </a:r>
            <a:r>
              <a:rPr lang="en-GB" sz="7200" dirty="0"/>
              <a:t>walls[9].y=240; </a:t>
            </a:r>
          </a:p>
          <a:p>
            <a:pPr marL="0" indent="0">
              <a:buNone/>
            </a:pPr>
            <a:r>
              <a:rPr lang="en-GB" sz="7200" dirty="0" smtClean="0"/>
              <a:t> </a:t>
            </a:r>
            <a:r>
              <a:rPr lang="en-GB" sz="7200" dirty="0"/>
              <a:t>*/</a:t>
            </a:r>
          </a:p>
        </p:txBody>
      </p:sp>
      <p:cxnSp>
        <p:nvCxnSpPr>
          <p:cNvPr id="8" name="Elbow Connector 7"/>
          <p:cNvCxnSpPr/>
          <p:nvPr/>
        </p:nvCxnSpPr>
        <p:spPr>
          <a:xfrm>
            <a:off x="6019800" y="3185160"/>
            <a:ext cx="2545080" cy="594360"/>
          </a:xfrm>
          <a:prstGeom prst="bentConnector3">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61120" y="3040856"/>
            <a:ext cx="3230880" cy="1477328"/>
          </a:xfrm>
          <a:prstGeom prst="rect">
            <a:avLst/>
          </a:prstGeom>
          <a:noFill/>
        </p:spPr>
        <p:txBody>
          <a:bodyPr wrap="square" rtlCol="0">
            <a:spAutoFit/>
          </a:bodyPr>
          <a:lstStyle/>
          <a:p>
            <a:r>
              <a:rPr lang="en-GB" dirty="0" smtClean="0"/>
              <a:t>This is the code we used to display the walls on the game background. We then went on to test this code in the form of unit testing. </a:t>
            </a:r>
            <a:endParaRPr lang="en-GB" dirty="0"/>
          </a:p>
        </p:txBody>
      </p:sp>
    </p:spTree>
    <p:extLst>
      <p:ext uri="{BB962C8B-B14F-4D97-AF65-F5344CB8AC3E}">
        <p14:creationId xmlns:p14="http://schemas.microsoft.com/office/powerpoint/2010/main" val="1872518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a:t>
            </a:r>
            <a:endParaRPr lang="en-GB" dirty="0"/>
          </a:p>
        </p:txBody>
      </p:sp>
      <p:sp>
        <p:nvSpPr>
          <p:cNvPr id="3" name="Content Placeholder 2"/>
          <p:cNvSpPr>
            <a:spLocks noGrp="1"/>
          </p:cNvSpPr>
          <p:nvPr>
            <p:ph idx="1"/>
          </p:nvPr>
        </p:nvSpPr>
        <p:spPr/>
        <p:txBody>
          <a:bodyPr>
            <a:normAutofit/>
          </a:bodyPr>
          <a:lstStyle/>
          <a:p>
            <a:r>
              <a:rPr lang="en-GB" sz="2800" dirty="0" err="1"/>
              <a:t>collision_box</a:t>
            </a:r>
            <a:r>
              <a:rPr lang="en-GB" sz="2800" dirty="0"/>
              <a:t>; </a:t>
            </a:r>
          </a:p>
          <a:p>
            <a:pPr marL="0" indent="0">
              <a:buNone/>
            </a:pPr>
            <a:r>
              <a:rPr lang="en-GB" sz="2800" dirty="0" smtClean="0"/>
              <a:t> </a:t>
            </a:r>
            <a:r>
              <a:rPr lang="en-GB" sz="2800" dirty="0" err="1" smtClean="0"/>
              <a:t>collision_box</a:t>
            </a:r>
            <a:r>
              <a:rPr lang="en-GB" sz="2800" dirty="0" smtClean="0"/>
              <a:t> </a:t>
            </a:r>
            <a:r>
              <a:rPr lang="en-GB" sz="2800" dirty="0"/>
              <a:t>*</a:t>
            </a:r>
            <a:r>
              <a:rPr lang="en-GB" sz="2800" dirty="0" err="1"/>
              <a:t>setUpWalls</a:t>
            </a:r>
            <a:r>
              <a:rPr lang="en-GB" sz="2800" dirty="0"/>
              <a:t>( void ) </a:t>
            </a:r>
          </a:p>
          <a:p>
            <a:r>
              <a:rPr lang="en-GB" sz="2800" dirty="0" err="1"/>
              <a:t>int</a:t>
            </a:r>
            <a:r>
              <a:rPr lang="en-GB" sz="2800" dirty="0"/>
              <a:t> </a:t>
            </a:r>
            <a:r>
              <a:rPr lang="en-GB" sz="2800" dirty="0" smtClean="0"/>
              <a:t>collide(</a:t>
            </a:r>
            <a:r>
              <a:rPr lang="en-GB" sz="2800" dirty="0" err="1" smtClean="0"/>
              <a:t>collision_box</a:t>
            </a:r>
            <a:r>
              <a:rPr lang="en-GB" sz="2800" dirty="0" smtClean="0"/>
              <a:t> </a:t>
            </a:r>
            <a:r>
              <a:rPr lang="en-GB" sz="2800" dirty="0"/>
              <a:t>box1,collision_box box2</a:t>
            </a:r>
            <a:r>
              <a:rPr lang="en-GB" sz="2800" dirty="0" smtClean="0"/>
              <a:t>){</a:t>
            </a:r>
          </a:p>
          <a:p>
            <a:endParaRPr lang="en-GB" sz="2800" dirty="0"/>
          </a:p>
          <a:p>
            <a:r>
              <a:rPr lang="en-GB" sz="2800" dirty="0" smtClean="0"/>
              <a:t>This is the piece of code that enabled the character to go back to the start automatically if they hit the walls.</a:t>
            </a:r>
            <a:endParaRPr lang="en-GB" sz="2800" dirty="0"/>
          </a:p>
        </p:txBody>
      </p:sp>
      <p:cxnSp>
        <p:nvCxnSpPr>
          <p:cNvPr id="5" name="Straight Arrow Connector 4"/>
          <p:cNvCxnSpPr/>
          <p:nvPr/>
        </p:nvCxnSpPr>
        <p:spPr>
          <a:xfrm>
            <a:off x="5344160" y="3810000"/>
            <a:ext cx="0" cy="77216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89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Bent Arrow 26"/>
          <p:cNvSpPr/>
          <p:nvPr/>
        </p:nvSpPr>
        <p:spPr>
          <a:xfrm rot="21398703">
            <a:off x="4253697" y="532666"/>
            <a:ext cx="1076446" cy="376755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lowchart: Data 25"/>
          <p:cNvSpPr/>
          <p:nvPr/>
        </p:nvSpPr>
        <p:spPr>
          <a:xfrm>
            <a:off x="7106853" y="3889556"/>
            <a:ext cx="2500134" cy="8213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The flowchart</a:t>
            </a:r>
            <a:endParaRPr lang="en-GB" dirty="0"/>
          </a:p>
        </p:txBody>
      </p:sp>
      <p:sp>
        <p:nvSpPr>
          <p:cNvPr id="3" name="Content Placeholder 2"/>
          <p:cNvSpPr>
            <a:spLocks noGrp="1"/>
          </p:cNvSpPr>
          <p:nvPr>
            <p:ph idx="1"/>
          </p:nvPr>
        </p:nvSpPr>
        <p:spPr/>
        <p:txBody>
          <a:bodyPr/>
          <a:lstStyle/>
          <a:p>
            <a:endParaRPr lang="en-GB" dirty="0"/>
          </a:p>
        </p:txBody>
      </p:sp>
      <p:sp>
        <p:nvSpPr>
          <p:cNvPr id="4" name="Flowchart: Alternate Process 3"/>
          <p:cNvSpPr/>
          <p:nvPr/>
        </p:nvSpPr>
        <p:spPr>
          <a:xfrm>
            <a:off x="5231757" y="127322"/>
            <a:ext cx="2569580" cy="7523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492187" y="318833"/>
            <a:ext cx="2048719" cy="369332"/>
          </a:xfrm>
          <a:prstGeom prst="rect">
            <a:avLst/>
          </a:prstGeom>
          <a:noFill/>
        </p:spPr>
        <p:txBody>
          <a:bodyPr wrap="square" rtlCol="0">
            <a:spAutoFit/>
          </a:bodyPr>
          <a:lstStyle/>
          <a:p>
            <a:pPr algn="ctr"/>
            <a:r>
              <a:rPr lang="en-GB" dirty="0" smtClean="0"/>
              <a:t>START</a:t>
            </a:r>
            <a:endParaRPr lang="en-GB" dirty="0"/>
          </a:p>
        </p:txBody>
      </p:sp>
      <p:cxnSp>
        <p:nvCxnSpPr>
          <p:cNvPr id="7" name="Straight Arrow Connector 6"/>
          <p:cNvCxnSpPr>
            <a:stCxn id="4" idx="2"/>
          </p:cNvCxnSpPr>
          <p:nvPr/>
        </p:nvCxnSpPr>
        <p:spPr>
          <a:xfrm>
            <a:off x="6516547" y="879676"/>
            <a:ext cx="0" cy="1105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16009" y="1985482"/>
            <a:ext cx="3090440" cy="108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5526911" y="2334479"/>
            <a:ext cx="2349661" cy="646331"/>
          </a:xfrm>
          <a:prstGeom prst="rect">
            <a:avLst/>
          </a:prstGeom>
          <a:noFill/>
        </p:spPr>
        <p:txBody>
          <a:bodyPr wrap="square" rtlCol="0">
            <a:spAutoFit/>
          </a:bodyPr>
          <a:lstStyle/>
          <a:p>
            <a:r>
              <a:rPr lang="en-GB" dirty="0" smtClean="0"/>
              <a:t>If character touches collision box</a:t>
            </a:r>
            <a:endParaRPr lang="en-GB" dirty="0"/>
          </a:p>
        </p:txBody>
      </p:sp>
      <p:cxnSp>
        <p:nvCxnSpPr>
          <p:cNvPr id="14" name="Straight Arrow Connector 13"/>
          <p:cNvCxnSpPr/>
          <p:nvPr/>
        </p:nvCxnSpPr>
        <p:spPr>
          <a:xfrm>
            <a:off x="7072130" y="3078403"/>
            <a:ext cx="1134319" cy="811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59883" y="4086392"/>
            <a:ext cx="1961909" cy="369332"/>
          </a:xfrm>
          <a:prstGeom prst="rect">
            <a:avLst/>
          </a:prstGeom>
          <a:noFill/>
        </p:spPr>
        <p:txBody>
          <a:bodyPr wrap="square" rtlCol="0">
            <a:spAutoFit/>
          </a:bodyPr>
          <a:lstStyle/>
          <a:p>
            <a:r>
              <a:rPr lang="en-GB" dirty="0" smtClean="0"/>
              <a:t>Continue game</a:t>
            </a:r>
            <a:endParaRPr lang="en-GB" dirty="0"/>
          </a:p>
        </p:txBody>
      </p:sp>
      <p:sp>
        <p:nvSpPr>
          <p:cNvPr id="18" name="TextBox 17"/>
          <p:cNvSpPr txBox="1"/>
          <p:nvPr/>
        </p:nvSpPr>
        <p:spPr>
          <a:xfrm>
            <a:off x="5069711" y="3298784"/>
            <a:ext cx="422476" cy="370389"/>
          </a:xfrm>
          <a:prstGeom prst="rect">
            <a:avLst/>
          </a:prstGeom>
          <a:noFill/>
        </p:spPr>
        <p:txBody>
          <a:bodyPr wrap="square" rtlCol="0">
            <a:spAutoFit/>
          </a:bodyPr>
          <a:lstStyle/>
          <a:p>
            <a:r>
              <a:rPr lang="en-GB" dirty="0" smtClean="0"/>
              <a:t>Y</a:t>
            </a:r>
            <a:endParaRPr lang="en-GB" dirty="0"/>
          </a:p>
        </p:txBody>
      </p:sp>
      <p:sp>
        <p:nvSpPr>
          <p:cNvPr id="19" name="TextBox 18"/>
          <p:cNvSpPr txBox="1"/>
          <p:nvPr/>
        </p:nvSpPr>
        <p:spPr>
          <a:xfrm>
            <a:off x="8079127" y="3235124"/>
            <a:ext cx="555585" cy="370389"/>
          </a:xfrm>
          <a:prstGeom prst="rect">
            <a:avLst/>
          </a:prstGeom>
          <a:noFill/>
        </p:spPr>
        <p:txBody>
          <a:bodyPr wrap="square" rtlCol="0">
            <a:spAutoFit/>
          </a:bodyPr>
          <a:lstStyle/>
          <a:p>
            <a:r>
              <a:rPr lang="en-GB" dirty="0" smtClean="0"/>
              <a:t>N</a:t>
            </a:r>
            <a:endParaRPr lang="en-GB" dirty="0"/>
          </a:p>
        </p:txBody>
      </p:sp>
      <p:cxnSp>
        <p:nvCxnSpPr>
          <p:cNvPr id="21" name="Straight Arrow Connector 20"/>
          <p:cNvCxnSpPr/>
          <p:nvPr/>
        </p:nvCxnSpPr>
        <p:spPr>
          <a:xfrm flipH="1">
            <a:off x="5671595" y="2900383"/>
            <a:ext cx="561370" cy="989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Data 21"/>
          <p:cNvSpPr/>
          <p:nvPr/>
        </p:nvSpPr>
        <p:spPr>
          <a:xfrm>
            <a:off x="4253697" y="3964329"/>
            <a:ext cx="2407532" cy="61345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4820855" y="3964329"/>
            <a:ext cx="1412111" cy="646331"/>
          </a:xfrm>
          <a:prstGeom prst="rect">
            <a:avLst/>
          </a:prstGeom>
          <a:noFill/>
        </p:spPr>
        <p:txBody>
          <a:bodyPr wrap="square" rtlCol="0">
            <a:spAutoFit/>
          </a:bodyPr>
          <a:lstStyle/>
          <a:p>
            <a:r>
              <a:rPr lang="en-GB" dirty="0" smtClean="0"/>
              <a:t>Return to start</a:t>
            </a:r>
            <a:endParaRPr lang="en-GB" dirty="0"/>
          </a:p>
        </p:txBody>
      </p:sp>
      <p:sp>
        <p:nvSpPr>
          <p:cNvPr id="29" name="TextBox 28"/>
          <p:cNvSpPr txBox="1"/>
          <p:nvPr/>
        </p:nvSpPr>
        <p:spPr>
          <a:xfrm>
            <a:off x="23788" y="3964328"/>
            <a:ext cx="5092221" cy="1846659"/>
          </a:xfrm>
          <a:prstGeom prst="rect">
            <a:avLst/>
          </a:prstGeom>
          <a:noFill/>
        </p:spPr>
        <p:txBody>
          <a:bodyPr wrap="square" rtlCol="0">
            <a:spAutoFit/>
          </a:bodyPr>
          <a:lstStyle/>
          <a:p>
            <a:r>
              <a:rPr lang="en-GB" sz="4800" dirty="0" smtClean="0"/>
              <a:t>Collision box flow chart</a:t>
            </a:r>
            <a:r>
              <a:rPr lang="en-GB" dirty="0" smtClean="0"/>
              <a:t>.</a:t>
            </a:r>
          </a:p>
          <a:p>
            <a:endParaRPr lang="en-GB" dirty="0"/>
          </a:p>
        </p:txBody>
      </p:sp>
    </p:spTree>
    <p:extLst>
      <p:ext uri="{BB962C8B-B14F-4D97-AF65-F5344CB8AC3E}">
        <p14:creationId xmlns:p14="http://schemas.microsoft.com/office/powerpoint/2010/main" val="3043633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Oval 4"/>
          <p:cNvSpPr/>
          <p:nvPr/>
        </p:nvSpPr>
        <p:spPr>
          <a:xfrm>
            <a:off x="10127673" y="415636"/>
            <a:ext cx="616527" cy="6511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Content Placeholder 3"/>
          <p:cNvPicPr>
            <a:picLocks noGrp="1" noChangeAspect="1"/>
          </p:cNvPicPr>
          <p:nvPr>
            <p:ph idx="1"/>
          </p:nvPr>
        </p:nvPicPr>
        <p:blipFill rotWithShape="1">
          <a:blip r:embed="rId2"/>
          <a:srcRect t="248" b="9338"/>
          <a:stretch/>
        </p:blipFill>
        <p:spPr>
          <a:xfrm>
            <a:off x="1024128" y="415636"/>
            <a:ext cx="9767929" cy="4965354"/>
          </a:xfrm>
          <a:prstGeom prst="rect">
            <a:avLst/>
          </a:prstGeom>
        </p:spPr>
      </p:pic>
      <p:cxnSp>
        <p:nvCxnSpPr>
          <p:cNvPr id="8" name="Straight Arrow Connector 7"/>
          <p:cNvCxnSpPr/>
          <p:nvPr/>
        </p:nvCxnSpPr>
        <p:spPr>
          <a:xfrm flipH="1">
            <a:off x="9829800" y="899160"/>
            <a:ext cx="487680" cy="19050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80120" y="2804160"/>
            <a:ext cx="2621280" cy="1200329"/>
          </a:xfrm>
          <a:prstGeom prst="rect">
            <a:avLst/>
          </a:prstGeom>
          <a:noFill/>
        </p:spPr>
        <p:txBody>
          <a:bodyPr wrap="square" rtlCol="0">
            <a:spAutoFit/>
          </a:bodyPr>
          <a:lstStyle/>
          <a:p>
            <a:r>
              <a:rPr lang="en-GB" dirty="0" smtClean="0"/>
              <a:t>After building and running the program, there were no problems shown.</a:t>
            </a:r>
            <a:endParaRPr lang="en-GB" dirty="0"/>
          </a:p>
        </p:txBody>
      </p:sp>
      <p:cxnSp>
        <p:nvCxnSpPr>
          <p:cNvPr id="11" name="Straight Arrow Connector 10"/>
          <p:cNvCxnSpPr/>
          <p:nvPr/>
        </p:nvCxnSpPr>
        <p:spPr>
          <a:xfrm flipH="1">
            <a:off x="6888480" y="4130040"/>
            <a:ext cx="2057400" cy="73152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00200" y="5775960"/>
            <a:ext cx="8835736" cy="369332"/>
          </a:xfrm>
          <a:prstGeom prst="rect">
            <a:avLst/>
          </a:prstGeom>
          <a:noFill/>
        </p:spPr>
        <p:txBody>
          <a:bodyPr wrap="square" rtlCol="0">
            <a:spAutoFit/>
          </a:bodyPr>
          <a:lstStyle/>
          <a:p>
            <a:r>
              <a:rPr lang="en-GB" dirty="0" smtClean="0"/>
              <a:t>We had now completed one of the subtasks.</a:t>
            </a:r>
            <a:endParaRPr lang="en-GB" dirty="0"/>
          </a:p>
        </p:txBody>
      </p:sp>
    </p:spTree>
    <p:extLst>
      <p:ext uri="{BB962C8B-B14F-4D97-AF65-F5344CB8AC3E}">
        <p14:creationId xmlns:p14="http://schemas.microsoft.com/office/powerpoint/2010/main" val="3599409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639" t="-9850" r="639" b="9850"/>
          <a:stretch/>
        </p:blipFill>
        <p:spPr>
          <a:xfrm>
            <a:off x="416807" y="-518160"/>
            <a:ext cx="10876033" cy="6114783"/>
          </a:xfrm>
          <a:prstGeom prst="rect">
            <a:avLst/>
          </a:prstGeom>
        </p:spPr>
      </p:pic>
      <p:sp>
        <p:nvSpPr>
          <p:cNvPr id="5" name="TextBox 4"/>
          <p:cNvSpPr txBox="1"/>
          <p:nvPr/>
        </p:nvSpPr>
        <p:spPr>
          <a:xfrm>
            <a:off x="6324600" y="3596640"/>
            <a:ext cx="5013960" cy="1200329"/>
          </a:xfrm>
          <a:prstGeom prst="rect">
            <a:avLst/>
          </a:prstGeom>
          <a:noFill/>
        </p:spPr>
        <p:txBody>
          <a:bodyPr wrap="square" rtlCol="0">
            <a:spAutoFit/>
          </a:bodyPr>
          <a:lstStyle/>
          <a:p>
            <a:r>
              <a:rPr lang="en-GB" dirty="0" smtClean="0">
                <a:solidFill>
                  <a:srgbClr val="FF0000"/>
                </a:solidFill>
              </a:rPr>
              <a:t>After testing the collision boxes we found that they also worked successfully, which meant that I game began to progress very well now. </a:t>
            </a:r>
            <a:endParaRPr lang="en-GB" dirty="0">
              <a:solidFill>
                <a:srgbClr val="FF0000"/>
              </a:solidFill>
            </a:endParaRPr>
          </a:p>
        </p:txBody>
      </p:sp>
      <p:cxnSp>
        <p:nvCxnSpPr>
          <p:cNvPr id="7" name="Straight Arrow Connector 6"/>
          <p:cNvCxnSpPr/>
          <p:nvPr/>
        </p:nvCxnSpPr>
        <p:spPr>
          <a:xfrm flipH="1">
            <a:off x="7917180" y="975360"/>
            <a:ext cx="2849880" cy="262128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273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Winning the game</a:t>
            </a:r>
            <a:endParaRPr lang="en-GB" dirty="0"/>
          </a:p>
        </p:txBody>
      </p:sp>
      <p:sp>
        <p:nvSpPr>
          <p:cNvPr id="3" name="Content Placeholder 2"/>
          <p:cNvSpPr>
            <a:spLocks noGrp="1"/>
          </p:cNvSpPr>
          <p:nvPr>
            <p:ph idx="1"/>
          </p:nvPr>
        </p:nvSpPr>
        <p:spPr/>
        <p:txBody>
          <a:bodyPr/>
          <a:lstStyle/>
          <a:p>
            <a:r>
              <a:rPr lang="en-GB" dirty="0" smtClean="0"/>
              <a:t>The next subtask we hade to complete was if </a:t>
            </a:r>
            <a:r>
              <a:rPr lang="en-GB" dirty="0"/>
              <a:t>the character is guided successfully around the maze to the finishing point then a message  or other indication of success should be displayed.  </a:t>
            </a:r>
            <a:endParaRPr lang="en-GB" dirty="0" smtClean="0"/>
          </a:p>
          <a:p>
            <a:r>
              <a:rPr lang="en-GB" dirty="0" smtClean="0"/>
              <a:t>Again once we had thought about how to do this logically we began to write the code. The logical thinking involved making another flow chart as this helps to show how we would go about writing the code. </a:t>
            </a:r>
            <a:endParaRPr lang="en-GB" dirty="0"/>
          </a:p>
          <a:p>
            <a:endParaRPr lang="en-GB" dirty="0"/>
          </a:p>
        </p:txBody>
      </p:sp>
    </p:spTree>
    <p:extLst>
      <p:ext uri="{BB962C8B-B14F-4D97-AF65-F5344CB8AC3E}">
        <p14:creationId xmlns:p14="http://schemas.microsoft.com/office/powerpoint/2010/main" val="3069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challenge set</a:t>
            </a:r>
            <a:endParaRPr lang="en-GB" dirty="0"/>
          </a:p>
        </p:txBody>
      </p:sp>
      <p:sp>
        <p:nvSpPr>
          <p:cNvPr id="3" name="Content Placeholder 2"/>
          <p:cNvSpPr>
            <a:spLocks noGrp="1"/>
          </p:cNvSpPr>
          <p:nvPr>
            <p:ph idx="1"/>
          </p:nvPr>
        </p:nvSpPr>
        <p:spPr/>
        <p:txBody>
          <a:bodyPr>
            <a:normAutofit/>
          </a:bodyPr>
          <a:lstStyle/>
          <a:p>
            <a:pPr algn="ctr" fontAlgn="base"/>
            <a:r>
              <a:rPr lang="en-GB" sz="3600" dirty="0"/>
              <a:t>Design code and test a maze game in which a character is guided through a simple maze by the  </a:t>
            </a:r>
          </a:p>
          <a:p>
            <a:pPr algn="ctr" fontAlgn="base"/>
            <a:r>
              <a:rPr lang="en-GB" sz="3600" dirty="0"/>
              <a:t>player pressing keys for left, right, up and down movements.  </a:t>
            </a:r>
          </a:p>
        </p:txBody>
      </p:sp>
    </p:spTree>
    <p:extLst>
      <p:ext uri="{BB962C8B-B14F-4D97-AF65-F5344CB8AC3E}">
        <p14:creationId xmlns:p14="http://schemas.microsoft.com/office/powerpoint/2010/main" val="146767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a:t>
            </a:r>
            <a:endParaRPr lang="en-GB" dirty="0"/>
          </a:p>
        </p:txBody>
      </p:sp>
      <p:sp>
        <p:nvSpPr>
          <p:cNvPr id="3" name="Content Placeholder 2"/>
          <p:cNvSpPr>
            <a:spLocks noGrp="1"/>
          </p:cNvSpPr>
          <p:nvPr>
            <p:ph idx="1"/>
          </p:nvPr>
        </p:nvSpPr>
        <p:spPr>
          <a:xfrm>
            <a:off x="1024127" y="2084832"/>
            <a:ext cx="9720073" cy="4023360"/>
          </a:xfrm>
        </p:spPr>
        <p:txBody>
          <a:bodyPr>
            <a:normAutofit fontScale="55000" lnSpcReduction="20000"/>
          </a:bodyPr>
          <a:lstStyle/>
          <a:p>
            <a:endParaRPr lang="en-GB" dirty="0" smtClean="0"/>
          </a:p>
          <a:p>
            <a:r>
              <a:rPr lang="en-GB" dirty="0" smtClean="0"/>
              <a:t>if </a:t>
            </a:r>
            <a:r>
              <a:rPr lang="en-GB" dirty="0"/>
              <a:t>(collide(</a:t>
            </a:r>
            <a:r>
              <a:rPr lang="en-GB" dirty="0" err="1"/>
              <a:t>Pbox</a:t>
            </a:r>
            <a:r>
              <a:rPr lang="en-GB" dirty="0"/>
              <a:t>, </a:t>
            </a:r>
            <a:r>
              <a:rPr lang="en-GB" dirty="0" err="1"/>
              <a:t>endBox</a:t>
            </a:r>
            <a:r>
              <a:rPr lang="en-GB" dirty="0"/>
              <a:t>)==1){</a:t>
            </a:r>
            <a:br>
              <a:rPr lang="en-GB" dirty="0"/>
            </a:br>
            <a:r>
              <a:rPr lang="en-GB" dirty="0" err="1"/>
              <a:t>CCSS_apply_surface</a:t>
            </a:r>
            <a:r>
              <a:rPr lang="en-GB" dirty="0"/>
              <a:t>(0, 0, background, screen);</a:t>
            </a:r>
            <a:br>
              <a:rPr lang="en-GB" dirty="0"/>
            </a:br>
            <a:r>
              <a:rPr lang="en-GB" dirty="0" err="1"/>
              <a:t>CCSS_print</a:t>
            </a:r>
            <a:r>
              <a:rPr lang="en-GB" dirty="0"/>
              <a:t>(100, 0, font, </a:t>
            </a:r>
            <a:r>
              <a:rPr lang="en-GB" dirty="0" err="1"/>
              <a:t>text_color</a:t>
            </a:r>
            <a:r>
              <a:rPr lang="en-GB" dirty="0"/>
              <a:t>, screen, "YOU WIN!!!");</a:t>
            </a:r>
            <a:br>
              <a:rPr lang="en-GB" dirty="0"/>
            </a:br>
            <a:r>
              <a:rPr lang="en-GB" dirty="0"/>
              <a:t>score=</a:t>
            </a:r>
            <a:r>
              <a:rPr lang="en-GB" dirty="0" err="1"/>
              <a:t>highestTicks-numOfTicks</a:t>
            </a:r>
            <a:r>
              <a:rPr lang="en-GB" dirty="0"/>
              <a:t>;</a:t>
            </a:r>
            <a:br>
              <a:rPr lang="en-GB" dirty="0"/>
            </a:br>
            <a:r>
              <a:rPr lang="en-GB" dirty="0" err="1"/>
              <a:t>CCSS_print</a:t>
            </a:r>
            <a:r>
              <a:rPr lang="en-GB" dirty="0"/>
              <a:t>(100,50, font, </a:t>
            </a:r>
            <a:r>
              <a:rPr lang="en-GB" dirty="0" err="1"/>
              <a:t>text_color</a:t>
            </a:r>
            <a:r>
              <a:rPr lang="en-GB" dirty="0"/>
              <a:t>, screen, "Score: %d", score</a:t>
            </a:r>
            <a:r>
              <a:rPr lang="en-GB" dirty="0" smtClean="0"/>
              <a:t>);</a:t>
            </a:r>
          </a:p>
          <a:p>
            <a:r>
              <a:rPr lang="en-GB" dirty="0" smtClean="0"/>
              <a:t>won=TRUE</a:t>
            </a:r>
            <a:r>
              <a:rPr lang="en-GB" dirty="0"/>
              <a:t>;</a:t>
            </a:r>
            <a:br>
              <a:rPr lang="en-GB" dirty="0"/>
            </a:br>
            <a:r>
              <a:rPr lang="en-GB" dirty="0"/>
              <a:t>quit=TRUE;</a:t>
            </a:r>
            <a:br>
              <a:rPr lang="en-GB" dirty="0"/>
            </a:br>
            <a:r>
              <a:rPr lang="en-GB" dirty="0"/>
              <a:t>}</a:t>
            </a:r>
            <a:br>
              <a:rPr lang="en-GB" dirty="0"/>
            </a:br>
            <a:r>
              <a:rPr lang="en-GB" dirty="0" err="1"/>
              <a:t>numOfTicks</a:t>
            </a:r>
            <a:r>
              <a:rPr lang="en-GB" dirty="0"/>
              <a:t>+=9;</a:t>
            </a:r>
            <a:br>
              <a:rPr lang="en-GB" dirty="0"/>
            </a:br>
            <a:r>
              <a:rPr lang="en-GB" dirty="0"/>
              <a:t>}</a:t>
            </a:r>
            <a:br>
              <a:rPr lang="en-GB" dirty="0"/>
            </a:br>
            <a:r>
              <a:rPr lang="en-GB" dirty="0"/>
              <a:t>if(won==TRUE){</a:t>
            </a:r>
            <a:br>
              <a:rPr lang="en-GB" dirty="0"/>
            </a:br>
            <a:r>
              <a:rPr lang="en-GB" dirty="0" err="1"/>
              <a:t>SDL_Flip</a:t>
            </a:r>
            <a:r>
              <a:rPr lang="en-GB" dirty="0"/>
              <a:t>( screen );</a:t>
            </a:r>
            <a:br>
              <a:rPr lang="en-GB" dirty="0"/>
            </a:br>
            <a:r>
              <a:rPr lang="en-GB" dirty="0" err="1"/>
              <a:t>SDL_Delay</a:t>
            </a:r>
            <a:r>
              <a:rPr lang="en-GB" dirty="0"/>
              <a:t>(3000);</a:t>
            </a:r>
            <a:br>
              <a:rPr lang="en-GB" dirty="0"/>
            </a:br>
            <a:r>
              <a:rPr lang="en-GB" dirty="0"/>
              <a:t>}</a:t>
            </a:r>
            <a:br>
              <a:rPr lang="en-GB" dirty="0"/>
            </a:br>
            <a:r>
              <a:rPr lang="en-GB" dirty="0" err="1"/>
              <a:t>printf</a:t>
            </a:r>
            <a:r>
              <a:rPr lang="en-GB" dirty="0"/>
              <a:t>("Closing the game...\n");</a:t>
            </a:r>
            <a:br>
              <a:rPr lang="en-GB" dirty="0"/>
            </a:br>
            <a:r>
              <a:rPr lang="en-GB" dirty="0"/>
              <a:t>// Free background</a:t>
            </a:r>
            <a:br>
              <a:rPr lang="en-GB" dirty="0"/>
            </a:br>
            <a:r>
              <a:rPr lang="en-GB" dirty="0" err="1"/>
              <a:t>SDL_FreeSurface</a:t>
            </a:r>
            <a:r>
              <a:rPr lang="en-GB" dirty="0"/>
              <a:t>( background );</a:t>
            </a:r>
            <a:br>
              <a:rPr lang="en-GB" dirty="0"/>
            </a:br>
            <a:r>
              <a:rPr lang="en-GB" dirty="0" err="1"/>
              <a:t>SDL_FreeSurface</a:t>
            </a:r>
            <a:r>
              <a:rPr lang="en-GB" dirty="0"/>
              <a:t>( character );</a:t>
            </a:r>
            <a:br>
              <a:rPr lang="en-GB" dirty="0"/>
            </a:br>
            <a:r>
              <a:rPr lang="en-GB" dirty="0"/>
              <a:t>// unload font</a:t>
            </a:r>
            <a:br>
              <a:rPr lang="en-GB" dirty="0"/>
            </a:br>
            <a:r>
              <a:rPr lang="en-GB" dirty="0" err="1"/>
              <a:t>TTF_CloseFont</a:t>
            </a:r>
            <a:r>
              <a:rPr lang="en-GB" dirty="0"/>
              <a:t>(font);</a:t>
            </a:r>
            <a:br>
              <a:rPr lang="en-GB" dirty="0"/>
            </a:br>
            <a:r>
              <a:rPr lang="en-GB" dirty="0"/>
              <a:t/>
            </a:r>
            <a:br>
              <a:rPr lang="en-GB" dirty="0"/>
            </a:br>
            <a:r>
              <a:rPr lang="en-GB" dirty="0"/>
              <a:t>// Quite SDL</a:t>
            </a:r>
            <a:br>
              <a:rPr lang="en-GB" dirty="0"/>
            </a:br>
            <a:r>
              <a:rPr lang="en-GB" dirty="0" err="1"/>
              <a:t>SDL_Quit</a:t>
            </a:r>
            <a:r>
              <a:rPr lang="en-GB" dirty="0"/>
              <a:t>();</a:t>
            </a:r>
            <a:br>
              <a:rPr lang="en-GB" dirty="0"/>
            </a:br>
            <a:r>
              <a:rPr lang="en-GB" dirty="0"/>
              <a:t/>
            </a:r>
            <a:br>
              <a:rPr lang="en-GB" dirty="0"/>
            </a:br>
            <a:endParaRPr lang="en-GB" dirty="0"/>
          </a:p>
        </p:txBody>
      </p:sp>
      <p:cxnSp>
        <p:nvCxnSpPr>
          <p:cNvPr id="5" name="Elbow Connector 4"/>
          <p:cNvCxnSpPr/>
          <p:nvPr/>
        </p:nvCxnSpPr>
        <p:spPr>
          <a:xfrm>
            <a:off x="3426106" y="3252486"/>
            <a:ext cx="2812648" cy="937549"/>
          </a:xfrm>
          <a:prstGeom prst="bentConnector3">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0800" y="3584448"/>
            <a:ext cx="4745620" cy="1200329"/>
          </a:xfrm>
          <a:prstGeom prst="rect">
            <a:avLst/>
          </a:prstGeom>
          <a:noFill/>
        </p:spPr>
        <p:txBody>
          <a:bodyPr wrap="square" rtlCol="0">
            <a:spAutoFit/>
          </a:bodyPr>
          <a:lstStyle/>
          <a:p>
            <a:r>
              <a:rPr lang="en-GB" dirty="0" smtClean="0"/>
              <a:t>This is the code that shows if the person has won the game or selected to exit the game that the game is able to close and a message will be printed if they win.</a:t>
            </a:r>
            <a:endParaRPr lang="en-GB" dirty="0"/>
          </a:p>
        </p:txBody>
      </p:sp>
    </p:spTree>
    <p:extLst>
      <p:ext uri="{BB962C8B-B14F-4D97-AF65-F5344CB8AC3E}">
        <p14:creationId xmlns:p14="http://schemas.microsoft.com/office/powerpoint/2010/main" val="324989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a:t>
            </a:r>
            <a:endParaRPr lang="en-GB" dirty="0"/>
          </a:p>
        </p:txBody>
      </p:sp>
      <p:pic>
        <p:nvPicPr>
          <p:cNvPr id="4" name="Content Placeholder 3"/>
          <p:cNvPicPr>
            <a:picLocks noGrp="1" noChangeAspect="1"/>
          </p:cNvPicPr>
          <p:nvPr>
            <p:ph idx="1"/>
          </p:nvPr>
        </p:nvPicPr>
        <p:blipFill rotWithShape="1">
          <a:blip r:embed="rId2"/>
          <a:srcRect l="-213" t="-379" r="213" b="6425"/>
          <a:stretch/>
        </p:blipFill>
        <p:spPr>
          <a:xfrm>
            <a:off x="904487" y="585216"/>
            <a:ext cx="9473953" cy="5004470"/>
          </a:xfrm>
          <a:prstGeom prst="rect">
            <a:avLst/>
          </a:prstGeom>
        </p:spPr>
      </p:pic>
      <p:cxnSp>
        <p:nvCxnSpPr>
          <p:cNvPr id="6" name="Straight Arrow Connector 5"/>
          <p:cNvCxnSpPr/>
          <p:nvPr/>
        </p:nvCxnSpPr>
        <p:spPr>
          <a:xfrm>
            <a:off x="9890760" y="1173480"/>
            <a:ext cx="670560" cy="1185672"/>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09760" y="2286000"/>
            <a:ext cx="2423160" cy="2554545"/>
          </a:xfrm>
          <a:prstGeom prst="rect">
            <a:avLst/>
          </a:prstGeom>
          <a:noFill/>
        </p:spPr>
        <p:txBody>
          <a:bodyPr wrap="square" rtlCol="0">
            <a:spAutoFit/>
          </a:bodyPr>
          <a:lstStyle/>
          <a:p>
            <a:r>
              <a:rPr lang="en-GB" sz="2000" dirty="0" smtClean="0"/>
              <a:t>After building and running the code to show the message that the person had one, we found that it also showed up with no problems.</a:t>
            </a:r>
            <a:endParaRPr lang="en-GB" sz="2000" dirty="0"/>
          </a:p>
        </p:txBody>
      </p:sp>
      <p:cxnSp>
        <p:nvCxnSpPr>
          <p:cNvPr id="10" name="Straight Arrow Connector 9"/>
          <p:cNvCxnSpPr/>
          <p:nvPr/>
        </p:nvCxnSpPr>
        <p:spPr>
          <a:xfrm flipH="1">
            <a:off x="5257800" y="3383280"/>
            <a:ext cx="4251960" cy="132588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996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39" b="10802"/>
          <a:stretch/>
        </p:blipFill>
        <p:spPr bwMode="auto">
          <a:xfrm>
            <a:off x="561152" y="925973"/>
            <a:ext cx="5524500" cy="46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221" b="10802"/>
          <a:stretch/>
        </p:blipFill>
        <p:spPr bwMode="auto">
          <a:xfrm>
            <a:off x="6085651" y="925973"/>
            <a:ext cx="5594787" cy="46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33913" y="4340505"/>
            <a:ext cx="6863787" cy="1077218"/>
          </a:xfrm>
          <a:prstGeom prst="rect">
            <a:avLst/>
          </a:prstGeom>
          <a:noFill/>
        </p:spPr>
        <p:txBody>
          <a:bodyPr wrap="square" rtlCol="0">
            <a:spAutoFit/>
          </a:bodyPr>
          <a:lstStyle/>
          <a:p>
            <a:pPr algn="ctr"/>
            <a:r>
              <a:rPr lang="en-GB" sz="3200" dirty="0" smtClean="0"/>
              <a:t>This is what it looks like when you win the game.</a:t>
            </a:r>
            <a:endParaRPr lang="en-GB" sz="3200" dirty="0"/>
          </a:p>
        </p:txBody>
      </p:sp>
    </p:spTree>
    <p:extLst>
      <p:ext uri="{BB962C8B-B14F-4D97-AF65-F5344CB8AC3E}">
        <p14:creationId xmlns:p14="http://schemas.microsoft.com/office/powerpoint/2010/main" val="283258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ata 9"/>
          <p:cNvSpPr/>
          <p:nvPr/>
        </p:nvSpPr>
        <p:spPr>
          <a:xfrm>
            <a:off x="6395012" y="2847372"/>
            <a:ext cx="2326511" cy="7157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lowchart: Data 5"/>
          <p:cNvSpPr/>
          <p:nvPr/>
        </p:nvSpPr>
        <p:spPr>
          <a:xfrm>
            <a:off x="4427316" y="2882097"/>
            <a:ext cx="2037145" cy="7157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ircular Arrow 15"/>
          <p:cNvSpPr/>
          <p:nvPr/>
        </p:nvSpPr>
        <p:spPr>
          <a:xfrm rot="18605120">
            <a:off x="3844255" y="626622"/>
            <a:ext cx="3376885" cy="3186088"/>
          </a:xfrm>
          <a:prstGeom prst="circularArrow">
            <a:avLst>
              <a:gd name="adj1" fmla="val 5805"/>
              <a:gd name="adj2" fmla="val 739066"/>
              <a:gd name="adj3" fmla="val 20270068"/>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lstStyle/>
          <a:p>
            <a:r>
              <a:rPr lang="en-GB" dirty="0" smtClean="0"/>
              <a:t>The flowchart</a:t>
            </a:r>
            <a:endParaRPr lang="en-GB" dirty="0"/>
          </a:p>
        </p:txBody>
      </p:sp>
      <p:sp>
        <p:nvSpPr>
          <p:cNvPr id="4" name="Flowchart: Process 3"/>
          <p:cNvSpPr/>
          <p:nvPr/>
        </p:nvSpPr>
        <p:spPr>
          <a:xfrm>
            <a:off x="5353290" y="769715"/>
            <a:ext cx="2754775" cy="5903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318566" y="792864"/>
            <a:ext cx="2488557" cy="369332"/>
          </a:xfrm>
          <a:prstGeom prst="rect">
            <a:avLst/>
          </a:prstGeom>
          <a:noFill/>
        </p:spPr>
        <p:txBody>
          <a:bodyPr wrap="square" rtlCol="0">
            <a:spAutoFit/>
          </a:bodyPr>
          <a:lstStyle/>
          <a:p>
            <a:r>
              <a:rPr lang="en-GB" dirty="0" smtClean="0"/>
              <a:t>Character moves</a:t>
            </a:r>
            <a:endParaRPr lang="en-GB" dirty="0"/>
          </a:p>
        </p:txBody>
      </p:sp>
      <p:cxnSp>
        <p:nvCxnSpPr>
          <p:cNvPr id="7" name="Straight Arrow Connector 6"/>
          <p:cNvCxnSpPr/>
          <p:nvPr/>
        </p:nvCxnSpPr>
        <p:spPr>
          <a:xfrm>
            <a:off x="6562846" y="1319513"/>
            <a:ext cx="0" cy="27779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Flowchart: Process 7"/>
          <p:cNvSpPr/>
          <p:nvPr/>
        </p:nvSpPr>
        <p:spPr>
          <a:xfrm>
            <a:off x="5631083" y="1597306"/>
            <a:ext cx="1863524" cy="7639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851002" y="1656104"/>
            <a:ext cx="1527858" cy="646331"/>
          </a:xfrm>
          <a:prstGeom prst="rect">
            <a:avLst/>
          </a:prstGeom>
          <a:noFill/>
        </p:spPr>
        <p:txBody>
          <a:bodyPr wrap="square" rtlCol="0">
            <a:spAutoFit/>
          </a:bodyPr>
          <a:lstStyle/>
          <a:p>
            <a:r>
              <a:rPr lang="en-GB" dirty="0" smtClean="0"/>
              <a:t>If character hits wall</a:t>
            </a:r>
            <a:endParaRPr lang="en-GB" dirty="0"/>
          </a:p>
        </p:txBody>
      </p:sp>
      <p:cxnSp>
        <p:nvCxnSpPr>
          <p:cNvPr id="11" name="Straight Arrow Connector 10"/>
          <p:cNvCxnSpPr/>
          <p:nvPr/>
        </p:nvCxnSpPr>
        <p:spPr>
          <a:xfrm flipH="1">
            <a:off x="5532699" y="2083443"/>
            <a:ext cx="706055" cy="7292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98511" y="2326511"/>
            <a:ext cx="335666" cy="4861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84516" y="2882097"/>
            <a:ext cx="1215342" cy="646331"/>
          </a:xfrm>
          <a:prstGeom prst="rect">
            <a:avLst/>
          </a:prstGeom>
          <a:noFill/>
        </p:spPr>
        <p:txBody>
          <a:bodyPr wrap="square" rtlCol="0">
            <a:spAutoFit/>
          </a:bodyPr>
          <a:lstStyle/>
          <a:p>
            <a:r>
              <a:rPr lang="en-GB" dirty="0" smtClean="0"/>
              <a:t>Return to start</a:t>
            </a:r>
            <a:endParaRPr lang="en-GB" dirty="0"/>
          </a:p>
        </p:txBody>
      </p:sp>
      <p:sp>
        <p:nvSpPr>
          <p:cNvPr id="18" name="TextBox 17"/>
          <p:cNvSpPr txBox="1"/>
          <p:nvPr/>
        </p:nvSpPr>
        <p:spPr>
          <a:xfrm>
            <a:off x="6898511" y="3032567"/>
            <a:ext cx="1678330" cy="369332"/>
          </a:xfrm>
          <a:prstGeom prst="rect">
            <a:avLst/>
          </a:prstGeom>
          <a:noFill/>
        </p:spPr>
        <p:txBody>
          <a:bodyPr wrap="square" rtlCol="0">
            <a:spAutoFit/>
          </a:bodyPr>
          <a:lstStyle/>
          <a:p>
            <a:r>
              <a:rPr lang="en-GB" dirty="0" smtClean="0"/>
              <a:t>Continue</a:t>
            </a:r>
            <a:endParaRPr lang="en-GB" dirty="0"/>
          </a:p>
        </p:txBody>
      </p:sp>
      <p:cxnSp>
        <p:nvCxnSpPr>
          <p:cNvPr id="20" name="Straight Arrow Connector 19"/>
          <p:cNvCxnSpPr>
            <a:endCxn id="21" idx="0"/>
          </p:cNvCxnSpPr>
          <p:nvPr/>
        </p:nvCxnSpPr>
        <p:spPr>
          <a:xfrm flipH="1">
            <a:off x="7697165" y="3565003"/>
            <a:ext cx="69448" cy="5903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a:xfrm>
            <a:off x="6238754" y="4155310"/>
            <a:ext cx="2916821" cy="7639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6522333" y="4375230"/>
            <a:ext cx="2343875" cy="370390"/>
          </a:xfrm>
          <a:prstGeom prst="rect">
            <a:avLst/>
          </a:prstGeom>
          <a:noFill/>
        </p:spPr>
        <p:txBody>
          <a:bodyPr wrap="square" rtlCol="0">
            <a:spAutoFit/>
          </a:bodyPr>
          <a:lstStyle/>
          <a:p>
            <a:r>
              <a:rPr lang="en-GB" dirty="0" smtClean="0"/>
              <a:t>If player finishes game</a:t>
            </a:r>
            <a:endParaRPr lang="en-GB" dirty="0"/>
          </a:p>
        </p:txBody>
      </p:sp>
      <p:cxnSp>
        <p:nvCxnSpPr>
          <p:cNvPr id="24" name="Straight Arrow Connector 23"/>
          <p:cNvCxnSpPr/>
          <p:nvPr/>
        </p:nvCxnSpPr>
        <p:spPr>
          <a:xfrm>
            <a:off x="8096491" y="4919239"/>
            <a:ext cx="364603" cy="5671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733571" y="4833393"/>
            <a:ext cx="761036" cy="7687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684378" y="5033104"/>
            <a:ext cx="329879" cy="369332"/>
          </a:xfrm>
          <a:prstGeom prst="rect">
            <a:avLst/>
          </a:prstGeom>
          <a:noFill/>
        </p:spPr>
        <p:txBody>
          <a:bodyPr wrap="square" rtlCol="0">
            <a:spAutoFit/>
          </a:bodyPr>
          <a:lstStyle/>
          <a:p>
            <a:r>
              <a:rPr lang="en-GB" dirty="0" smtClean="0"/>
              <a:t>Y</a:t>
            </a:r>
            <a:endParaRPr lang="en-GB" dirty="0"/>
          </a:p>
        </p:txBody>
      </p:sp>
      <p:sp>
        <p:nvSpPr>
          <p:cNvPr id="32" name="TextBox 31"/>
          <p:cNvSpPr txBox="1"/>
          <p:nvPr/>
        </p:nvSpPr>
        <p:spPr>
          <a:xfrm>
            <a:off x="8576840" y="5021528"/>
            <a:ext cx="358816" cy="369332"/>
          </a:xfrm>
          <a:prstGeom prst="rect">
            <a:avLst/>
          </a:prstGeom>
          <a:noFill/>
        </p:spPr>
        <p:txBody>
          <a:bodyPr wrap="square" rtlCol="0">
            <a:spAutoFit/>
          </a:bodyPr>
          <a:lstStyle/>
          <a:p>
            <a:r>
              <a:rPr lang="en-GB" dirty="0" smtClean="0"/>
              <a:t>N</a:t>
            </a:r>
            <a:endParaRPr lang="en-GB" dirty="0"/>
          </a:p>
        </p:txBody>
      </p:sp>
      <p:sp>
        <p:nvSpPr>
          <p:cNvPr id="35" name="Flowchart: Data 34"/>
          <p:cNvSpPr/>
          <p:nvPr/>
        </p:nvSpPr>
        <p:spPr>
          <a:xfrm>
            <a:off x="7349922" y="5402436"/>
            <a:ext cx="2627453" cy="65975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8139896" y="5427437"/>
            <a:ext cx="1232704" cy="646331"/>
          </a:xfrm>
          <a:prstGeom prst="rect">
            <a:avLst/>
          </a:prstGeom>
          <a:noFill/>
        </p:spPr>
        <p:txBody>
          <a:bodyPr wrap="square" rtlCol="0">
            <a:spAutoFit/>
          </a:bodyPr>
          <a:lstStyle/>
          <a:p>
            <a:r>
              <a:rPr lang="en-GB" dirty="0" smtClean="0"/>
              <a:t>Return to Start</a:t>
            </a:r>
            <a:endParaRPr lang="en-GB" dirty="0"/>
          </a:p>
        </p:txBody>
      </p:sp>
      <p:sp>
        <p:nvSpPr>
          <p:cNvPr id="37" name="Flowchart: Data 36"/>
          <p:cNvSpPr/>
          <p:nvPr/>
        </p:nvSpPr>
        <p:spPr>
          <a:xfrm>
            <a:off x="5144946" y="5390860"/>
            <a:ext cx="2433577" cy="7668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5673042" y="5312631"/>
            <a:ext cx="1594412" cy="923330"/>
          </a:xfrm>
          <a:prstGeom prst="rect">
            <a:avLst/>
          </a:prstGeom>
          <a:noFill/>
        </p:spPr>
        <p:txBody>
          <a:bodyPr wrap="square" rtlCol="0">
            <a:spAutoFit/>
          </a:bodyPr>
          <a:lstStyle/>
          <a:p>
            <a:r>
              <a:rPr lang="en-GB" dirty="0" smtClean="0"/>
              <a:t>Display message and scoreboard.</a:t>
            </a:r>
            <a:endParaRPr lang="en-GB" dirty="0"/>
          </a:p>
        </p:txBody>
      </p:sp>
      <p:sp>
        <p:nvSpPr>
          <p:cNvPr id="40" name="Flowchart: Alternate Process 39"/>
          <p:cNvSpPr/>
          <p:nvPr/>
        </p:nvSpPr>
        <p:spPr>
          <a:xfrm>
            <a:off x="5445888" y="0"/>
            <a:ext cx="1932972" cy="46298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953003" y="93655"/>
            <a:ext cx="1561135" cy="369332"/>
          </a:xfrm>
          <a:prstGeom prst="rect">
            <a:avLst/>
          </a:prstGeom>
          <a:noFill/>
        </p:spPr>
        <p:txBody>
          <a:bodyPr wrap="square" rtlCol="0">
            <a:spAutoFit/>
          </a:bodyPr>
          <a:lstStyle/>
          <a:p>
            <a:r>
              <a:rPr lang="en-GB" dirty="0" smtClean="0"/>
              <a:t>Start</a:t>
            </a:r>
            <a:endParaRPr lang="en-GB" dirty="0"/>
          </a:p>
        </p:txBody>
      </p:sp>
      <p:sp>
        <p:nvSpPr>
          <p:cNvPr id="42" name="Flowchart: Alternate Process 41"/>
          <p:cNvSpPr/>
          <p:nvPr/>
        </p:nvSpPr>
        <p:spPr>
          <a:xfrm>
            <a:off x="2847372" y="6175093"/>
            <a:ext cx="1932972" cy="46298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3391382" y="6235961"/>
            <a:ext cx="1493134" cy="369332"/>
          </a:xfrm>
          <a:prstGeom prst="rect">
            <a:avLst/>
          </a:prstGeom>
          <a:noFill/>
        </p:spPr>
        <p:txBody>
          <a:bodyPr wrap="square" rtlCol="0">
            <a:spAutoFit/>
          </a:bodyPr>
          <a:lstStyle/>
          <a:p>
            <a:r>
              <a:rPr lang="en-GB" dirty="0" smtClean="0"/>
              <a:t>End</a:t>
            </a:r>
            <a:endParaRPr lang="en-GB" dirty="0"/>
          </a:p>
        </p:txBody>
      </p:sp>
      <p:cxnSp>
        <p:nvCxnSpPr>
          <p:cNvPr id="45" name="Straight Arrow Connector 44"/>
          <p:cNvCxnSpPr>
            <a:stCxn id="37" idx="2"/>
          </p:cNvCxnSpPr>
          <p:nvPr/>
        </p:nvCxnSpPr>
        <p:spPr>
          <a:xfrm flipH="1">
            <a:off x="3993266" y="5774296"/>
            <a:ext cx="1395038" cy="3834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p:cNvCxnSpPr>
          <p:nvPr/>
        </p:nvCxnSpPr>
        <p:spPr>
          <a:xfrm>
            <a:off x="6412374" y="462987"/>
            <a:ext cx="0" cy="3298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17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55" y="2524852"/>
            <a:ext cx="9720072" cy="1499616"/>
          </a:xfrm>
        </p:spPr>
        <p:txBody>
          <a:bodyPr>
            <a:noAutofit/>
          </a:bodyPr>
          <a:lstStyle/>
          <a:p>
            <a:r>
              <a:rPr lang="en-GB" sz="13800" dirty="0" smtClean="0"/>
              <a:t>The testing of the code</a:t>
            </a:r>
            <a:endParaRPr lang="en-GB" sz="13800"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012032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0845290"/>
              </p:ext>
            </p:extLst>
          </p:nvPr>
        </p:nvGraphicFramePr>
        <p:xfrm>
          <a:off x="1024128" y="585216"/>
          <a:ext cx="10011492" cy="4793711"/>
        </p:xfrm>
        <a:graphic>
          <a:graphicData uri="http://schemas.openxmlformats.org/drawingml/2006/table">
            <a:tbl>
              <a:tblPr firstRow="1" bandRow="1">
                <a:tableStyleId>{F2DE63D5-997A-4646-A377-4702673A728D}</a:tableStyleId>
              </a:tblPr>
              <a:tblGrid>
                <a:gridCol w="3395472"/>
                <a:gridCol w="1610274"/>
                <a:gridCol w="2502873"/>
                <a:gridCol w="2502873"/>
              </a:tblGrid>
              <a:tr h="770351">
                <a:tc>
                  <a:txBody>
                    <a:bodyPr/>
                    <a:lstStyle/>
                    <a:p>
                      <a:r>
                        <a:rPr lang="en-GB" dirty="0" smtClean="0"/>
                        <a:t>Subtask (Code)</a:t>
                      </a:r>
                      <a:endParaRPr lang="en-GB" dirty="0"/>
                    </a:p>
                  </a:txBody>
                  <a:tcPr/>
                </a:tc>
                <a:tc>
                  <a:txBody>
                    <a:bodyPr/>
                    <a:lstStyle/>
                    <a:p>
                      <a:r>
                        <a:rPr lang="en-GB" dirty="0" smtClean="0"/>
                        <a:t>Method of Testing</a:t>
                      </a:r>
                      <a:endParaRPr lang="en-GB" dirty="0"/>
                    </a:p>
                  </a:txBody>
                  <a:tcPr/>
                </a:tc>
                <a:tc>
                  <a:txBody>
                    <a:bodyPr/>
                    <a:lstStyle/>
                    <a:p>
                      <a:r>
                        <a:rPr lang="en-GB" dirty="0" smtClean="0"/>
                        <a:t>Did</a:t>
                      </a:r>
                      <a:r>
                        <a:rPr lang="en-GB" baseline="0" dirty="0" smtClean="0"/>
                        <a:t> it work?</a:t>
                      </a:r>
                      <a:endParaRPr lang="en-GB" dirty="0"/>
                    </a:p>
                  </a:txBody>
                  <a:tcPr/>
                </a:tc>
                <a:tc>
                  <a:txBody>
                    <a:bodyPr/>
                    <a:lstStyle/>
                    <a:p>
                      <a:r>
                        <a:rPr lang="en-GB" dirty="0" smtClean="0"/>
                        <a:t>Adjustments needed</a:t>
                      </a:r>
                      <a:endParaRPr lang="en-GB" dirty="0"/>
                    </a:p>
                  </a:txBody>
                  <a:tcPr/>
                </a:tc>
              </a:tr>
              <a:tr h="770351">
                <a:tc>
                  <a:txBody>
                    <a:bodyPr/>
                    <a:lstStyle/>
                    <a:p>
                      <a:r>
                        <a:rPr lang="en-GB" dirty="0" smtClean="0"/>
                        <a:t>Movement of the character~</a:t>
                      </a:r>
                    </a:p>
                    <a:p>
                      <a:r>
                        <a:rPr lang="en-GB" sz="1800" dirty="0" smtClean="0"/>
                        <a:t>if(</a:t>
                      </a:r>
                      <a:r>
                        <a:rPr lang="en-GB" sz="1800" dirty="0" err="1" smtClean="0"/>
                        <a:t>keystates</a:t>
                      </a:r>
                      <a:r>
                        <a:rPr lang="en-GB" sz="1800" dirty="0" smtClean="0"/>
                        <a:t>[SDLK_RIGHT])</a:t>
                      </a:r>
                    </a:p>
                    <a:p>
                      <a:r>
                        <a:rPr lang="en-GB" sz="1800" dirty="0" smtClean="0"/>
                        <a:t>            {</a:t>
                      </a:r>
                    </a:p>
                    <a:p>
                      <a:pPr marL="0" indent="0">
                        <a:buNone/>
                      </a:pPr>
                      <a:r>
                        <a:rPr lang="en-GB" sz="1800" dirty="0" smtClean="0"/>
                        <a:t>	character=</a:t>
                      </a:r>
                      <a:r>
                        <a:rPr lang="en-GB" sz="1800" dirty="0" err="1" smtClean="0"/>
                        <a:t>upRight</a:t>
                      </a:r>
                      <a:r>
                        <a:rPr lang="en-GB" sz="1800" dirty="0" smtClean="0"/>
                        <a:t>;</a:t>
                      </a:r>
                    </a:p>
                    <a:p>
                      <a:r>
                        <a:rPr lang="en-GB" sz="1800" dirty="0" smtClean="0"/>
                        <a:t>            }</a:t>
                      </a:r>
                    </a:p>
                    <a:p>
                      <a:endParaRPr lang="en-GB" sz="1800" dirty="0" smtClean="0"/>
                    </a:p>
                  </a:txBody>
                  <a:tcPr/>
                </a:tc>
                <a:tc>
                  <a:txBody>
                    <a:bodyPr/>
                    <a:lstStyle/>
                    <a:p>
                      <a:r>
                        <a:rPr lang="en-GB" dirty="0" smtClean="0"/>
                        <a:t>Unit Testing</a:t>
                      </a:r>
                      <a:endParaRPr lang="en-GB" dirty="0"/>
                    </a:p>
                  </a:txBody>
                  <a:tcPr/>
                </a:tc>
                <a:tc>
                  <a:txBody>
                    <a:bodyPr/>
                    <a:lstStyle/>
                    <a:p>
                      <a:r>
                        <a:rPr lang="en-GB" dirty="0" smtClean="0"/>
                        <a:t>Not to begin with, we had to make alterations as our loops did not work to begin with.</a:t>
                      </a:r>
                    </a:p>
                    <a:p>
                      <a:r>
                        <a:rPr lang="en-GB" dirty="0" smtClean="0"/>
                        <a:t>But after adjustments when the code is tested now it will work.</a:t>
                      </a:r>
                      <a:endParaRPr lang="en-GB" dirty="0"/>
                    </a:p>
                  </a:txBody>
                  <a:tcPr/>
                </a:tc>
                <a:tc>
                  <a:txBody>
                    <a:bodyPr/>
                    <a:lstStyle/>
                    <a:p>
                      <a:r>
                        <a:rPr lang="en-GB" dirty="0" smtClean="0"/>
                        <a:t>We needed to adjust where the loops began</a:t>
                      </a:r>
                      <a:r>
                        <a:rPr lang="en-GB" baseline="0" dirty="0" smtClean="0"/>
                        <a:t> and ended as to begin with we had not organised the code well, but after alterations the character moved according to the keys pressed.</a:t>
                      </a:r>
                      <a:endParaRPr lang="en-GB" dirty="0"/>
                    </a:p>
                  </a:txBody>
                  <a:tcPr/>
                </a:tc>
              </a:tr>
              <a:tr h="770351">
                <a:tc>
                  <a:txBody>
                    <a:bodyPr/>
                    <a:lstStyle/>
                    <a:p>
                      <a:r>
                        <a:rPr lang="en-GB" dirty="0" smtClean="0"/>
                        <a:t>Rotation</a:t>
                      </a:r>
                      <a:r>
                        <a:rPr lang="en-GB" baseline="0" dirty="0" smtClean="0"/>
                        <a:t> of the Character~</a:t>
                      </a:r>
                    </a:p>
                    <a:p>
                      <a:r>
                        <a:rPr lang="en-GB" dirty="0" smtClean="0"/>
                        <a:t> up = </a:t>
                      </a:r>
                      <a:r>
                        <a:rPr lang="en-GB" dirty="0" err="1" smtClean="0"/>
                        <a:t>CCSS_load_resize_and_rotate</a:t>
                      </a:r>
                      <a:r>
                        <a:rPr lang="en-GB" dirty="0" smtClean="0"/>
                        <a:t>("./resources/</a:t>
                      </a:r>
                      <a:r>
                        <a:rPr lang="en-GB" dirty="0" err="1" smtClean="0"/>
                        <a:t>img</a:t>
                      </a:r>
                      <a:r>
                        <a:rPr lang="en-GB" dirty="0" smtClean="0"/>
                        <a:t>/smiley.png", 0.05, 180);</a:t>
                      </a:r>
                      <a:endParaRPr lang="en-GB" dirty="0"/>
                    </a:p>
                  </a:txBody>
                  <a:tcPr/>
                </a:tc>
                <a:tc>
                  <a:txBody>
                    <a:bodyPr/>
                    <a:lstStyle/>
                    <a:p>
                      <a:r>
                        <a:rPr lang="en-GB" dirty="0" smtClean="0"/>
                        <a:t>Unit Testing</a:t>
                      </a:r>
                      <a:endParaRPr lang="en-GB" dirty="0"/>
                    </a:p>
                  </a:txBody>
                  <a:tcPr/>
                </a:tc>
                <a:tc>
                  <a:txBody>
                    <a:bodyPr/>
                    <a:lstStyle/>
                    <a:p>
                      <a:r>
                        <a:rPr lang="en-GB" dirty="0" smtClean="0"/>
                        <a:t>Yes, the character now rotates to</a:t>
                      </a:r>
                      <a:r>
                        <a:rPr lang="en-GB" baseline="0" dirty="0" smtClean="0"/>
                        <a:t> face the direction in which it travels automatically.</a:t>
                      </a:r>
                      <a:endParaRPr lang="en-GB" dirty="0"/>
                    </a:p>
                  </a:txBody>
                  <a:tcPr/>
                </a:tc>
                <a:tc>
                  <a:txBody>
                    <a:bodyPr/>
                    <a:lstStyle/>
                    <a:p>
                      <a:r>
                        <a:rPr lang="en-GB" dirty="0" smtClean="0"/>
                        <a:t>No adjustments were needed.</a:t>
                      </a:r>
                      <a:r>
                        <a:rPr lang="en-GB" baseline="0" dirty="0" smtClean="0"/>
                        <a:t> </a:t>
                      </a:r>
                      <a:endParaRPr lang="en-GB" dirty="0"/>
                    </a:p>
                  </a:txBody>
                  <a:tcPr/>
                </a:tc>
              </a:tr>
            </a:tbl>
          </a:graphicData>
        </a:graphic>
      </p:graphicFrame>
    </p:spTree>
    <p:extLst>
      <p:ext uri="{BB962C8B-B14F-4D97-AF65-F5344CB8AC3E}">
        <p14:creationId xmlns:p14="http://schemas.microsoft.com/office/powerpoint/2010/main" val="2076627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3662803"/>
              </p:ext>
            </p:extLst>
          </p:nvPr>
        </p:nvGraphicFramePr>
        <p:xfrm>
          <a:off x="1023936" y="356616"/>
          <a:ext cx="9720264" cy="5405120"/>
        </p:xfrm>
        <a:graphic>
          <a:graphicData uri="http://schemas.openxmlformats.org/drawingml/2006/table">
            <a:tbl>
              <a:tblPr firstRow="1" bandRow="1">
                <a:tableStyleId>{F2DE63D5-997A-4646-A377-4702673A728D}</a:tableStyleId>
              </a:tblPr>
              <a:tblGrid>
                <a:gridCol w="2298382"/>
                <a:gridCol w="2561750"/>
                <a:gridCol w="2430066"/>
                <a:gridCol w="2430066"/>
              </a:tblGrid>
              <a:tr h="370840">
                <a:tc>
                  <a:txBody>
                    <a:bodyPr/>
                    <a:lstStyle/>
                    <a:p>
                      <a:r>
                        <a:rPr lang="en-GB" dirty="0" smtClean="0"/>
                        <a:t>Subtask</a:t>
                      </a:r>
                      <a:r>
                        <a:rPr lang="en-GB" baseline="0" dirty="0" smtClean="0"/>
                        <a:t> (Code)</a:t>
                      </a:r>
                      <a:endParaRPr lang="en-GB" dirty="0"/>
                    </a:p>
                  </a:txBody>
                  <a:tcPr/>
                </a:tc>
                <a:tc>
                  <a:txBody>
                    <a:bodyPr/>
                    <a:lstStyle/>
                    <a:p>
                      <a:r>
                        <a:rPr lang="en-GB" dirty="0" smtClean="0"/>
                        <a:t>Method of Testing</a:t>
                      </a:r>
                      <a:endParaRPr lang="en-GB" dirty="0"/>
                    </a:p>
                  </a:txBody>
                  <a:tcPr/>
                </a:tc>
                <a:tc>
                  <a:txBody>
                    <a:bodyPr/>
                    <a:lstStyle/>
                    <a:p>
                      <a:r>
                        <a:rPr lang="en-GB" dirty="0" smtClean="0"/>
                        <a:t>Did</a:t>
                      </a:r>
                      <a:r>
                        <a:rPr lang="en-GB" baseline="0" dirty="0" smtClean="0"/>
                        <a:t> it work?</a:t>
                      </a:r>
                      <a:endParaRPr lang="en-GB" dirty="0"/>
                    </a:p>
                  </a:txBody>
                  <a:tcPr/>
                </a:tc>
                <a:tc>
                  <a:txBody>
                    <a:bodyPr/>
                    <a:lstStyle/>
                    <a:p>
                      <a:r>
                        <a:rPr lang="en-GB" dirty="0" smtClean="0"/>
                        <a:t>Adjustments needed</a:t>
                      </a:r>
                      <a:endParaRPr lang="en-GB" dirty="0"/>
                    </a:p>
                  </a:txBody>
                  <a:tcPr/>
                </a:tc>
              </a:tr>
              <a:tr h="370840">
                <a:tc>
                  <a:txBody>
                    <a:bodyPr/>
                    <a:lstStyle/>
                    <a:p>
                      <a:r>
                        <a:rPr lang="en-GB" dirty="0" smtClean="0"/>
                        <a:t>WALLS~ </a:t>
                      </a:r>
                    </a:p>
                    <a:p>
                      <a:r>
                        <a:rPr lang="en-GB" dirty="0" smtClean="0"/>
                        <a:t>Example</a:t>
                      </a:r>
                      <a:r>
                        <a:rPr lang="en-GB" baseline="0" dirty="0" smtClean="0"/>
                        <a:t> of code</a:t>
                      </a:r>
                    </a:p>
                    <a:p>
                      <a:pPr marL="0" indent="0">
                        <a:buNone/>
                      </a:pPr>
                      <a:r>
                        <a:rPr lang="en-GB" sz="1800" dirty="0" smtClean="0"/>
                        <a:t>walls[0].x=60; </a:t>
                      </a:r>
                    </a:p>
                    <a:p>
                      <a:pPr marL="0" indent="0">
                        <a:buNone/>
                      </a:pPr>
                      <a:r>
                        <a:rPr lang="en-GB" sz="1800" dirty="0" smtClean="0"/>
                        <a:t> walls[0].y=0; </a:t>
                      </a:r>
                    </a:p>
                    <a:p>
                      <a:endParaRPr lang="en-GB" dirty="0"/>
                    </a:p>
                  </a:txBody>
                  <a:tcPr/>
                </a:tc>
                <a:tc>
                  <a:txBody>
                    <a:bodyPr/>
                    <a:lstStyle/>
                    <a:p>
                      <a:r>
                        <a:rPr lang="en-GB" dirty="0" smtClean="0"/>
                        <a:t>Unit Testing </a:t>
                      </a:r>
                      <a:endParaRPr lang="en-GB" dirty="0"/>
                    </a:p>
                  </a:txBody>
                  <a:tcPr/>
                </a:tc>
                <a:tc>
                  <a:txBody>
                    <a:bodyPr/>
                    <a:lstStyle/>
                    <a:p>
                      <a:r>
                        <a:rPr lang="en-GB" dirty="0" smtClean="0"/>
                        <a:t>Yes, </a:t>
                      </a:r>
                      <a:r>
                        <a:rPr lang="en-GB" baseline="0" dirty="0" smtClean="0"/>
                        <a:t>and all the walls are in the right place after adjusting.</a:t>
                      </a:r>
                      <a:endParaRPr lang="en-GB" dirty="0"/>
                    </a:p>
                  </a:txBody>
                  <a:tcPr/>
                </a:tc>
                <a:tc>
                  <a:txBody>
                    <a:bodyPr/>
                    <a:lstStyle/>
                    <a:p>
                      <a:r>
                        <a:rPr lang="en-GB" dirty="0" smtClean="0"/>
                        <a:t>Some of the wall co-ordinates needed adjusting but all the code worked.</a:t>
                      </a:r>
                      <a:endParaRPr lang="en-GB" dirty="0"/>
                    </a:p>
                  </a:txBody>
                  <a:tcPr/>
                </a:tc>
              </a:tr>
              <a:tr h="370840">
                <a:tc>
                  <a:txBody>
                    <a:bodyPr/>
                    <a:lstStyle/>
                    <a:p>
                      <a:r>
                        <a:rPr lang="en-GB" dirty="0" smtClean="0"/>
                        <a:t>Collision Boxes~</a:t>
                      </a:r>
                    </a:p>
                    <a:p>
                      <a:r>
                        <a:rPr lang="en-GB" dirty="0" err="1" smtClean="0"/>
                        <a:t>collision_box</a:t>
                      </a:r>
                      <a:r>
                        <a:rPr lang="en-GB" dirty="0" smtClean="0"/>
                        <a:t>; </a:t>
                      </a:r>
                    </a:p>
                    <a:p>
                      <a:r>
                        <a:rPr lang="en-GB" dirty="0" err="1" smtClean="0"/>
                        <a:t>collision_box</a:t>
                      </a:r>
                      <a:r>
                        <a:rPr lang="en-GB" dirty="0" smtClean="0"/>
                        <a:t> *</a:t>
                      </a:r>
                      <a:r>
                        <a:rPr lang="en-GB" dirty="0" err="1" smtClean="0"/>
                        <a:t>setUpWalls</a:t>
                      </a:r>
                      <a:r>
                        <a:rPr lang="en-GB" dirty="0" smtClean="0"/>
                        <a:t>( void ) </a:t>
                      </a:r>
                    </a:p>
                  </a:txBody>
                  <a:tcPr/>
                </a:tc>
                <a:tc>
                  <a:txBody>
                    <a:bodyPr/>
                    <a:lstStyle/>
                    <a:p>
                      <a:r>
                        <a:rPr lang="en-GB" dirty="0" smtClean="0"/>
                        <a:t>Unit Testing </a:t>
                      </a:r>
                      <a:endParaRPr lang="en-GB" dirty="0"/>
                    </a:p>
                  </a:txBody>
                  <a:tcPr/>
                </a:tc>
                <a:tc>
                  <a:txBody>
                    <a:bodyPr/>
                    <a:lstStyle/>
                    <a:p>
                      <a:r>
                        <a:rPr lang="en-GB" dirty="0" smtClean="0"/>
                        <a:t>Yes, the character moved back</a:t>
                      </a:r>
                      <a:r>
                        <a:rPr lang="en-GB" baseline="0" dirty="0" smtClean="0"/>
                        <a:t> to the start if it touches any of the walls.</a:t>
                      </a:r>
                      <a:endParaRPr lang="en-GB" dirty="0"/>
                    </a:p>
                  </a:txBody>
                  <a:tcPr/>
                </a:tc>
                <a:tc>
                  <a:txBody>
                    <a:bodyPr/>
                    <a:lstStyle/>
                    <a:p>
                      <a:r>
                        <a:rPr lang="en-GB" dirty="0" smtClean="0"/>
                        <a:t>Before tested we saw some wrong positioning of the brackets but quickly adjusted them.</a:t>
                      </a:r>
                      <a:endParaRPr lang="en-GB" dirty="0"/>
                    </a:p>
                  </a:txBody>
                  <a:tcPr/>
                </a:tc>
              </a:tr>
              <a:tr h="370840">
                <a:tc>
                  <a:txBody>
                    <a:bodyPr/>
                    <a:lstStyle/>
                    <a:p>
                      <a:r>
                        <a:rPr lang="en-GB" dirty="0" smtClean="0"/>
                        <a:t>End of game code~</a:t>
                      </a:r>
                    </a:p>
                    <a:p>
                      <a:r>
                        <a:rPr lang="en-GB" dirty="0" smtClean="0">
                          <a:effectLst/>
                        </a:rPr>
                        <a:t>if (collide(</a:t>
                      </a:r>
                      <a:r>
                        <a:rPr lang="en-GB" dirty="0" err="1" smtClean="0">
                          <a:effectLst/>
                        </a:rPr>
                        <a:t>Pbox</a:t>
                      </a:r>
                      <a:r>
                        <a:rPr lang="en-GB" dirty="0" smtClean="0">
                          <a:effectLst/>
                        </a:rPr>
                        <a:t>, </a:t>
                      </a:r>
                      <a:r>
                        <a:rPr lang="en-GB" dirty="0" err="1" smtClean="0">
                          <a:effectLst/>
                        </a:rPr>
                        <a:t>endBox</a:t>
                      </a:r>
                      <a:r>
                        <a:rPr lang="en-GB" dirty="0" smtClean="0">
                          <a:effectLst/>
                        </a:rPr>
                        <a:t>)==1){</a:t>
                      </a:r>
                      <a:br>
                        <a:rPr lang="en-GB" dirty="0" smtClean="0">
                          <a:effectLst/>
                        </a:rPr>
                      </a:br>
                      <a:r>
                        <a:rPr lang="en-GB" dirty="0" err="1" smtClean="0">
                          <a:effectLst/>
                        </a:rPr>
                        <a:t>CCSS_apply_surface</a:t>
                      </a:r>
                      <a:r>
                        <a:rPr lang="en-GB" dirty="0" smtClean="0">
                          <a:effectLst/>
                        </a:rPr>
                        <a:t>(0, 0, background, screen);</a:t>
                      </a:r>
                      <a:br>
                        <a:rPr lang="en-GB" dirty="0" smtClean="0">
                          <a:effectLst/>
                        </a:rPr>
                      </a:br>
                      <a:endParaRPr lang="en-GB" dirty="0"/>
                    </a:p>
                  </a:txBody>
                  <a:tcPr/>
                </a:tc>
                <a:tc>
                  <a:txBody>
                    <a:bodyPr/>
                    <a:lstStyle/>
                    <a:p>
                      <a:r>
                        <a:rPr lang="en-GB" dirty="0" smtClean="0"/>
                        <a:t>Unit Testing</a:t>
                      </a:r>
                      <a:endParaRPr lang="en-GB" dirty="0"/>
                    </a:p>
                  </a:txBody>
                  <a:tcPr/>
                </a:tc>
                <a:tc>
                  <a:txBody>
                    <a:bodyPr/>
                    <a:lstStyle/>
                    <a:p>
                      <a:r>
                        <a:rPr lang="en-GB" dirty="0" smtClean="0"/>
                        <a:t>Yes, message appeared when the character reached the end</a:t>
                      </a:r>
                      <a:r>
                        <a:rPr lang="en-GB" baseline="0" dirty="0" smtClean="0"/>
                        <a:t> of the game. And then ended the game.</a:t>
                      </a:r>
                      <a:endParaRPr lang="en-GB" dirty="0"/>
                    </a:p>
                  </a:txBody>
                  <a:tcPr/>
                </a:tc>
                <a:tc>
                  <a:txBody>
                    <a:bodyPr/>
                    <a:lstStyle/>
                    <a:p>
                      <a:r>
                        <a:rPr lang="en-GB" dirty="0" smtClean="0"/>
                        <a:t>Mistakes were noticed before we tested it in the master class</a:t>
                      </a:r>
                      <a:r>
                        <a:rPr lang="en-GB" baseline="0" dirty="0" smtClean="0"/>
                        <a:t> but only minor ones such as spelling mistakes. </a:t>
                      </a:r>
                      <a:endParaRPr lang="en-GB" dirty="0"/>
                    </a:p>
                  </a:txBody>
                  <a:tcPr/>
                </a:tc>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4203628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used unit testing..</a:t>
            </a:r>
            <a:endParaRPr lang="en-GB" dirty="0"/>
          </a:p>
        </p:txBody>
      </p:sp>
      <p:sp>
        <p:nvSpPr>
          <p:cNvPr id="3" name="Content Placeholder 2"/>
          <p:cNvSpPr>
            <a:spLocks noGrp="1"/>
          </p:cNvSpPr>
          <p:nvPr>
            <p:ph idx="1"/>
          </p:nvPr>
        </p:nvSpPr>
        <p:spPr/>
        <p:txBody>
          <a:bodyPr/>
          <a:lstStyle/>
          <a:p>
            <a:pPr algn="ctr"/>
            <a:r>
              <a:rPr lang="en-GB" dirty="0" smtClean="0"/>
              <a:t>We decided to use unit testing for each subtask as it made it easier to identify any mistakes in the program if there was any.</a:t>
            </a:r>
          </a:p>
          <a:p>
            <a:pPr algn="ctr"/>
            <a:r>
              <a:rPr lang="en-GB" dirty="0" smtClean="0"/>
              <a:t>The accuracy of the program was better using unit testing as it was easier for the computer to find any problems with the code if there were any, and then finding this problem was easier for us as we did not have to scroll through pages and pages of code to find one mistake. </a:t>
            </a:r>
          </a:p>
          <a:p>
            <a:pPr algn="ctr"/>
            <a:r>
              <a:rPr lang="en-GB" dirty="0" smtClean="0"/>
              <a:t>Unit Testing not only made the code more accurate but it also saved us lots of time when first developing the program.  </a:t>
            </a:r>
          </a:p>
          <a:p>
            <a:pPr algn="ctr"/>
            <a:r>
              <a:rPr lang="en-GB" dirty="0" smtClean="0"/>
              <a:t>Instead of using a test in which we tested the whole problem we used unit testing as it was the best solution to the problems ibn our code.</a:t>
            </a:r>
            <a:endParaRPr lang="en-GB" dirty="0"/>
          </a:p>
        </p:txBody>
      </p:sp>
    </p:spTree>
    <p:extLst>
      <p:ext uri="{BB962C8B-B14F-4D97-AF65-F5344CB8AC3E}">
        <p14:creationId xmlns:p14="http://schemas.microsoft.com/office/powerpoint/2010/main" val="3523006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subTasks</a:t>
            </a:r>
            <a:endParaRPr lang="en-GB" dirty="0"/>
          </a:p>
        </p:txBody>
      </p:sp>
      <p:sp>
        <p:nvSpPr>
          <p:cNvPr id="3" name="Content Placeholder 2"/>
          <p:cNvSpPr>
            <a:spLocks noGrp="1"/>
          </p:cNvSpPr>
          <p:nvPr>
            <p:ph idx="1"/>
          </p:nvPr>
        </p:nvSpPr>
        <p:spPr/>
        <p:txBody>
          <a:bodyPr>
            <a:normAutofit lnSpcReduction="10000"/>
          </a:bodyPr>
          <a:lstStyle/>
          <a:p>
            <a:pPr fontAlgn="base">
              <a:buFont typeface="Arial" panose="020B0604020202020204" pitchFamily="34" charset="0"/>
              <a:buChar char="•"/>
            </a:pPr>
            <a:r>
              <a:rPr lang="en-GB" dirty="0"/>
              <a:t>The character should face in the direction of travel and should not be able to move outside the playing area, bouncing back if it touches the edge.  </a:t>
            </a:r>
            <a:endParaRPr lang="en-GB" dirty="0" smtClean="0"/>
          </a:p>
          <a:p>
            <a:pPr fontAlgn="base">
              <a:buFont typeface="Arial" panose="020B0604020202020204" pitchFamily="34" charset="0"/>
              <a:buChar char="•"/>
            </a:pPr>
            <a:endParaRPr lang="en-GB" dirty="0"/>
          </a:p>
          <a:p>
            <a:pPr fontAlgn="base">
              <a:buFont typeface="Arial" panose="020B0604020202020204" pitchFamily="34" charset="0"/>
              <a:buChar char="•"/>
            </a:pPr>
            <a:r>
              <a:rPr lang="en-GB" dirty="0"/>
              <a:t>If the character touches the walls of the maze then it should return to a predetermined start position.  </a:t>
            </a:r>
            <a:endParaRPr lang="en-GB" dirty="0" smtClean="0"/>
          </a:p>
          <a:p>
            <a:pPr fontAlgn="base">
              <a:buFont typeface="Arial" panose="020B0604020202020204" pitchFamily="34" charset="0"/>
              <a:buChar char="•"/>
            </a:pPr>
            <a:endParaRPr lang="en-GB" dirty="0"/>
          </a:p>
          <a:p>
            <a:pPr fontAlgn="base">
              <a:buFont typeface="Arial" panose="020B0604020202020204" pitchFamily="34" charset="0"/>
              <a:buChar char="•"/>
            </a:pPr>
            <a:r>
              <a:rPr lang="en-GB" dirty="0"/>
              <a:t>If the character is guided successfully around the maze to the finishing point then a message  or other indication of success should be displayed.  </a:t>
            </a:r>
            <a:endParaRPr lang="en-GB" dirty="0" smtClean="0"/>
          </a:p>
          <a:p>
            <a:pPr marL="0" indent="0" fontAlgn="base">
              <a:buNone/>
            </a:pPr>
            <a:endParaRPr lang="en-GB" dirty="0"/>
          </a:p>
          <a:p>
            <a:pPr>
              <a:buFont typeface="Arial" panose="020B0604020202020204" pitchFamily="34" charset="0"/>
              <a:buChar char="•"/>
            </a:pPr>
            <a:r>
              <a:rPr lang="en-GB" dirty="0" smtClean="0"/>
              <a:t>The character must be able to move with the up, down, left and right keys.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75" y="1661261"/>
            <a:ext cx="1310555" cy="137371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5" y="2836581"/>
            <a:ext cx="1211256" cy="126963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0" y="4097708"/>
            <a:ext cx="1082086" cy="113423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6" y="5267777"/>
            <a:ext cx="993694" cy="1041583"/>
          </a:xfrm>
          <a:prstGeom prst="rect">
            <a:avLst/>
          </a:prstGeom>
        </p:spPr>
      </p:pic>
    </p:spTree>
    <p:extLst>
      <p:ext uri="{BB962C8B-B14F-4D97-AF65-F5344CB8AC3E}">
        <p14:creationId xmlns:p14="http://schemas.microsoft.com/office/powerpoint/2010/main" val="2523008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 done!</a:t>
            </a:r>
            <a:endParaRPr lang="en-GB" dirty="0"/>
          </a:p>
        </p:txBody>
      </p:sp>
      <p:sp>
        <p:nvSpPr>
          <p:cNvPr id="3" name="Content Placeholder 2"/>
          <p:cNvSpPr>
            <a:spLocks noGrp="1"/>
          </p:cNvSpPr>
          <p:nvPr>
            <p:ph idx="1"/>
          </p:nvPr>
        </p:nvSpPr>
        <p:spPr/>
        <p:txBody>
          <a:bodyPr/>
          <a:lstStyle/>
          <a:p>
            <a:r>
              <a:rPr lang="en-GB" dirty="0" smtClean="0"/>
              <a:t>In the end we managed to have our fully functioning game and we successfully completed all the subtasks. As we already had some information supplied such as the background and character, we decided to keep these and not change them:</a:t>
            </a:r>
          </a:p>
          <a:p>
            <a:r>
              <a:rPr lang="en-GB" dirty="0"/>
              <a:t>// Load background image</a:t>
            </a:r>
          </a:p>
          <a:p>
            <a:r>
              <a:rPr lang="en-GB" dirty="0"/>
              <a:t>	background = </a:t>
            </a:r>
            <a:r>
              <a:rPr lang="en-GB" dirty="0" err="1"/>
              <a:t>CCSS_load_image</a:t>
            </a:r>
            <a:r>
              <a:rPr lang="en-GB" dirty="0"/>
              <a:t>("./resources/</a:t>
            </a:r>
            <a:r>
              <a:rPr lang="en-GB" dirty="0" err="1"/>
              <a:t>img</a:t>
            </a:r>
            <a:r>
              <a:rPr lang="en-GB" dirty="0"/>
              <a:t>/tux.png");</a:t>
            </a:r>
          </a:p>
          <a:p>
            <a:r>
              <a:rPr lang="en-GB" dirty="0"/>
              <a:t>	// load character and resize it</a:t>
            </a:r>
          </a:p>
          <a:p>
            <a:r>
              <a:rPr lang="en-GB" dirty="0"/>
              <a:t>	</a:t>
            </a:r>
            <a:r>
              <a:rPr lang="en-GB" dirty="0" err="1"/>
              <a:t>wallImg</a:t>
            </a:r>
            <a:r>
              <a:rPr lang="en-GB" dirty="0"/>
              <a:t> = </a:t>
            </a:r>
            <a:r>
              <a:rPr lang="en-GB" dirty="0" err="1"/>
              <a:t>CCSS_load_and_resize_image</a:t>
            </a:r>
            <a:r>
              <a:rPr lang="en-GB" dirty="0"/>
              <a:t>("./resources/</a:t>
            </a:r>
            <a:r>
              <a:rPr lang="en-GB" dirty="0" err="1"/>
              <a:t>img</a:t>
            </a:r>
            <a:r>
              <a:rPr lang="en-GB" dirty="0"/>
              <a:t>/smiley.png", 0.1, 0.1);</a:t>
            </a:r>
            <a:endParaRPr lang="en-GB" dirty="0" smtClean="0"/>
          </a:p>
          <a:p>
            <a:endParaRPr lang="en-GB" dirty="0"/>
          </a:p>
        </p:txBody>
      </p:sp>
    </p:spTree>
    <p:extLst>
      <p:ext uri="{BB962C8B-B14F-4D97-AF65-F5344CB8AC3E}">
        <p14:creationId xmlns:p14="http://schemas.microsoft.com/office/powerpoint/2010/main" val="830543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subTasks</a:t>
            </a:r>
            <a:endParaRPr lang="en-GB"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GB" dirty="0"/>
              <a:t>The character should face in the direction of travel and should not be able to move outside the playing area, bouncing back if it touches the edge.  </a:t>
            </a:r>
          </a:p>
          <a:p>
            <a:pPr fontAlgn="base">
              <a:buFont typeface="Arial" panose="020B0604020202020204" pitchFamily="34" charset="0"/>
              <a:buChar char="•"/>
            </a:pPr>
            <a:r>
              <a:rPr lang="en-GB" dirty="0"/>
              <a:t>If the character touches the walls of the maze then it should return to a predetermined start position.  </a:t>
            </a:r>
          </a:p>
          <a:p>
            <a:pPr fontAlgn="base">
              <a:buFont typeface="Arial" panose="020B0604020202020204" pitchFamily="34" charset="0"/>
              <a:buChar char="•"/>
            </a:pPr>
            <a:r>
              <a:rPr lang="en-GB" dirty="0"/>
              <a:t>If the character is guided successfully around the maze to the finishing point then a message  or other indication of success should be displayed.  </a:t>
            </a:r>
          </a:p>
          <a:p>
            <a:pPr>
              <a:buFont typeface="Arial" panose="020B0604020202020204" pitchFamily="34" charset="0"/>
              <a:buChar char="•"/>
            </a:pPr>
            <a:r>
              <a:rPr lang="en-GB" dirty="0" smtClean="0"/>
              <a:t>The character must be able to move with the up, down, left and right keys.</a:t>
            </a:r>
            <a:endParaRPr lang="en-GB" dirty="0"/>
          </a:p>
        </p:txBody>
      </p:sp>
    </p:spTree>
    <p:extLst>
      <p:ext uri="{BB962C8B-B14F-4D97-AF65-F5344CB8AC3E}">
        <p14:creationId xmlns:p14="http://schemas.microsoft.com/office/powerpoint/2010/main" val="4073585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 done!</a:t>
            </a:r>
            <a:endParaRPr lang="en-GB" dirty="0"/>
          </a:p>
        </p:txBody>
      </p:sp>
      <p:sp>
        <p:nvSpPr>
          <p:cNvPr id="3" name="Content Placeholder 2"/>
          <p:cNvSpPr>
            <a:spLocks noGrp="1"/>
          </p:cNvSpPr>
          <p:nvPr>
            <p:ph idx="1"/>
          </p:nvPr>
        </p:nvSpPr>
        <p:spPr>
          <a:xfrm>
            <a:off x="1024128" y="2392680"/>
            <a:ext cx="9720073" cy="4023360"/>
          </a:xfrm>
        </p:spPr>
        <p:txBody>
          <a:bodyPr/>
          <a:lstStyle/>
          <a:p>
            <a:r>
              <a:rPr lang="en-GB" dirty="0" smtClean="0"/>
              <a:t>In order for us to have succeeded using the use of unit testing was vital. As this made it made testing the program and then identifying and finding any problems much easier.  Testing in smaller parts also helped us to realise how we could improve the overall look of the game also.</a:t>
            </a:r>
          </a:p>
          <a:p>
            <a:r>
              <a:rPr lang="en-GB" dirty="0" smtClean="0"/>
              <a:t>Overall, the testing, organisation and final look of game was very </a:t>
            </a:r>
          </a:p>
          <a:p>
            <a:r>
              <a:rPr lang="en-GB" dirty="0" smtClean="0"/>
              <a:t> good. Although we had to make a few adjustments along the way we finally had our completed and fully functioning game which </a:t>
            </a:r>
            <a:r>
              <a:rPr lang="en-GB" dirty="0" err="1" smtClean="0"/>
              <a:t>hd</a:t>
            </a:r>
            <a:r>
              <a:rPr lang="en-GB" dirty="0" smtClean="0"/>
              <a:t> all the subtasks set part of it and working.</a:t>
            </a:r>
            <a:endParaRPr lang="en-GB" dirty="0"/>
          </a:p>
        </p:txBody>
      </p:sp>
    </p:spTree>
    <p:extLst>
      <p:ext uri="{BB962C8B-B14F-4D97-AF65-F5344CB8AC3E}">
        <p14:creationId xmlns:p14="http://schemas.microsoft.com/office/powerpoint/2010/main" val="715655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ACHIEVED:</a:t>
            </a:r>
            <a:endParaRPr lang="en-GB" dirty="0"/>
          </a:p>
        </p:txBody>
      </p:sp>
      <p:sp>
        <p:nvSpPr>
          <p:cNvPr id="3" name="Content Placeholder 2"/>
          <p:cNvSpPr>
            <a:spLocks noGrp="1"/>
          </p:cNvSpPr>
          <p:nvPr>
            <p:ph idx="1"/>
          </p:nvPr>
        </p:nvSpPr>
        <p:spPr/>
        <p:txBody>
          <a:bodyPr/>
          <a:lstStyle/>
          <a:p>
            <a:pPr>
              <a:buBlip>
                <a:blip r:embed="rId2"/>
              </a:buBlip>
            </a:pPr>
            <a:r>
              <a:rPr lang="en-GB" dirty="0" smtClean="0"/>
              <a:t>Success criteria's were met.</a:t>
            </a:r>
          </a:p>
          <a:p>
            <a:pPr>
              <a:buBlip>
                <a:blip r:embed="rId2"/>
              </a:buBlip>
            </a:pPr>
            <a:r>
              <a:rPr lang="en-GB" dirty="0" smtClean="0"/>
              <a:t>The game works.</a:t>
            </a:r>
          </a:p>
          <a:p>
            <a:pPr>
              <a:buBlip>
                <a:blip r:embed="rId2"/>
              </a:buBlip>
            </a:pPr>
            <a:r>
              <a:rPr lang="en-GB" dirty="0" smtClean="0"/>
              <a:t>It has excellent presentation.</a:t>
            </a:r>
          </a:p>
          <a:p>
            <a:pPr>
              <a:buBlip>
                <a:blip r:embed="rId2"/>
              </a:buBlip>
            </a:pPr>
            <a:r>
              <a:rPr lang="en-GB" dirty="0" smtClean="0"/>
              <a:t>All subtasks are included and work.</a:t>
            </a:r>
          </a:p>
          <a:p>
            <a:pPr>
              <a:buBlip>
                <a:blip r:embed="rId2"/>
              </a:buBlip>
            </a:pPr>
            <a:r>
              <a:rPr lang="en-GB" dirty="0" smtClean="0"/>
              <a:t>The game is compatible with many different computers also.</a:t>
            </a:r>
          </a:p>
          <a:p>
            <a:pPr>
              <a:buBlip>
                <a:blip r:embed="rId2"/>
              </a:buBlip>
            </a:pPr>
            <a:r>
              <a:rPr lang="en-GB" dirty="0" smtClean="0"/>
              <a:t>The game has scoring.</a:t>
            </a:r>
          </a:p>
          <a:p>
            <a:pPr>
              <a:buBlip>
                <a:blip r:embed="rId2"/>
              </a:buBlip>
            </a:pPr>
            <a:r>
              <a:rPr lang="en-GB" dirty="0" smtClean="0"/>
              <a:t>It can also be won easily. </a:t>
            </a:r>
            <a:endParaRPr lang="en-GB" dirty="0"/>
          </a:p>
        </p:txBody>
      </p:sp>
    </p:spTree>
    <p:extLst>
      <p:ext uri="{BB962C8B-B14F-4D97-AF65-F5344CB8AC3E}">
        <p14:creationId xmlns:p14="http://schemas.microsoft.com/office/powerpoint/2010/main" val="3308464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673" y="2621834"/>
            <a:ext cx="9720072" cy="1499616"/>
          </a:xfrm>
        </p:spPr>
        <p:txBody>
          <a:bodyPr>
            <a:noAutofit/>
          </a:bodyPr>
          <a:lstStyle/>
          <a:p>
            <a:r>
              <a:rPr lang="en-GB" sz="9600" dirty="0" smtClean="0"/>
              <a:t>The game was a success!</a:t>
            </a:r>
            <a:endParaRPr lang="en-GB" sz="9600"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40485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analysis</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 felt that the making of the game went very well, although after the master class</a:t>
            </a:r>
            <a:r>
              <a:rPr lang="en-GB" sz="2800" dirty="0"/>
              <a:t>	</a:t>
            </a:r>
            <a:r>
              <a:rPr lang="en-GB" sz="2800" dirty="0" smtClean="0"/>
              <a:t>I did not get</a:t>
            </a:r>
            <a:r>
              <a:rPr lang="en-GB" sz="2800" dirty="0"/>
              <a:t>	</a:t>
            </a:r>
            <a:r>
              <a:rPr lang="en-GB" sz="2800" dirty="0" smtClean="0"/>
              <a:t>chance to do</a:t>
            </a:r>
            <a:r>
              <a:rPr lang="en-GB" sz="2800" dirty="0"/>
              <a:t>	</a:t>
            </a:r>
            <a:r>
              <a:rPr lang="en-GB" sz="2800" dirty="0" smtClean="0"/>
              <a:t>as much as I would like to have, I felt I achieved real progress at the master class. By the use of planning, in the form of flow charts and the use of logic we managed to figure out and execute the challenge given to us, and in this PowerPoint I will demonstrate how we did so. </a:t>
            </a:r>
            <a:endParaRPr lang="en-GB" sz="2800" dirty="0"/>
          </a:p>
        </p:txBody>
      </p:sp>
    </p:spTree>
    <p:extLst>
      <p:ext uri="{BB962C8B-B14F-4D97-AF65-F5344CB8AC3E}">
        <p14:creationId xmlns:p14="http://schemas.microsoft.com/office/powerpoint/2010/main" val="2131341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Movement of the character</a:t>
            </a:r>
            <a:endParaRPr lang="en-GB" dirty="0"/>
          </a:p>
        </p:txBody>
      </p:sp>
      <p:sp>
        <p:nvSpPr>
          <p:cNvPr id="3" name="Content Placeholder 2"/>
          <p:cNvSpPr>
            <a:spLocks noGrp="1"/>
          </p:cNvSpPr>
          <p:nvPr>
            <p:ph idx="1"/>
          </p:nvPr>
        </p:nvSpPr>
        <p:spPr/>
        <p:txBody>
          <a:bodyPr/>
          <a:lstStyle/>
          <a:p>
            <a:pPr marL="0" indent="0">
              <a:buNone/>
            </a:pPr>
            <a:r>
              <a:rPr lang="en-GB" dirty="0" smtClean="0"/>
              <a:t>Basic Movement-</a:t>
            </a:r>
          </a:p>
          <a:p>
            <a:pPr marL="0" indent="0">
              <a:buNone/>
            </a:pPr>
            <a:r>
              <a:rPr lang="en-GB" dirty="0" smtClean="0"/>
              <a:t>The first thing that we began to do was to make sure that our character was able to move </a:t>
            </a:r>
            <a:r>
              <a:rPr lang="en-GB" dirty="0"/>
              <a:t>with the up, down, left and right keys.</a:t>
            </a:r>
          </a:p>
          <a:p>
            <a:pPr marL="0" indent="0">
              <a:buNone/>
            </a:pPr>
            <a:r>
              <a:rPr lang="en-GB" dirty="0" smtClean="0"/>
              <a:t>This was the first thing we decided to do as it is the basis of every game that the character should be able to move by pressing the up down and left and right keys. </a:t>
            </a:r>
          </a:p>
          <a:p>
            <a:pPr marL="0" indent="0">
              <a:buNone/>
            </a:pPr>
            <a:r>
              <a:rPr lang="en-GB" dirty="0" smtClean="0"/>
              <a:t>This involved a very easy simple program and the flowchart in the next slide shows how this program was done and developed from.</a:t>
            </a:r>
            <a:endParaRPr lang="en-GB" dirty="0"/>
          </a:p>
        </p:txBody>
      </p:sp>
    </p:spTree>
    <p:extLst>
      <p:ext uri="{BB962C8B-B14F-4D97-AF65-F5344CB8AC3E}">
        <p14:creationId xmlns:p14="http://schemas.microsoft.com/office/powerpoint/2010/main" val="3896786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485" y="2604304"/>
            <a:ext cx="24511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owchart: Data 6"/>
          <p:cNvSpPr/>
          <p:nvPr/>
        </p:nvSpPr>
        <p:spPr>
          <a:xfrm>
            <a:off x="9282896" y="4676172"/>
            <a:ext cx="2303363" cy="8921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lowchart: Data 3"/>
          <p:cNvSpPr/>
          <p:nvPr/>
        </p:nvSpPr>
        <p:spPr>
          <a:xfrm>
            <a:off x="6397902" y="5428527"/>
            <a:ext cx="2436473" cy="8546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Data 2"/>
          <p:cNvSpPr/>
          <p:nvPr/>
        </p:nvSpPr>
        <p:spPr>
          <a:xfrm>
            <a:off x="3559216" y="5152437"/>
            <a:ext cx="2268636" cy="9670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031476" y="561206"/>
            <a:ext cx="9720072" cy="1499616"/>
          </a:xfrm>
        </p:spPr>
        <p:txBody>
          <a:bodyPr/>
          <a:lstStyle/>
          <a:p>
            <a:r>
              <a:rPr lang="en-GB" dirty="0" smtClean="0"/>
              <a:t>The </a:t>
            </a:r>
            <a:r>
              <a:rPr lang="en-GB" dirty="0" err="1" smtClean="0"/>
              <a:t>FloWCHART</a:t>
            </a:r>
            <a:endParaRPr lang="en-GB" dirty="0"/>
          </a:p>
        </p:txBody>
      </p:sp>
      <p:sp>
        <p:nvSpPr>
          <p:cNvPr id="5" name="Flowchart: Process 4"/>
          <p:cNvSpPr/>
          <p:nvPr/>
        </p:nvSpPr>
        <p:spPr>
          <a:xfrm>
            <a:off x="5532698" y="1134319"/>
            <a:ext cx="1909823" cy="636607"/>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729468" y="1134319"/>
            <a:ext cx="1493135" cy="646331"/>
          </a:xfrm>
          <a:prstGeom prst="rect">
            <a:avLst/>
          </a:prstGeom>
          <a:noFill/>
        </p:spPr>
        <p:txBody>
          <a:bodyPr wrap="square" rtlCol="0">
            <a:spAutoFit/>
          </a:bodyPr>
          <a:lstStyle/>
          <a:p>
            <a:r>
              <a:rPr lang="en-GB" dirty="0" smtClean="0"/>
              <a:t>If left key selected</a:t>
            </a:r>
            <a:endParaRPr lang="en-GB" dirty="0"/>
          </a:p>
        </p:txBody>
      </p:sp>
      <p:cxnSp>
        <p:nvCxnSpPr>
          <p:cNvPr id="8" name="Straight Arrow Connector 7"/>
          <p:cNvCxnSpPr>
            <a:stCxn id="5" idx="2"/>
          </p:cNvCxnSpPr>
          <p:nvPr/>
        </p:nvCxnSpPr>
        <p:spPr>
          <a:xfrm flipH="1">
            <a:off x="6476036" y="1770926"/>
            <a:ext cx="11574" cy="83337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87341" y="2779776"/>
            <a:ext cx="1400537" cy="646331"/>
          </a:xfrm>
          <a:prstGeom prst="rect">
            <a:avLst/>
          </a:prstGeom>
          <a:noFill/>
        </p:spPr>
        <p:txBody>
          <a:bodyPr wrap="square" rtlCol="0">
            <a:spAutoFit/>
          </a:bodyPr>
          <a:lstStyle/>
          <a:p>
            <a:r>
              <a:rPr lang="en-GB" dirty="0" smtClean="0"/>
              <a:t>Character move left</a:t>
            </a:r>
            <a:endParaRPr lang="en-GB" dirty="0"/>
          </a:p>
        </p:txBody>
      </p:sp>
      <p:cxnSp>
        <p:nvCxnSpPr>
          <p:cNvPr id="12" name="Straight Arrow Connector 11"/>
          <p:cNvCxnSpPr>
            <a:stCxn id="5" idx="1"/>
          </p:cNvCxnSpPr>
          <p:nvPr/>
        </p:nvCxnSpPr>
        <p:spPr>
          <a:xfrm flipH="1">
            <a:off x="4826644" y="1452623"/>
            <a:ext cx="706054" cy="243647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3987478" y="3889094"/>
            <a:ext cx="1678329" cy="787078"/>
          </a:xfrm>
          <a:prstGeom prst="flowChartProcess">
            <a:avLst/>
          </a:prstGeom>
          <a:solidFill>
            <a:srgbClr val="7030A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TextBox 13"/>
          <p:cNvSpPr txBox="1"/>
          <p:nvPr/>
        </p:nvSpPr>
        <p:spPr>
          <a:xfrm>
            <a:off x="4085863" y="3889094"/>
            <a:ext cx="1446835" cy="646331"/>
          </a:xfrm>
          <a:prstGeom prst="rect">
            <a:avLst/>
          </a:prstGeom>
          <a:noFill/>
        </p:spPr>
        <p:txBody>
          <a:bodyPr wrap="square" rtlCol="0">
            <a:spAutoFit/>
          </a:bodyPr>
          <a:lstStyle/>
          <a:p>
            <a:r>
              <a:rPr lang="en-GB" dirty="0" smtClean="0"/>
              <a:t>Else if right key selected</a:t>
            </a:r>
            <a:endParaRPr lang="en-GB" dirty="0"/>
          </a:p>
        </p:txBody>
      </p:sp>
      <p:sp>
        <p:nvSpPr>
          <p:cNvPr id="16" name="TextBox 15"/>
          <p:cNvSpPr txBox="1"/>
          <p:nvPr/>
        </p:nvSpPr>
        <p:spPr>
          <a:xfrm>
            <a:off x="5891512" y="2002949"/>
            <a:ext cx="462987" cy="369332"/>
          </a:xfrm>
          <a:prstGeom prst="rect">
            <a:avLst/>
          </a:prstGeom>
          <a:noFill/>
        </p:spPr>
        <p:txBody>
          <a:bodyPr wrap="square" rtlCol="0">
            <a:spAutoFit/>
          </a:bodyPr>
          <a:lstStyle/>
          <a:p>
            <a:r>
              <a:rPr lang="en-GB" dirty="0" smtClean="0"/>
              <a:t>Y</a:t>
            </a:r>
            <a:endParaRPr lang="en-GB" dirty="0"/>
          </a:p>
        </p:txBody>
      </p:sp>
      <p:cxnSp>
        <p:nvCxnSpPr>
          <p:cNvPr id="18" name="Straight Arrow Connector 17"/>
          <p:cNvCxnSpPr>
            <a:stCxn id="13" idx="2"/>
          </p:cNvCxnSpPr>
          <p:nvPr/>
        </p:nvCxnSpPr>
        <p:spPr>
          <a:xfrm flipH="1">
            <a:off x="4809280" y="4676172"/>
            <a:ext cx="17363" cy="49771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85863" y="5312780"/>
            <a:ext cx="1331088" cy="646331"/>
          </a:xfrm>
          <a:prstGeom prst="rect">
            <a:avLst/>
          </a:prstGeom>
          <a:noFill/>
        </p:spPr>
        <p:txBody>
          <a:bodyPr wrap="square" rtlCol="0">
            <a:spAutoFit/>
          </a:bodyPr>
          <a:lstStyle/>
          <a:p>
            <a:r>
              <a:rPr lang="en-GB" dirty="0" smtClean="0"/>
              <a:t>Character move right</a:t>
            </a:r>
            <a:endParaRPr lang="en-GB" dirty="0"/>
          </a:p>
        </p:txBody>
      </p:sp>
      <p:cxnSp>
        <p:nvCxnSpPr>
          <p:cNvPr id="22" name="Straight Arrow Connector 21"/>
          <p:cNvCxnSpPr/>
          <p:nvPr/>
        </p:nvCxnSpPr>
        <p:spPr>
          <a:xfrm>
            <a:off x="5688954" y="4080076"/>
            <a:ext cx="1116960" cy="20255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6805914" y="3887243"/>
            <a:ext cx="1388962" cy="856526"/>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4648684" y="2595110"/>
            <a:ext cx="338554" cy="369332"/>
          </a:xfrm>
          <a:prstGeom prst="rect">
            <a:avLst/>
          </a:prstGeom>
          <a:noFill/>
        </p:spPr>
        <p:txBody>
          <a:bodyPr wrap="none" rtlCol="0">
            <a:spAutoFit/>
          </a:bodyPr>
          <a:lstStyle/>
          <a:p>
            <a:r>
              <a:rPr lang="en-GB" dirty="0"/>
              <a:t>N</a:t>
            </a:r>
          </a:p>
        </p:txBody>
      </p:sp>
      <p:sp>
        <p:nvSpPr>
          <p:cNvPr id="27" name="Content Placeholder 26"/>
          <p:cNvSpPr txBox="1">
            <a:spLocks noGrp="1"/>
          </p:cNvSpPr>
          <p:nvPr>
            <p:ph idx="1"/>
          </p:nvPr>
        </p:nvSpPr>
        <p:spPr>
          <a:xfrm>
            <a:off x="4308526" y="4743769"/>
            <a:ext cx="340158" cy="397032"/>
          </a:xfrm>
          <a:prstGeom prst="rect">
            <a:avLst/>
          </a:prstGeom>
          <a:noFill/>
        </p:spPr>
        <p:txBody>
          <a:bodyPr wrap="none" rtlCol="0">
            <a:spAutoFit/>
          </a:bodyPr>
          <a:lstStyle/>
          <a:p>
            <a:r>
              <a:rPr lang="en-GB" dirty="0"/>
              <a:t>Y</a:t>
            </a:r>
          </a:p>
        </p:txBody>
      </p:sp>
      <p:sp>
        <p:nvSpPr>
          <p:cNvPr id="28" name="TextBox 27"/>
          <p:cNvSpPr txBox="1"/>
          <p:nvPr/>
        </p:nvSpPr>
        <p:spPr>
          <a:xfrm>
            <a:off x="6018835" y="4212259"/>
            <a:ext cx="410901" cy="369332"/>
          </a:xfrm>
          <a:prstGeom prst="rect">
            <a:avLst/>
          </a:prstGeom>
          <a:noFill/>
        </p:spPr>
        <p:txBody>
          <a:bodyPr wrap="square" rtlCol="0">
            <a:spAutoFit/>
          </a:bodyPr>
          <a:lstStyle/>
          <a:p>
            <a:r>
              <a:rPr lang="en-GB" dirty="0"/>
              <a:t>N</a:t>
            </a:r>
          </a:p>
        </p:txBody>
      </p:sp>
      <p:sp>
        <p:nvSpPr>
          <p:cNvPr id="29" name="TextBox 28"/>
          <p:cNvSpPr txBox="1"/>
          <p:nvPr/>
        </p:nvSpPr>
        <p:spPr>
          <a:xfrm>
            <a:off x="7014257" y="3831881"/>
            <a:ext cx="960699" cy="923330"/>
          </a:xfrm>
          <a:prstGeom prst="rect">
            <a:avLst/>
          </a:prstGeom>
          <a:noFill/>
        </p:spPr>
        <p:txBody>
          <a:bodyPr wrap="square" rtlCol="0">
            <a:spAutoFit/>
          </a:bodyPr>
          <a:lstStyle/>
          <a:p>
            <a:r>
              <a:rPr lang="en-GB" dirty="0" smtClean="0"/>
              <a:t>Else if up key selected</a:t>
            </a:r>
            <a:endParaRPr lang="en-GB" dirty="0"/>
          </a:p>
        </p:txBody>
      </p:sp>
      <p:cxnSp>
        <p:nvCxnSpPr>
          <p:cNvPr id="31" name="Straight Arrow Connector 30"/>
          <p:cNvCxnSpPr>
            <a:stCxn id="23" idx="2"/>
          </p:cNvCxnSpPr>
          <p:nvPr/>
        </p:nvCxnSpPr>
        <p:spPr>
          <a:xfrm>
            <a:off x="7500395" y="4743769"/>
            <a:ext cx="0" cy="68475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46423" y="5522976"/>
            <a:ext cx="1597306" cy="646331"/>
          </a:xfrm>
          <a:prstGeom prst="rect">
            <a:avLst/>
          </a:prstGeom>
          <a:noFill/>
        </p:spPr>
        <p:txBody>
          <a:bodyPr wrap="square" rtlCol="0">
            <a:spAutoFit/>
          </a:bodyPr>
          <a:lstStyle/>
          <a:p>
            <a:r>
              <a:rPr lang="en-GB" dirty="0" smtClean="0"/>
              <a:t>Move character up </a:t>
            </a:r>
            <a:endParaRPr lang="en-GB" dirty="0"/>
          </a:p>
        </p:txBody>
      </p:sp>
      <p:sp>
        <p:nvSpPr>
          <p:cNvPr id="35" name="TextBox 34"/>
          <p:cNvSpPr txBox="1"/>
          <p:nvPr/>
        </p:nvSpPr>
        <p:spPr>
          <a:xfrm>
            <a:off x="7645076" y="4925028"/>
            <a:ext cx="445628" cy="369332"/>
          </a:xfrm>
          <a:prstGeom prst="rect">
            <a:avLst/>
          </a:prstGeom>
          <a:noFill/>
        </p:spPr>
        <p:txBody>
          <a:bodyPr wrap="square" rtlCol="0">
            <a:spAutoFit/>
          </a:bodyPr>
          <a:lstStyle/>
          <a:p>
            <a:r>
              <a:rPr lang="en-GB" dirty="0" smtClean="0"/>
              <a:t>Y</a:t>
            </a:r>
            <a:endParaRPr lang="en-GB" dirty="0"/>
          </a:p>
        </p:txBody>
      </p:sp>
      <p:sp>
        <p:nvSpPr>
          <p:cNvPr id="36" name="Flowchart: Process 35"/>
          <p:cNvSpPr/>
          <p:nvPr/>
        </p:nvSpPr>
        <p:spPr>
          <a:xfrm>
            <a:off x="9282896" y="2779776"/>
            <a:ext cx="2060294" cy="970421"/>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p:cNvCxnSpPr>
            <a:endCxn id="36" idx="1"/>
          </p:cNvCxnSpPr>
          <p:nvPr/>
        </p:nvCxnSpPr>
        <p:spPr>
          <a:xfrm flipV="1">
            <a:off x="8571051" y="3264987"/>
            <a:ext cx="711845" cy="252235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02815" y="2964442"/>
            <a:ext cx="1539433" cy="646331"/>
          </a:xfrm>
          <a:prstGeom prst="rect">
            <a:avLst/>
          </a:prstGeom>
          <a:noFill/>
        </p:spPr>
        <p:txBody>
          <a:bodyPr wrap="square" rtlCol="0">
            <a:spAutoFit/>
          </a:bodyPr>
          <a:lstStyle/>
          <a:p>
            <a:r>
              <a:rPr lang="en-GB" dirty="0" smtClean="0"/>
              <a:t>Else if down key selected</a:t>
            </a:r>
            <a:endParaRPr lang="en-GB" dirty="0"/>
          </a:p>
        </p:txBody>
      </p:sp>
      <p:sp>
        <p:nvSpPr>
          <p:cNvPr id="40" name="TextBox 39"/>
          <p:cNvSpPr txBox="1"/>
          <p:nvPr/>
        </p:nvSpPr>
        <p:spPr>
          <a:xfrm>
            <a:off x="8669438" y="3750197"/>
            <a:ext cx="428263" cy="369332"/>
          </a:xfrm>
          <a:prstGeom prst="rect">
            <a:avLst/>
          </a:prstGeom>
          <a:noFill/>
        </p:spPr>
        <p:txBody>
          <a:bodyPr wrap="square" rtlCol="0">
            <a:spAutoFit/>
          </a:bodyPr>
          <a:lstStyle/>
          <a:p>
            <a:r>
              <a:rPr lang="en-GB" dirty="0" smtClean="0"/>
              <a:t>N</a:t>
            </a:r>
            <a:endParaRPr lang="en-GB" dirty="0"/>
          </a:p>
        </p:txBody>
      </p:sp>
      <p:cxnSp>
        <p:nvCxnSpPr>
          <p:cNvPr id="42" name="Straight Arrow Connector 41"/>
          <p:cNvCxnSpPr>
            <a:stCxn id="36" idx="2"/>
          </p:cNvCxnSpPr>
          <p:nvPr/>
        </p:nvCxnSpPr>
        <p:spPr>
          <a:xfrm>
            <a:off x="10313043" y="3750197"/>
            <a:ext cx="0" cy="100501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76435" y="4755211"/>
            <a:ext cx="1666755" cy="646331"/>
          </a:xfrm>
          <a:prstGeom prst="rect">
            <a:avLst/>
          </a:prstGeom>
          <a:noFill/>
        </p:spPr>
        <p:txBody>
          <a:bodyPr wrap="square" rtlCol="0">
            <a:spAutoFit/>
          </a:bodyPr>
          <a:lstStyle/>
          <a:p>
            <a:r>
              <a:rPr lang="en-GB" dirty="0" smtClean="0"/>
              <a:t>Move character down</a:t>
            </a:r>
            <a:endParaRPr lang="en-GB" dirty="0"/>
          </a:p>
        </p:txBody>
      </p:sp>
      <p:sp>
        <p:nvSpPr>
          <p:cNvPr id="45" name="TextBox 44"/>
          <p:cNvSpPr txBox="1"/>
          <p:nvPr/>
        </p:nvSpPr>
        <p:spPr>
          <a:xfrm>
            <a:off x="9722733" y="3906456"/>
            <a:ext cx="451413" cy="369332"/>
          </a:xfrm>
          <a:prstGeom prst="rect">
            <a:avLst/>
          </a:prstGeom>
          <a:noFill/>
        </p:spPr>
        <p:txBody>
          <a:bodyPr wrap="square" rtlCol="0">
            <a:spAutoFit/>
          </a:bodyPr>
          <a:lstStyle/>
          <a:p>
            <a:r>
              <a:rPr lang="en-GB" dirty="0" smtClean="0"/>
              <a:t>Y</a:t>
            </a:r>
            <a:endParaRPr lang="en-GB" dirty="0"/>
          </a:p>
        </p:txBody>
      </p:sp>
      <p:sp>
        <p:nvSpPr>
          <p:cNvPr id="11" name="Flowchart: Alternate Process 10"/>
          <p:cNvSpPr/>
          <p:nvPr/>
        </p:nvSpPr>
        <p:spPr>
          <a:xfrm>
            <a:off x="5275158" y="57873"/>
            <a:ext cx="2245488" cy="578734"/>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15" name="TextBox 14"/>
          <p:cNvSpPr txBox="1"/>
          <p:nvPr/>
        </p:nvSpPr>
        <p:spPr>
          <a:xfrm>
            <a:off x="5416951" y="162574"/>
            <a:ext cx="2025570" cy="369332"/>
          </a:xfrm>
          <a:prstGeom prst="rect">
            <a:avLst/>
          </a:prstGeom>
          <a:noFill/>
        </p:spPr>
        <p:txBody>
          <a:bodyPr wrap="square" rtlCol="0">
            <a:spAutoFit/>
          </a:bodyPr>
          <a:lstStyle/>
          <a:p>
            <a:r>
              <a:rPr lang="en-GB" dirty="0" smtClean="0"/>
              <a:t>	START</a:t>
            </a:r>
            <a:endParaRPr lang="en-GB" dirty="0"/>
          </a:p>
        </p:txBody>
      </p:sp>
      <p:cxnSp>
        <p:nvCxnSpPr>
          <p:cNvPr id="21" name="Straight Arrow Connector 20"/>
          <p:cNvCxnSpPr/>
          <p:nvPr/>
        </p:nvCxnSpPr>
        <p:spPr>
          <a:xfrm>
            <a:off x="6353048" y="636607"/>
            <a:ext cx="0" cy="49771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7" name="Flowchart: Alternate Process 36"/>
          <p:cNvSpPr/>
          <p:nvPr/>
        </p:nvSpPr>
        <p:spPr>
          <a:xfrm>
            <a:off x="9329195" y="6055329"/>
            <a:ext cx="2152891" cy="612532"/>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9988951" y="6176929"/>
            <a:ext cx="1493135" cy="369332"/>
          </a:xfrm>
          <a:prstGeom prst="rect">
            <a:avLst/>
          </a:prstGeom>
          <a:noFill/>
        </p:spPr>
        <p:txBody>
          <a:bodyPr wrap="square" rtlCol="0">
            <a:spAutoFit/>
          </a:bodyPr>
          <a:lstStyle/>
          <a:p>
            <a:r>
              <a:rPr lang="en-GB" dirty="0" smtClean="0"/>
              <a:t>END</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1036" y="5438119"/>
            <a:ext cx="544013" cy="104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18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a:t>
            </a:r>
            <a:endParaRPr lang="en-GB" dirty="0"/>
          </a:p>
        </p:txBody>
      </p:sp>
      <p:sp>
        <p:nvSpPr>
          <p:cNvPr id="3" name="Content Placeholder 2"/>
          <p:cNvSpPr>
            <a:spLocks noGrp="1"/>
          </p:cNvSpPr>
          <p:nvPr>
            <p:ph idx="1"/>
          </p:nvPr>
        </p:nvSpPr>
        <p:spPr>
          <a:xfrm>
            <a:off x="4693588" y="585216"/>
            <a:ext cx="6050612" cy="3532909"/>
          </a:xfrm>
        </p:spPr>
        <p:txBody>
          <a:bodyPr numCol="2">
            <a:noAutofit/>
          </a:bodyPr>
          <a:lstStyle/>
          <a:p>
            <a:r>
              <a:rPr lang="en-GB" sz="1200" dirty="0" err="1"/>
              <a:t>keystates</a:t>
            </a:r>
            <a:r>
              <a:rPr lang="en-GB" sz="1200" dirty="0"/>
              <a:t> = </a:t>
            </a:r>
            <a:r>
              <a:rPr lang="en-GB" sz="1200" dirty="0" err="1"/>
              <a:t>SDL_GetKeyState</a:t>
            </a:r>
            <a:r>
              <a:rPr lang="en-GB" sz="1200" dirty="0"/>
              <a:t>( NULL );</a:t>
            </a:r>
          </a:p>
          <a:p>
            <a:r>
              <a:rPr lang="en-GB" sz="1200" dirty="0"/>
              <a:t>        if(</a:t>
            </a:r>
            <a:r>
              <a:rPr lang="en-GB" sz="1200" dirty="0" err="1"/>
              <a:t>keystates</a:t>
            </a:r>
            <a:r>
              <a:rPr lang="en-GB" sz="1200" dirty="0"/>
              <a:t>[SDLK_LEFT</a:t>
            </a:r>
            <a:r>
              <a:rPr lang="en-GB" sz="1200" dirty="0" smtClean="0"/>
              <a:t>]){</a:t>
            </a:r>
          </a:p>
          <a:p>
            <a:pPr marL="310896" lvl="2" indent="0">
              <a:buNone/>
            </a:pPr>
            <a:endParaRPr lang="en-GB" sz="1200" dirty="0" smtClean="0"/>
          </a:p>
          <a:p>
            <a:pPr marL="310896" lvl="2" indent="0">
              <a:buNone/>
            </a:pPr>
            <a:r>
              <a:rPr lang="en-GB" sz="1200" dirty="0" smtClean="0"/>
              <a:t>      character=left;</a:t>
            </a:r>
          </a:p>
          <a:p>
            <a:pPr marL="310896" lvl="2" indent="0">
              <a:buNone/>
            </a:pPr>
            <a:endParaRPr lang="en-GB" sz="1200" dirty="0" smtClean="0"/>
          </a:p>
          <a:p>
            <a:pPr marL="310896" lvl="2" indent="0">
              <a:buNone/>
            </a:pPr>
            <a:r>
              <a:rPr lang="en-GB" sz="1200" dirty="0" smtClean="0"/>
              <a:t>x-</a:t>
            </a:r>
            <a:r>
              <a:rPr lang="en-GB" sz="1200" dirty="0"/>
              <a:t>=</a:t>
            </a:r>
            <a:r>
              <a:rPr lang="en-GB" sz="1200" dirty="0" err="1"/>
              <a:t>moveSpeed</a:t>
            </a:r>
            <a:r>
              <a:rPr lang="en-GB" sz="1200" dirty="0" smtClean="0"/>
              <a:t>;</a:t>
            </a:r>
          </a:p>
          <a:p>
            <a:pPr marL="310896" lvl="2" indent="0">
              <a:buNone/>
            </a:pPr>
            <a:endParaRPr lang="en-GB" sz="1200" dirty="0" smtClean="0"/>
          </a:p>
          <a:p>
            <a:pPr marL="310896" lvl="2" indent="0">
              <a:buNone/>
            </a:pPr>
            <a:r>
              <a:rPr lang="en-GB" sz="1200" dirty="0" smtClean="0"/>
              <a:t>}</a:t>
            </a:r>
            <a:r>
              <a:rPr lang="en-GB" sz="1200" dirty="0"/>
              <a:t>else if(</a:t>
            </a:r>
            <a:r>
              <a:rPr lang="en-GB" sz="1200" dirty="0" err="1"/>
              <a:t>keystates</a:t>
            </a:r>
            <a:r>
              <a:rPr lang="en-GB" sz="1200" dirty="0"/>
              <a:t>[SDLK_RIGHT</a:t>
            </a:r>
            <a:r>
              <a:rPr lang="en-GB" sz="1200" dirty="0" smtClean="0"/>
              <a:t>]){</a:t>
            </a:r>
          </a:p>
          <a:p>
            <a:pPr marL="310896" lvl="2" indent="0">
              <a:buNone/>
            </a:pPr>
            <a:endParaRPr lang="en-GB" sz="1200" dirty="0" smtClean="0"/>
          </a:p>
          <a:p>
            <a:pPr marL="310896" lvl="2" indent="0">
              <a:buNone/>
            </a:pPr>
            <a:r>
              <a:rPr lang="en-GB" sz="1200" dirty="0" smtClean="0"/>
              <a:t>character=right;</a:t>
            </a:r>
          </a:p>
          <a:p>
            <a:pPr marL="310896" lvl="2" indent="0">
              <a:buNone/>
            </a:pPr>
            <a:endParaRPr lang="en-GB" sz="1200" dirty="0" smtClean="0"/>
          </a:p>
          <a:p>
            <a:pPr marL="310896" lvl="2" indent="0">
              <a:buNone/>
            </a:pPr>
            <a:r>
              <a:rPr lang="en-GB" sz="1200" dirty="0" smtClean="0"/>
              <a:t>x</a:t>
            </a:r>
            <a:r>
              <a:rPr lang="en-GB" sz="1200" dirty="0"/>
              <a:t>+=</a:t>
            </a:r>
            <a:r>
              <a:rPr lang="en-GB" sz="1200" dirty="0" err="1"/>
              <a:t>moveSpeed</a:t>
            </a:r>
            <a:r>
              <a:rPr lang="en-GB" sz="1200" dirty="0" smtClean="0"/>
              <a:t>;</a:t>
            </a:r>
          </a:p>
          <a:p>
            <a:pPr marL="310896" lvl="2" indent="0">
              <a:buNone/>
            </a:pPr>
            <a:r>
              <a:rPr lang="en-GB" sz="1200" dirty="0"/>
              <a:t>	</a:t>
            </a:r>
            <a:r>
              <a:rPr lang="en-GB" sz="1200" dirty="0" smtClean="0"/>
              <a:t>}</a:t>
            </a:r>
          </a:p>
          <a:p>
            <a:pPr marL="310896" lvl="2" indent="0">
              <a:buNone/>
            </a:pPr>
            <a:r>
              <a:rPr lang="en-GB" sz="1200" dirty="0"/>
              <a:t>	if(</a:t>
            </a:r>
            <a:r>
              <a:rPr lang="en-GB" sz="1200" dirty="0" err="1"/>
              <a:t>keystates</a:t>
            </a:r>
            <a:r>
              <a:rPr lang="en-GB" sz="1200" dirty="0"/>
              <a:t>[SDLK_UP]){</a:t>
            </a:r>
          </a:p>
          <a:p>
            <a:r>
              <a:rPr lang="en-GB" sz="1200" dirty="0"/>
              <a:t>	y-=</a:t>
            </a:r>
            <a:r>
              <a:rPr lang="en-GB" sz="1200" dirty="0" err="1"/>
              <a:t>moveSpeed</a:t>
            </a:r>
            <a:r>
              <a:rPr lang="en-GB" sz="1200" dirty="0"/>
              <a:t>;</a:t>
            </a:r>
          </a:p>
          <a:p>
            <a:r>
              <a:rPr lang="en-GB" sz="1200" dirty="0"/>
              <a:t>	character=up;</a:t>
            </a:r>
          </a:p>
          <a:p>
            <a:r>
              <a:rPr lang="en-GB" sz="1200" dirty="0"/>
              <a:t>	if(</a:t>
            </a:r>
            <a:r>
              <a:rPr lang="en-GB" sz="1200" dirty="0" err="1"/>
              <a:t>keystates</a:t>
            </a:r>
            <a:r>
              <a:rPr lang="en-GB" sz="1200" dirty="0"/>
              <a:t>[SDLK_LEFT])</a:t>
            </a:r>
          </a:p>
          <a:p>
            <a:r>
              <a:rPr lang="en-GB" sz="1200" dirty="0"/>
              <a:t>            {</a:t>
            </a:r>
          </a:p>
          <a:p>
            <a:r>
              <a:rPr lang="en-GB" sz="1200" dirty="0"/>
              <a:t>	character=</a:t>
            </a:r>
            <a:r>
              <a:rPr lang="en-GB" sz="1200" dirty="0" err="1"/>
              <a:t>upLeft</a:t>
            </a:r>
            <a:r>
              <a:rPr lang="en-GB" sz="1200" dirty="0"/>
              <a:t>;</a:t>
            </a:r>
          </a:p>
          <a:p>
            <a:r>
              <a:rPr lang="en-GB" sz="1200" dirty="0"/>
              <a:t>            }</a:t>
            </a:r>
          </a:p>
          <a:p>
            <a:r>
              <a:rPr lang="en-GB" sz="1200" dirty="0"/>
              <a:t>	 if(</a:t>
            </a:r>
            <a:r>
              <a:rPr lang="en-GB" sz="1200" dirty="0" err="1"/>
              <a:t>keystates</a:t>
            </a:r>
            <a:r>
              <a:rPr lang="en-GB" sz="1200" dirty="0"/>
              <a:t>[SDLK_RIGHT])</a:t>
            </a:r>
          </a:p>
          <a:p>
            <a:r>
              <a:rPr lang="en-GB" sz="1200" dirty="0"/>
              <a:t>            {</a:t>
            </a:r>
          </a:p>
          <a:p>
            <a:pPr marL="0" indent="0">
              <a:buNone/>
            </a:pPr>
            <a:r>
              <a:rPr lang="en-GB" sz="1200" dirty="0"/>
              <a:t>	character=</a:t>
            </a:r>
            <a:r>
              <a:rPr lang="en-GB" sz="1200" dirty="0" err="1"/>
              <a:t>upRight</a:t>
            </a:r>
            <a:r>
              <a:rPr lang="en-GB" sz="1200" dirty="0"/>
              <a:t>;</a:t>
            </a:r>
          </a:p>
          <a:p>
            <a:r>
              <a:rPr lang="en-GB" sz="1200" dirty="0"/>
              <a:t>            }</a:t>
            </a:r>
          </a:p>
          <a:p>
            <a:r>
              <a:rPr lang="en-GB" sz="1200" dirty="0"/>
              <a:t>      }</a:t>
            </a:r>
          </a:p>
          <a:p>
            <a:r>
              <a:rPr lang="en-GB" sz="1200" dirty="0"/>
              <a:t>	else if(</a:t>
            </a:r>
            <a:r>
              <a:rPr lang="en-GB" sz="1200" dirty="0" err="1"/>
              <a:t>keystates</a:t>
            </a:r>
            <a:r>
              <a:rPr lang="en-GB" sz="1200" dirty="0"/>
              <a:t>[SDLK_DOWN]){</a:t>
            </a:r>
          </a:p>
          <a:p>
            <a:r>
              <a:rPr lang="en-GB" sz="1200" dirty="0"/>
              <a:t>	y+=</a:t>
            </a:r>
            <a:r>
              <a:rPr lang="en-GB" sz="1200" dirty="0" err="1"/>
              <a:t>moveSpeed</a:t>
            </a:r>
            <a:r>
              <a:rPr lang="en-GB" sz="1200" dirty="0"/>
              <a:t>;</a:t>
            </a:r>
          </a:p>
          <a:p>
            <a:r>
              <a:rPr lang="en-GB" sz="1200" dirty="0"/>
              <a:t>	character=down;</a:t>
            </a:r>
          </a:p>
          <a:p>
            <a:r>
              <a:rPr lang="en-GB" sz="1200" dirty="0"/>
              <a:t>	if(</a:t>
            </a:r>
            <a:r>
              <a:rPr lang="en-GB" sz="1200" dirty="0" err="1"/>
              <a:t>keystates</a:t>
            </a:r>
            <a:r>
              <a:rPr lang="en-GB" sz="1200" dirty="0"/>
              <a:t>[SDLK_LEFT])</a:t>
            </a:r>
          </a:p>
          <a:p>
            <a:r>
              <a:rPr lang="en-GB" sz="1200" dirty="0"/>
              <a:t>            {</a:t>
            </a:r>
          </a:p>
          <a:p>
            <a:r>
              <a:rPr lang="en-GB" sz="1200" dirty="0"/>
              <a:t>	character=</a:t>
            </a:r>
            <a:r>
              <a:rPr lang="en-GB" sz="1200" dirty="0" err="1"/>
              <a:t>downLeft</a:t>
            </a:r>
            <a:r>
              <a:rPr lang="en-GB" sz="1200" dirty="0"/>
              <a:t>;</a:t>
            </a:r>
          </a:p>
          <a:p>
            <a:r>
              <a:rPr lang="en-GB" sz="1200" dirty="0"/>
              <a:t>            }</a:t>
            </a:r>
          </a:p>
          <a:p>
            <a:r>
              <a:rPr lang="en-GB" sz="1200" dirty="0"/>
              <a:t>	if(</a:t>
            </a:r>
            <a:r>
              <a:rPr lang="en-GB" sz="1200" dirty="0" err="1"/>
              <a:t>keystates</a:t>
            </a:r>
            <a:r>
              <a:rPr lang="en-GB" sz="1200" dirty="0"/>
              <a:t>[SDLK_RIGHT])</a:t>
            </a:r>
          </a:p>
          <a:p>
            <a:r>
              <a:rPr lang="en-GB" sz="1200" dirty="0"/>
              <a:t>            {</a:t>
            </a:r>
          </a:p>
          <a:p>
            <a:r>
              <a:rPr lang="en-GB" sz="1200" dirty="0"/>
              <a:t>	character=</a:t>
            </a:r>
            <a:r>
              <a:rPr lang="en-GB" sz="1200" dirty="0" err="1"/>
              <a:t>downRight</a:t>
            </a:r>
            <a:r>
              <a:rPr lang="en-GB" sz="1200" dirty="0"/>
              <a:t>;</a:t>
            </a:r>
          </a:p>
          <a:p>
            <a:r>
              <a:rPr lang="en-GB" sz="1200" dirty="0"/>
              <a:t>            }</a:t>
            </a:r>
          </a:p>
          <a:p>
            <a:r>
              <a:rPr lang="en-GB" sz="1200" dirty="0"/>
              <a:t>	}</a:t>
            </a:r>
          </a:p>
        </p:txBody>
      </p:sp>
      <p:cxnSp>
        <p:nvCxnSpPr>
          <p:cNvPr id="9" name="Elbow Connector 8"/>
          <p:cNvCxnSpPr/>
          <p:nvPr/>
        </p:nvCxnSpPr>
        <p:spPr>
          <a:xfrm rot="10800000" flipV="1">
            <a:off x="2480153" y="2351670"/>
            <a:ext cx="2404998" cy="217659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4487" y="2789323"/>
            <a:ext cx="2104371" cy="3477875"/>
          </a:xfrm>
          <a:prstGeom prst="rect">
            <a:avLst/>
          </a:prstGeom>
          <a:noFill/>
        </p:spPr>
        <p:txBody>
          <a:bodyPr wrap="square" rtlCol="0">
            <a:spAutoFit/>
          </a:bodyPr>
          <a:lstStyle/>
          <a:p>
            <a:r>
              <a:rPr lang="en-GB" sz="2000" dirty="0" smtClean="0"/>
              <a:t>This is the code that instructs the computer what to do when any of the keys specified are selected and then moves the character in that direction.</a:t>
            </a:r>
            <a:endParaRPr lang="en-GB" sz="2000" dirty="0"/>
          </a:p>
        </p:txBody>
      </p:sp>
    </p:spTree>
    <p:extLst>
      <p:ext uri="{BB962C8B-B14F-4D97-AF65-F5344CB8AC3E}">
        <p14:creationId xmlns:p14="http://schemas.microsoft.com/office/powerpoint/2010/main" val="2691844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b="10235"/>
          <a:stretch/>
        </p:blipFill>
        <p:spPr>
          <a:xfrm>
            <a:off x="1024128" y="441960"/>
            <a:ext cx="10085832" cy="5090160"/>
          </a:xfrm>
          <a:prstGeom prst="rect">
            <a:avLst/>
          </a:prstGeom>
        </p:spPr>
      </p:pic>
      <p:cxnSp>
        <p:nvCxnSpPr>
          <p:cNvPr id="6" name="Straight Arrow Connector 5"/>
          <p:cNvCxnSpPr/>
          <p:nvPr/>
        </p:nvCxnSpPr>
        <p:spPr>
          <a:xfrm flipH="1">
            <a:off x="5425440" y="1082040"/>
            <a:ext cx="4953000" cy="251460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848600" y="2392680"/>
            <a:ext cx="777240" cy="13563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28560" y="3916680"/>
            <a:ext cx="4358640" cy="2031325"/>
          </a:xfrm>
          <a:prstGeom prst="rect">
            <a:avLst/>
          </a:prstGeom>
          <a:noFill/>
        </p:spPr>
        <p:txBody>
          <a:bodyPr wrap="square" rtlCol="0">
            <a:spAutoFit/>
          </a:bodyPr>
          <a:lstStyle/>
          <a:p>
            <a:r>
              <a:rPr lang="en-GB" dirty="0" smtClean="0">
                <a:solidFill>
                  <a:srgbClr val="FF0000"/>
                </a:solidFill>
              </a:rPr>
              <a:t>In the master class we first had trouble but now when I test the piece of code there are no problems with the code and it means that the game would all work fine and the character would move according to the key pressed.</a:t>
            </a:r>
            <a:endParaRPr lang="en-GB" dirty="0">
              <a:solidFill>
                <a:srgbClr val="FF0000"/>
              </a:solidFill>
            </a:endParaRPr>
          </a:p>
        </p:txBody>
      </p:sp>
      <p:sp>
        <p:nvSpPr>
          <p:cNvPr id="12" name="TextBox 11"/>
          <p:cNvSpPr txBox="1"/>
          <p:nvPr/>
        </p:nvSpPr>
        <p:spPr>
          <a:xfrm>
            <a:off x="2956560" y="4876800"/>
            <a:ext cx="4191000" cy="369332"/>
          </a:xfrm>
          <a:prstGeom prst="rect">
            <a:avLst/>
          </a:prstGeom>
          <a:noFill/>
        </p:spPr>
        <p:txBody>
          <a:bodyPr wrap="square" rtlCol="0">
            <a:spAutoFit/>
          </a:bodyPr>
          <a:lstStyle/>
          <a:p>
            <a:r>
              <a:rPr lang="en-GB" dirty="0" smtClean="0"/>
              <a:t>NO PROBLEMS!</a:t>
            </a:r>
            <a:endParaRPr lang="en-GB" dirty="0"/>
          </a:p>
        </p:txBody>
      </p:sp>
    </p:spTree>
    <p:extLst>
      <p:ext uri="{BB962C8B-B14F-4D97-AF65-F5344CB8AC3E}">
        <p14:creationId xmlns:p14="http://schemas.microsoft.com/office/powerpoint/2010/main" val="221558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MOVEMENT OF THE CHARACTER</a:t>
            </a:r>
            <a:endParaRPr lang="en-GB" dirty="0"/>
          </a:p>
        </p:txBody>
      </p:sp>
      <p:sp>
        <p:nvSpPr>
          <p:cNvPr id="3" name="Content Placeholder 2"/>
          <p:cNvSpPr>
            <a:spLocks noGrp="1"/>
          </p:cNvSpPr>
          <p:nvPr>
            <p:ph idx="1"/>
          </p:nvPr>
        </p:nvSpPr>
        <p:spPr>
          <a:xfrm>
            <a:off x="902208" y="2423160"/>
            <a:ext cx="9720073" cy="4023360"/>
          </a:xfrm>
        </p:spPr>
        <p:txBody>
          <a:bodyPr/>
          <a:lstStyle/>
          <a:p>
            <a:r>
              <a:rPr lang="en-GB" dirty="0"/>
              <a:t>R</a:t>
            </a:r>
            <a:r>
              <a:rPr lang="en-GB" dirty="0" smtClean="0"/>
              <a:t>otation of the Character </a:t>
            </a:r>
          </a:p>
          <a:p>
            <a:r>
              <a:rPr lang="en-GB" dirty="0" smtClean="0"/>
              <a:t>The second part of the movement of the character that we had to do was rotating the character to face the direction in which it travelled.</a:t>
            </a:r>
          </a:p>
          <a:p>
            <a:r>
              <a:rPr lang="en-GB" dirty="0" smtClean="0"/>
              <a:t>This again involved logical thinking and trying to not over complicate the program/code. This thinking again will be shown in a flowchart in the next slide. In order to do this, the code would need to include the image of the character that we were using so that the right thing would be rotated when necessary. </a:t>
            </a:r>
          </a:p>
          <a:p>
            <a:r>
              <a:rPr lang="en-GB" dirty="0" smtClean="0"/>
              <a:t>This was one of the harder things to do but eventually we had our working code.</a:t>
            </a:r>
            <a:endParaRPr lang="en-GB" dirty="0"/>
          </a:p>
        </p:txBody>
      </p:sp>
    </p:spTree>
    <p:extLst>
      <p:ext uri="{BB962C8B-B14F-4D97-AF65-F5344CB8AC3E}">
        <p14:creationId xmlns:p14="http://schemas.microsoft.com/office/powerpoint/2010/main" val="2376085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1272</TotalTime>
  <Words>1548</Words>
  <Application>Microsoft Office PowerPoint</Application>
  <PresentationFormat>Custom</PresentationFormat>
  <Paragraphs>232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Integral</vt:lpstr>
      <vt:lpstr>Programming project</vt:lpstr>
      <vt:lpstr>The challenge set</vt:lpstr>
      <vt:lpstr>The subTasks</vt:lpstr>
      <vt:lpstr>My analysis</vt:lpstr>
      <vt:lpstr>Movement of the character</vt:lpstr>
      <vt:lpstr>The FloWCHART</vt:lpstr>
      <vt:lpstr>The code</vt:lpstr>
      <vt:lpstr>PowerPoint Presentation</vt:lpstr>
      <vt:lpstr>MOVEMENT OF THE CHARACTER</vt:lpstr>
      <vt:lpstr>The code</vt:lpstr>
      <vt:lpstr>PowerPoint Presentation</vt:lpstr>
      <vt:lpstr>The walls</vt:lpstr>
      <vt:lpstr>PowerPoint Presentation</vt:lpstr>
      <vt:lpstr>The code</vt:lpstr>
      <vt:lpstr>The Code</vt:lpstr>
      <vt:lpstr>The flowchart</vt:lpstr>
      <vt:lpstr>PowerPoint Presentation</vt:lpstr>
      <vt:lpstr>PowerPoint Presentation</vt:lpstr>
      <vt:lpstr>Winning the game</vt:lpstr>
      <vt:lpstr>The code,</vt:lpstr>
      <vt:lpstr>AF</vt:lpstr>
      <vt:lpstr>PowerPoint Presentation</vt:lpstr>
      <vt:lpstr>The flowchart</vt:lpstr>
      <vt:lpstr>The testing of the code</vt:lpstr>
      <vt:lpstr>PowerPoint Presentation</vt:lpstr>
      <vt:lpstr>PowerPoint Presentation</vt:lpstr>
      <vt:lpstr>Why we used unit testing..</vt:lpstr>
      <vt:lpstr>The subTasks</vt:lpstr>
      <vt:lpstr>All done!</vt:lpstr>
      <vt:lpstr>All done!</vt:lpstr>
      <vt:lpstr>WHAT WE ACHIEVED:</vt:lpstr>
      <vt:lpstr>The game was a success!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dc:title>
  <dc:creator>Victoria Hill</dc:creator>
  <cp:lastModifiedBy>Victoria Hill</cp:lastModifiedBy>
  <cp:revision>40</cp:revision>
  <dcterms:created xsi:type="dcterms:W3CDTF">2014-01-18T19:20:38Z</dcterms:created>
  <dcterms:modified xsi:type="dcterms:W3CDTF">2014-01-22T13:19:12Z</dcterms:modified>
</cp:coreProperties>
</file>