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732829" y="3460186"/>
            <a:ext cx="10822343" cy="3195179"/>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a:rPr>
              <a:t>Noise pollution</a:t>
            </a:r>
          </a:p>
          <a:p>
            <a:pPr algn="ctr">
              <a:lnSpc>
                <a:spcPts val="12880"/>
              </a:lnSpc>
            </a:pPr>
            <a:r>
              <a:rPr lang="en-US" sz="9200">
                <a:solidFill>
                  <a:srgbClr val="000000"/>
                </a:solidFill>
                <a:latin typeface="Canva Sans"/>
              </a:rPr>
              <a:t>monitoring system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38665" y="962025"/>
            <a:ext cx="16010670" cy="358055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At its core, the MIT App Inventor program provides a user-friendly platform for designing mobile applications that can receive and display noise level data. The app interfaces are intuitive and customizable, making it easy for users to access and interpret real-time noise data. Users can effortlessly keep an eye on noise levels in their surroundings and stay informed about potential disturbances.</a:t>
            </a:r>
          </a:p>
        </p:txBody>
      </p:sp>
      <p:sp>
        <p:nvSpPr>
          <p:cNvPr name="TextBox 3" id="3"/>
          <p:cNvSpPr txBox="true"/>
          <p:nvPr/>
        </p:nvSpPr>
        <p:spPr>
          <a:xfrm rot="0">
            <a:off x="1138665" y="5677745"/>
            <a:ext cx="16230600" cy="358055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In conclusion, the integration of MIT App Inventor into the development of a noise pollution monitoring system represents a significant step towards addressing the challenges of noise pollution in today's urban environments. This approach offers a user-friendly, accessible, and data-driven solution that empowers individuals and communities to take control of their acoustic surroundings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19686" y="2423724"/>
            <a:ext cx="7048628" cy="6949546"/>
          </a:xfrm>
          <a:custGeom>
            <a:avLst/>
            <a:gdLst/>
            <a:ahLst/>
            <a:cxnLst/>
            <a:rect r="r" b="b" t="t" l="l"/>
            <a:pathLst>
              <a:path h="6949546" w="7048628">
                <a:moveTo>
                  <a:pt x="0" y="0"/>
                </a:moveTo>
                <a:lnTo>
                  <a:pt x="7048628" y="0"/>
                </a:lnTo>
                <a:lnTo>
                  <a:pt x="7048628" y="6949546"/>
                </a:lnTo>
                <a:lnTo>
                  <a:pt x="0" y="6949546"/>
                </a:lnTo>
                <a:lnTo>
                  <a:pt x="0" y="0"/>
                </a:lnTo>
                <a:close/>
              </a:path>
            </a:pathLst>
          </a:custGeom>
          <a:blipFill>
            <a:blip r:embed="rId2"/>
            <a:stretch>
              <a:fillRect l="0" t="-31020" r="0" b="-94369"/>
            </a:stretch>
          </a:blipFill>
        </p:spPr>
      </p:sp>
      <p:sp>
        <p:nvSpPr>
          <p:cNvPr name="TextBox 3" id="3"/>
          <p:cNvSpPr txBox="true"/>
          <p:nvPr/>
        </p:nvSpPr>
        <p:spPr>
          <a:xfrm rot="0">
            <a:off x="1056058" y="857250"/>
            <a:ext cx="4106868" cy="156647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a:rPr>
              <a:t>Design </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62025"/>
            <a:ext cx="15488829" cy="3692525"/>
          </a:xfrm>
          <a:prstGeom prst="rect">
            <a:avLst/>
          </a:prstGeom>
        </p:spPr>
        <p:txBody>
          <a:bodyPr anchor="t" rtlCol="false" tIns="0" lIns="0" bIns="0" rIns="0">
            <a:spAutoFit/>
          </a:bodyPr>
          <a:lstStyle/>
          <a:p>
            <a:pPr algn="ctr">
              <a:lnSpc>
                <a:spcPts val="4900"/>
              </a:lnSpc>
            </a:pPr>
            <a:r>
              <a:rPr lang="en-US" sz="3500">
                <a:solidFill>
                  <a:srgbClr val="000000"/>
                </a:solidFill>
                <a:latin typeface="Canva Sans"/>
              </a:rPr>
              <a:t>The above design show A noise pollution monitoring system implemented with IoT technology and the MIT App Inventor program offers an innovative approach to address the growing concerns related to noise pollution in urban environments. This system combines hardware components, such as microphones or sound sensors, with MIT App Inventor's user-friendly interface for creating mobile applications.</a:t>
            </a:r>
          </a:p>
        </p:txBody>
      </p:sp>
      <p:sp>
        <p:nvSpPr>
          <p:cNvPr name="TextBox 3" id="3"/>
          <p:cNvSpPr txBox="true"/>
          <p:nvPr/>
        </p:nvSpPr>
        <p:spPr>
          <a:xfrm rot="0">
            <a:off x="657815" y="5076825"/>
            <a:ext cx="16230600" cy="358055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The hardware sensors capture environmental noise levels and transmit data to an IoT device, typically using MQTT or other communication protocols. The MIT App Inventor program allows developers to design user-friendly and customizable mobile applications that receive this data in real-time. Users can access these apps on their smartphones or tablets to monitor noise pollution levels and receive alerts when noise exceeds predefined thresholds.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62025"/>
            <a:ext cx="16230600" cy="358055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One of the key advantages of this approach is its accessibility. MIT App Inventor is a visual programming tool, making it accessible to individuals with varying levels of technical expertise. It empowers users to create tailored interfaces and interactive features for noise pollution monitoring, which can include data visualization, historical noise level records, and even geospatial mapping of noise hotspots.</a:t>
            </a:r>
          </a:p>
        </p:txBody>
      </p:sp>
      <p:sp>
        <p:nvSpPr>
          <p:cNvPr name="TextBox 3" id="3"/>
          <p:cNvSpPr txBox="true"/>
          <p:nvPr/>
        </p:nvSpPr>
        <p:spPr>
          <a:xfrm rot="0">
            <a:off x="1028700" y="5383057"/>
            <a:ext cx="16148074" cy="358055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Moreover, the data collected through this system can be analyzed and shared, facilitating research on noise pollution patterns and potential policy interventions. Overall, the combination of IoT and MIT App Inventor simplifies noise pollution monitoring, making it more accessible, interactive, and effective for both individuals and communities concerned about environmental noise levels.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95011" y="2575898"/>
            <a:ext cx="5467329" cy="6682402"/>
          </a:xfrm>
          <a:custGeom>
            <a:avLst/>
            <a:gdLst/>
            <a:ahLst/>
            <a:cxnLst/>
            <a:rect r="r" b="b" t="t" l="l"/>
            <a:pathLst>
              <a:path h="6682402" w="5467329">
                <a:moveTo>
                  <a:pt x="0" y="0"/>
                </a:moveTo>
                <a:lnTo>
                  <a:pt x="5467328" y="0"/>
                </a:lnTo>
                <a:lnTo>
                  <a:pt x="5467328" y="6682402"/>
                </a:lnTo>
                <a:lnTo>
                  <a:pt x="0" y="6682402"/>
                </a:lnTo>
                <a:lnTo>
                  <a:pt x="0" y="0"/>
                </a:lnTo>
                <a:close/>
              </a:path>
            </a:pathLst>
          </a:custGeom>
          <a:blipFill>
            <a:blip r:embed="rId2"/>
            <a:stretch>
              <a:fillRect l="-19456" t="-63855" r="0" b="-53334"/>
            </a:stretch>
          </a:blipFill>
        </p:spPr>
      </p:sp>
      <p:sp>
        <p:nvSpPr>
          <p:cNvPr name="TextBox 3" id="3"/>
          <p:cNvSpPr txBox="true"/>
          <p:nvPr/>
        </p:nvSpPr>
        <p:spPr>
          <a:xfrm rot="0">
            <a:off x="663245" y="857250"/>
            <a:ext cx="3682971" cy="156647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a:rPr>
              <a:t>Blocks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62025"/>
            <a:ext cx="15270374" cy="178043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Creating a complete noise pollution monitoring system using MIT App Inventor requires several components, and it's a relatively complex project</a:t>
            </a:r>
          </a:p>
        </p:txBody>
      </p:sp>
      <p:sp>
        <p:nvSpPr>
          <p:cNvPr name="TextBox 3" id="3"/>
          <p:cNvSpPr txBox="true"/>
          <p:nvPr/>
        </p:nvSpPr>
        <p:spPr>
          <a:xfrm rot="0">
            <a:off x="1028700" y="3935472"/>
            <a:ext cx="17506439" cy="2413773"/>
          </a:xfrm>
          <a:prstGeom prst="rect">
            <a:avLst/>
          </a:prstGeom>
        </p:spPr>
        <p:txBody>
          <a:bodyPr anchor="t" rtlCol="false" tIns="0" lIns="0" bIns="0" rIns="0">
            <a:spAutoFit/>
          </a:bodyPr>
          <a:lstStyle/>
          <a:p>
            <a:pPr>
              <a:lnSpc>
                <a:spcPts val="4848"/>
              </a:lnSpc>
            </a:pPr>
            <a:r>
              <a:rPr lang="en-US" sz="3462">
                <a:solidFill>
                  <a:srgbClr val="000000"/>
                </a:solidFill>
                <a:latin typeface="Canva Sans"/>
              </a:rPr>
              <a:t>Design the App Interface:</a:t>
            </a:r>
          </a:p>
          <a:p>
            <a:pPr>
              <a:lnSpc>
                <a:spcPts val="4848"/>
              </a:lnSpc>
            </a:pPr>
            <a:r>
              <a:rPr lang="en-US" sz="3462">
                <a:solidFill>
                  <a:srgbClr val="000000"/>
                </a:solidFill>
                <a:latin typeface="Canva Sans"/>
              </a:rPr>
              <a:t>      </a:t>
            </a:r>
            <a:r>
              <a:rPr lang="en-US" sz="3462">
                <a:solidFill>
                  <a:srgbClr val="000000"/>
                </a:solidFill>
                <a:latin typeface="Canva Sans"/>
              </a:rPr>
              <a:t>Open MIT App Inventor.</a:t>
            </a:r>
          </a:p>
          <a:p>
            <a:pPr>
              <a:lnSpc>
                <a:spcPts val="4848"/>
              </a:lnSpc>
            </a:pPr>
            <a:r>
              <a:rPr lang="en-US" sz="3462">
                <a:solidFill>
                  <a:srgbClr val="000000"/>
                </a:solidFill>
                <a:latin typeface="Canva Sans"/>
              </a:rPr>
              <a:t>      </a:t>
            </a:r>
            <a:r>
              <a:rPr lang="en-US" sz="3462">
                <a:solidFill>
                  <a:srgbClr val="000000"/>
                </a:solidFill>
                <a:latin typeface="Canva Sans"/>
              </a:rPr>
              <a:t>Create a user interface with components such as labels, buttons, and a canvas.</a:t>
            </a:r>
          </a:p>
          <a:p>
            <a:pPr>
              <a:lnSpc>
                <a:spcPts val="4848"/>
              </a:lnSpc>
            </a:pPr>
            <a:r>
              <a:rPr lang="en-US" sz="3462">
                <a:solidFill>
                  <a:srgbClr val="000000"/>
                </a:solidFill>
                <a:latin typeface="Canva Sans"/>
              </a:rPr>
              <a:t>      </a:t>
            </a:r>
            <a:r>
              <a:rPr lang="en-US" sz="3462">
                <a:solidFill>
                  <a:srgbClr val="000000"/>
                </a:solidFill>
                <a:latin typeface="Canva Sans"/>
              </a:rPr>
              <a:t>Design the interface to display noise level data.</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82845" y="1363175"/>
            <a:ext cx="17228955" cy="2380475"/>
          </a:xfrm>
          <a:prstGeom prst="rect">
            <a:avLst/>
          </a:prstGeom>
        </p:spPr>
        <p:txBody>
          <a:bodyPr anchor="t" rtlCol="false" tIns="0" lIns="0" bIns="0" rIns="0">
            <a:spAutoFit/>
          </a:bodyPr>
          <a:lstStyle/>
          <a:p>
            <a:pPr>
              <a:lnSpc>
                <a:spcPts val="4759"/>
              </a:lnSpc>
            </a:pPr>
            <a:r>
              <a:rPr lang="en-US" sz="3399">
                <a:solidFill>
                  <a:srgbClr val="000000"/>
                </a:solidFill>
                <a:latin typeface="Canva Sans"/>
              </a:rPr>
              <a:t>Connect to MQTT:</a:t>
            </a:r>
          </a:p>
          <a:p>
            <a:pPr>
              <a:lnSpc>
                <a:spcPts val="4759"/>
              </a:lnSpc>
            </a:pPr>
            <a:r>
              <a:rPr lang="en-US" sz="3399">
                <a:solidFill>
                  <a:srgbClr val="000000"/>
                </a:solidFill>
                <a:latin typeface="Canva Sans"/>
              </a:rPr>
              <a:t>    </a:t>
            </a:r>
          </a:p>
          <a:p>
            <a:pPr>
              <a:lnSpc>
                <a:spcPts val="4759"/>
              </a:lnSpc>
            </a:pPr>
            <a:r>
              <a:rPr lang="en-US" sz="3399">
                <a:solidFill>
                  <a:srgbClr val="000000"/>
                </a:solidFill>
                <a:latin typeface="Canva Sans"/>
              </a:rPr>
              <a:t>         </a:t>
            </a:r>
            <a:r>
              <a:rPr lang="en-US" sz="3399">
                <a:solidFill>
                  <a:srgbClr val="000000"/>
                </a:solidFill>
                <a:latin typeface="Canva Sans"/>
              </a:rPr>
              <a:t>Add the "MQTT Client" component to your app.</a:t>
            </a:r>
          </a:p>
          <a:p>
            <a:pPr>
              <a:lnSpc>
                <a:spcPts val="4759"/>
              </a:lnSpc>
            </a:pPr>
            <a:r>
              <a:rPr lang="en-US" sz="3399">
                <a:solidFill>
                  <a:srgbClr val="000000"/>
                </a:solidFill>
                <a:latin typeface="Canva Sans"/>
              </a:rPr>
              <a:t>         C</a:t>
            </a:r>
            <a:r>
              <a:rPr lang="en-US" sz="3399">
                <a:solidFill>
                  <a:srgbClr val="000000"/>
                </a:solidFill>
                <a:latin typeface="Canva Sans"/>
              </a:rPr>
              <a:t>onfigure it with your MQTT broker details (server, port, username, password).</a:t>
            </a:r>
          </a:p>
        </p:txBody>
      </p:sp>
      <p:sp>
        <p:nvSpPr>
          <p:cNvPr name="TextBox 3" id="3"/>
          <p:cNvSpPr txBox="true"/>
          <p:nvPr/>
        </p:nvSpPr>
        <p:spPr>
          <a:xfrm rot="0">
            <a:off x="982845" y="5076825"/>
            <a:ext cx="16806510" cy="2380475"/>
          </a:xfrm>
          <a:prstGeom prst="rect">
            <a:avLst/>
          </a:prstGeom>
        </p:spPr>
        <p:txBody>
          <a:bodyPr anchor="t" rtlCol="false" tIns="0" lIns="0" bIns="0" rIns="0">
            <a:spAutoFit/>
          </a:bodyPr>
          <a:lstStyle/>
          <a:p>
            <a:pPr>
              <a:lnSpc>
                <a:spcPts val="4759"/>
              </a:lnSpc>
            </a:pPr>
            <a:r>
              <a:rPr lang="en-US" sz="3399">
                <a:solidFill>
                  <a:srgbClr val="000000"/>
                </a:solidFill>
                <a:latin typeface="Canva Sans"/>
              </a:rPr>
              <a:t>Subscribe to Noise Level Topic:</a:t>
            </a:r>
          </a:p>
          <a:p>
            <a:pPr>
              <a:lnSpc>
                <a:spcPts val="4759"/>
              </a:lnSpc>
            </a:pPr>
          </a:p>
          <a:p>
            <a:pPr>
              <a:lnSpc>
                <a:spcPts val="4759"/>
              </a:lnSpc>
            </a:pPr>
            <a:r>
              <a:rPr lang="en-US" sz="3399">
                <a:solidFill>
                  <a:srgbClr val="000000"/>
                </a:solidFill>
                <a:latin typeface="Canva Sans"/>
              </a:rPr>
              <a:t>Use the "MQTT Client" component to subscribe to the MQTT topic where your IoT device sends noise level data.</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62025"/>
            <a:ext cx="17259300" cy="2980515"/>
          </a:xfrm>
          <a:prstGeom prst="rect">
            <a:avLst/>
          </a:prstGeom>
        </p:spPr>
        <p:txBody>
          <a:bodyPr anchor="t" rtlCol="false" tIns="0" lIns="0" bIns="0" rIns="0">
            <a:spAutoFit/>
          </a:bodyPr>
          <a:lstStyle/>
          <a:p>
            <a:pPr>
              <a:lnSpc>
                <a:spcPts val="4759"/>
              </a:lnSpc>
            </a:pPr>
            <a:r>
              <a:rPr lang="en-US" sz="3399">
                <a:solidFill>
                  <a:srgbClr val="000000"/>
                </a:solidFill>
                <a:latin typeface="Canva Sans"/>
              </a:rPr>
              <a:t>Display Noise Level Data:</a:t>
            </a:r>
          </a:p>
          <a:p>
            <a:pPr>
              <a:lnSpc>
                <a:spcPts val="4759"/>
              </a:lnSpc>
            </a:pPr>
          </a:p>
          <a:p>
            <a:pPr>
              <a:lnSpc>
                <a:spcPts val="4759"/>
              </a:lnSpc>
            </a:pPr>
            <a:r>
              <a:rPr lang="en-US" sz="3399">
                <a:solidFill>
                  <a:srgbClr val="000000"/>
                </a:solidFill>
                <a:latin typeface="Canva Sans"/>
              </a:rPr>
              <a:t>         C</a:t>
            </a:r>
            <a:r>
              <a:rPr lang="en-US" sz="3399">
                <a:solidFill>
                  <a:srgbClr val="000000"/>
                </a:solidFill>
                <a:latin typeface="Canva Sans"/>
              </a:rPr>
              <a:t>reate an event handler for when new messages arrive on the MQTT topic.</a:t>
            </a:r>
          </a:p>
          <a:p>
            <a:pPr>
              <a:lnSpc>
                <a:spcPts val="4759"/>
              </a:lnSpc>
            </a:pPr>
            <a:r>
              <a:rPr lang="en-US" sz="3399">
                <a:solidFill>
                  <a:srgbClr val="000000"/>
                </a:solidFill>
                <a:latin typeface="Canva Sans"/>
              </a:rPr>
              <a:t>         Pa</a:t>
            </a:r>
            <a:r>
              <a:rPr lang="en-US" sz="3399">
                <a:solidFill>
                  <a:srgbClr val="000000"/>
                </a:solidFill>
                <a:latin typeface="Canva Sans"/>
              </a:rPr>
              <a:t>rse the incoming data and update the interface (e.g., update a label with the noise level).</a:t>
            </a:r>
          </a:p>
        </p:txBody>
      </p:sp>
      <p:sp>
        <p:nvSpPr>
          <p:cNvPr name="TextBox 3" id="3"/>
          <p:cNvSpPr txBox="true"/>
          <p:nvPr/>
        </p:nvSpPr>
        <p:spPr>
          <a:xfrm rot="0">
            <a:off x="1200952" y="5076825"/>
            <a:ext cx="15886096" cy="2380475"/>
          </a:xfrm>
          <a:prstGeom prst="rect">
            <a:avLst/>
          </a:prstGeom>
        </p:spPr>
        <p:txBody>
          <a:bodyPr anchor="t" rtlCol="false" tIns="0" lIns="0" bIns="0" rIns="0">
            <a:spAutoFit/>
          </a:bodyPr>
          <a:lstStyle/>
          <a:p>
            <a:pPr>
              <a:lnSpc>
                <a:spcPts val="4759"/>
              </a:lnSpc>
            </a:pPr>
            <a:r>
              <a:rPr lang="en-US" sz="3399">
                <a:solidFill>
                  <a:srgbClr val="000000"/>
                </a:solidFill>
                <a:latin typeface="Canva Sans"/>
              </a:rPr>
              <a:t>Alerts for Excessive Noise:</a:t>
            </a:r>
          </a:p>
          <a:p>
            <a:pPr>
              <a:lnSpc>
                <a:spcPts val="4759"/>
              </a:lnSpc>
            </a:pPr>
          </a:p>
          <a:p>
            <a:pPr>
              <a:lnSpc>
                <a:spcPts val="4759"/>
              </a:lnSpc>
            </a:pPr>
            <a:r>
              <a:rPr lang="en-US" sz="3399">
                <a:solidFill>
                  <a:srgbClr val="000000"/>
                </a:solidFill>
                <a:latin typeface="Canva Sans"/>
              </a:rPr>
              <a:t>        I</a:t>
            </a:r>
            <a:r>
              <a:rPr lang="en-US" sz="3399">
                <a:solidFill>
                  <a:srgbClr val="000000"/>
                </a:solidFill>
                <a:latin typeface="Canva Sans"/>
              </a:rPr>
              <a:t>mplement logic to trigger alerts or notifications when noise levels exceed a certain threshold.</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62025"/>
            <a:ext cx="16230600" cy="2380475"/>
          </a:xfrm>
          <a:prstGeom prst="rect">
            <a:avLst/>
          </a:prstGeom>
        </p:spPr>
        <p:txBody>
          <a:bodyPr anchor="t" rtlCol="false" tIns="0" lIns="0" bIns="0" rIns="0">
            <a:spAutoFit/>
          </a:bodyPr>
          <a:lstStyle/>
          <a:p>
            <a:pPr>
              <a:lnSpc>
                <a:spcPts val="4759"/>
              </a:lnSpc>
            </a:pPr>
            <a:r>
              <a:rPr lang="en-US" sz="3399">
                <a:solidFill>
                  <a:srgbClr val="000000"/>
                </a:solidFill>
                <a:latin typeface="Canva Sans"/>
              </a:rPr>
              <a:t>Data Logging and Visualization (Optional):</a:t>
            </a:r>
          </a:p>
          <a:p>
            <a:pPr>
              <a:lnSpc>
                <a:spcPts val="4759"/>
              </a:lnSpc>
            </a:pPr>
          </a:p>
          <a:p>
            <a:pPr>
              <a:lnSpc>
                <a:spcPts val="4759"/>
              </a:lnSpc>
            </a:pPr>
            <a:r>
              <a:rPr lang="en-US" sz="3399">
                <a:solidFill>
                  <a:srgbClr val="000000"/>
                </a:solidFill>
                <a:latin typeface="Canva Sans"/>
              </a:rPr>
              <a:t>.           You </a:t>
            </a:r>
            <a:r>
              <a:rPr lang="en-US" sz="3399">
                <a:solidFill>
                  <a:srgbClr val="000000"/>
                </a:solidFill>
                <a:latin typeface="Canva Sans"/>
              </a:rPr>
              <a:t>can add features to log historical noise data and visualize it on a chart or map.</a:t>
            </a:r>
          </a:p>
        </p:txBody>
      </p:sp>
      <p:sp>
        <p:nvSpPr>
          <p:cNvPr name="TextBox 3" id="3"/>
          <p:cNvSpPr txBox="true"/>
          <p:nvPr/>
        </p:nvSpPr>
        <p:spPr>
          <a:xfrm rot="0">
            <a:off x="774213" y="4819985"/>
            <a:ext cx="17513787" cy="2980515"/>
          </a:xfrm>
          <a:prstGeom prst="rect">
            <a:avLst/>
          </a:prstGeom>
        </p:spPr>
        <p:txBody>
          <a:bodyPr anchor="t" rtlCol="false" tIns="0" lIns="0" bIns="0" rIns="0">
            <a:spAutoFit/>
          </a:bodyPr>
          <a:lstStyle/>
          <a:p>
            <a:pPr>
              <a:lnSpc>
                <a:spcPts val="4759"/>
              </a:lnSpc>
            </a:pPr>
            <a:r>
              <a:rPr lang="en-US" sz="3399">
                <a:solidFill>
                  <a:srgbClr val="000000"/>
                </a:solidFill>
                <a:latin typeface="Canva Sans"/>
              </a:rPr>
              <a:t>Test and Deploy:</a:t>
            </a:r>
          </a:p>
          <a:p>
            <a:pPr>
              <a:lnSpc>
                <a:spcPts val="4759"/>
              </a:lnSpc>
            </a:pPr>
          </a:p>
          <a:p>
            <a:pPr>
              <a:lnSpc>
                <a:spcPts val="4759"/>
              </a:lnSpc>
            </a:pPr>
            <a:r>
              <a:rPr lang="en-US" sz="3399">
                <a:solidFill>
                  <a:srgbClr val="000000"/>
                </a:solidFill>
                <a:latin typeface="Canva Sans"/>
              </a:rPr>
              <a:t>                T</a:t>
            </a:r>
            <a:r>
              <a:rPr lang="en-US" sz="3399">
                <a:solidFill>
                  <a:srgbClr val="000000"/>
                </a:solidFill>
                <a:latin typeface="Canva Sans"/>
              </a:rPr>
              <a:t>est your app on an Android device using MIT App Inventor's live testing feature.</a:t>
            </a:r>
          </a:p>
          <a:p>
            <a:pPr>
              <a:lnSpc>
                <a:spcPts val="4759"/>
              </a:lnSpc>
            </a:pPr>
            <a:r>
              <a:rPr lang="en-US" sz="3399">
                <a:solidFill>
                  <a:srgbClr val="000000"/>
                </a:solidFill>
                <a:latin typeface="Canva Sans"/>
              </a:rPr>
              <a:t>                O</a:t>
            </a:r>
            <a:r>
              <a:rPr lang="en-US" sz="3399">
                <a:solidFill>
                  <a:srgbClr val="000000"/>
                </a:solidFill>
                <a:latin typeface="Canva Sans"/>
              </a:rPr>
              <a:t>nce satisfied, you can package the app for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DAFy7-fpN0Q</dc:identifier>
  <dcterms:modified xsi:type="dcterms:W3CDTF">2011-08-01T06:04:30Z</dcterms:modified>
  <cp:revision>1</cp:revision>
  <dc:title>Noise pollution monitoring system</dc:title>
</cp:coreProperties>
</file>