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38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31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96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7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0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7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7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1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F02-4BBE-4419-9155-15503C3BB8C0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D1F6-53D3-41CE-9424-4A45C664C5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6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680"/>
            <a:ext cx="12192000" cy="51572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600" dirty="0" smtClean="0"/>
              <a:t>	</a:t>
            </a:r>
            <a:endParaRPr lang="fr-FR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527381" y="476762"/>
            <a:ext cx="11137237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Article presentation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4000" b="1" i="1" dirty="0" smtClean="0">
                <a:solidFill>
                  <a:schemeClr val="bg1"/>
                </a:solidFill>
              </a:rPr>
              <a:t>Fast Generalized Subset Scan for Anomalous Pattern Detection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Edward </a:t>
            </a:r>
            <a:r>
              <a:rPr lang="en-US" sz="2800" b="1" dirty="0" err="1" smtClean="0">
                <a:solidFill>
                  <a:schemeClr val="bg1"/>
                </a:solidFill>
              </a:rPr>
              <a:t>McFowland</a:t>
            </a:r>
            <a:r>
              <a:rPr lang="en-US" sz="2800" b="1" dirty="0" smtClean="0">
                <a:solidFill>
                  <a:schemeClr val="bg1"/>
                </a:solidFill>
              </a:rPr>
              <a:t> III, Skyler Speakman, Daniel B. Neill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Search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procedure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4 -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Incorporating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similarity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constraints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1200" y="1625600"/>
            <a:ext cx="6545943" cy="646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Limits with unconstrained FGSS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 err="1" smtClean="0"/>
              <a:t>unhomogenous</a:t>
            </a:r>
            <a:r>
              <a:rPr lang="en-US" dirty="0" smtClean="0"/>
              <a:t> subsets </a:t>
            </a:r>
            <a:r>
              <a:rPr lang="en-US" dirty="0" smtClean="0">
                <a:sym typeface="Wingdings" panose="05000000000000000000" pitchFamily="2" charset="2"/>
              </a:rPr>
              <a:t> no pattern characterization</a:t>
            </a:r>
            <a:endParaRPr lang="en-US" dirty="0"/>
          </a:p>
        </p:txBody>
      </p:sp>
      <p:sp>
        <p:nvSpPr>
          <p:cNvPr id="3" name="Flèche droite 2"/>
          <p:cNvSpPr/>
          <p:nvPr/>
        </p:nvSpPr>
        <p:spPr>
          <a:xfrm>
            <a:off x="7431314" y="1712686"/>
            <a:ext cx="914400" cy="58057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8418284" y="1669143"/>
            <a:ext cx="2786743" cy="646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to take subsets similarity into account?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11200" y="2728686"/>
            <a:ext cx="502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Local neighborhoods for each </a:t>
            </a:r>
            <a:r>
              <a:rPr lang="en-US" b="1" dirty="0" err="1" smtClean="0"/>
              <a:t>Ri</a:t>
            </a:r>
            <a:endParaRPr lang="en-US" b="1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711200" y="3083451"/>
            <a:ext cx="5027400" cy="1456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003091" y="3452783"/>
            <a:ext cx="2598057" cy="1183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2088759" y="39095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535765" y="36152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R8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662039" y="409420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R25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946095" y="40982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5479" y="36152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R39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2623337" y="3987970"/>
            <a:ext cx="1104085" cy="2022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2666880" y="466628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2946095" y="54976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3059218" y="498435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R9</a:t>
            </a:r>
            <a:endParaRPr lang="en-US" dirty="0"/>
          </a:p>
        </p:txBody>
      </p:sp>
      <p:sp>
        <p:nvSpPr>
          <p:cNvPr id="23" name="Ellipse 22"/>
          <p:cNvSpPr/>
          <p:nvPr/>
        </p:nvSpPr>
        <p:spPr>
          <a:xfrm>
            <a:off x="1162748" y="5240989"/>
            <a:ext cx="2348411" cy="876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2109846" y="531295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1559981" y="56537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R5</a:t>
            </a:r>
            <a:endParaRPr lang="en-US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856102" y="4064740"/>
            <a:ext cx="0" cy="20384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709006" y="4230078"/>
                <a:ext cx="2029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06" y="4230078"/>
                <a:ext cx="202959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034125" y="3156289"/>
            <a:ext cx="5031217" cy="203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Repeat the previous search procedure for each of the N neighborhoods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Mean cardinal of neighborhoods: k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Take the maximum among all neighborhoods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037943" y="2728686"/>
            <a:ext cx="502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Constrained search procedure</a:t>
            </a:r>
            <a:endParaRPr lang="en-US" b="1" dirty="0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6037943" y="3083451"/>
            <a:ext cx="5027400" cy="1456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34125" y="5189440"/>
            <a:ext cx="5170902" cy="10826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omplexity of constrained FGSS</a:t>
            </a:r>
          </a:p>
          <a:p>
            <a:pPr algn="ctr"/>
            <a:r>
              <a:rPr lang="en-US" sz="2000" b="1" dirty="0"/>
              <a:t>O( </a:t>
            </a:r>
            <a:r>
              <a:rPr lang="en-US" sz="2000" b="1" dirty="0" smtClean="0"/>
              <a:t>N*|U</a:t>
            </a:r>
            <a:r>
              <a:rPr lang="en-US" sz="2000" b="1" dirty="0"/>
              <a:t>|*Y*Z*(</a:t>
            </a:r>
            <a:r>
              <a:rPr lang="en-US" sz="2000" b="1" dirty="0" smtClean="0"/>
              <a:t>Mk </a:t>
            </a:r>
            <a:r>
              <a:rPr lang="en-US" sz="2000" b="1" dirty="0"/>
              <a:t>+ </a:t>
            </a:r>
            <a:r>
              <a:rPr lang="en-US" sz="2000" b="1" dirty="0" err="1"/>
              <a:t>k</a:t>
            </a:r>
            <a:r>
              <a:rPr lang="en-US" sz="2000" b="1" dirty="0" err="1" smtClean="0"/>
              <a:t>log</a:t>
            </a:r>
            <a:r>
              <a:rPr lang="en-US" sz="2000" b="1" dirty="0" smtClean="0"/>
              <a:t>(k) </a:t>
            </a:r>
            <a:r>
              <a:rPr lang="en-US" sz="2000" b="1" dirty="0"/>
              <a:t>+ </a:t>
            </a:r>
            <a:r>
              <a:rPr lang="en-US" sz="2000" b="1" dirty="0" err="1"/>
              <a:t>Mlog</a:t>
            </a:r>
            <a:r>
              <a:rPr lang="en-US" sz="2000" b="1" dirty="0"/>
              <a:t>(M)) ) </a:t>
            </a:r>
          </a:p>
        </p:txBody>
      </p:sp>
    </p:spTree>
    <p:extLst>
      <p:ext uri="{BB962C8B-B14F-4D97-AF65-F5344CB8AC3E}">
        <p14:creationId xmlns:p14="http://schemas.microsoft.com/office/powerpoint/2010/main" val="119989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Optional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statistical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significance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testing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27381" y="1785257"/>
                <a:ext cx="10682514" cy="358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High score could be obtained by chance</a:t>
                </a:r>
                <a:endParaRPr lang="en-US" dirty="0" smtClean="0"/>
              </a:p>
              <a:p>
                <a:endParaRPr lang="en-US" b="1" dirty="0"/>
              </a:p>
              <a:p>
                <a:r>
                  <a:rPr lang="en-US" b="1" dirty="0" smtClean="0"/>
                  <a:t>The significance of a score can be assessed by simulation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Simulate replicas of the test set following H0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Compute highest score F* of each replica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Define empirical p-value of F*test calculated on the genuine data test set :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𝐹𝑡𝑒𝑠𝑡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𝐹𝑟𝑒𝑝𝑙𝑖𝑐𝑎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𝑟𝑒𝑝𝑙𝑖𝑐𝑎𝑠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F*test is significant at level f if p ≤ 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False positive rate is inferior to 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1" dirty="0" smtClean="0"/>
                  <a:t>Significance testing requires additional computation resources</a:t>
                </a:r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1" y="1785257"/>
                <a:ext cx="10682514" cy="3581365"/>
              </a:xfrm>
              <a:prstGeom prst="rect">
                <a:avLst/>
              </a:prstGeom>
              <a:blipFill rotWithShape="0">
                <a:blip r:embed="rId2"/>
                <a:stretch>
                  <a:fillRect l="-514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2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FGSS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complete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algorithm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527381" y="1785257"/>
            <a:ext cx="1068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527381" y="1277259"/>
                <a:ext cx="11200162" cy="5331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1. Learn a Bayesian network (structure and parameters) from the training data set.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2</a:t>
                </a:r>
                <a:r>
                  <a:rPr lang="en-US" sz="1600" dirty="0"/>
                  <a:t>. For each data record </a:t>
                </a:r>
                <a:r>
                  <a:rPr lang="en-US" sz="1600" i="1" dirty="0" err="1"/>
                  <a:t>Ri</a:t>
                </a:r>
                <a:r>
                  <a:rPr lang="en-US" sz="1600" i="1" dirty="0"/>
                  <a:t> </a:t>
                </a:r>
                <a:r>
                  <a:rPr lang="en-US" sz="1600" dirty="0"/>
                  <a:t>and each attribute </a:t>
                </a:r>
                <a:r>
                  <a:rPr lang="en-US" sz="1600" i="1" dirty="0" err="1"/>
                  <a:t>Aj</a:t>
                </a:r>
                <a:r>
                  <a:rPr lang="en-US" sz="1600" i="1" dirty="0"/>
                  <a:t> </a:t>
                </a:r>
                <a:r>
                  <a:rPr lang="en-US" sz="1600" dirty="0"/>
                  <a:t>, in both training and test data sets, compute the</a:t>
                </a:r>
              </a:p>
              <a:p>
                <a:r>
                  <a:rPr lang="en-US" sz="1600" dirty="0"/>
                  <a:t>likelihood </a:t>
                </a:r>
                <a:r>
                  <a:rPr lang="en-US" sz="1600" i="1" dirty="0"/>
                  <a:t>li j </a:t>
                </a:r>
                <a:r>
                  <a:rPr lang="en-US" sz="1600" dirty="0"/>
                  <a:t>given the Bayesian network</a:t>
                </a:r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3</a:t>
                </a:r>
                <a:r>
                  <a:rPr lang="en-US" sz="1600" dirty="0"/>
                  <a:t>. Compute the </a:t>
                </a:r>
                <a:r>
                  <a:rPr lang="en-US" sz="1600" i="1" dirty="0"/>
                  <a:t>p</a:t>
                </a:r>
                <a:r>
                  <a:rPr lang="en-US" sz="1600" dirty="0"/>
                  <a:t>-value range </a:t>
                </a:r>
                <a:r>
                  <a:rPr lang="en-US" sz="1600" i="1" dirty="0"/>
                  <a:t>pi j </a:t>
                </a:r>
                <a:r>
                  <a:rPr lang="en-US" sz="1600" dirty="0"/>
                  <a:t>= [</a:t>
                </a:r>
                <a:r>
                  <a:rPr lang="en-US" sz="1600" i="1" dirty="0" err="1"/>
                  <a:t>p</a:t>
                </a:r>
                <a:r>
                  <a:rPr lang="en-US" sz="1600" dirty="0" err="1"/>
                  <a:t>min</a:t>
                </a:r>
                <a:r>
                  <a:rPr lang="en-US" sz="1600" dirty="0"/>
                  <a:t>(</a:t>
                </a:r>
                <a:r>
                  <a:rPr lang="en-US" sz="1600" i="1" dirty="0"/>
                  <a:t>pi j</a:t>
                </a:r>
                <a:r>
                  <a:rPr lang="en-US" sz="1600" dirty="0"/>
                  <a:t>), </a:t>
                </a:r>
                <a:r>
                  <a:rPr lang="en-US" sz="1600" i="1" dirty="0" err="1"/>
                  <a:t>p</a:t>
                </a:r>
                <a:r>
                  <a:rPr lang="en-US" sz="1600" dirty="0" err="1"/>
                  <a:t>max</a:t>
                </a:r>
                <a:r>
                  <a:rPr lang="en-US" sz="1600" dirty="0"/>
                  <a:t>(</a:t>
                </a:r>
                <a:r>
                  <a:rPr lang="en-US" sz="1600" i="1" dirty="0"/>
                  <a:t>pi j</a:t>
                </a:r>
                <a:r>
                  <a:rPr lang="en-US" sz="1600" dirty="0"/>
                  <a:t>)] corresponding to each likelihood </a:t>
                </a:r>
                <a:r>
                  <a:rPr lang="en-US" sz="1600" i="1" dirty="0"/>
                  <a:t>li j</a:t>
                </a:r>
              </a:p>
              <a:p>
                <a:r>
                  <a:rPr lang="en-US" sz="1600" dirty="0"/>
                  <a:t>in the test data set</a:t>
                </a:r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4. For each </a:t>
                </a:r>
                <a:r>
                  <a:rPr lang="en-US" sz="1600" dirty="0" smtClean="0"/>
                  <a:t>data </a:t>
                </a:r>
                <a:r>
                  <a:rPr lang="en-US" sz="1600" dirty="0"/>
                  <a:t>record </a:t>
                </a:r>
                <a:r>
                  <a:rPr lang="en-US" sz="1600" i="1" dirty="0" err="1"/>
                  <a:t>Ri</a:t>
                </a:r>
                <a:r>
                  <a:rPr lang="en-US" sz="1600" i="1" dirty="0"/>
                  <a:t> </a:t>
                </a:r>
                <a:r>
                  <a:rPr lang="en-US" sz="1600" dirty="0"/>
                  <a:t>in the test data set, define the local neighborhood </a:t>
                </a:r>
                <a:r>
                  <a:rPr lang="en-US" sz="1600" i="1" dirty="0" smtClean="0"/>
                  <a:t>Si </a:t>
                </a:r>
                <a:r>
                  <a:rPr lang="en-US" sz="1600" dirty="0" smtClean="0"/>
                  <a:t>to </a:t>
                </a:r>
                <a:r>
                  <a:rPr lang="en-US" sz="1600" dirty="0"/>
                  <a:t>consist of </a:t>
                </a:r>
                <a:r>
                  <a:rPr lang="en-US" sz="1600" i="1" dirty="0" err="1"/>
                  <a:t>Ri</a:t>
                </a:r>
                <a:r>
                  <a:rPr lang="en-US" sz="1600" i="1" dirty="0"/>
                  <a:t> </a:t>
                </a:r>
                <a:r>
                  <a:rPr lang="en-US" sz="1600" dirty="0"/>
                  <a:t>and all other data records </a:t>
                </a:r>
                <a:r>
                  <a:rPr lang="en-US" sz="1600" i="1" dirty="0" err="1"/>
                  <a:t>Rj</a:t>
                </a:r>
                <a:r>
                  <a:rPr lang="en-US" sz="1600" i="1" dirty="0"/>
                  <a:t> </a:t>
                </a:r>
                <a:r>
                  <a:rPr lang="en-US" sz="1600" dirty="0"/>
                  <a:t>where </a:t>
                </a:r>
                <a:r>
                  <a:rPr lang="en-US" sz="1600" i="1" dirty="0"/>
                  <a:t>d</a:t>
                </a:r>
                <a:r>
                  <a:rPr lang="en-US" sz="1600" dirty="0"/>
                  <a:t>(</a:t>
                </a:r>
                <a:r>
                  <a:rPr lang="en-US" sz="1600" i="1" dirty="0" err="1"/>
                  <a:t>Ri</a:t>
                </a:r>
                <a:r>
                  <a:rPr lang="en-US" sz="1600" dirty="0" err="1"/>
                  <a:t>,</a:t>
                </a:r>
                <a:r>
                  <a:rPr lang="en-US" sz="1600" i="1" dirty="0" err="1"/>
                  <a:t>Rj</a:t>
                </a:r>
                <a:r>
                  <a:rPr lang="en-US" sz="1600" dirty="0"/>
                  <a:t>) ≤ </a:t>
                </a:r>
                <a:r>
                  <a:rPr lang="en-US" sz="1600" i="1" dirty="0"/>
                  <a:t>r</a:t>
                </a:r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5. For each local neighborhood </a:t>
                </a:r>
                <a:r>
                  <a:rPr lang="en-US" sz="1600" i="1" dirty="0"/>
                  <a:t>Si</a:t>
                </a:r>
                <a:r>
                  <a:rPr lang="en-US" sz="1600" dirty="0"/>
                  <a:t>, iterate the following steps </a:t>
                </a:r>
                <a:r>
                  <a:rPr lang="en-US" sz="1600" i="1" dirty="0"/>
                  <a:t>Y </a:t>
                </a:r>
                <a:r>
                  <a:rPr lang="en-US" sz="1600" dirty="0"/>
                  <a:t>times. Record the </a:t>
                </a:r>
                <a:r>
                  <a:rPr lang="en-US" sz="1600" dirty="0" smtClean="0"/>
                  <a:t>maximum value </a:t>
                </a:r>
                <a:r>
                  <a:rPr lang="en-US" sz="1600" i="1" dirty="0"/>
                  <a:t>F</a:t>
                </a:r>
                <a:r>
                  <a:rPr lang="en-US" sz="1600" dirty="0"/>
                  <a:t>∗ of </a:t>
                </a:r>
                <a:r>
                  <a:rPr lang="en-US" sz="1600" i="1" dirty="0"/>
                  <a:t>F</a:t>
                </a:r>
                <a:r>
                  <a:rPr lang="en-US" sz="1600" dirty="0"/>
                  <a:t>(</a:t>
                </a:r>
                <a:r>
                  <a:rPr lang="en-US" sz="1600" i="1" dirty="0"/>
                  <a:t>S</a:t>
                </a:r>
                <a:r>
                  <a:rPr lang="en-US" sz="1600" dirty="0"/>
                  <a:t>), and the corresponding subsets of records </a:t>
                </a:r>
                <a:r>
                  <a:rPr lang="en-US" sz="1600" i="1" dirty="0"/>
                  <a:t>R</a:t>
                </a:r>
                <a:r>
                  <a:rPr lang="en-US" sz="1600" dirty="0"/>
                  <a:t>∗ and attributes </a:t>
                </a:r>
                <a:r>
                  <a:rPr lang="en-US" sz="1600" i="1" dirty="0"/>
                  <a:t>A</a:t>
                </a:r>
                <a:r>
                  <a:rPr lang="en-US" sz="1600" dirty="0"/>
                  <a:t>∗ over all </a:t>
                </a:r>
                <a:r>
                  <a:rPr lang="en-US" sz="1600" dirty="0" smtClean="0"/>
                  <a:t>such iterations</a:t>
                </a:r>
                <a:r>
                  <a:rPr lang="en-US" sz="1600" dirty="0"/>
                  <a:t>:</a:t>
                </a:r>
              </a:p>
              <a:p>
                <a:r>
                  <a:rPr lang="en-US" sz="1600" dirty="0" smtClean="0"/>
                  <a:t>	(</a:t>
                </a:r>
                <a:r>
                  <a:rPr lang="en-US" sz="1600" dirty="0"/>
                  <a:t>a) Initialize </a:t>
                </a:r>
                <a:r>
                  <a:rPr lang="en-US" sz="1600" i="1" dirty="0" err="1"/>
                  <a:t>A</a:t>
                </a:r>
                <a:r>
                  <a:rPr lang="en-US" sz="1600" dirty="0" err="1"/>
                  <a:t>←random</a:t>
                </a:r>
                <a:r>
                  <a:rPr lang="en-US" sz="1600" dirty="0"/>
                  <a:t> subset of attributes.</a:t>
                </a:r>
              </a:p>
              <a:p>
                <a:r>
                  <a:rPr lang="en-US" sz="1600" dirty="0" smtClean="0"/>
                  <a:t>	(</a:t>
                </a:r>
                <a:r>
                  <a:rPr lang="en-US" sz="1600" dirty="0"/>
                  <a:t>b) Repeat until convergence:</a:t>
                </a:r>
              </a:p>
              <a:p>
                <a:r>
                  <a:rPr lang="en-US" sz="1600" dirty="0" smtClean="0"/>
                  <a:t>		</a:t>
                </a:r>
                <a:r>
                  <a:rPr lang="en-US" sz="1600" dirty="0" err="1" smtClean="0"/>
                  <a:t>i</a:t>
                </a:r>
                <a:r>
                  <a:rPr lang="en-US" sz="1600" dirty="0"/>
                  <a:t>. Maximize </a:t>
                </a:r>
                <a:r>
                  <a:rPr lang="en-US" sz="1600" i="1" dirty="0"/>
                  <a:t>F</a:t>
                </a:r>
                <a:r>
                  <a:rPr lang="en-US" sz="1600" dirty="0"/>
                  <a:t>(</a:t>
                </a:r>
                <a:r>
                  <a:rPr lang="en-US" sz="1600" i="1" dirty="0"/>
                  <a:t>S</a:t>
                </a:r>
                <a:r>
                  <a:rPr lang="en-US" sz="16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/>
                          <m:t>a</m:t>
                        </m:r>
                        <m:r>
                          <m:rPr>
                            <m:nor/>
                          </m:rPr>
                          <a:rPr lang="en-US" sz="1600" dirty="0"/>
                          <m:t>≤</m:t>
                        </m:r>
                        <m:r>
                          <m:rPr>
                            <m:nor/>
                          </m:rPr>
                          <a:rPr lang="en-US" sz="1600" dirty="0"/>
                          <m:t>amax</m:t>
                        </m:r>
                      </m:sub>
                    </m:sSub>
                  </m:oMath>
                </a14:m>
                <a:r>
                  <a:rPr lang="en-US" sz="1600" i="1" dirty="0" smtClean="0"/>
                  <a:t> F</a:t>
                </a:r>
                <a:r>
                  <a:rPr lang="en-US" sz="1600" dirty="0" smtClean="0"/>
                  <a:t>a(</a:t>
                </a:r>
                <a:r>
                  <a:rPr lang="en-US" sz="1600" i="1" dirty="0" smtClean="0"/>
                  <a:t>R</a:t>
                </a:r>
                <a:r>
                  <a:rPr lang="en-US" sz="1600" dirty="0" smtClean="0"/>
                  <a:t>×</a:t>
                </a:r>
                <a:r>
                  <a:rPr lang="en-US" sz="1600" i="1" dirty="0" smtClean="0"/>
                  <a:t>A</a:t>
                </a:r>
                <a:r>
                  <a:rPr lang="en-US" sz="1600" dirty="0"/>
                  <a:t>) over subsets of records </a:t>
                </a:r>
                <a:r>
                  <a:rPr lang="en-US" sz="1600" i="1" dirty="0"/>
                  <a:t>R </a:t>
                </a:r>
                <a:r>
                  <a:rPr lang="en-US" sz="1600" dirty="0"/>
                  <a:t>⊆ </a:t>
                </a:r>
                <a:r>
                  <a:rPr lang="en-US" sz="1600" i="1" dirty="0"/>
                  <a:t>Si </a:t>
                </a:r>
                <a:r>
                  <a:rPr lang="en-US" sz="1600" dirty="0"/>
                  <a:t>in the </a:t>
                </a:r>
                <a:r>
                  <a:rPr lang="en-US" sz="1600" dirty="0" smtClean="0"/>
                  <a:t>local neighborhood</a:t>
                </a:r>
                <a:r>
                  <a:rPr lang="en-US" sz="1600" dirty="0"/>
                  <a:t>, for the current </a:t>
                </a:r>
                <a:r>
                  <a:rPr lang="en-US" sz="1600" dirty="0" smtClean="0"/>
                  <a:t>		subset </a:t>
                </a:r>
                <a:r>
                  <a:rPr lang="en-US" sz="1600" dirty="0"/>
                  <a:t>of </a:t>
                </a:r>
                <a:r>
                  <a:rPr lang="en-US" sz="1600" dirty="0" smtClean="0"/>
                  <a:t>attributes </a:t>
                </a:r>
                <a:r>
                  <a:rPr lang="en-US" sz="1600" i="1" dirty="0"/>
                  <a:t>A</a:t>
                </a:r>
                <a:r>
                  <a:rPr lang="en-US" sz="1600" dirty="0"/>
                  <a:t>, and set </a:t>
                </a:r>
                <a:r>
                  <a:rPr lang="en-US" sz="1600" i="1" dirty="0"/>
                  <a:t>R</a:t>
                </a:r>
                <a:r>
                  <a:rPr lang="en-US" sz="1600" dirty="0" smtClean="0"/>
                  <a:t>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/>
                          <m:t>argmax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i="1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⊆</m:t>
                        </m:r>
                        <m:r>
                          <m:rPr>
                            <m:nor/>
                          </m:rPr>
                          <a:rPr lang="en-US" sz="1600" i="1" dirty="0"/>
                          <m:t>S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 smtClean="0"/>
                  <a:t> F</a:t>
                </a:r>
                <a:r>
                  <a:rPr lang="en-US" sz="1600" dirty="0" smtClean="0"/>
                  <a:t>(</a:t>
                </a:r>
                <a:r>
                  <a:rPr lang="en-US" sz="1600" i="1" dirty="0" smtClean="0"/>
                  <a:t>R</a:t>
                </a:r>
                <a:r>
                  <a:rPr lang="en-US" sz="1600" dirty="0" smtClean="0"/>
                  <a:t>×</a:t>
                </a:r>
                <a:r>
                  <a:rPr lang="en-US" sz="1600" i="1" dirty="0" smtClean="0"/>
                  <a:t>A</a:t>
                </a:r>
                <a:r>
                  <a:rPr lang="en-US" sz="1600" dirty="0" smtClean="0"/>
                  <a:t>)</a:t>
                </a:r>
                <a:endParaRPr lang="en-US" sz="1600" dirty="0"/>
              </a:p>
              <a:p>
                <a:r>
                  <a:rPr lang="en-US" sz="1600" dirty="0" smtClean="0"/>
                  <a:t>		ii</a:t>
                </a:r>
                <a:r>
                  <a:rPr lang="en-US" sz="1600" dirty="0"/>
                  <a:t>. Maximize </a:t>
                </a:r>
                <a:r>
                  <a:rPr lang="en-US" sz="1600" i="1" dirty="0"/>
                  <a:t>F</a:t>
                </a:r>
                <a:r>
                  <a:rPr lang="en-US" sz="1600" dirty="0"/>
                  <a:t>(</a:t>
                </a:r>
                <a:r>
                  <a:rPr lang="en-US" sz="1600" i="1" dirty="0"/>
                  <a:t>S</a:t>
                </a:r>
                <a:r>
                  <a:rPr lang="en-US" sz="16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/>
                          <m:t>a</m:t>
                        </m:r>
                        <m:r>
                          <m:rPr>
                            <m:nor/>
                          </m:rPr>
                          <a:rPr lang="en-US" sz="1600" dirty="0"/>
                          <m:t>≤</m:t>
                        </m:r>
                        <m:r>
                          <m:rPr>
                            <m:nor/>
                          </m:rPr>
                          <a:rPr lang="en-US" sz="1600" dirty="0"/>
                          <m:t>amax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 </m:t>
                        </m:r>
                      </m:sub>
                    </m:sSub>
                  </m:oMath>
                </a14:m>
                <a:r>
                  <a:rPr lang="en-US" sz="1600" i="1" dirty="0"/>
                  <a:t>F</a:t>
                </a:r>
                <a:r>
                  <a:rPr lang="en-US" sz="1600" dirty="0"/>
                  <a:t>a(</a:t>
                </a:r>
                <a:r>
                  <a:rPr lang="en-US" sz="1600" i="1" dirty="0"/>
                  <a:t>R</a:t>
                </a:r>
                <a:r>
                  <a:rPr lang="en-US" sz="1600" dirty="0"/>
                  <a:t>×</a:t>
                </a:r>
                <a:r>
                  <a:rPr lang="en-US" sz="1600" i="1" dirty="0"/>
                  <a:t>A</a:t>
                </a:r>
                <a:r>
                  <a:rPr lang="en-US" sz="1600" dirty="0"/>
                  <a:t>) over all subsets of attributes </a:t>
                </a:r>
                <a:r>
                  <a:rPr lang="en-US" sz="1600" i="1" dirty="0"/>
                  <a:t>A</a:t>
                </a:r>
                <a:r>
                  <a:rPr lang="en-US" sz="1600" dirty="0"/>
                  <a:t>, for the </a:t>
                </a:r>
                <a:r>
                  <a:rPr lang="en-US" sz="1600" dirty="0" smtClean="0"/>
                  <a:t>current subset </a:t>
                </a:r>
                <a:r>
                  <a:rPr lang="en-US" sz="1600" dirty="0"/>
                  <a:t>of records </a:t>
                </a:r>
                <a:r>
                  <a:rPr lang="en-US" sz="1600" i="1" dirty="0"/>
                  <a:t>R</a:t>
                </a:r>
                <a:r>
                  <a:rPr lang="en-US" sz="1600" dirty="0"/>
                  <a:t>, and </a:t>
                </a:r>
                <a:r>
                  <a:rPr lang="en-US" sz="1600" dirty="0" smtClean="0"/>
                  <a:t>		set </a:t>
                </a:r>
                <a:r>
                  <a:rPr lang="en-US" sz="1600" i="1" dirty="0" err="1" smtClean="0"/>
                  <a:t>A</a:t>
                </a:r>
                <a:r>
                  <a:rPr lang="en-US" sz="1600" dirty="0" err="1"/>
                  <a:t>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/>
                          <m:t>argmax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i="1" dirty="0"/>
                          <m:t>A</m:t>
                        </m:r>
                        <m:r>
                          <m:rPr>
                            <m:nor/>
                          </m:rPr>
                          <a:rPr lang="en-US" sz="1600" dirty="0"/>
                          <m:t>⊆{</m:t>
                        </m:r>
                        <m:r>
                          <m:rPr>
                            <m:nor/>
                          </m:rPr>
                          <a:rPr lang="en-US" sz="1600" i="1" dirty="0"/>
                          <m:t>A</m:t>
                        </m:r>
                        <m:r>
                          <m:rPr>
                            <m:nor/>
                          </m:rPr>
                          <a:rPr lang="en-US" sz="1600" dirty="0"/>
                          <m:t>1...</m:t>
                        </m:r>
                        <m:r>
                          <m:rPr>
                            <m:nor/>
                          </m:rPr>
                          <a:rPr lang="en-US" sz="1600" i="1" dirty="0"/>
                          <m:t>AM</m:t>
                        </m:r>
                        <m:r>
                          <m:rPr>
                            <m:nor/>
                          </m:rPr>
                          <a:rPr lang="en-US" sz="1600" dirty="0"/>
                          <m:t>}</m:t>
                        </m:r>
                      </m:sub>
                    </m:sSub>
                  </m:oMath>
                </a14:m>
                <a:r>
                  <a:rPr lang="en-US" sz="1600" i="1" dirty="0" smtClean="0"/>
                  <a:t> F</a:t>
                </a:r>
                <a:r>
                  <a:rPr lang="en-US" sz="1600" dirty="0" smtClean="0"/>
                  <a:t>(</a:t>
                </a:r>
                <a:r>
                  <a:rPr lang="en-US" sz="1600" i="1" dirty="0" smtClean="0"/>
                  <a:t>R</a:t>
                </a:r>
                <a:r>
                  <a:rPr lang="en-US" sz="1600" dirty="0" smtClean="0"/>
                  <a:t>×</a:t>
                </a:r>
                <a:r>
                  <a:rPr lang="en-US" sz="1600" i="1" dirty="0" smtClean="0"/>
                  <a:t>A</a:t>
                </a:r>
                <a:r>
                  <a:rPr lang="en-US" sz="1600" dirty="0" smtClean="0"/>
                  <a:t>)</a:t>
                </a:r>
                <a:endParaRPr lang="en-US" sz="1600" dirty="0"/>
              </a:p>
              <a:p>
                <a:r>
                  <a:rPr lang="en-US" sz="1600" dirty="0"/>
                  <a:t>6. Output </a:t>
                </a:r>
                <a:r>
                  <a:rPr lang="en-US" sz="1600" i="1" dirty="0"/>
                  <a:t>S</a:t>
                </a:r>
                <a:r>
                  <a:rPr lang="en-US" sz="1600" dirty="0"/>
                  <a:t>∗ = </a:t>
                </a:r>
                <a:r>
                  <a:rPr lang="en-US" sz="1600" i="1" dirty="0"/>
                  <a:t>R</a:t>
                </a:r>
                <a:r>
                  <a:rPr lang="en-US" sz="1600" dirty="0"/>
                  <a:t>∗×</a:t>
                </a:r>
                <a:r>
                  <a:rPr lang="en-US" sz="1600" i="1" dirty="0"/>
                  <a:t>A</a:t>
                </a:r>
                <a:r>
                  <a:rPr lang="en-US" sz="1600" dirty="0"/>
                  <a:t>∗.</a:t>
                </a:r>
              </a:p>
              <a:p>
                <a:r>
                  <a:rPr lang="en-US" sz="1600" dirty="0"/>
                  <a:t>7. Optionally, perform randomization testing, and report the </a:t>
                </a:r>
                <a:r>
                  <a:rPr lang="en-US" sz="1600" i="1" dirty="0"/>
                  <a:t>p</a:t>
                </a:r>
                <a:r>
                  <a:rPr lang="en-US" sz="1600" dirty="0"/>
                  <a:t>-value of </a:t>
                </a:r>
                <a:r>
                  <a:rPr lang="en-US" sz="1600" i="1" dirty="0"/>
                  <a:t>S</a:t>
                </a:r>
                <a:r>
                  <a:rPr lang="en-US" sz="1600" dirty="0" smtClean="0"/>
                  <a:t>∗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1" y="1277259"/>
                <a:ext cx="11200162" cy="5331844"/>
              </a:xfrm>
              <a:prstGeom prst="rect">
                <a:avLst/>
              </a:prstGeom>
              <a:blipFill rotWithShape="0">
                <a:blip r:embed="rId2"/>
                <a:stretch>
                  <a:fillRect l="-327" t="-343" r="-599" b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52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748464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Test: FGSS </a:t>
              </a:r>
              <a:r>
                <a:rPr lang="en-US" sz="3200" b="1" dirty="0">
                  <a:solidFill>
                    <a:schemeClr val="bg1"/>
                  </a:solidFill>
                </a:rPr>
                <a:t>p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erforms better and provides insight on anomaly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38629" y="1335314"/>
            <a:ext cx="110259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Metrics used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 curve: ability to identify an anomalous record in a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Thresholds used: all the scores taken by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thresholds, precision and recall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ROC curve: ability to detect whether a dataset contains an anomaly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50 “clean” test datasets, 50 anomalous test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Thresholds used: all the scores taken by datasets (?)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threshold, true positive and false positive rates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Pattern characterization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of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Experiments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Container shipments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Emergency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Network intrusion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Experiment procedure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Algorithms applied to 50 anomalous test datasets + 50 normal datasets </a:t>
            </a:r>
            <a:r>
              <a:rPr lang="en-US" dirty="0" smtClean="0">
                <a:sym typeface="Wingdings" panose="05000000000000000000" pitchFamily="2" charset="2"/>
              </a:rPr>
              <a:t> mean AUC and standard error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significance testing</a:t>
            </a:r>
            <a:endParaRPr lang="en-US" dirty="0"/>
          </a:p>
        </p:txBody>
      </p:sp>
      <p:sp>
        <p:nvSpPr>
          <p:cNvPr id="3" name="Accolade fermante 2"/>
          <p:cNvSpPr/>
          <p:nvPr/>
        </p:nvSpPr>
        <p:spPr>
          <a:xfrm>
            <a:off x="7968343" y="1668359"/>
            <a:ext cx="174171" cy="1829583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8244114" y="2398484"/>
            <a:ext cx="22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Under the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Experiment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design - </a:t>
              </a:r>
              <a:r>
                <a:rPr lang="fr-FR" sz="3200" b="1" dirty="0">
                  <a:solidFill>
                    <a:schemeClr val="bg1"/>
                  </a:solidFill>
                </a:rPr>
                <a:t>R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ecord and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dataset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score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90647" y="1988454"/>
            <a:ext cx="1373991" cy="957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90646" y="3176595"/>
            <a:ext cx="1373991" cy="957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0645" y="4364736"/>
            <a:ext cx="1373991" cy="957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90644" y="5552877"/>
            <a:ext cx="1373991" cy="957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FGSS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97417" y="1393373"/>
            <a:ext cx="2801257" cy="406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3265" y="1393373"/>
            <a:ext cx="2801257" cy="406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 score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2097417" y="1799770"/>
            <a:ext cx="2801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253264" y="1799770"/>
            <a:ext cx="2801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097417" y="1988454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Negative likelihood of </a:t>
            </a:r>
            <a:r>
              <a:rPr lang="en-US" sz="1400" dirty="0" err="1" smtClean="0"/>
              <a:t>Ri</a:t>
            </a:r>
            <a:r>
              <a:rPr lang="en-US" sz="1400" dirty="0" smtClean="0"/>
              <a:t> given H0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253263" y="1988454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Average for all records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097417" y="4364736"/>
            <a:ext cx="28012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Highest neg. likelihood score among the different groups </a:t>
            </a:r>
            <a:r>
              <a:rPr lang="en-US" sz="1400" dirty="0" err="1" smtClean="0"/>
              <a:t>Ri</a:t>
            </a:r>
            <a:r>
              <a:rPr lang="en-US" sz="1400" dirty="0" smtClean="0"/>
              <a:t> belongs to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253263" y="3172681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Highest scoring record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97417" y="3172681"/>
            <a:ext cx="28012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Negative likelihood of </a:t>
            </a:r>
            <a:r>
              <a:rPr lang="en-US" sz="1400" dirty="0" err="1"/>
              <a:t>Ri</a:t>
            </a:r>
            <a:r>
              <a:rPr lang="en-US" sz="1400" dirty="0"/>
              <a:t> given </a:t>
            </a:r>
            <a:r>
              <a:rPr lang="en-US" sz="1400" dirty="0" smtClean="0"/>
              <a:t>H0, only considered if respects anomaly rule (“gender=M &amp; country=India”)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53263" y="4364736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Highest scoring group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097417" y="5557785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Negative likelihood of </a:t>
            </a:r>
            <a:r>
              <a:rPr lang="en-US" sz="1400" dirty="0" err="1" smtClean="0"/>
              <a:t>Ri</a:t>
            </a:r>
            <a:r>
              <a:rPr lang="en-US" sz="1400" dirty="0" smtClean="0"/>
              <a:t> given H0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253263" y="5557785"/>
            <a:ext cx="280125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Find the k disjoint highest scoring subsets of R</a:t>
            </a:r>
          </a:p>
          <a:p>
            <a:r>
              <a:rPr lang="en-US" sz="1400" dirty="0" smtClean="0"/>
              <a:t>Dataset score = weighted mean of those k scores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409111" y="1393373"/>
            <a:ext cx="2801257" cy="406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8409110" y="1799770"/>
            <a:ext cx="2801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8409110" y="5557785"/>
            <a:ext cx="28012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Similarity constraint r=1 (</a:t>
            </a:r>
            <a:r>
              <a:rPr lang="en-US" sz="1400" i="1" dirty="0" smtClean="0"/>
              <a:t>distance?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αmax = 0,1</a:t>
            </a:r>
          </a:p>
          <a:p>
            <a:r>
              <a:rPr lang="en-US" sz="1400" dirty="0"/>
              <a:t>k</a:t>
            </a:r>
            <a:r>
              <a:rPr lang="en-US" sz="1400" dirty="0" smtClean="0"/>
              <a:t> = 20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580845" y="6419559"/>
            <a:ext cx="282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Why not take the highest scoring subset?</a:t>
            </a:r>
            <a:endParaRPr lang="en-US" sz="1200" i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8409110" y="1988454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NA</a:t>
            </a:r>
            <a:endParaRPr lang="en-US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8409110" y="3195777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NA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8409110" y="4364735"/>
            <a:ext cx="28012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NA</a:t>
            </a:r>
            <a:endParaRPr lang="en-US" sz="1400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590644" y="5441953"/>
            <a:ext cx="10619723" cy="81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590644" y="4245844"/>
            <a:ext cx="10619723" cy="81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90644" y="3049209"/>
            <a:ext cx="10619723" cy="156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7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Experiment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summary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27381" y="1777434"/>
            <a:ext cx="1952411" cy="15059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 shipments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12571" y="1182353"/>
            <a:ext cx="4280598" cy="406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source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12571" y="1588750"/>
            <a:ext cx="42805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612571" y="1777434"/>
            <a:ext cx="428059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10 attributes of containers (weight, provenance…)</a:t>
            </a:r>
          </a:p>
          <a:p>
            <a:endParaRPr lang="en-US" sz="1000" dirty="0" smtClean="0"/>
          </a:p>
          <a:p>
            <a:r>
              <a:rPr lang="en-US" sz="1400" dirty="0" smtClean="0"/>
              <a:t>Simulation of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Duplication of a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Random perturbation of a subset of attributes following marginal distribution of attributes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ym typeface="Wingdings" panose="05000000000000000000" pitchFamily="2" charset="2"/>
              </a:rPr>
              <a:t> Non-</a:t>
            </a:r>
            <a:r>
              <a:rPr lang="en-US" sz="1400" dirty="0" err="1" smtClean="0">
                <a:sym typeface="Wingdings" panose="05000000000000000000" pitchFamily="2" charset="2"/>
              </a:rPr>
              <a:t>perturbated</a:t>
            </a:r>
            <a:r>
              <a:rPr lang="en-US" sz="1400" dirty="0" smtClean="0">
                <a:sym typeface="Wingdings" panose="05000000000000000000" pitchFamily="2" charset="2"/>
              </a:rPr>
              <a:t> attributes ~ </a:t>
            </a:r>
            <a:r>
              <a:rPr lang="en-US" sz="1400" dirty="0" smtClean="0"/>
              <a:t>fraud strategy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7381" y="3479623"/>
            <a:ext cx="1952411" cy="15059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Emergency Department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27381" y="5181812"/>
            <a:ext cx="1952411" cy="15059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Network intrusion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226774" y="1182353"/>
            <a:ext cx="4280598" cy="406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7226774" y="1588750"/>
            <a:ext cx="42805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612571" y="3474222"/>
            <a:ext cx="428059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 attributes of patient (age, symptom…)</a:t>
            </a:r>
          </a:p>
          <a:p>
            <a:endParaRPr lang="en-US" sz="1400" dirty="0" smtClean="0"/>
          </a:p>
          <a:p>
            <a:r>
              <a:rPr lang="en-US" sz="1400" dirty="0" smtClean="0"/>
              <a:t>Simulation of anomaly by a anthrax simulation model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12571" y="5195382"/>
            <a:ext cx="428059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21 attributes of login (name, time…)</a:t>
            </a:r>
          </a:p>
          <a:p>
            <a:endParaRPr lang="en-US" sz="1400" dirty="0" smtClean="0"/>
          </a:p>
          <a:p>
            <a:r>
              <a:rPr lang="en-US" sz="1400" dirty="0" smtClean="0"/>
              <a:t>Data from data challenge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7226774" y="1777434"/>
            <a:ext cx="428059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FGSS significantly better on ROC &amp; PR</a:t>
            </a:r>
          </a:p>
          <a:p>
            <a:endParaRPr lang="en-US" sz="1400" dirty="0"/>
          </a:p>
          <a:p>
            <a:r>
              <a:rPr lang="en-US" sz="1400" dirty="0" smtClean="0"/>
              <a:t>FGSS-HC, APD, BN more sensitive to individual anomaly</a:t>
            </a:r>
          </a:p>
          <a:p>
            <a:endParaRPr lang="en-US" sz="1400" dirty="0"/>
          </a:p>
          <a:p>
            <a:r>
              <a:rPr lang="en-US" sz="1400" dirty="0" smtClean="0"/>
              <a:t>AGD limited in computation</a:t>
            </a:r>
          </a:p>
          <a:p>
            <a:endParaRPr lang="en-US" sz="1400" dirty="0"/>
          </a:p>
          <a:p>
            <a:r>
              <a:rPr lang="en-US" sz="1400" i="1" dirty="0" smtClean="0"/>
              <a:t>Simulated anomaly matches FGSS algorithm?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7226774" y="3474222"/>
            <a:ext cx="428059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AGD significantly better on PR</a:t>
            </a:r>
          </a:p>
          <a:p>
            <a:r>
              <a:rPr lang="en-US" sz="1400" dirty="0" smtClean="0"/>
              <a:t>FGSS-BJ slightly better on ROC</a:t>
            </a:r>
          </a:p>
          <a:p>
            <a:endParaRPr lang="en-US" sz="1400" dirty="0"/>
          </a:p>
          <a:p>
            <a:r>
              <a:rPr lang="en-US" sz="1400" dirty="0" smtClean="0"/>
              <a:t>AGD &amp; FGSS-BJ prove more sensitive to subtle self-similar anomaly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226774" y="5195382"/>
            <a:ext cx="42805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1% anomaly: FGSS-HC, APD, BN perform better</a:t>
            </a:r>
          </a:p>
          <a:p>
            <a:endParaRPr lang="en-US" sz="1400" dirty="0"/>
          </a:p>
          <a:p>
            <a:r>
              <a:rPr lang="en-US" sz="1400" dirty="0" smtClean="0"/>
              <a:t>10% anomaly: FGSS-BJ, AGD better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506296" y="3343187"/>
            <a:ext cx="11001076" cy="24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06296" y="5046820"/>
            <a:ext cx="11001076" cy="24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7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Experiment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– </a:t>
              </a:r>
              <a:r>
                <a:rPr lang="fr-FR" sz="3200" b="1" dirty="0" err="1">
                  <a:solidFill>
                    <a:schemeClr val="bg1"/>
                  </a:solidFill>
                </a:rPr>
                <a:t>D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etailed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container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: ROC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curve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91" y="1582854"/>
            <a:ext cx="8428074" cy="409369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928834" y="5676553"/>
            <a:ext cx="4250028" cy="9541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N: number of records</a:t>
            </a:r>
          </a:p>
          <a:p>
            <a:r>
              <a:rPr lang="en-US" sz="1400" dirty="0" err="1" smtClean="0"/>
              <a:t>Kinj</a:t>
            </a:r>
            <a:r>
              <a:rPr lang="en-US" sz="1400" dirty="0" smtClean="0"/>
              <a:t>: </a:t>
            </a:r>
            <a:r>
              <a:rPr lang="en-US" sz="1400" dirty="0" err="1" smtClean="0"/>
              <a:t>numberof</a:t>
            </a:r>
            <a:r>
              <a:rPr lang="en-US" sz="1400" dirty="0" smtClean="0"/>
              <a:t> </a:t>
            </a:r>
            <a:r>
              <a:rPr lang="en-US" sz="1400" dirty="0" err="1" smtClean="0"/>
              <a:t>perturbated</a:t>
            </a:r>
            <a:r>
              <a:rPr lang="en-US" sz="1400" dirty="0" smtClean="0"/>
              <a:t> groups</a:t>
            </a:r>
          </a:p>
          <a:p>
            <a:r>
              <a:rPr lang="en-US" sz="1400" dirty="0" err="1" smtClean="0"/>
              <a:t>Sinj</a:t>
            </a:r>
            <a:r>
              <a:rPr lang="en-US" sz="1400" dirty="0" smtClean="0"/>
              <a:t>: number of </a:t>
            </a:r>
            <a:r>
              <a:rPr lang="en-US" sz="1400" dirty="0" err="1" smtClean="0"/>
              <a:t>perturbated</a:t>
            </a:r>
            <a:r>
              <a:rPr lang="en-US" sz="1400" dirty="0" smtClean="0"/>
              <a:t> records per group</a:t>
            </a:r>
          </a:p>
          <a:p>
            <a:r>
              <a:rPr lang="en-US" sz="1400" dirty="0" err="1" smtClean="0"/>
              <a:t>Minj</a:t>
            </a:r>
            <a:r>
              <a:rPr lang="en-US" sz="1400" dirty="0" smtClean="0"/>
              <a:t>: number of </a:t>
            </a:r>
            <a:r>
              <a:rPr lang="en-US" sz="1400" dirty="0" err="1" smtClean="0"/>
              <a:t>perturbated</a:t>
            </a:r>
            <a:r>
              <a:rPr lang="en-US" sz="1400" dirty="0" smtClean="0"/>
              <a:t> attributes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334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>
                  <a:solidFill>
                    <a:schemeClr val="bg1"/>
                  </a:solidFill>
                </a:rPr>
                <a:t>Experiment</a:t>
              </a:r>
              <a:r>
                <a:rPr lang="fr-FR" sz="3200" b="1" dirty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>
                  <a:solidFill>
                    <a:schemeClr val="bg1"/>
                  </a:solidFill>
                </a:rPr>
                <a:t>– </a:t>
              </a:r>
              <a:r>
                <a:rPr lang="fr-FR" sz="3200" b="1" dirty="0" err="1">
                  <a:solidFill>
                    <a:schemeClr val="bg1"/>
                  </a:solidFill>
                </a:rPr>
                <a:t>D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etailed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>
                  <a:solidFill>
                    <a:schemeClr val="bg1"/>
                  </a:solidFill>
                </a:rPr>
                <a:t>container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: PR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curve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39" y="1304673"/>
            <a:ext cx="9297119" cy="461215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928834" y="5676553"/>
            <a:ext cx="4250028" cy="9541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N: number of records</a:t>
            </a:r>
          </a:p>
          <a:p>
            <a:r>
              <a:rPr lang="en-US" sz="1400" dirty="0" err="1" smtClean="0"/>
              <a:t>Kinj</a:t>
            </a:r>
            <a:r>
              <a:rPr lang="en-US" sz="1400" dirty="0" smtClean="0"/>
              <a:t>: </a:t>
            </a:r>
            <a:r>
              <a:rPr lang="en-US" sz="1400" dirty="0" err="1" smtClean="0"/>
              <a:t>numberof</a:t>
            </a:r>
            <a:r>
              <a:rPr lang="en-US" sz="1400" dirty="0" smtClean="0"/>
              <a:t> </a:t>
            </a:r>
            <a:r>
              <a:rPr lang="en-US" sz="1400" dirty="0" err="1" smtClean="0"/>
              <a:t>perturbated</a:t>
            </a:r>
            <a:r>
              <a:rPr lang="en-US" sz="1400" dirty="0" smtClean="0"/>
              <a:t> groups</a:t>
            </a:r>
          </a:p>
          <a:p>
            <a:r>
              <a:rPr lang="en-US" sz="1400" dirty="0" err="1" smtClean="0"/>
              <a:t>Sinj</a:t>
            </a:r>
            <a:r>
              <a:rPr lang="en-US" sz="1400" dirty="0" smtClean="0"/>
              <a:t>: number of </a:t>
            </a:r>
            <a:r>
              <a:rPr lang="en-US" sz="1400" dirty="0" err="1" smtClean="0"/>
              <a:t>perturbated</a:t>
            </a:r>
            <a:r>
              <a:rPr lang="en-US" sz="1400" dirty="0" smtClean="0"/>
              <a:t> records per group</a:t>
            </a:r>
          </a:p>
          <a:p>
            <a:r>
              <a:rPr lang="en-US" sz="1400" dirty="0" err="1" smtClean="0"/>
              <a:t>Minj</a:t>
            </a:r>
            <a:r>
              <a:rPr lang="en-US" sz="1400" dirty="0" smtClean="0"/>
              <a:t>: number of </a:t>
            </a:r>
            <a:r>
              <a:rPr lang="en-US" sz="1400" dirty="0" err="1" smtClean="0"/>
              <a:t>perturbated</a:t>
            </a:r>
            <a:r>
              <a:rPr lang="en-US" sz="1400" dirty="0" smtClean="0"/>
              <a:t> attributes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293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>
                  <a:solidFill>
                    <a:schemeClr val="bg1"/>
                  </a:solidFill>
                </a:rPr>
                <a:t>Experiment</a:t>
              </a:r>
              <a:r>
                <a:rPr lang="fr-FR" sz="3200" b="1" dirty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>
                  <a:solidFill>
                    <a:schemeClr val="bg1"/>
                  </a:solidFill>
                </a:rPr>
                <a:t>results</a:t>
              </a:r>
              <a:r>
                <a:rPr lang="fr-FR" sz="3200" b="1" dirty="0">
                  <a:solidFill>
                    <a:schemeClr val="bg1"/>
                  </a:solidFill>
                </a:rPr>
                <a:t> 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–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Detailed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ED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95" y="2264228"/>
            <a:ext cx="7519090" cy="29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>
                  <a:solidFill>
                    <a:schemeClr val="bg1"/>
                  </a:solidFill>
                </a:rPr>
                <a:t>Experiment</a:t>
              </a:r>
              <a:r>
                <a:rPr lang="fr-FR" sz="3200" b="1" dirty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>
                  <a:solidFill>
                    <a:schemeClr val="bg1"/>
                  </a:solidFill>
                </a:rPr>
                <a:t>results</a:t>
              </a:r>
              <a:r>
                <a:rPr lang="fr-FR" sz="3200" b="1" dirty="0">
                  <a:solidFill>
                    <a:schemeClr val="bg1"/>
                  </a:solidFill>
                </a:rPr>
                <a:t> –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Detailed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Network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results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: PR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curve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21" y="1436012"/>
            <a:ext cx="7580379" cy="51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3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err="1" smtClean="0">
                  <a:solidFill>
                    <a:schemeClr val="bg1"/>
                  </a:solidFill>
                </a:rPr>
                <a:t>Executive</a:t>
              </a:r>
              <a:r>
                <a:rPr lang="fr-FR" sz="3200" b="1" smtClean="0">
                  <a:solidFill>
                    <a:schemeClr val="bg1"/>
                  </a:solidFill>
                </a:rPr>
                <a:t> Summary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4"/>
          <p:cNvSpPr txBox="1"/>
          <p:nvPr/>
        </p:nvSpPr>
        <p:spPr>
          <a:xfrm>
            <a:off x="569470" y="1487031"/>
            <a:ext cx="1105305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Goal of FGSS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Data: categorical multivariate data </a:t>
            </a:r>
            <a:r>
              <a:rPr lang="en-US" sz="2000" dirty="0" smtClean="0"/>
              <a:t>sets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</a:t>
            </a:r>
            <a:r>
              <a:rPr lang="en-US" sz="2000" dirty="0" smtClean="0"/>
              <a:t>self-similar anomalous </a:t>
            </a:r>
            <a:r>
              <a:rPr lang="en-US" sz="2000" dirty="0" smtClean="0"/>
              <a:t>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</a:t>
            </a:r>
            <a:r>
              <a:rPr lang="en-US" sz="2000" dirty="0" smtClean="0"/>
              <a:t>anomalous attributes </a:t>
            </a:r>
          </a:p>
          <a:p>
            <a:endParaRPr lang="en-US" sz="2000" dirty="0" smtClean="0"/>
          </a:p>
          <a:p>
            <a:r>
              <a:rPr lang="en-US" sz="2000" b="1" dirty="0" smtClean="0"/>
              <a:t>Framework of the algorithm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Learn </a:t>
            </a:r>
            <a:r>
              <a:rPr lang="en-US" sz="2000" dirty="0" smtClean="0"/>
              <a:t>expected probability </a:t>
            </a:r>
            <a:r>
              <a:rPr lang="en-US" sz="2000" dirty="0" smtClean="0"/>
              <a:t>Bayesian Network Model on a ‘clean’ data set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Define scoring function for anomalousness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Define search procedure for anomalous subsets of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 smtClean="0"/>
              <a:t>FGSS 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Detect </a:t>
            </a:r>
            <a:r>
              <a:rPr lang="en-US" sz="2000" u="sng" dirty="0" smtClean="0"/>
              <a:t>self-similar</a:t>
            </a:r>
            <a:r>
              <a:rPr lang="en-US" sz="2000" dirty="0" smtClean="0"/>
              <a:t> records which are </a:t>
            </a:r>
            <a:r>
              <a:rPr lang="en-US" sz="2000" u="sng" dirty="0" smtClean="0"/>
              <a:t>subtly anomalous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Computationally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Good characterization of anomalous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9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>
                  <a:solidFill>
                    <a:schemeClr val="bg1"/>
                  </a:solidFill>
                </a:rPr>
                <a:t>Experiment</a:t>
              </a:r>
              <a:r>
                <a:rPr lang="fr-FR" sz="3200" b="1" dirty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>
                  <a:solidFill>
                    <a:schemeClr val="bg1"/>
                  </a:solidFill>
                </a:rPr>
                <a:t>results</a:t>
              </a:r>
              <a:r>
                <a:rPr lang="fr-FR" sz="3200" b="1" dirty="0">
                  <a:solidFill>
                    <a:schemeClr val="bg1"/>
                  </a:solidFill>
                </a:rPr>
                <a:t> –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Detailed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>
                  <a:solidFill>
                    <a:schemeClr val="bg1"/>
                  </a:solidFill>
                </a:rPr>
                <a:t>Network </a:t>
              </a:r>
              <a:r>
                <a:rPr lang="fr-FR" sz="3200" b="1" dirty="0" err="1">
                  <a:solidFill>
                    <a:schemeClr val="bg1"/>
                  </a:solidFill>
                </a:rPr>
                <a:t>results</a:t>
              </a:r>
              <a:r>
                <a:rPr lang="fr-FR" sz="3200" b="1" dirty="0">
                  <a:solidFill>
                    <a:schemeClr val="bg1"/>
                  </a:solidFill>
                </a:rPr>
                <a:t>: 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ROC </a:t>
              </a:r>
              <a:r>
                <a:rPr lang="fr-FR" sz="3200" b="1" dirty="0" err="1">
                  <a:solidFill>
                    <a:schemeClr val="bg1"/>
                  </a:solidFill>
                </a:rPr>
                <a:t>curve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16" y="1456923"/>
            <a:ext cx="7635640" cy="50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Computational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aspects – AGD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is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far more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expensive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than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FGSS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4" y="1492717"/>
            <a:ext cx="5030689" cy="323587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98" y="1582869"/>
            <a:ext cx="5020913" cy="3235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74" y="5277658"/>
            <a:ext cx="10111322" cy="3761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74" y="5846079"/>
            <a:ext cx="2159875" cy="48495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8474" y="6304345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BN and APD are extremely fast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979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Pattern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Characterization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– FGSS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is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far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better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than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APD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499"/>
          <a:stretch/>
        </p:blipFill>
        <p:spPr>
          <a:xfrm>
            <a:off x="180304" y="1479943"/>
            <a:ext cx="7493226" cy="4180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72777" y="1304673"/>
            <a:ext cx="4405828" cy="433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Experiment design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572777" y="1737966"/>
            <a:ext cx="4405827" cy="48139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Data</a:t>
            </a:r>
            <a:r>
              <a:rPr lang="en-US" sz="1600" dirty="0" smtClean="0">
                <a:solidFill>
                  <a:schemeClr val="tx1"/>
                </a:solidFill>
              </a:rPr>
              <a:t>: Container shipments, where the subset of anomalous attributes is known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Metric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Overlap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BN structure taken into account: spotting either the parent or the child is considered correct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Comparison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FGSS-HC, FGSS-BJ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P-</a:t>
            </a:r>
            <a:r>
              <a:rPr lang="en-US" sz="1600" dirty="0" err="1" smtClean="0">
                <a:solidFill>
                  <a:schemeClr val="tx1"/>
                </a:solidFill>
              </a:rPr>
              <a:t>vals</a:t>
            </a:r>
            <a:r>
              <a:rPr lang="en-US" sz="1600" dirty="0" smtClean="0">
                <a:solidFill>
                  <a:schemeClr val="tx1"/>
                </a:solidFill>
              </a:rPr>
              <a:t>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Attribute declared anomalous if p-value range &lt; αmax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1"/>
                </a:solidFill>
              </a:rPr>
              <a:t>Other possibility: %p-value range &lt; αmax</a:t>
            </a:r>
            <a:endParaRPr lang="en-US" sz="1600" i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45" y="3155610"/>
            <a:ext cx="4286290" cy="75481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25003" y="5597804"/>
            <a:ext cx="7018986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Remark</a:t>
            </a:r>
          </a:p>
          <a:p>
            <a:pPr algn="just"/>
            <a:r>
              <a:rPr lang="en-US" sz="1400" i="1" dirty="0" smtClean="0"/>
              <a:t>The number of the “different” injected attributes is not specified. Since APD only checks for 2-attributes rules, the overlap cannot be high for a high value of anomalous attributes. This is significant if the injected attributes are the same as previous test (1 or 2).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4844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FGSS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Next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steps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631065" y="1468192"/>
            <a:ext cx="109212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Incorporate continuous attributes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Instead of discretizing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r>
              <a:rPr lang="en-US" sz="2200" b="1" dirty="0" smtClean="0"/>
              <a:t>Extend to other statistics than HC or BJ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Could better handle mutual dependences between p-values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r>
              <a:rPr lang="en-US" sz="2200" b="1" dirty="0" smtClean="0"/>
              <a:t>Extend to multiple-models learnt on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H1, H2, H3… instead of H0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520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State-of-the-art of pattern detection in categorical datasets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25783" y="1141111"/>
            <a:ext cx="4856945" cy="433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smtClean="0"/>
              <a:t>Bayesian </a:t>
            </a:r>
            <a:r>
              <a:rPr lang="fr-FR" b="1" dirty="0" smtClean="0"/>
              <a:t>Network </a:t>
            </a:r>
            <a:r>
              <a:rPr lang="fr-FR" b="1" dirty="0" err="1" smtClean="0"/>
              <a:t>Detection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25784" y="1574404"/>
            <a:ext cx="4856945" cy="2280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Algo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Scoring records with their likelihood given H0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Features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Detects highly anomalous individual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No anomaly characterization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Computationally efficient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2468" y="1141111"/>
            <a:ext cx="4856945" cy="433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mtClean="0"/>
              <a:t>Anomalous</a:t>
            </a:r>
            <a:r>
              <a:rPr lang="fr-FR" b="1" smtClean="0"/>
              <a:t> </a:t>
            </a:r>
            <a:r>
              <a:rPr lang="en-US" b="1" smtClean="0"/>
              <a:t>Pattern</a:t>
            </a:r>
            <a:r>
              <a:rPr lang="fr-FR" b="1" smtClean="0"/>
              <a:t> </a:t>
            </a:r>
            <a:r>
              <a:rPr lang="fr-FR" b="1" dirty="0" err="1" smtClean="0"/>
              <a:t>Detection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6202470" y="1574404"/>
            <a:ext cx="4856944" cy="2280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Algo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Scoring records with their likelihood given H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Look for anomalous rules involving 2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“Gender = male &amp; country = India”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Fisher exact test to determine significance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Features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Individual records, fast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Approximate anomaly characterization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783" y="3985313"/>
            <a:ext cx="4856945" cy="433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smtClean="0"/>
              <a:t>Anomalous </a:t>
            </a:r>
            <a:r>
              <a:rPr lang="fr-FR" b="1" dirty="0" smtClean="0"/>
              <a:t>Group </a:t>
            </a:r>
            <a:r>
              <a:rPr lang="en-US" b="1" dirty="0" smtClean="0"/>
              <a:t>Detection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5784" y="4418606"/>
                <a:ext cx="4856945" cy="23668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 err="1" smtClean="0">
                    <a:solidFill>
                      <a:schemeClr val="tx1"/>
                    </a:solidFill>
                  </a:rPr>
                  <a:t>Algo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For a subset, learn BN model H1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Scoring function for a subset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𝐷𝑎𝑡𝑎𝑆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Features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Detects self-similar groups of records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Greedy search of subsets computationally expensive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Heuristic not guaranteed to find absolute max.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No characterization of anomaly (subset of attributes)</a:t>
                </a:r>
                <a:endParaRPr lang="fr-FR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4" y="4418606"/>
                <a:ext cx="4856945" cy="2366824"/>
              </a:xfrm>
              <a:prstGeom prst="rect">
                <a:avLst/>
              </a:prstGeom>
              <a:blipFill rotWithShape="0">
                <a:blip r:embed="rId2"/>
                <a:stretch>
                  <a:fillRect l="-753" t="-2320" b="-4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202468" y="3985313"/>
            <a:ext cx="4856945" cy="433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mtClean="0"/>
              <a:t>Fast Subset Scan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6202470" y="4418606"/>
            <a:ext cx="4856944" cy="2366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Algo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Similar to FGSS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Stricter hypotheses: </a:t>
            </a:r>
            <a:r>
              <a:rPr lang="en-US" sz="1600" dirty="0" err="1" smtClean="0">
                <a:solidFill>
                  <a:schemeClr val="tx1"/>
                </a:solidFill>
              </a:rPr>
              <a:t>spatio</a:t>
            </a:r>
            <a:r>
              <a:rPr lang="en-US" sz="1600" dirty="0" smtClean="0">
                <a:solidFill>
                  <a:schemeClr val="tx1"/>
                </a:solidFill>
              </a:rPr>
              <a:t>-temporal data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Features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More efficient on </a:t>
            </a:r>
            <a:r>
              <a:rPr lang="en-US" sz="1600" dirty="0" err="1" smtClean="0">
                <a:solidFill>
                  <a:schemeClr val="tx1"/>
                </a:solidFill>
              </a:rPr>
              <a:t>spatio</a:t>
            </a:r>
            <a:r>
              <a:rPr lang="en-US" sz="1600" dirty="0" smtClean="0">
                <a:solidFill>
                  <a:schemeClr val="tx1"/>
                </a:solidFill>
              </a:rPr>
              <a:t>-temporal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Not applicable to other categorical datasets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smtClean="0">
                  <a:solidFill>
                    <a:schemeClr val="bg1"/>
                  </a:solidFill>
                </a:rPr>
                <a:t>Learning Bayesian 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Network </a:t>
              </a:r>
              <a:r>
                <a:rPr lang="fr-FR" sz="3200" b="1" smtClean="0">
                  <a:solidFill>
                    <a:schemeClr val="bg1"/>
                  </a:solidFill>
                </a:rPr>
                <a:t>on clean train data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930086" y="1460626"/>
            <a:ext cx="2678806" cy="433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mtClean="0"/>
              <a:t>Notations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930087" y="1893920"/>
            <a:ext cx="2678805" cy="1240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Records {R1,…, RN}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tx1"/>
                </a:solidFill>
              </a:rPr>
              <a:t>Attributes {A1</a:t>
            </a:r>
            <a:r>
              <a:rPr lang="en-US" sz="1600">
                <a:solidFill>
                  <a:schemeClr val="tx1"/>
                </a:solidFill>
              </a:rPr>
              <a:t>,…, </a:t>
            </a:r>
            <a:r>
              <a:rPr lang="en-US" sz="1600" smtClean="0">
                <a:solidFill>
                  <a:schemeClr val="tx1"/>
                </a:solidFill>
              </a:rPr>
              <a:t>AM</a:t>
            </a: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Vij</a:t>
            </a:r>
            <a:r>
              <a:rPr lang="en-US" sz="1600">
                <a:solidFill>
                  <a:schemeClr val="tx1"/>
                </a:solidFill>
              </a:rPr>
              <a:t>: </a:t>
            </a:r>
            <a:r>
              <a:rPr lang="en-US" sz="1600" smtClean="0">
                <a:solidFill>
                  <a:schemeClr val="tx1"/>
                </a:solidFill>
              </a:rPr>
              <a:t>value </a:t>
            </a:r>
            <a:r>
              <a:rPr lang="en-US" sz="1600">
                <a:solidFill>
                  <a:schemeClr val="tx1"/>
                </a:solidFill>
              </a:rPr>
              <a:t>of </a:t>
            </a:r>
            <a:r>
              <a:rPr lang="en-US" sz="1600" smtClean="0">
                <a:solidFill>
                  <a:schemeClr val="tx1"/>
                </a:solidFill>
              </a:rPr>
              <a:t>Aj </a:t>
            </a:r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dirty="0" err="1">
                <a:solidFill>
                  <a:schemeClr val="tx1"/>
                </a:solidFill>
              </a:rPr>
              <a:t>Ri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26751" y="2453216"/>
            <a:ext cx="1262130" cy="8628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A1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>
            <a:off x="3054440" y="2477891"/>
            <a:ext cx="1262130" cy="8628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A2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3943438" y="3766860"/>
            <a:ext cx="1262130" cy="8628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A4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1457816" y="3947166"/>
            <a:ext cx="1262130" cy="86288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A3</a:t>
            </a:r>
            <a:endParaRPr lang="en-US" dirty="0"/>
          </a:p>
        </p:txBody>
      </p:sp>
      <p:cxnSp>
        <p:nvCxnSpPr>
          <p:cNvPr id="15" name="Connecteur droit avec flèche 14"/>
          <p:cNvCxnSpPr>
            <a:stCxn id="10" idx="6"/>
            <a:endCxn id="11" idx="2"/>
          </p:cNvCxnSpPr>
          <p:nvPr/>
        </p:nvCxnSpPr>
        <p:spPr>
          <a:xfrm>
            <a:off x="2088881" y="2884659"/>
            <a:ext cx="965559" cy="246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0"/>
            <a:endCxn id="11" idx="5"/>
          </p:cNvCxnSpPr>
          <p:nvPr/>
        </p:nvCxnSpPr>
        <p:spPr>
          <a:xfrm flipH="1" flipV="1">
            <a:off x="4131735" y="3214409"/>
            <a:ext cx="442768" cy="5524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3" idx="6"/>
            <a:endCxn id="12" idx="2"/>
          </p:cNvCxnSpPr>
          <p:nvPr/>
        </p:nvCxnSpPr>
        <p:spPr>
          <a:xfrm flipV="1">
            <a:off x="2719946" y="4198303"/>
            <a:ext cx="1223492" cy="1803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7"/>
            <a:endCxn id="11" idx="3"/>
          </p:cNvCxnSpPr>
          <p:nvPr/>
        </p:nvCxnSpPr>
        <p:spPr>
          <a:xfrm flipV="1">
            <a:off x="2535111" y="3214409"/>
            <a:ext cx="704164" cy="8591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504867" y="3327499"/>
                <a:ext cx="2051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67" y="3327499"/>
                <a:ext cx="20510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81" t="-2222" r="-38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634431" y="2117028"/>
                <a:ext cx="1997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31" y="2117028"/>
                <a:ext cx="199715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34" t="-2174" r="-36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/>
          <p:cNvSpPr txBox="1"/>
          <p:nvPr/>
        </p:nvSpPr>
        <p:spPr>
          <a:xfrm>
            <a:off x="826750" y="4974602"/>
            <a:ext cx="5383549" cy="6463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 Bayesian Network relates parent attributes </a:t>
            </a:r>
            <a:r>
              <a:rPr lang="en-US" dirty="0" smtClean="0"/>
              <a:t>to </a:t>
            </a:r>
            <a:r>
              <a:rPr lang="en-US" smtClean="0"/>
              <a:t>child attributes with conditional probability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30086" y="3345224"/>
            <a:ext cx="5074276" cy="4332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mtClean="0"/>
              <a:t>Estimation of conditional probabilities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930086" y="3778518"/>
                <a:ext cx="5074275" cy="234592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l-GR" sz="1600" dirty="0" smtClean="0">
                    <a:solidFill>
                      <a:schemeClr val="tx1"/>
                    </a:solidFill>
                  </a:rPr>
                  <a:t>Θ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jmk</a:t>
                </a:r>
                <a:r>
                  <a:rPr lang="en-US" sz="1600" dirty="0">
                    <a:solidFill>
                      <a:schemeClr val="tx1"/>
                    </a:solidFill>
                  </a:rPr>
                  <a:t> :=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𝐴𝑗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where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Ap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(j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parent </a:t>
                </a: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Aj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3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err="1" smtClean="0">
                    <a:solidFill>
                      <a:schemeClr val="tx1"/>
                    </a:solidFill>
                  </a:rPr>
                  <a:t>Njmk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:= #{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Aj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= m,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Ap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(j) = k}</a:t>
                </a:r>
              </a:p>
              <a:p>
                <a:endParaRPr lang="en-US" sz="1300" dirty="0" smtClean="0">
                  <a:solidFill>
                    <a:schemeClr val="tx1"/>
                  </a:solidFill>
                </a:endParaRPr>
              </a:p>
              <a:p>
                <a:r>
                  <a:rPr lang="el-GR" sz="1300" dirty="0" smtClean="0">
                    <a:solidFill>
                      <a:schemeClr val="tx1"/>
                    </a:solidFill>
                  </a:rPr>
                  <a:t>Θ</a:t>
                </a:r>
                <a:r>
                  <a:rPr lang="el-GR" sz="1600" dirty="0" smtClean="0">
                    <a:solidFill>
                      <a:schemeClr val="tx1"/>
                    </a:solidFill>
                  </a:rPr>
                  <a:t>̂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jmk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:=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𝑁𝑗𝑚𝑘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+1/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𝑁𝑗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+1/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with C arity of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Aj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086" y="3778518"/>
                <a:ext cx="5074275" cy="2345923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/>
          <p:cNvSpPr txBox="1"/>
          <p:nvPr/>
        </p:nvSpPr>
        <p:spPr>
          <a:xfrm>
            <a:off x="826751" y="1462199"/>
            <a:ext cx="538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Bayesian </a:t>
            </a:r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826751" y="1895493"/>
            <a:ext cx="5383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Scoring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function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1 - how to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measure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a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record’s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significance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27381" y="1523999"/>
                <a:ext cx="11243705" cy="4604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Empirical p-value range</a:t>
                </a:r>
                <a:endParaRPr lang="en-US" dirty="0" smtClean="0"/>
              </a:p>
              <a:p>
                <a:r>
                  <a:rPr lang="en-US" b="1" dirty="0"/>
                  <a:t>	</a:t>
                </a:r>
                <a:r>
                  <a:rPr lang="en-US" dirty="0" err="1" smtClean="0"/>
                  <a:t>pij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𝑝𝑚𝑖𝑛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𝑁𝑏𝑒𝑎𝑡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𝑙𝑖𝑗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𝑁𝑡𝑟𝑎𝑖𝑛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𝑁𝑏𝑒𝑎𝑡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𝑁𝑡𝑟𝑎𝑖𝑛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𝑁𝑡𝑟𝑎𝑖𝑛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Why this p-value range?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Traditional empirical p-value: (</a:t>
                </a:r>
                <a:r>
                  <a:rPr lang="en-US" dirty="0" err="1" smtClean="0"/>
                  <a:t>Nbeat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Ntrain</a:t>
                </a:r>
                <a:r>
                  <a:rPr lang="en-US" dirty="0" smtClean="0"/>
                  <a:t>) / </a:t>
                </a:r>
                <a:r>
                  <a:rPr lang="en-US" dirty="0" err="1" smtClean="0"/>
                  <a:t>Ntrain</a:t>
                </a: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Biaised</a:t>
                </a:r>
                <a:r>
                  <a:rPr lang="en-US" dirty="0" smtClean="0"/>
                  <a:t> if many ties with </a:t>
                </a:r>
                <a:r>
                  <a:rPr lang="en-US" dirty="0" err="1" smtClean="0"/>
                  <a:t>lij</a:t>
                </a: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Smoothing added to handle sparse data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1" dirty="0" smtClean="0"/>
                  <a:t>P-value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Significance at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p-value: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Adaptation to p-value range: </a:t>
                </a:r>
              </a:p>
              <a:p>
                <a:r>
                  <a:rPr lang="en-US" i="1" dirty="0" smtClean="0">
                    <a:latin typeface="NimbusRomNo9L-ReguItal"/>
                  </a:rPr>
                  <a:t>	n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>
                    <a:latin typeface="CMR10"/>
                  </a:rPr>
                  <a:t>(</a:t>
                </a:r>
                <a:r>
                  <a:rPr lang="en-US" i="1" dirty="0" smtClean="0">
                    <a:latin typeface="NimbusRomNo9L-ReguItal"/>
                  </a:rPr>
                  <a:t>p</a:t>
                </a:r>
                <a:r>
                  <a:rPr lang="en-US" sz="1100" i="1" dirty="0" smtClean="0">
                    <a:latin typeface="NimbusRomNo9L-ReguItal"/>
                  </a:rPr>
                  <a:t>i </a:t>
                </a:r>
                <a:r>
                  <a:rPr lang="en-US" sz="1100" i="1" dirty="0">
                    <a:latin typeface="NimbusRomNo9L-ReguItal"/>
                  </a:rPr>
                  <a:t>j</a:t>
                </a:r>
                <a:r>
                  <a:rPr lang="en-US" dirty="0">
                    <a:latin typeface="CMR10"/>
                  </a:rPr>
                  <a:t>) </a:t>
                </a:r>
                <a:r>
                  <a:rPr lang="en-US" dirty="0" smtClean="0">
                    <a:latin typeface="CMR10"/>
                  </a:rPr>
                  <a:t>=   </a:t>
                </a:r>
                <a:r>
                  <a:rPr lang="en-US" dirty="0" smtClean="0">
                    <a:latin typeface="NimbusRomNo9L-Regu"/>
                  </a:rPr>
                  <a:t>1 </a:t>
                </a:r>
                <a:r>
                  <a:rPr lang="en-US" dirty="0">
                    <a:latin typeface="NimbusRomNo9L-Regu"/>
                  </a:rPr>
                  <a:t>if </a:t>
                </a:r>
                <a:r>
                  <a:rPr lang="en-US" i="1" dirty="0" err="1" smtClean="0">
                    <a:latin typeface="NimbusRomNo9L-ReguItal"/>
                  </a:rPr>
                  <a:t>p</a:t>
                </a:r>
                <a:r>
                  <a:rPr lang="en-US" sz="1100" dirty="0" err="1" smtClean="0">
                    <a:latin typeface="NimbusRomNo9L-Regu"/>
                  </a:rPr>
                  <a:t>max</a:t>
                </a:r>
                <a:r>
                  <a:rPr lang="en-US" dirty="0" smtClean="0">
                    <a:latin typeface="CMR10"/>
                  </a:rPr>
                  <a:t>(</a:t>
                </a:r>
                <a:r>
                  <a:rPr lang="en-US" i="1" dirty="0" smtClean="0">
                    <a:latin typeface="NimbusRomNo9L-ReguItal"/>
                  </a:rPr>
                  <a:t>p</a:t>
                </a:r>
                <a:r>
                  <a:rPr lang="en-US" sz="1100" i="1" dirty="0" smtClean="0">
                    <a:latin typeface="NimbusRomNo9L-ReguItal"/>
                  </a:rPr>
                  <a:t>i </a:t>
                </a:r>
                <a:r>
                  <a:rPr lang="en-US" sz="1100" i="1" dirty="0">
                    <a:latin typeface="NimbusRomNo9L-ReguItal"/>
                  </a:rPr>
                  <a:t>j</a:t>
                </a:r>
                <a:r>
                  <a:rPr lang="en-US" dirty="0">
                    <a:latin typeface="CMR10"/>
                  </a:rPr>
                  <a:t>) </a:t>
                </a:r>
                <a:r>
                  <a:rPr lang="en-US" dirty="0">
                    <a:latin typeface="CMMI10"/>
                  </a:rPr>
                  <a:t>&lt; </a:t>
                </a:r>
                <a:r>
                  <a:rPr lang="en-US" dirty="0" smtClean="0">
                    <a:latin typeface="StandardSymL"/>
                  </a:rPr>
                  <a:t>a</a:t>
                </a:r>
                <a:endParaRPr lang="en-US" dirty="0">
                  <a:latin typeface="StandardSymL"/>
                </a:endParaRPr>
              </a:p>
              <a:p>
                <a:r>
                  <a:rPr lang="en-US" dirty="0" smtClean="0">
                    <a:latin typeface="NimbusRomNo9L-Regu"/>
                  </a:rPr>
                  <a:t>		   0 </a:t>
                </a:r>
                <a:r>
                  <a:rPr lang="en-US" dirty="0">
                    <a:latin typeface="NimbusRomNo9L-Regu"/>
                  </a:rPr>
                  <a:t>if </a:t>
                </a:r>
                <a:r>
                  <a:rPr lang="en-US" i="1" dirty="0" err="1">
                    <a:latin typeface="NimbusRomNo9L-ReguItal"/>
                  </a:rPr>
                  <a:t>p</a:t>
                </a:r>
                <a:r>
                  <a:rPr lang="en-US" sz="1100" dirty="0" err="1">
                    <a:latin typeface="NimbusRomNo9L-Regu"/>
                  </a:rPr>
                  <a:t>min</a:t>
                </a:r>
                <a:r>
                  <a:rPr lang="en-US" dirty="0">
                    <a:latin typeface="CMR10"/>
                  </a:rPr>
                  <a:t>(</a:t>
                </a:r>
                <a:r>
                  <a:rPr lang="en-US" i="1" dirty="0">
                    <a:latin typeface="NimbusRomNo9L-ReguItal"/>
                  </a:rPr>
                  <a:t>p</a:t>
                </a:r>
                <a:r>
                  <a:rPr lang="en-US" sz="1100" i="1" dirty="0">
                    <a:latin typeface="NimbusRomNo9L-ReguItal"/>
                  </a:rPr>
                  <a:t>i j</a:t>
                </a:r>
                <a:r>
                  <a:rPr lang="en-US" dirty="0">
                    <a:latin typeface="CMR10"/>
                  </a:rPr>
                  <a:t>) </a:t>
                </a:r>
                <a:r>
                  <a:rPr lang="en-US" dirty="0">
                    <a:latin typeface="CMMI10"/>
                  </a:rPr>
                  <a:t>&gt; </a:t>
                </a:r>
                <a:r>
                  <a:rPr lang="en-US" dirty="0" smtClean="0">
                    <a:latin typeface="StandardSymL"/>
                  </a:rPr>
                  <a:t>a</a:t>
                </a:r>
                <a:endParaRPr lang="en-US" dirty="0">
                  <a:latin typeface="StandardSymL"/>
                </a:endParaRPr>
              </a:p>
              <a:p>
                <a:r>
                  <a:rPr lang="en-US" dirty="0" smtClean="0">
                    <a:latin typeface="StandardSymL"/>
                  </a:rPr>
                  <a:t>	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min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pi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j</m:t>
                        </m:r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pi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j</m:t>
                        </m:r>
                        <m:r>
                          <m:rPr>
                            <m:nor/>
                          </m:rPr>
                          <a:rPr lang="en-US" dirty="0"/>
                          <m:t>)−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min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pi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j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otherwise</a:t>
                </a: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1" y="1523999"/>
                <a:ext cx="11243705" cy="4604209"/>
              </a:xfrm>
              <a:prstGeom prst="rect">
                <a:avLst/>
              </a:prstGeom>
              <a:blipFill rotWithShape="0">
                <a:blip r:embed="rId2"/>
                <a:stretch>
                  <a:fillRect l="-488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6894287" y="1611082"/>
            <a:ext cx="361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ij</a:t>
            </a:r>
            <a:r>
              <a:rPr lang="en-US" dirty="0" smtClean="0"/>
              <a:t>: likelihood of </a:t>
            </a:r>
            <a:r>
              <a:rPr lang="en-US" dirty="0" err="1" smtClean="0"/>
              <a:t>vij</a:t>
            </a:r>
            <a:r>
              <a:rPr lang="en-US" dirty="0" smtClean="0"/>
              <a:t> under H0</a:t>
            </a:r>
          </a:p>
          <a:p>
            <a:r>
              <a:rPr lang="en-US" dirty="0" err="1" smtClean="0"/>
              <a:t>Nbeat</a:t>
            </a:r>
            <a:r>
              <a:rPr lang="en-US" dirty="0" smtClean="0"/>
              <a:t> = #{k | </a:t>
            </a:r>
            <a:r>
              <a:rPr lang="en-US" dirty="0" err="1" smtClean="0"/>
              <a:t>lkj</a:t>
            </a:r>
            <a:r>
              <a:rPr lang="en-US" dirty="0" smtClean="0"/>
              <a:t> &lt; </a:t>
            </a:r>
            <a:r>
              <a:rPr lang="en-US" dirty="0" err="1" smtClean="0"/>
              <a:t>lij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Ntie</a:t>
            </a:r>
            <a:r>
              <a:rPr lang="en-US" dirty="0" smtClean="0"/>
              <a:t> = </a:t>
            </a:r>
            <a:r>
              <a:rPr lang="en-US" dirty="0"/>
              <a:t>#{k | </a:t>
            </a:r>
            <a:r>
              <a:rPr lang="en-US" dirty="0" err="1"/>
              <a:t>lkj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lij</a:t>
            </a:r>
            <a:r>
              <a:rPr lang="en-US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560457" y="4093030"/>
                <a:ext cx="5481289" cy="12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Subset S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m:rPr>
                            <m:nor/>
                          </m:rPr>
                          <a:rPr lang="fr-FR"/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l-GR" dirty="0"/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dirty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100" i="1" dirty="0">
                            <a:latin typeface="NimbusRomNo9L-ReguIt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100" i="1" dirty="0">
                            <a:latin typeface="NimbusRomNo9L-ReguIt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i="1" dirty="0">
                            <a:latin typeface="NimbusRomNo9L-ReguItal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MR1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N(S)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#{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𝑖𝑗</m:t>
                    </m:r>
                    <m:r>
                      <m:rPr>
                        <m:nor/>
                      </m:rPr>
                      <a:rPr lang="fr-FR"/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E[</a:t>
                </a:r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(p-values uniformly distributed)</a:t>
                </a:r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57" y="4093030"/>
                <a:ext cx="5481289" cy="1240148"/>
              </a:xfrm>
              <a:prstGeom prst="rect">
                <a:avLst/>
              </a:prstGeom>
              <a:blipFill rotWithShape="0">
                <a:blip r:embed="rId3"/>
                <a:stretch>
                  <a:fillRect l="-890" t="-13235" r="-890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94287" y="5466986"/>
                <a:ext cx="3817256" cy="632194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Anomalous subset if </a:t>
                </a:r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* N(S)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87" y="5466986"/>
                <a:ext cx="3817256" cy="632194"/>
              </a:xfrm>
              <a:prstGeom prst="rect">
                <a:avLst/>
              </a:prstGeom>
              <a:blipFill rotWithShape="0">
                <a:blip r:embed="rId4"/>
                <a:stretch>
                  <a:fillRect r="-158"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ccolade ouvrante 1"/>
          <p:cNvSpPr/>
          <p:nvPr/>
        </p:nvSpPr>
        <p:spPr>
          <a:xfrm>
            <a:off x="2485623" y="5022761"/>
            <a:ext cx="128788" cy="1076419"/>
          </a:xfrm>
          <a:prstGeom prst="lef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Scoring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function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2 – Non-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parametric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scan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statistic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69257" y="1494971"/>
                <a:ext cx="10566400" cy="4824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General form of non-parametric scan statistic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Hypotheses verified by </a:t>
                </a:r>
                <a:r>
                  <a:rPr lang="el-GR" b="1" dirty="0" smtClean="0"/>
                  <a:t>φ</a:t>
                </a:r>
                <a:endParaRPr lang="en-US" b="1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(A1) </a:t>
                </a:r>
                <a:r>
                  <a:rPr lang="en-US" dirty="0" err="1" smtClean="0"/>
                  <a:t>Monotically</a:t>
                </a:r>
                <a:r>
                  <a:rPr lang="en-US" dirty="0" smtClean="0"/>
                  <a:t> increasing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(A2) </a:t>
                </a:r>
                <a:r>
                  <a:rPr lang="en-US" dirty="0" err="1" smtClean="0"/>
                  <a:t>Monotically</a:t>
                </a:r>
                <a:r>
                  <a:rPr lang="en-US" dirty="0" smtClean="0"/>
                  <a:t> decreasing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/>
                  <a:t> and N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(A3) Convex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Functions </a:t>
                </a:r>
                <a:r>
                  <a:rPr lang="el-GR" b="1" dirty="0" smtClean="0"/>
                  <a:t>φ</a:t>
                </a:r>
                <a:r>
                  <a:rPr lang="en-US" b="1" dirty="0" smtClean="0"/>
                  <a:t> considered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	</a:t>
                </a:r>
                <a:r>
                  <a:rPr lang="en-US" dirty="0" smtClean="0"/>
                  <a:t>Higher Criticism : </a:t>
                </a:r>
                <a:r>
                  <a:rPr lang="el-GR" sz="1100" b="1" dirty="0"/>
                  <a:t>φ </a:t>
                </a:r>
                <a:r>
                  <a:rPr lang="en-US" sz="1100" dirty="0" smtClean="0">
                    <a:latin typeface="NimbusRomNo9L-Regu"/>
                  </a:rPr>
                  <a:t>HC</a:t>
                </a:r>
                <a:r>
                  <a:rPr lang="en-US" dirty="0" smtClean="0">
                    <a:latin typeface="CMR10"/>
                  </a:rPr>
                  <a:t>(</a:t>
                </a:r>
                <a:r>
                  <a:rPr lang="en-US" dirty="0" err="1" smtClean="0">
                    <a:latin typeface="StandardSymL"/>
                  </a:rPr>
                  <a:t>a</a:t>
                </a:r>
                <a:r>
                  <a:rPr lang="en-US" dirty="0" err="1" smtClean="0">
                    <a:latin typeface="CMMI10"/>
                  </a:rPr>
                  <a:t>,</a:t>
                </a:r>
                <a:r>
                  <a:rPr lang="en-US" i="1" dirty="0" err="1" smtClean="0">
                    <a:latin typeface="NimbusRomNo9L-ReguItal"/>
                  </a:rPr>
                  <a:t>N</a:t>
                </a:r>
                <a:r>
                  <a:rPr lang="en-US" sz="1100" dirty="0" err="1" smtClean="0">
                    <a:latin typeface="StandardSymL"/>
                  </a:rPr>
                  <a:t>a</a:t>
                </a:r>
                <a:r>
                  <a:rPr lang="en-US" dirty="0" err="1" smtClean="0">
                    <a:latin typeface="CMMI10"/>
                  </a:rPr>
                  <a:t>,</a:t>
                </a:r>
                <a:r>
                  <a:rPr lang="en-US" i="1" dirty="0" err="1" smtClean="0">
                    <a:latin typeface="NimbusRomNo9L-ReguItal"/>
                  </a:rPr>
                  <a:t>N</a:t>
                </a:r>
                <a:r>
                  <a:rPr lang="en-US" dirty="0">
                    <a:latin typeface="CMR10"/>
                  </a:rPr>
                  <a:t>) </a:t>
                </a:r>
                <a:r>
                  <a:rPr lang="en-US" dirty="0" smtClean="0">
                    <a:latin typeface="CMR1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100" dirty="0">
                            <a:latin typeface="StandardSym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latin typeface="CMSY1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StandardSym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latin typeface="CMEX1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i="1" dirty="0">
                                <a:latin typeface="NimbusRomNo9L-ReguItal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NimbusRomNo9L-ReguItal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StandardSymL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MR1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NimbusRomNo9L-Regu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MSY1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StandardSymL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MR10"/>
                              </a:rPr>
                              <m:t>) 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CMR10"/>
                </a:endParaRPr>
              </a:p>
              <a:p>
                <a:endParaRPr lang="en-US" dirty="0">
                  <a:latin typeface="CMMI10"/>
                </a:endParaRPr>
              </a:p>
              <a:p>
                <a:r>
                  <a:rPr lang="en-US" dirty="0" smtClean="0">
                    <a:latin typeface="CMMI10"/>
                  </a:rPr>
                  <a:t>	</a:t>
                </a:r>
                <a:r>
                  <a:rPr lang="en-US" dirty="0" err="1" smtClean="0"/>
                  <a:t>Berk</a:t>
                </a:r>
                <a:r>
                  <a:rPr lang="en-US" dirty="0" smtClean="0"/>
                  <a:t>-Jones </a:t>
                </a:r>
                <a:r>
                  <a:rPr lang="en-US" dirty="0" smtClean="0">
                    <a:latin typeface="CMMI10"/>
                  </a:rPr>
                  <a:t>: </a:t>
                </a:r>
                <a:r>
                  <a:rPr lang="el-GR" sz="1100" dirty="0"/>
                  <a:t>φ </a:t>
                </a:r>
                <a:r>
                  <a:rPr lang="en-US" sz="1100" dirty="0" smtClean="0">
                    <a:latin typeface="NimbusRomNo9L-Regu"/>
                  </a:rPr>
                  <a:t>BJ</a:t>
                </a:r>
                <a:r>
                  <a:rPr lang="en-US" dirty="0" smtClean="0">
                    <a:latin typeface="CMR10"/>
                  </a:rPr>
                  <a:t>(</a:t>
                </a:r>
                <a:r>
                  <a:rPr lang="en-US" dirty="0" err="1" smtClean="0">
                    <a:latin typeface="StandardSymL"/>
                  </a:rPr>
                  <a:t>a</a:t>
                </a:r>
                <a:r>
                  <a:rPr lang="en-US" dirty="0" err="1" smtClean="0">
                    <a:latin typeface="CMMI10"/>
                  </a:rPr>
                  <a:t>,</a:t>
                </a:r>
                <a:r>
                  <a:rPr lang="en-US" i="1" dirty="0" err="1" smtClean="0">
                    <a:latin typeface="NimbusRomNo9L-ReguItal"/>
                  </a:rPr>
                  <a:t>N</a:t>
                </a:r>
                <a:r>
                  <a:rPr lang="en-US" sz="1100" dirty="0" err="1" smtClean="0">
                    <a:latin typeface="StandardSymL"/>
                  </a:rPr>
                  <a:t>a</a:t>
                </a:r>
                <a:r>
                  <a:rPr lang="en-US" dirty="0" err="1" smtClean="0">
                    <a:latin typeface="CMMI10"/>
                  </a:rPr>
                  <a:t>,</a:t>
                </a:r>
                <a:r>
                  <a:rPr lang="en-US" i="1" dirty="0" err="1" smtClean="0">
                    <a:latin typeface="NimbusRomNo9L-ReguItal"/>
                  </a:rPr>
                  <a:t>N</a:t>
                </a:r>
                <a:r>
                  <a:rPr lang="en-US" dirty="0">
                    <a:latin typeface="CMR10"/>
                  </a:rPr>
                  <a:t>) = </a:t>
                </a:r>
                <a:r>
                  <a:rPr lang="en-US" i="1" dirty="0" smtClean="0">
                    <a:latin typeface="NimbusRomNo9L-ReguItal"/>
                  </a:rPr>
                  <a:t>NK(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StandardSym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latin typeface="StandardSymL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i="1" dirty="0" smtClean="0">
                    <a:latin typeface="NimbusRomNo9L-ReguItal"/>
                  </a:rPr>
                  <a:t>, a) </a:t>
                </a:r>
                <a:r>
                  <a:rPr lang="en-US" dirty="0" smtClean="0">
                    <a:latin typeface="NimbusRomNo9L-ReguItal"/>
                  </a:rPr>
                  <a:t>where </a:t>
                </a:r>
                <a:r>
                  <a:rPr lang="en-US" i="1" dirty="0"/>
                  <a:t>K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) = </a:t>
                </a:r>
                <a:r>
                  <a:rPr lang="en-US" i="1" dirty="0"/>
                  <a:t>x </a:t>
                </a:r>
                <a:r>
                  <a:rPr lang="en-US" dirty="0" smtClean="0"/>
                  <a:t>log(x/y) + (</a:t>
                </a:r>
                <a:r>
                  <a:rPr lang="en-US" dirty="0"/>
                  <a:t>1−</a:t>
                </a:r>
                <a:r>
                  <a:rPr lang="en-US" i="1" dirty="0"/>
                  <a:t>x</a:t>
                </a:r>
                <a:r>
                  <a:rPr lang="en-US" dirty="0"/>
                  <a:t>) </a:t>
                </a:r>
                <a:r>
                  <a:rPr lang="en-US" dirty="0" smtClean="0"/>
                  <a:t>log((1-x)/(1-y))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latin typeface="CMEX10"/>
                  </a:rPr>
                  <a:t>		</a:t>
                </a:r>
                <a:endParaRPr lang="en-US" dirty="0">
                  <a:latin typeface="CMEX10"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7" y="1494971"/>
                <a:ext cx="10566400" cy="4824141"/>
              </a:xfrm>
              <a:prstGeom prst="rect">
                <a:avLst/>
              </a:prstGeom>
              <a:blipFill rotWithShape="0">
                <a:blip r:embed="rId2"/>
                <a:stretch>
                  <a:fillRect l="-46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ccolade fermante 7"/>
          <p:cNvSpPr/>
          <p:nvPr/>
        </p:nvSpPr>
        <p:spPr>
          <a:xfrm>
            <a:off x="5950857" y="2931883"/>
            <a:ext cx="275772" cy="55154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371771" y="3047997"/>
                <a:ext cx="40059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“</a:t>
                </a:r>
                <a:r>
                  <a:rPr lang="el-GR" b="1" dirty="0"/>
                  <a:t>φ</a:t>
                </a:r>
                <a:r>
                  <a:rPr lang="en-US" b="1" dirty="0"/>
                  <a:t> </a:t>
                </a:r>
                <a:r>
                  <a:rPr lang="en-US" dirty="0"/>
                  <a:t>should be high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/>
                  <a:t>/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* N) </a:t>
                </a:r>
                <a:r>
                  <a:rPr lang="en-US" dirty="0"/>
                  <a:t>is high”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71" y="3047997"/>
                <a:ext cx="40059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218" t="-4717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8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Search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procedure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1 - LTSS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Property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95086" y="1422398"/>
                <a:ext cx="11379199" cy="509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Brute force scanning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All subsets S = A x R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/>
                  <a:t> in [0,1]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Linear Time Subset Scanning Property</a:t>
                </a:r>
              </a:p>
              <a:p>
                <a:r>
                  <a:rPr lang="en-US" dirty="0" smtClean="0"/>
                  <a:t>	For a scoring function F(S), and a priority function G(</a:t>
                </a:r>
                <a:r>
                  <a:rPr lang="en-US" dirty="0" err="1" smtClean="0"/>
                  <a:t>Ri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 potentially optimal</a:t>
                </a:r>
                <a:r>
                  <a:rPr lang="en-US" dirty="0"/>
                  <a:t> </a:t>
                </a:r>
                <a:r>
                  <a:rPr lang="en-US" dirty="0" smtClean="0"/>
                  <a:t>subset for F is composed of the top-k priority records {R(1),…, R(k)} for a k in [0,N]</a:t>
                </a:r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	 </a:t>
                </a:r>
                <a:r>
                  <a:rPr lang="en-US" b="1" dirty="0" smtClean="0">
                    <a:sym typeface="Wingdings" panose="05000000000000000000" pitchFamily="2" charset="2"/>
                  </a:rPr>
                  <a:t># Search space is N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endParaRPr lang="en-US" b="1" dirty="0"/>
              </a:p>
              <a:p>
                <a:r>
                  <a:rPr lang="en-US" b="1" dirty="0" smtClean="0"/>
                  <a:t>Theorem – LTSS property satisfaction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If  X is an additive sufficient statistic of a subset S, written 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fr-FR"/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and F(X,|S|) a function </a:t>
                </a:r>
                <a:r>
                  <a:rPr lang="en-US" dirty="0" err="1" smtClean="0"/>
                  <a:t>monotically</a:t>
                </a:r>
                <a:r>
                  <a:rPr lang="en-US" dirty="0" smtClean="0"/>
                  <a:t> increasing with X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Then F satisfies the LTSS property with priority function G(</a:t>
                </a:r>
                <a:r>
                  <a:rPr lang="en-US" dirty="0" err="1" smtClean="0"/>
                  <a:t>Ri</a:t>
                </a:r>
                <a:r>
                  <a:rPr lang="en-US" dirty="0" smtClean="0"/>
                  <a:t>) = xi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Use of LTSS in FGSS</a:t>
                </a:r>
                <a:endParaRPr lang="en-US" dirty="0" smtClean="0"/>
              </a:p>
              <a:p>
                <a:r>
                  <a:rPr lang="en-US" b="1" dirty="0"/>
                  <a:t>	</a:t>
                </a:r>
                <a:r>
                  <a:rPr lang="en-US" dirty="0" smtClean="0"/>
                  <a:t>If A in {A1,…,AN} is fixed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fixed</a:t>
                </a:r>
              </a:p>
              <a:p>
                <a:r>
                  <a:rPr lang="en-US" b="1" dirty="0"/>
                  <a:t>	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satisfies LTSS with priority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fr-FR"/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l-GR" dirty="0"/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dirty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NimbusRomNo9L-ReguIta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100" i="1" dirty="0">
                            <a:latin typeface="NimbusRomNo9L-ReguIt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100" i="1" dirty="0">
                            <a:latin typeface="NimbusRomNo9L-ReguIt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i="1" dirty="0">
                            <a:latin typeface="NimbusRomNo9L-ReguItal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MR1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6" y="1422398"/>
                <a:ext cx="11379199" cy="5092035"/>
              </a:xfrm>
              <a:prstGeom prst="rect">
                <a:avLst/>
              </a:prstGeom>
              <a:blipFill rotWithShape="0">
                <a:blip r:embed="rId2"/>
                <a:stretch>
                  <a:fillRect l="-482" t="-598" b="-7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95086" y="2510971"/>
            <a:ext cx="10914743" cy="1248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Search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procedure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2 -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Taking advantage of LTSS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80572" y="1161146"/>
            <a:ext cx="11379199" cy="3139321"/>
            <a:chOff x="595086" y="1422398"/>
            <a:chExt cx="11379199" cy="3139321"/>
          </a:xfrm>
        </p:grpSpPr>
        <p:sp>
          <p:nvSpPr>
            <p:cNvPr id="7" name="ZoneTexte 6"/>
            <p:cNvSpPr txBox="1"/>
            <p:nvPr/>
          </p:nvSpPr>
          <p:spPr>
            <a:xfrm>
              <a:off x="595086" y="1422398"/>
              <a:ext cx="1137919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New search for optimal A x R subset for a given </a:t>
              </a:r>
              <a:r>
                <a:rPr lang="el-GR" b="1" dirty="0"/>
                <a:t>α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Fix A randomly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Sort records by priority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Check the N records subsets composed with the top-k </a:t>
              </a:r>
              <a:r>
                <a:rPr lang="en-US" dirty="0" err="1" smtClean="0"/>
                <a:t>prioritarian</a:t>
              </a:r>
              <a:r>
                <a:rPr lang="en-US" dirty="0" smtClean="0"/>
                <a:t> records with k in [1,N]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Fix the optimal records subset 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Sort attributes by priority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… until convergence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r>
                <a:rPr lang="en-US" b="1" dirty="0" smtClean="0"/>
                <a:t>The optimal is not global but close to 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In practice, convergence in Z~3-4 steps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In practice, with Y~50 random initializations, 98% probability to have less than 2% error on optimum on test data</a:t>
              </a: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9202057" y="2481944"/>
              <a:ext cx="188686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47662"/>
              </p:ext>
            </p:extLst>
          </p:nvPr>
        </p:nvGraphicFramePr>
        <p:xfrm>
          <a:off x="1335316" y="4533362"/>
          <a:ext cx="58637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1799770"/>
              </a:tblGrid>
              <a:tr h="3014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Complexity</a:t>
                      </a:r>
                      <a:endParaRPr lang="en-US" sz="1600" dirty="0"/>
                    </a:p>
                  </a:txBody>
                  <a:tcPr/>
                </a:tc>
              </a:tr>
              <a:tr h="2723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Aggregation</a:t>
                      </a:r>
                      <a:r>
                        <a:rPr lang="en-US" sz="1600" baseline="0" dirty="0" smtClean="0"/>
                        <a:t> (computing p-values)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N*M</a:t>
                      </a:r>
                      <a:endParaRPr lang="en-US" sz="1600" dirty="0"/>
                    </a:p>
                  </a:txBody>
                  <a:tcPr/>
                </a:tc>
              </a:tr>
              <a:tr h="2723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Sorting records and check for max. subset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Nlog</a:t>
                      </a:r>
                      <a:r>
                        <a:rPr lang="en-US" sz="1600" dirty="0" smtClean="0"/>
                        <a:t>(N) + N</a:t>
                      </a:r>
                      <a:endParaRPr lang="en-US" sz="1600" dirty="0"/>
                    </a:p>
                  </a:txBody>
                  <a:tcPr/>
                </a:tc>
              </a:tr>
              <a:tr h="2723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Sorting attributes and check for max. subset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Mlog</a:t>
                      </a:r>
                      <a:r>
                        <a:rPr lang="en-US" sz="1600" dirty="0" smtClean="0"/>
                        <a:t>(M) + M</a:t>
                      </a:r>
                      <a:endParaRPr lang="en-US" sz="1600" dirty="0"/>
                    </a:p>
                  </a:txBody>
                  <a:tcPr/>
                </a:tc>
              </a:tr>
              <a:tr h="2723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 steps to convergence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</a:t>
                      </a:r>
                      <a:endParaRPr lang="en-US" sz="1600" dirty="0"/>
                    </a:p>
                  </a:txBody>
                  <a:tcPr/>
                </a:tc>
              </a:tr>
              <a:tr h="272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random initialization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026403" y="4939210"/>
            <a:ext cx="3323770" cy="12772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 complexity for fixed </a:t>
            </a:r>
            <a:r>
              <a:rPr lang="el-GR" b="1" dirty="0" smtClean="0"/>
              <a:t>α</a:t>
            </a:r>
            <a:endParaRPr lang="en-US" b="1" dirty="0" smtClean="0"/>
          </a:p>
          <a:p>
            <a:pPr algn="ctr"/>
            <a:r>
              <a:rPr lang="en-US" b="1" dirty="0" smtClean="0"/>
              <a:t>O(YZ(MN + </a:t>
            </a:r>
            <a:r>
              <a:rPr lang="en-US" b="1" dirty="0" err="1" smtClean="0"/>
              <a:t>Nlog</a:t>
            </a:r>
            <a:r>
              <a:rPr lang="en-US" b="1" dirty="0" smtClean="0"/>
              <a:t>(N) + </a:t>
            </a:r>
            <a:r>
              <a:rPr lang="en-US" b="1" dirty="0" err="1" smtClean="0"/>
              <a:t>Mlog</a:t>
            </a:r>
            <a:r>
              <a:rPr lang="en-US" b="1" dirty="0" smtClean="0"/>
              <a:t>(M)))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037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-5680"/>
            <a:ext cx="12192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Search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procedure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3 - </a:t>
              </a:r>
              <a:r>
                <a:rPr lang="fr-FR" sz="3200" b="1" dirty="0" err="1">
                  <a:solidFill>
                    <a:schemeClr val="bg1"/>
                  </a:solidFill>
                </a:rPr>
                <a:t>R</a:t>
              </a:r>
              <a:r>
                <a:rPr lang="fr-FR" sz="3200" b="1" dirty="0" err="1" smtClean="0">
                  <a:solidFill>
                    <a:schemeClr val="bg1"/>
                  </a:solidFill>
                </a:rPr>
                <a:t>educing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α range 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40229" y="1523997"/>
                <a:ext cx="10377714" cy="264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Set a αmax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Small αmax </a:t>
                </a:r>
                <a:r>
                  <a:rPr lang="en-US" dirty="0" smtClean="0">
                    <a:sym typeface="Wingdings" panose="05000000000000000000" pitchFamily="2" charset="2"/>
                  </a:rPr>
                  <a:t> looking for highly anomalous records (small p-values)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High </a:t>
                </a:r>
                <a:r>
                  <a:rPr lang="en-US" dirty="0"/>
                  <a:t>αmax </a:t>
                </a:r>
                <a:r>
                  <a:rPr lang="en-US" dirty="0">
                    <a:sym typeface="Wingdings" panose="05000000000000000000" pitchFamily="2" charset="2"/>
                  </a:rPr>
                  <a:t> looking for </a:t>
                </a:r>
                <a:r>
                  <a:rPr lang="en-US" dirty="0" smtClean="0">
                    <a:sym typeface="Wingdings" panose="05000000000000000000" pitchFamily="2" charset="2"/>
                  </a:rPr>
                  <a:t>subtly </a:t>
                </a:r>
                <a:r>
                  <a:rPr lang="en-US" dirty="0">
                    <a:sym typeface="Wingdings" panose="05000000000000000000" pitchFamily="2" charset="2"/>
                  </a:rPr>
                  <a:t>anomalous </a:t>
                </a:r>
                <a:r>
                  <a:rPr lang="en-US" dirty="0" smtClean="0">
                    <a:sym typeface="Wingdings" panose="05000000000000000000" pitchFamily="2" charset="2"/>
                  </a:rPr>
                  <a:t>records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b="1" dirty="0" smtClean="0">
                    <a:sym typeface="Wingdings" panose="05000000000000000000" pitchFamily="2" charset="2"/>
                  </a:rPr>
                  <a:t>Theorem - reducing α search space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where ϕ verifies previous (A1), (A2), (A3) hypotheses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reaches its maximum in U(S,αmax)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𝑝𝑚𝑎𝑥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fr-FR" dirty="0" smtClean="0"/>
                  <a:t>∈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𝑝𝑚𝑎𝑥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≤ α}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1523997"/>
                <a:ext cx="10377714" cy="2643288"/>
              </a:xfrm>
              <a:prstGeom prst="rect">
                <a:avLst/>
              </a:prstGeom>
              <a:blipFill rotWithShape="0">
                <a:blip r:embed="rId2"/>
                <a:stretch>
                  <a:fillRect l="-470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18974" y="4634408"/>
            <a:ext cx="5704112" cy="12772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Total complexity for unconstrained FGSS</a:t>
            </a:r>
          </a:p>
          <a:p>
            <a:pPr algn="ctr"/>
            <a:r>
              <a:rPr lang="en-US" sz="2400" b="1" dirty="0" smtClean="0"/>
              <a:t>O( |U|*Y*Z*(MN + </a:t>
            </a:r>
            <a:r>
              <a:rPr lang="en-US" sz="2400" b="1" dirty="0" err="1" smtClean="0"/>
              <a:t>Nlog</a:t>
            </a:r>
            <a:r>
              <a:rPr lang="en-US" sz="2400" b="1" dirty="0" smtClean="0"/>
              <a:t>(N) + </a:t>
            </a:r>
            <a:r>
              <a:rPr lang="en-US" sz="2400" b="1" dirty="0" err="1" smtClean="0"/>
              <a:t>Mlog</a:t>
            </a:r>
            <a:r>
              <a:rPr lang="en-US" sz="2400" b="1" dirty="0" smtClean="0"/>
              <a:t>(M)) ) 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40229" y="2871989"/>
            <a:ext cx="9292414" cy="1028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87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1503</Words>
  <Application>Microsoft Office PowerPoint</Application>
  <PresentationFormat>Widescreen</PresentationFormat>
  <Paragraphs>370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CMEX10</vt:lpstr>
      <vt:lpstr>CMMI10</vt:lpstr>
      <vt:lpstr>CMR10</vt:lpstr>
      <vt:lpstr>CMSY10</vt:lpstr>
      <vt:lpstr>NimbusRomNo9L-Regu</vt:lpstr>
      <vt:lpstr>NimbusRomNo9L-ReguItal</vt:lpstr>
      <vt:lpstr>StandardSymL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...</dc:creator>
  <cp:lastModifiedBy>Ferdinand</cp:lastModifiedBy>
  <cp:revision>51</cp:revision>
  <dcterms:created xsi:type="dcterms:W3CDTF">2016-04-22T10:35:03Z</dcterms:created>
  <dcterms:modified xsi:type="dcterms:W3CDTF">2016-05-09T18:41:43Z</dcterms:modified>
</cp:coreProperties>
</file>