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8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1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2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31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8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8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16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C715-DA78-4A7F-AA3E-6CDEECCAC893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"/>
            <a:ext cx="6696744" cy="908720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5680"/>
            <a:ext cx="9144000" cy="3722712"/>
            <a:chOff x="0" y="-5680"/>
            <a:chExt cx="9144000" cy="3722712"/>
          </a:xfrm>
          <a:solidFill>
            <a:schemeClr val="accent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0" y="-5680"/>
              <a:ext cx="9144000" cy="3722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6" y="251937"/>
              <a:ext cx="8352928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Article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presentation</a:t>
              </a:r>
              <a:endParaRPr lang="fr-FR" sz="3200" b="1" dirty="0" smtClean="0">
                <a:solidFill>
                  <a:schemeClr val="bg1"/>
                </a:solidFill>
              </a:endParaRPr>
            </a:p>
            <a:p>
              <a:endParaRPr lang="fr-FR" sz="3200" b="1" dirty="0">
                <a:solidFill>
                  <a:schemeClr val="bg1"/>
                </a:solidFill>
              </a:endParaRPr>
            </a:p>
            <a:p>
              <a:r>
                <a:rPr lang="fr-FR" sz="3200" b="1" i="1" dirty="0" smtClean="0">
                  <a:solidFill>
                    <a:schemeClr val="bg1"/>
                  </a:solidFill>
                </a:rPr>
                <a:t>A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Multivariate</a:t>
              </a:r>
              <a:r>
                <a:rPr lang="fr-FR" sz="3200" b="1" i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Bayesian</a:t>
              </a:r>
              <a:r>
                <a:rPr lang="fr-FR" sz="3200" b="1" i="1" dirty="0" smtClean="0">
                  <a:solidFill>
                    <a:schemeClr val="bg1"/>
                  </a:solidFill>
                </a:rPr>
                <a:t> Scan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Statistic</a:t>
              </a:r>
              <a:r>
                <a:rPr lang="fr-FR" sz="3200" b="1" i="1" dirty="0" smtClean="0">
                  <a:solidFill>
                    <a:schemeClr val="bg1"/>
                  </a:solidFill>
                </a:rPr>
                <a:t> for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early</a:t>
              </a:r>
              <a:r>
                <a:rPr lang="fr-FR" sz="3200" b="1" i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event</a:t>
              </a:r>
              <a:r>
                <a:rPr lang="fr-FR" sz="3200" b="1" i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detection</a:t>
              </a:r>
              <a:r>
                <a:rPr lang="fr-FR" sz="3200" b="1" i="1" dirty="0" smtClean="0">
                  <a:solidFill>
                    <a:schemeClr val="bg1"/>
                  </a:solidFill>
                </a:rPr>
                <a:t> and </a:t>
              </a:r>
              <a:r>
                <a:rPr lang="fr-FR" sz="3200" b="1" i="1" dirty="0" err="1" smtClean="0">
                  <a:solidFill>
                    <a:schemeClr val="bg1"/>
                  </a:solidFill>
                </a:rPr>
                <a:t>characterization</a:t>
              </a:r>
              <a:endParaRPr lang="fr-FR" sz="3200" b="1" i="1" dirty="0">
                <a:solidFill>
                  <a:schemeClr val="bg1"/>
                </a:solidFill>
              </a:endParaRPr>
            </a:p>
            <a:p>
              <a:endParaRPr lang="fr-FR" sz="3200" b="1" dirty="0" smtClean="0">
                <a:solidFill>
                  <a:schemeClr val="bg1"/>
                </a:solidFill>
              </a:endParaRPr>
            </a:p>
            <a:p>
              <a:r>
                <a:rPr lang="fr-FR" sz="3200" b="1" dirty="0" smtClean="0">
                  <a:solidFill>
                    <a:schemeClr val="bg1"/>
                  </a:solidFill>
                </a:rPr>
                <a:t>Neill, Cooper; 2010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2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Evaluation 3 – Event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characterization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3" y="1835709"/>
            <a:ext cx="3760024" cy="2502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95" y="4653136"/>
            <a:ext cx="2184879" cy="11813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874" y="146637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Observations</a:t>
            </a:r>
            <a:endParaRPr lang="fr-FR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2874" y="1826416"/>
            <a:ext cx="4032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2874" y="1835709"/>
            <a:ext cx="4032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MBSS-FIT learns event type with 15 examples</a:t>
            </a:r>
          </a:p>
          <a:p>
            <a:endParaRPr lang="en-US" sz="1600" dirty="0"/>
          </a:p>
          <a:p>
            <a:r>
              <a:rPr lang="en-US" sz="1600" dirty="0" smtClean="0"/>
              <a:t>After learning, MBSS-FIT is a specific detector: it cannot detect event {H1 incorrect}</a:t>
            </a:r>
          </a:p>
          <a:p>
            <a:endParaRPr lang="en-US" sz="1600" dirty="0"/>
          </a:p>
          <a:p>
            <a:r>
              <a:rPr lang="en-US" sz="1600" dirty="0" smtClean="0"/>
              <a:t>This could be used to focus on relevant events outbreaks and ignore others – promotional sales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5278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>
                  <a:solidFill>
                    <a:schemeClr val="bg1"/>
                  </a:solidFill>
                </a:rPr>
                <a:t>Interpretation</a:t>
              </a:r>
              <a:r>
                <a:rPr lang="fr-FR" sz="3200" b="1" dirty="0">
                  <a:solidFill>
                    <a:schemeClr val="bg1"/>
                  </a:solidFill>
                </a:rPr>
                <a:t> and </a:t>
              </a:r>
              <a:r>
                <a:rPr lang="fr-FR" sz="3200" b="1" dirty="0" err="1">
                  <a:solidFill>
                    <a:schemeClr val="bg1"/>
                  </a:solidFill>
                </a:rPr>
                <a:t>visualization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92550"/>
            <a:ext cx="7715250" cy="4900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6237311"/>
            <a:ext cx="1657350" cy="3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7021" y="6237311"/>
                <a:ext cx="3023171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</m:sub>
                      <m:sup/>
                      <m:e/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21" y="6237311"/>
                <a:ext cx="3023171" cy="375487"/>
              </a:xfrm>
              <a:prstGeom prst="rect">
                <a:avLst/>
              </a:prstGeom>
              <a:blipFill rotWithShape="0">
                <a:blip r:embed="rId4"/>
                <a:stretch>
                  <a:fillRect l="-5859" t="-117742" b="-179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5" y="6304374"/>
            <a:ext cx="1657350" cy="2714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19671" y="6237311"/>
            <a:ext cx="4753694" cy="37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9177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Executive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Summary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5536" y="1340768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MBSS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Data: </a:t>
            </a:r>
            <a:r>
              <a:rPr lang="fr-FR" dirty="0" err="1"/>
              <a:t>multivariate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Look </a:t>
            </a:r>
            <a:r>
              <a:rPr lang="fr-FR" dirty="0"/>
              <a:t>for </a:t>
            </a:r>
            <a:r>
              <a:rPr lang="fr-FR" dirty="0" err="1"/>
              <a:t>anomalous</a:t>
            </a:r>
            <a:r>
              <a:rPr lang="fr-FR" dirty="0"/>
              <a:t> </a:t>
            </a:r>
            <a:r>
              <a:rPr lang="fr-FR" dirty="0" err="1"/>
              <a:t>emerging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in </a:t>
            </a:r>
            <a:r>
              <a:rPr lang="fr-FR" dirty="0" err="1"/>
              <a:t>space</a:t>
            </a:r>
            <a:r>
              <a:rPr lang="fr-FR" dirty="0"/>
              <a:t>-time </a:t>
            </a:r>
            <a:r>
              <a:rPr lang="fr-FR" dirty="0" err="1" smtClean="0"/>
              <a:t>regions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general</a:t>
            </a:r>
            <a:r>
              <a:rPr lang="fr-FR" dirty="0" smtClean="0"/>
              <a:t> or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Characterize</a:t>
            </a:r>
            <a:r>
              <a:rPr lang="fr-FR" dirty="0" smtClean="0"/>
              <a:t> the </a:t>
            </a:r>
            <a:r>
              <a:rPr lang="fr-FR" dirty="0" err="1" smtClean="0"/>
              <a:t>emergence</a:t>
            </a:r>
            <a:r>
              <a:rPr lang="fr-FR" dirty="0" smtClean="0"/>
              <a:t> pattern of the </a:t>
            </a:r>
            <a:r>
              <a:rPr lang="fr-FR" dirty="0" err="1" smtClean="0"/>
              <a:t>event</a:t>
            </a:r>
            <a:endParaRPr lang="fr-FR" dirty="0"/>
          </a:p>
          <a:p>
            <a:endParaRPr lang="en-US" b="1" dirty="0"/>
          </a:p>
          <a:p>
            <a:r>
              <a:rPr lang="en-US" b="1" dirty="0" smtClean="0"/>
              <a:t>MBSS Framework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Compares </a:t>
            </a:r>
            <a:r>
              <a:rPr lang="fr-FR" dirty="0" err="1" smtClean="0"/>
              <a:t>observed</a:t>
            </a:r>
            <a:r>
              <a:rPr lang="fr-FR" dirty="0" smtClean="0"/>
              <a:t> </a:t>
            </a:r>
            <a:r>
              <a:rPr lang="fr-FR" dirty="0" err="1" smtClean="0"/>
              <a:t>counts</a:t>
            </a:r>
            <a:r>
              <a:rPr lang="fr-FR" dirty="0" smtClean="0"/>
              <a:t> to Gamma-Poisson </a:t>
            </a:r>
            <a:r>
              <a:rPr lang="fr-FR" dirty="0" err="1" smtClean="0"/>
              <a:t>expectancy</a:t>
            </a:r>
            <a:r>
              <a:rPr lang="fr-FR" dirty="0" smtClean="0"/>
              <a:t> model </a:t>
            </a:r>
            <a:r>
              <a:rPr lang="fr-FR" dirty="0" err="1" smtClean="0"/>
              <a:t>learnt</a:t>
            </a:r>
            <a:r>
              <a:rPr lang="fr-FR" dirty="0" smtClean="0"/>
              <a:t> on </a:t>
            </a:r>
            <a:r>
              <a:rPr lang="fr-FR" dirty="0" err="1" smtClean="0"/>
              <a:t>history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Uses </a:t>
            </a:r>
            <a:r>
              <a:rPr lang="fr-FR" dirty="0" err="1" smtClean="0"/>
              <a:t>prior</a:t>
            </a:r>
            <a:r>
              <a:rPr lang="fr-FR" dirty="0" smtClean="0"/>
              <a:t> information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posterior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r>
              <a:rPr lang="fr-FR" dirty="0" smtClean="0"/>
              <a:t> of 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occurring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Expert </a:t>
            </a:r>
            <a:r>
              <a:rPr lang="fr-FR" dirty="0" err="1" smtClean="0"/>
              <a:t>knowledge</a:t>
            </a:r>
            <a:r>
              <a:rPr lang="fr-FR" dirty="0" smtClean="0"/>
              <a:t> or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observed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Very specific</a:t>
            </a:r>
            <a:r>
              <a:rPr lang="en-US" dirty="0" smtClean="0"/>
              <a:t> model: </a:t>
            </a:r>
            <a:r>
              <a:rPr lang="en-US" dirty="0"/>
              <a:t>adapted to disease outbreak </a:t>
            </a:r>
            <a:r>
              <a:rPr lang="en-US" dirty="0" smtClean="0"/>
              <a:t>detection (</a:t>
            </a:r>
            <a:r>
              <a:rPr lang="en-US" dirty="0" err="1" smtClean="0"/>
              <a:t>tbd</a:t>
            </a:r>
            <a:r>
              <a:rPr lang="en-US" dirty="0" smtClean="0"/>
              <a:t>?)</a:t>
            </a:r>
          </a:p>
          <a:p>
            <a:endParaRPr lang="en-US" dirty="0" smtClean="0"/>
          </a:p>
          <a:p>
            <a:r>
              <a:rPr lang="fr-FR" b="1" dirty="0" err="1" smtClean="0"/>
              <a:t>Adv</a:t>
            </a:r>
            <a:r>
              <a:rPr lang="en-US" b="1" dirty="0" err="1" smtClean="0"/>
              <a:t>antages</a:t>
            </a:r>
            <a:r>
              <a:rPr lang="en-US" b="1" dirty="0" smtClean="0"/>
              <a:t> of MBSS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Early </a:t>
            </a:r>
            <a:r>
              <a:rPr lang="en-US" dirty="0" smtClean="0"/>
              <a:t>detection of an </a:t>
            </a:r>
            <a:r>
              <a:rPr lang="en-US" u="sng" dirty="0" smtClean="0"/>
              <a:t>emerging</a:t>
            </a:r>
            <a:r>
              <a:rPr lang="en-US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very effective with </a:t>
            </a:r>
            <a:r>
              <a:rPr lang="en-US" b="1" dirty="0" smtClean="0"/>
              <a:t>prior knowledge</a:t>
            </a:r>
            <a:r>
              <a:rPr lang="en-US" dirty="0" smtClean="0"/>
              <a:t> on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learn and </a:t>
            </a:r>
            <a:r>
              <a:rPr lang="en-US" u="sng" dirty="0" smtClean="0"/>
              <a:t>characterize</a:t>
            </a:r>
            <a:r>
              <a:rPr lang="en-US" dirty="0" smtClean="0"/>
              <a:t> a simple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interpretation and </a:t>
            </a:r>
            <a:r>
              <a:rPr lang="en-US" dirty="0" smtClean="0"/>
              <a:t>visualization on a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Efficient </a:t>
            </a:r>
            <a:r>
              <a:rPr lang="en-US" sz="1400" i="1" dirty="0"/>
              <a:t>computation: no randomization </a:t>
            </a:r>
            <a:r>
              <a:rPr lang="en-US" sz="1400" i="1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MBSS Framework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208" y="1304674"/>
            <a:ext cx="4050775" cy="3007607"/>
            <a:chOff x="425783" y="1141112"/>
            <a:chExt cx="4856945" cy="2605435"/>
          </a:xfrm>
        </p:grpSpPr>
        <p:sp>
          <p:nvSpPr>
            <p:cNvPr id="8" name="Rectangle 7"/>
            <p:cNvSpPr/>
            <p:nvPr/>
          </p:nvSpPr>
          <p:spPr>
            <a:xfrm>
              <a:off x="425783" y="1141112"/>
              <a:ext cx="4856945" cy="467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/>
                <a:t>Notations</a:t>
              </a:r>
              <a:endParaRPr lang="fr-FR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783" y="1609036"/>
              <a:ext cx="4856945" cy="21375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s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 smtClean="0">
                  <a:solidFill>
                    <a:schemeClr val="tx1"/>
                  </a:solidFill>
                </a:rPr>
                <a:t>: locations 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S: space-time regions = space region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monitored on days t = 1…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Wmax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err="1" smtClean="0">
                  <a:solidFill>
                    <a:schemeClr val="tx1"/>
                  </a:solidFill>
                </a:rPr>
                <a:t>Dm</a:t>
              </a:r>
              <a:r>
                <a:rPr lang="en-US" sz="1600" dirty="0" smtClean="0">
                  <a:solidFill>
                    <a:schemeClr val="tx1"/>
                  </a:solidFill>
                </a:rPr>
                <a:t>: data streams (Over-The-Counter sales)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C(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,m,t</a:t>
              </a:r>
              <a:r>
                <a:rPr lang="en-US" sz="1600" dirty="0" smtClean="0">
                  <a:solidFill>
                    <a:schemeClr val="tx1"/>
                  </a:solidFill>
                </a:rPr>
                <a:t>): count in region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</a:t>
              </a:r>
              <a:r>
                <a:rPr lang="en-US" sz="1600" dirty="0" smtClean="0">
                  <a:solidFill>
                    <a:schemeClr val="tx1"/>
                  </a:solidFill>
                </a:rPr>
                <a:t> on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Dm</a:t>
              </a:r>
              <a:r>
                <a:rPr lang="en-US" sz="1600" dirty="0" smtClean="0">
                  <a:solidFill>
                    <a:schemeClr val="tx1"/>
                  </a:solidFill>
                </a:rPr>
                <a:t> at time 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20696" y="1268760"/>
            <a:ext cx="4054669" cy="3574513"/>
            <a:chOff x="425783" y="1115334"/>
            <a:chExt cx="4861614" cy="2565712"/>
          </a:xfrm>
        </p:grpSpPr>
        <p:sp>
          <p:nvSpPr>
            <p:cNvPr id="11" name="Rectangle 10"/>
            <p:cNvSpPr/>
            <p:nvPr/>
          </p:nvSpPr>
          <p:spPr>
            <a:xfrm>
              <a:off x="425783" y="1115334"/>
              <a:ext cx="4856945" cy="4134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/>
                <a:t>Test Framework</a:t>
              </a:r>
              <a:endParaRPr lang="fr-F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0452" y="1543535"/>
              <a:ext cx="4856945" cy="21375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Test hypotheses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H0: no event occurring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H1(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S,Ek</a:t>
              </a:r>
              <a:r>
                <a:rPr lang="en-US" sz="1600" dirty="0" smtClean="0">
                  <a:solidFill>
                    <a:schemeClr val="tx1"/>
                  </a:solidFill>
                </a:rPr>
                <a:t>): event of type k occurring in region 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Assumptions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Set of events {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Ek</a:t>
              </a:r>
              <a:r>
                <a:rPr lang="en-US" sz="1600" dirty="0" smtClean="0">
                  <a:solidFill>
                    <a:schemeClr val="tx1"/>
                  </a:solidFill>
                </a:rPr>
                <a:t>} is given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Events are mutually exclusive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Set of affected locations constant in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Each event affect a single region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8" y="5445224"/>
            <a:ext cx="4166513" cy="116868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7700" y="4653135"/>
            <a:ext cx="4185629" cy="79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Goal: compute event probability with Bayes Theore</a:t>
            </a:r>
            <a:r>
              <a:rPr lang="en-US" b="1" dirty="0"/>
              <a:t>m</a:t>
            </a:r>
            <a:endParaRPr lang="fr-FR" b="1" dirty="0" err="1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887" y="6262617"/>
            <a:ext cx="1117845" cy="2794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80732" y="626261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prior</a:t>
            </a:r>
            <a:endParaRPr lang="fr-FR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87" y="6029568"/>
            <a:ext cx="5081113" cy="2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Obtaining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priors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41277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 = previous knowledge of the event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How to obtain priors?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from labeled historical data “There was an outbreak on April 7</a:t>
            </a:r>
            <a:r>
              <a:rPr lang="en-US" baseline="30000" dirty="0" smtClean="0"/>
              <a:t>th</a:t>
            </a:r>
            <a:r>
              <a:rPr lang="en-US" dirty="0" smtClean="0"/>
              <a:t>, 11</a:t>
            </a:r>
            <a:r>
              <a:rPr lang="en-US" baseline="30000" dirty="0" smtClean="0"/>
              <a:t>th</a:t>
            </a:r>
            <a:r>
              <a:rPr lang="en-US" dirty="0" smtClean="0"/>
              <a:t>, 14</a:t>
            </a:r>
            <a:r>
              <a:rPr lang="en-US" baseline="30000" dirty="0" smtClean="0"/>
              <a:t>th</a:t>
            </a:r>
            <a:r>
              <a:rPr lang="en-US" dirty="0" smtClean="0"/>
              <a:t>…”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Uniform prior = indifference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Article focuses on uniform prior, but prior knowledge is the great advantage of MBSS</a:t>
            </a:r>
          </a:p>
          <a:p>
            <a:endParaRPr lang="en-US" b="1" dirty="0"/>
          </a:p>
          <a:p>
            <a:endParaRPr lang="fr-FR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74441"/>
            <a:ext cx="3251913" cy="254063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7" idx="0"/>
          </p:cNvCxnSpPr>
          <p:nvPr/>
        </p:nvCxnSpPr>
        <p:spPr>
          <a:xfrm flipV="1">
            <a:off x="3436758" y="2131679"/>
            <a:ext cx="654291" cy="42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04048" y="2145348"/>
            <a:ext cx="504056" cy="4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6698" y="2555011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Overall probability of the event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03790" y="2590169"/>
            <a:ext cx="1608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of </a:t>
            </a:r>
            <a:r>
              <a:rPr lang="en-US" sz="1400" dirty="0" err="1" smtClean="0"/>
              <a:t>Ek</a:t>
            </a:r>
            <a:r>
              <a:rPr lang="en-US" sz="1400" dirty="0" smtClean="0"/>
              <a:t> in space and time</a:t>
            </a:r>
            <a:endParaRPr lang="fr-FR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17" y="5601139"/>
            <a:ext cx="3670498" cy="3778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88" y="5601139"/>
            <a:ext cx="2627324" cy="39055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976818" y="4941168"/>
            <a:ext cx="484365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7087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Probability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model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79512" y="1412776"/>
            <a:ext cx="4050775" cy="552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smtClean="0"/>
              <a:t>Event </a:t>
            </a:r>
            <a:r>
              <a:rPr lang="fr-FR" b="1" dirty="0" err="1" smtClean="0"/>
              <a:t>modeling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9513" y="1969656"/>
                <a:ext cx="4050775" cy="39025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Under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Ek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counts c(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,m,t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sz="1600" dirty="0">
                    <a:solidFill>
                      <a:schemeClr val="tx1"/>
                    </a:solidFill>
                  </a:rPr>
                  <a:t>c(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i,m,t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* x(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i,m,t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/>
                    </a:solidFill>
                  </a:rPr>
                  <a:t>Ek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increase in counts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Under H0, </a:t>
                </a:r>
                <a:r>
                  <a:rPr lang="en-US" sz="1600" dirty="0">
                    <a:solidFill>
                      <a:schemeClr val="tx1"/>
                    </a:solidFill>
                  </a:rPr>
                  <a:t>x(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i,m,t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= 0</a:t>
                </a:r>
                <a:endParaRPr lang="en-US" sz="16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16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Simplified model</a:t>
                </a:r>
                <a:endParaRPr lang="en-US" sz="16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endParaRPr lang="en-US" sz="5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No time / location dependence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/>
                    </a:solidFill>
                  </a:rPr>
                  <a:t>xm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=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the FIT model: learning x(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km,avg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on labeled data (max likelihood)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969656"/>
                <a:ext cx="4050775" cy="3902574"/>
              </a:xfrm>
              <a:prstGeom prst="rect">
                <a:avLst/>
              </a:prstGeom>
              <a:blipFill rotWithShape="0">
                <a:blip r:embed="rId2"/>
                <a:stretch>
                  <a:fillRect l="-7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84719" y="3310711"/>
            <a:ext cx="3240360" cy="334313"/>
            <a:chOff x="827584" y="3280280"/>
            <a:chExt cx="3240360" cy="3077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3280280"/>
              <a:ext cx="1584176" cy="2927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55776" y="32802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  <a:r>
                <a:rPr lang="en-US" sz="1400" dirty="0" smtClean="0"/>
                <a:t>or t &lt; </a:t>
              </a:r>
              <a:r>
                <a:rPr lang="en-US" sz="1400" dirty="0" err="1" smtClean="0"/>
                <a:t>Wmax</a:t>
              </a:r>
              <a:endParaRPr lang="fr-FR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46312" y="141277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Hierarchical Gamma-Poisson model</a:t>
            </a:r>
            <a:endParaRPr lang="fr-FR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46312" y="1782108"/>
            <a:ext cx="39604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312" y="1782108"/>
            <a:ext cx="3960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b(</a:t>
            </a:r>
            <a:r>
              <a:rPr lang="en-US" sz="1600" dirty="0" err="1" smtClean="0"/>
              <a:t>i,m,t</a:t>
            </a:r>
            <a:r>
              <a:rPr lang="en-US" sz="1600" dirty="0" smtClean="0"/>
              <a:t>) baseline of counts given historical data</a:t>
            </a:r>
          </a:p>
          <a:p>
            <a:endParaRPr lang="en-US" sz="1600" dirty="0"/>
          </a:p>
          <a:p>
            <a:r>
              <a:rPr lang="en-US" sz="1600" dirty="0" smtClean="0"/>
              <a:t>q(</a:t>
            </a:r>
            <a:r>
              <a:rPr lang="en-US" sz="1600" dirty="0" err="1" smtClean="0"/>
              <a:t>i,m,t</a:t>
            </a:r>
            <a:r>
              <a:rPr lang="en-US" sz="1600" dirty="0" smtClean="0"/>
              <a:t>) risk of the zone – latent variable</a:t>
            </a:r>
          </a:p>
          <a:p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(</a:t>
            </a:r>
            <a:r>
              <a:rPr lang="en-US" sz="1600" dirty="0" err="1" smtClean="0"/>
              <a:t>i,m,t</a:t>
            </a:r>
            <a:r>
              <a:rPr lang="en-US" sz="1600" dirty="0" smtClean="0"/>
              <a:t>) ~ Poisson(</a:t>
            </a:r>
            <a:r>
              <a:rPr lang="en-US" sz="1600" dirty="0"/>
              <a:t>b(</a:t>
            </a:r>
            <a:r>
              <a:rPr lang="en-US" sz="1600" dirty="0" err="1"/>
              <a:t>i,m,t</a:t>
            </a:r>
            <a:r>
              <a:rPr lang="en-US" sz="1600" dirty="0" smtClean="0"/>
              <a:t>) * </a:t>
            </a:r>
            <a:r>
              <a:rPr lang="en-US" sz="1600" dirty="0"/>
              <a:t>q(</a:t>
            </a:r>
            <a:r>
              <a:rPr lang="en-US" sz="1600" dirty="0" err="1"/>
              <a:t>i,m,t</a:t>
            </a:r>
            <a:r>
              <a:rPr lang="en-US" sz="1600" dirty="0" smtClean="0"/>
              <a:t>))</a:t>
            </a:r>
          </a:p>
          <a:p>
            <a:endParaRPr lang="en-US" sz="1600" dirty="0"/>
          </a:p>
          <a:p>
            <a:r>
              <a:rPr lang="en-US" sz="1600" dirty="0"/>
              <a:t>q(</a:t>
            </a:r>
            <a:r>
              <a:rPr lang="en-US" sz="1600" dirty="0" err="1"/>
              <a:t>i,m,t</a:t>
            </a:r>
            <a:r>
              <a:rPr lang="en-US" sz="1600" dirty="0" smtClean="0"/>
              <a:t>) ~ Gamma(</a:t>
            </a:r>
            <a:r>
              <a:rPr lang="en-US" sz="1600" dirty="0"/>
              <a:t>x(</a:t>
            </a:r>
            <a:r>
              <a:rPr lang="en-US" sz="1600" dirty="0" err="1"/>
              <a:t>i,m,t</a:t>
            </a:r>
            <a:r>
              <a:rPr lang="en-US" sz="1600" dirty="0"/>
              <a:t>) </a:t>
            </a:r>
            <a:r>
              <a:rPr lang="en-US" sz="1600" dirty="0" smtClean="0"/>
              <a:t>* αm, βm)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αm and βm are learned from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x(</a:t>
            </a:r>
            <a:r>
              <a:rPr lang="en-US" sz="1600" dirty="0" err="1" smtClean="0"/>
              <a:t>i,m,t</a:t>
            </a:r>
            <a:r>
              <a:rPr lang="en-US" sz="1600" dirty="0" smtClean="0"/>
              <a:t>) &gt; 1, then mean risk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fr-FR" sz="1600" dirty="0"/>
          </a:p>
        </p:txBody>
      </p:sp>
      <p:sp>
        <p:nvSpPr>
          <p:cNvPr id="17" name="Right Brace 16"/>
          <p:cNvSpPr/>
          <p:nvPr/>
        </p:nvSpPr>
        <p:spPr>
          <a:xfrm>
            <a:off x="7902696" y="3032903"/>
            <a:ext cx="216024" cy="1332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8118720" y="3176919"/>
            <a:ext cx="1201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to disease surveillance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0724" y="5872230"/>
                <a:ext cx="7651175" cy="534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b(</a:t>
                </a:r>
                <a:r>
                  <a:rPr lang="en-US" dirty="0" err="1"/>
                  <a:t>i,m,t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𝑤h𝑜𝑙𝑒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𝑤h𝑜𝑙𝑒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𝑒𝑣𝑒𝑟𝑦𝑤h𝑒𝑟𝑒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∗#{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𝑒𝑣𝑒𝑟𝑦𝑤h𝑒𝑟𝑒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4" y="5872230"/>
                <a:ext cx="7651175" cy="534377"/>
              </a:xfrm>
              <a:prstGeom prst="rect">
                <a:avLst/>
              </a:prstGeom>
              <a:blipFill rotWithShape="0">
                <a:blip r:embed="rId4"/>
                <a:stretch>
                  <a:fillRect l="-717" r="-239" b="-56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042053" y="4005064"/>
            <a:ext cx="3356046" cy="523220"/>
            <a:chOff x="1042053" y="4074777"/>
            <a:chExt cx="3356046" cy="52322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053" y="4169826"/>
              <a:ext cx="1735865" cy="30044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885931" y="4074777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θ: magnitude of event</a:t>
              </a:r>
              <a:endParaRPr lang="fr-FR" sz="1400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53" y="4437112"/>
            <a:ext cx="2134068" cy="292172"/>
          </a:xfrm>
          <a:prstGeom prst="rect">
            <a:avLst/>
          </a:prstGeom>
        </p:spPr>
      </p:pic>
      <p:sp>
        <p:nvSpPr>
          <p:cNvPr id="30" name="Right Brace 29"/>
          <p:cNvSpPr/>
          <p:nvPr/>
        </p:nvSpPr>
        <p:spPr>
          <a:xfrm>
            <a:off x="3642015" y="4869160"/>
            <a:ext cx="183064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3971363" y="5066020"/>
            <a:ext cx="372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FIT models events which have a ¼ to 4 order of magnitude compared to observed event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510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Computing data likelihood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412776"/>
            <a:ext cx="8208912" cy="482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5536" y="3314308"/>
            <a:ext cx="8230050" cy="1777886"/>
            <a:chOff x="539552" y="1412776"/>
            <a:chExt cx="8230050" cy="1704536"/>
          </a:xfrm>
        </p:grpSpPr>
        <p:sp>
          <p:nvSpPr>
            <p:cNvPr id="9" name="TextBox 8"/>
            <p:cNvSpPr txBox="1"/>
            <p:nvPr/>
          </p:nvSpPr>
          <p:spPr>
            <a:xfrm>
              <a:off x="539552" y="1412776"/>
              <a:ext cx="806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Computing likelihood of data</a:t>
              </a:r>
              <a:endParaRPr lang="fr-FR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64745" y="2465171"/>
              <a:ext cx="7704857" cy="652141"/>
              <a:chOff x="1064745" y="675297"/>
              <a:chExt cx="7704857" cy="65214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4745" y="675297"/>
                <a:ext cx="4238803" cy="652141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385226" y="695273"/>
                <a:ext cx="3384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/>
                  <a:t>conditional independence</a:t>
                </a:r>
                <a:endParaRPr lang="fr-FR" sz="1400" i="1" dirty="0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798885"/>
              <a:ext cx="4926324" cy="6236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044546" y="1851522"/>
              <a:ext cx="2703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Marginalize over all x(</a:t>
              </a:r>
              <a:r>
                <a:rPr lang="en-US" sz="1400" i="1" dirty="0" err="1" smtClean="0"/>
                <a:t>i,m,t</a:t>
              </a:r>
              <a:r>
                <a:rPr lang="en-US" sz="1400" i="1" dirty="0" smtClean="0"/>
                <a:t>) values possible under H1(</a:t>
              </a:r>
              <a:r>
                <a:rPr lang="en-US" sz="1400" i="1" dirty="0" err="1" smtClean="0"/>
                <a:t>S,Ek</a:t>
              </a:r>
              <a:r>
                <a:rPr lang="en-US" sz="1400" i="1" dirty="0" smtClean="0"/>
                <a:t>)</a:t>
              </a:r>
              <a:endParaRPr lang="fr-FR" sz="1400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0703" y="1527425"/>
            <a:ext cx="8163745" cy="1470712"/>
            <a:chOff x="584719" y="5157192"/>
            <a:chExt cx="8163745" cy="1470712"/>
          </a:xfrm>
        </p:grpSpPr>
        <p:grpSp>
          <p:nvGrpSpPr>
            <p:cNvPr id="16" name="Group 15"/>
            <p:cNvGrpSpPr/>
            <p:nvPr/>
          </p:nvGrpSpPr>
          <p:grpSpPr>
            <a:xfrm>
              <a:off x="584719" y="5157192"/>
              <a:ext cx="8163745" cy="1354217"/>
              <a:chOff x="584719" y="5157192"/>
              <a:chExt cx="8163745" cy="135421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84719" y="5157192"/>
                <a:ext cx="816374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Likelihood of count given b(</a:t>
                </a:r>
                <a:r>
                  <a:rPr lang="en-US" b="1" dirty="0" err="1" smtClean="0"/>
                  <a:t>i,m,t</a:t>
                </a:r>
                <a:r>
                  <a:rPr lang="en-US" b="1" dirty="0" smtClean="0"/>
                  <a:t>), x(</a:t>
                </a:r>
                <a:r>
                  <a:rPr lang="en-US" b="1" dirty="0" err="1" smtClean="0"/>
                  <a:t>i,m,t</a:t>
                </a:r>
                <a:r>
                  <a:rPr lang="en-US" b="1" dirty="0" smtClean="0"/>
                  <a:t>), </a:t>
                </a:r>
                <a:r>
                  <a:rPr lang="en-US" b="1" dirty="0"/>
                  <a:t>αm, </a:t>
                </a:r>
                <a:r>
                  <a:rPr lang="en-US" b="1" dirty="0" smtClean="0"/>
                  <a:t>βm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 Marginal probability</a:t>
                </a:r>
                <a:endParaRPr lang="en-US" dirty="0" smtClean="0"/>
              </a:p>
              <a:p>
                <a:r>
                  <a:rPr lang="en-US" b="1" dirty="0" smtClean="0"/>
                  <a:t> </a:t>
                </a:r>
              </a:p>
              <a:p>
                <a:endParaRPr lang="en-US" b="1" dirty="0" smtClean="0"/>
              </a:p>
              <a:p>
                <a:endParaRPr lang="en-US" sz="1000" b="1" dirty="0" smtClean="0"/>
              </a:p>
              <a:p>
                <a:r>
                  <a:rPr lang="en-US" dirty="0" smtClean="0"/>
                  <a:t>         P(c(</a:t>
                </a:r>
                <a:r>
                  <a:rPr lang="en-US" dirty="0" err="1" smtClean="0"/>
                  <a:t>i,m,t</a:t>
                </a:r>
                <a:r>
                  <a:rPr lang="en-US" dirty="0" smtClean="0"/>
                  <a:t>)|</a:t>
                </a:r>
                <a:r>
                  <a:rPr lang="en-US" dirty="0" err="1" smtClean="0"/>
                  <a:t>b,x</a:t>
                </a:r>
                <a:r>
                  <a:rPr lang="en-US" dirty="0" smtClean="0"/>
                  <a:t>,α,β) ~ </a:t>
                </a:r>
                <a:r>
                  <a:rPr lang="en-US" dirty="0" err="1" smtClean="0"/>
                  <a:t>NegativeBinomial</a:t>
                </a:r>
                <a:r>
                  <a:rPr lang="en-US" dirty="0" smtClean="0"/>
                  <a:t>(</a:t>
                </a:r>
                <a:r>
                  <a:rPr lang="en-US" dirty="0"/>
                  <a:t>x(</a:t>
                </a:r>
                <a:r>
                  <a:rPr lang="en-US" dirty="0" err="1"/>
                  <a:t>i,m,t</a:t>
                </a:r>
                <a:r>
                  <a:rPr lang="en-US" dirty="0" smtClean="0"/>
                  <a:t>) * </a:t>
                </a:r>
                <a:r>
                  <a:rPr lang="en-US" dirty="0"/>
                  <a:t>αm</a:t>
                </a:r>
                <a:r>
                  <a:rPr lang="en-US" dirty="0" smtClean="0"/>
                  <a:t> ,                )</a:t>
                </a:r>
                <a:endParaRPr lang="fr-FR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745" y="5445224"/>
                <a:ext cx="7014509" cy="640766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6657" y="6093296"/>
              <a:ext cx="777591" cy="53460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39034" y="530296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Computing parameter priors αm and βm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empirical mean and variance of c(</a:t>
            </a:r>
            <a:r>
              <a:rPr lang="en-US" dirty="0" err="1"/>
              <a:t>i,m,t</a:t>
            </a:r>
            <a:r>
              <a:rPr lang="en-US" dirty="0" smtClean="0"/>
              <a:t>) / b(</a:t>
            </a:r>
            <a:r>
              <a:rPr lang="en-US" dirty="0" err="1" smtClean="0"/>
              <a:t>i,m,t</a:t>
            </a:r>
            <a:r>
              <a:rPr lang="en-US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4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Computational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considerations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19675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MBSS uses efficient computation</a:t>
            </a:r>
            <a:endParaRPr lang="en-US" dirty="0" smtClean="0"/>
          </a:p>
          <a:p>
            <a:endParaRPr lang="fr-FR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1695156"/>
            <a:ext cx="4877869" cy="520828"/>
            <a:chOff x="1187624" y="1911180"/>
            <a:chExt cx="4877869" cy="5208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911180"/>
              <a:ext cx="1422712" cy="5208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336" y="1923883"/>
              <a:ext cx="3455157" cy="508125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716016" y="1695156"/>
            <a:ext cx="1205461" cy="520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1681644"/>
            <a:ext cx="264710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Can be computed once for all location / time / data stream / </a:t>
            </a:r>
            <a:r>
              <a:rPr lang="en-US" sz="1400" dirty="0" err="1" smtClean="0"/>
              <a:t>xm</a:t>
            </a:r>
            <a:r>
              <a:rPr lang="en-US" sz="1400" dirty="0" smtClean="0"/>
              <a:t> </a:t>
            </a:r>
            <a:endParaRPr lang="fr-FR" sz="14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5904282" y="1916832"/>
            <a:ext cx="395910" cy="26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3542235" y="1578445"/>
            <a:ext cx="403345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2466320" y="239218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Assume uniform distribution of </a:t>
            </a:r>
            <a:r>
              <a:rPr lang="en-US" sz="1400" dirty="0" err="1" smtClean="0"/>
              <a:t>xm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269996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MBSS Complexity </a:t>
            </a:r>
          </a:p>
          <a:p>
            <a:endParaRPr lang="fr-FR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33598"/>
              </p:ext>
            </p:extLst>
          </p:nvPr>
        </p:nvGraphicFramePr>
        <p:xfrm>
          <a:off x="683568" y="3068960"/>
          <a:ext cx="56886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Complexity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Load all c(</a:t>
                      </a:r>
                      <a:r>
                        <a:rPr lang="en-US" sz="1600" dirty="0" err="1" smtClean="0"/>
                        <a:t>i,m,t</a:t>
                      </a:r>
                      <a:r>
                        <a:rPr lang="en-US" sz="1600" dirty="0" smtClean="0"/>
                        <a:t>) 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  <a:r>
                        <a:rPr lang="fr-FR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i,m,t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O(IMT)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Compute all b(</a:t>
                      </a:r>
                      <a:r>
                        <a:rPr lang="en-US" sz="1600" dirty="0" err="1" smtClean="0"/>
                        <a:t>i,m,t</a:t>
                      </a:r>
                      <a:r>
                        <a:rPr lang="en-US" sz="1600" dirty="0" smtClean="0"/>
                        <a:t>) 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  <a:r>
                        <a:rPr lang="fr-FR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i,m,t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O(IMT)</a:t>
                      </a: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Compute all αm, βm 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O(IMT)</a:t>
                      </a: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 all </a:t>
                      </a:r>
                      <a:r>
                        <a:rPr lang="en-US" sz="1600" dirty="0" err="1" smtClean="0"/>
                        <a:t>LRi</a:t>
                      </a:r>
                      <a:r>
                        <a:rPr lang="en-US" sz="1600" dirty="0" smtClean="0"/>
                        <a:t> 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  <a:r>
                        <a:rPr lang="fr-FR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i,m,k,x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m,k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fr-FR" sz="16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t&lt;</a:t>
                      </a:r>
                      <a:r>
                        <a:rPr lang="fr-FR" sz="1600" b="0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Wmax</a:t>
                      </a:r>
                      <a:r>
                        <a:rPr lang="fr-FR" sz="16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IMWmax</a:t>
                      </a:r>
                      <a:r>
                        <a:rPr lang="en-US" sz="1600" baseline="0" dirty="0" smtClean="0"/>
                        <a:t> K </a:t>
                      </a:r>
                      <a:r>
                        <a:rPr lang="en-US" sz="1600" baseline="0" dirty="0" err="1" smtClean="0"/>
                        <a:t>Nθ</a:t>
                      </a:r>
                      <a:r>
                        <a:rPr lang="en-US" sz="1600" dirty="0" smtClean="0"/>
                        <a:t>)</a:t>
                      </a: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 all γ ratios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O(Ns K </a:t>
                      </a:r>
                      <a:r>
                        <a:rPr lang="en-US" sz="1600" dirty="0" err="1" smtClean="0"/>
                        <a:t>Nθ</a:t>
                      </a:r>
                      <a:r>
                        <a:rPr lang="en-US" sz="1600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</a:t>
                      </a:r>
                      <a:r>
                        <a:rPr lang="en-US" sz="1600" baseline="0" dirty="0" smtClean="0"/>
                        <a:t> probe with Bayes theorem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51520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γ ratio: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444207" y="2852936"/>
            <a:ext cx="25030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I: #{locations}</a:t>
            </a:r>
          </a:p>
          <a:p>
            <a:endParaRPr lang="en-US" sz="1600" dirty="0" smtClean="0"/>
          </a:p>
          <a:p>
            <a:r>
              <a:rPr lang="en-US" sz="1600" dirty="0" smtClean="0"/>
              <a:t>M:#{streams}</a:t>
            </a:r>
          </a:p>
          <a:p>
            <a:endParaRPr lang="en-US" sz="1600" dirty="0" smtClean="0"/>
          </a:p>
          <a:p>
            <a:r>
              <a:rPr lang="en-US" sz="1600" dirty="0" smtClean="0"/>
              <a:t>T:#{days in period}</a:t>
            </a:r>
          </a:p>
          <a:p>
            <a:endParaRPr lang="fr-FR" sz="1600" dirty="0" smtClean="0"/>
          </a:p>
          <a:p>
            <a:r>
              <a:rPr lang="en-US" sz="1600" dirty="0" smtClean="0"/>
              <a:t>K:#{events}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Nθ</a:t>
            </a:r>
            <a:r>
              <a:rPr lang="en-US" sz="1600" dirty="0" smtClean="0"/>
              <a:t>:#{vectors </a:t>
            </a:r>
            <a:r>
              <a:rPr lang="en-US" sz="1600" dirty="0" err="1" smtClean="0"/>
              <a:t>xmθ</a:t>
            </a: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Ns:#{space-time regions}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1559" y="5806676"/>
            <a:ext cx="5832648" cy="8640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Total MBSS Complexity: O(IMT + </a:t>
            </a:r>
            <a:r>
              <a:rPr lang="en-US" b="1" dirty="0" err="1" smtClean="0"/>
              <a:t>IMWmax</a:t>
            </a:r>
            <a:r>
              <a:rPr lang="en-US" b="1" dirty="0" smtClean="0"/>
              <a:t> </a:t>
            </a:r>
            <a:r>
              <a:rPr lang="en-US" b="1" dirty="0" err="1" smtClean="0"/>
              <a:t>KNθ</a:t>
            </a:r>
            <a:r>
              <a:rPr lang="en-US" b="1" dirty="0" smtClean="0"/>
              <a:t> + </a:t>
            </a:r>
            <a:r>
              <a:rPr lang="en-US" b="1" dirty="0" err="1" smtClean="0"/>
              <a:t>NsKNθ</a:t>
            </a:r>
            <a:r>
              <a:rPr lang="en-US" b="1" dirty="0" smtClean="0"/>
              <a:t>)</a:t>
            </a:r>
            <a:endParaRPr lang="fr-FR" b="1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5877272"/>
            <a:ext cx="2160240" cy="7386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Remark: no need for randomization </a:t>
            </a:r>
            <a:r>
              <a:rPr lang="en-US" sz="1400" dirty="0" smtClean="0">
                <a:sym typeface="Wingdings" panose="05000000000000000000" pitchFamily="2" charset="2"/>
              </a:rPr>
              <a:t> x1000 speedup / state-of-the-art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6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Evaluation 1 – Test design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16016" y="12687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Methods chosen</a:t>
            </a:r>
            <a:endParaRPr lang="fr-FR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716016" y="1628799"/>
            <a:ext cx="4032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16016" y="1638092"/>
            <a:ext cx="4032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Wmax</a:t>
            </a:r>
            <a:r>
              <a:rPr lang="en-US" sz="1600" dirty="0"/>
              <a:t> = 1 </a:t>
            </a:r>
            <a:r>
              <a:rPr lang="en-US" sz="1600" dirty="0" smtClean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Dynamic of event is taken into account with the multiple magnitude θ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Search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Allengheny</a:t>
            </a:r>
            <a:r>
              <a:rPr lang="en-US" sz="1600" dirty="0"/>
              <a:t> County </a:t>
            </a:r>
            <a:r>
              <a:rPr lang="en-US" sz="1600" dirty="0">
                <a:sym typeface="Wingdings" panose="05000000000000000000" pitchFamily="2" charset="2"/>
              </a:rPr>
              <a:t> 16x16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Regions up to 8x8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Methods compared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MBSS-EQ with </a:t>
            </a:r>
            <a:r>
              <a:rPr lang="en-US" sz="1600" dirty="0"/>
              <a:t>x = (1,5;1,5;1,5)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Univariate</a:t>
            </a:r>
            <a:r>
              <a:rPr lang="en-US" sz="1600" dirty="0">
                <a:sym typeface="Wingdings" panose="05000000000000000000" pitchFamily="2" charset="2"/>
              </a:rPr>
              <a:t> Bayes Scan Statistics for each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Kulldorff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Mutivariate</a:t>
            </a:r>
            <a:r>
              <a:rPr lang="en-US" sz="1600" dirty="0">
                <a:sym typeface="Wingdings" panose="05000000000000000000" pitchFamily="2" charset="2"/>
              </a:rPr>
              <a:t> Scan Statistic (2007)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MBSS-FIT</a:t>
            </a:r>
          </a:p>
          <a:p>
            <a:endParaRPr lang="en-US" sz="1600" dirty="0"/>
          </a:p>
          <a:p>
            <a:r>
              <a:rPr lang="en-US" sz="1600" dirty="0"/>
              <a:t>MBSS FIT that learns incrementally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step x = (1,5;1,5;1,5)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in 15 </a:t>
            </a:r>
            <a:r>
              <a:rPr lang="en-US" sz="1600" dirty="0" smtClean="0"/>
              <a:t>examples</a:t>
            </a:r>
            <a:endParaRPr lang="fr-F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12687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design</a:t>
            </a:r>
            <a:endParaRPr lang="fr-F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163809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</a:t>
            </a:r>
            <a:r>
              <a:rPr lang="en-US" sz="1600" dirty="0" smtClean="0"/>
              <a:t>OTC data streams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250 outbreak simulated averaged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Event = increased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Disease cases increasing linearly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Level of test (FP rate) fixed 1/month</a:t>
            </a:r>
          </a:p>
          <a:p>
            <a:endParaRPr lang="en-US" sz="1600" dirty="0"/>
          </a:p>
          <a:p>
            <a:r>
              <a:rPr lang="en-US" sz="1600" dirty="0"/>
              <a:t>Metric: days to detect the outbreak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no detection </a:t>
            </a:r>
            <a:r>
              <a:rPr lang="en-US" sz="1600" dirty="0">
                <a:sym typeface="Wingdings" panose="05000000000000000000" pitchFamily="2" charset="2"/>
              </a:rPr>
              <a:t> counted as 14 days</a:t>
            </a:r>
            <a:endParaRPr lang="en-US" sz="1600" dirty="0"/>
          </a:p>
          <a:p>
            <a:endParaRPr lang="fr-FR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3528" y="1628799"/>
            <a:ext cx="4032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2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Evaluation 2 – Event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detection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340768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MBSS-FIT is significantly better in ~50% 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1,3 days faster (typical detection in 4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 smtClean="0"/>
              <a:t>for </a:t>
            </a:r>
            <a:r>
              <a:rPr lang="en-US" dirty="0" err="1"/>
              <a:t>univariate</a:t>
            </a:r>
            <a:r>
              <a:rPr lang="en-US" dirty="0"/>
              <a:t> and multivariate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 to </a:t>
            </a:r>
            <a:r>
              <a:rPr lang="en-US" dirty="0" err="1"/>
              <a:t>Kulldorff</a:t>
            </a:r>
            <a:r>
              <a:rPr lang="en-US" dirty="0"/>
              <a:t> in 50% remaining </a:t>
            </a:r>
            <a:r>
              <a:rPr lang="en-US" dirty="0" smtClean="0"/>
              <a:t>case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With </a:t>
            </a:r>
            <a:r>
              <a:rPr lang="en-US" b="1" dirty="0"/>
              <a:t>wrong event design, results are abysmal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poor performance of MBSS-EQ </a:t>
            </a:r>
            <a:endParaRPr lang="fr-FR" dirty="0"/>
          </a:p>
          <a:p>
            <a:endParaRPr lang="en-US" b="1" dirty="0" smtClean="0"/>
          </a:p>
          <a:p>
            <a:r>
              <a:rPr lang="en-US" b="1" dirty="0" smtClean="0"/>
              <a:t>With perfect event design, results would have been excellent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test conducted because obvious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/>
              <a:t>MBSS-FIT is efficient on test because it learned the event pattern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implemented with low prior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test event </a:t>
            </a:r>
            <a:r>
              <a:rPr lang="en-US" dirty="0" err="1"/>
              <a:t>event</a:t>
            </a:r>
            <a:r>
              <a:rPr lang="en-US" dirty="0"/>
              <a:t> </a:t>
            </a:r>
            <a:r>
              <a:rPr lang="en-US" dirty="0" smtClean="0"/>
              <a:t>was with </a:t>
            </a:r>
            <a:r>
              <a:rPr lang="en-US" dirty="0"/>
              <a:t>a </a:t>
            </a:r>
            <a:r>
              <a:rPr lang="en-US" dirty="0" err="1"/>
              <a:t>modelization</a:t>
            </a:r>
            <a:r>
              <a:rPr lang="en-US" dirty="0"/>
              <a:t> close to the algorithm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15 examples to learn the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Historical data available for common events: flu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Simulation needed for exceptional event: </a:t>
            </a:r>
            <a:r>
              <a:rPr lang="en-US" dirty="0" smtClean="0"/>
              <a:t>bioterrorism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35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921</Words>
  <Application>Microsoft Office PowerPoint</Application>
  <PresentationFormat>On-screen Show (4:3)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École Polytechnique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Legros</dc:creator>
  <cp:lastModifiedBy>Ferdinand</cp:lastModifiedBy>
  <cp:revision>57</cp:revision>
  <dcterms:created xsi:type="dcterms:W3CDTF">2015-11-27T12:18:52Z</dcterms:created>
  <dcterms:modified xsi:type="dcterms:W3CDTF">2016-05-10T16:01:58Z</dcterms:modified>
</cp:coreProperties>
</file>