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FD0B-C4B1-4F05-BC66-69D5121336C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4085-3984-4EBA-A48B-2F5E38B2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4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FD0B-C4B1-4F05-BC66-69D5121336C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4085-3984-4EBA-A48B-2F5E38B2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FD0B-C4B1-4F05-BC66-69D5121336C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4085-3984-4EBA-A48B-2F5E38B2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FD0B-C4B1-4F05-BC66-69D5121336C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4085-3984-4EBA-A48B-2F5E38B2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2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FD0B-C4B1-4F05-BC66-69D5121336C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4085-3984-4EBA-A48B-2F5E38B2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FD0B-C4B1-4F05-BC66-69D5121336C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4085-3984-4EBA-A48B-2F5E38B2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FD0B-C4B1-4F05-BC66-69D5121336C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4085-3984-4EBA-A48B-2F5E38B2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FD0B-C4B1-4F05-BC66-69D5121336C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4085-3984-4EBA-A48B-2F5E38B2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FD0B-C4B1-4F05-BC66-69D5121336C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4085-3984-4EBA-A48B-2F5E38B2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FD0B-C4B1-4F05-BC66-69D5121336C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4085-3984-4EBA-A48B-2F5E38B2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0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FD0B-C4B1-4F05-BC66-69D5121336C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4085-3984-4EBA-A48B-2F5E38B2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FFD0B-C4B1-4F05-BC66-69D5121336C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74085-3984-4EBA-A48B-2F5E38B2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"/>
            <a:ext cx="6696744" cy="90872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5680"/>
            <a:ext cx="9144000" cy="3074641"/>
            <a:chOff x="0" y="-5680"/>
            <a:chExt cx="9144000" cy="3015622"/>
          </a:xfrm>
          <a:solidFill>
            <a:schemeClr val="accent1">
              <a:lumMod val="5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0" y="-5680"/>
              <a:ext cx="9144000" cy="30156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/>
                <a:t>	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6" y="251937"/>
              <a:ext cx="8352928" cy="25055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chemeClr val="bg1"/>
                  </a:solidFill>
                </a:rPr>
                <a:t>Article </a:t>
              </a:r>
              <a:r>
                <a:rPr lang="fr-FR" sz="3200" b="1" dirty="0" err="1">
                  <a:solidFill>
                    <a:schemeClr val="bg1"/>
                  </a:solidFill>
                </a:rPr>
                <a:t>presentation</a:t>
              </a:r>
              <a:endParaRPr lang="fr-FR" sz="3200" b="1" dirty="0">
                <a:solidFill>
                  <a:schemeClr val="bg1"/>
                </a:solidFill>
              </a:endParaRPr>
            </a:p>
            <a:p>
              <a:endParaRPr lang="fr-FR" sz="3200" b="1" dirty="0">
                <a:solidFill>
                  <a:schemeClr val="bg1"/>
                </a:solidFill>
              </a:endParaRPr>
            </a:p>
            <a:p>
              <a:r>
                <a:rPr lang="fr-FR" sz="3200" b="1" i="1" dirty="0" err="1">
                  <a:solidFill>
                    <a:schemeClr val="bg1"/>
                  </a:solidFill>
                </a:rPr>
                <a:t>Using</a:t>
              </a:r>
              <a:r>
                <a:rPr lang="fr-FR" sz="3200" b="1" i="1" dirty="0">
                  <a:solidFill>
                    <a:schemeClr val="bg1"/>
                  </a:solidFill>
                </a:rPr>
                <a:t> </a:t>
              </a:r>
              <a:r>
                <a:rPr lang="fr-FR" sz="3200" b="1" i="1" dirty="0" err="1">
                  <a:solidFill>
                    <a:schemeClr val="bg1"/>
                  </a:solidFill>
                </a:rPr>
                <a:t>Topological</a:t>
              </a:r>
              <a:r>
                <a:rPr lang="fr-FR" sz="3200" b="1" i="1" dirty="0">
                  <a:solidFill>
                    <a:schemeClr val="bg1"/>
                  </a:solidFill>
                </a:rPr>
                <a:t> </a:t>
              </a:r>
              <a:r>
                <a:rPr lang="fr-FR" sz="3200" b="1" i="1" dirty="0" err="1">
                  <a:solidFill>
                    <a:schemeClr val="bg1"/>
                  </a:solidFill>
                </a:rPr>
                <a:t>Analysis</a:t>
              </a:r>
              <a:r>
                <a:rPr lang="fr-FR" sz="3200" b="1" i="1" dirty="0">
                  <a:solidFill>
                    <a:schemeClr val="bg1"/>
                  </a:solidFill>
                </a:rPr>
                <a:t> to Support Event-</a:t>
              </a:r>
              <a:r>
                <a:rPr lang="fr-FR" sz="3200" b="1" i="1" dirty="0" err="1">
                  <a:solidFill>
                    <a:schemeClr val="bg1"/>
                  </a:solidFill>
                </a:rPr>
                <a:t>Guided</a:t>
              </a:r>
              <a:r>
                <a:rPr lang="fr-FR" sz="3200" b="1" i="1" dirty="0">
                  <a:solidFill>
                    <a:schemeClr val="bg1"/>
                  </a:solidFill>
                </a:rPr>
                <a:t> Exploration of </a:t>
              </a:r>
              <a:r>
                <a:rPr lang="fr-FR" sz="3200" b="1" i="1" dirty="0" err="1">
                  <a:solidFill>
                    <a:schemeClr val="bg1"/>
                  </a:solidFill>
                </a:rPr>
                <a:t>Urban</a:t>
              </a:r>
              <a:r>
                <a:rPr lang="fr-FR" sz="3200" b="1" i="1" dirty="0">
                  <a:solidFill>
                    <a:schemeClr val="bg1"/>
                  </a:solidFill>
                </a:rPr>
                <a:t> Data</a:t>
              </a:r>
              <a:endParaRPr lang="fr-FR" sz="3200" b="1" dirty="0">
                <a:solidFill>
                  <a:schemeClr val="bg1"/>
                </a:solidFill>
              </a:endParaRPr>
            </a:p>
            <a:p>
              <a:endParaRPr lang="fr-FR" sz="3200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3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"/>
            <a:ext cx="6696744" cy="90872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5680"/>
            <a:ext cx="9144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Topological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Analysis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345680" y="1196752"/>
            <a:ext cx="4680520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5680" y="1628800"/>
            <a:ext cx="4680520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Kind: univariate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Scale</a:t>
            </a:r>
            <a:r>
              <a:rPr lang="en-US" sz="1400" dirty="0" smtClean="0"/>
              <a:t>: test on taxis (and subway)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graph with xx vertices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time step = 1 hour, time interval for event group = 1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top-k (k=50) events per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Historical data used</a:t>
            </a:r>
            <a:r>
              <a:rPr lang="en-US" sz="1400" dirty="0" smtClean="0"/>
              <a:t>: no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69206" y="2764666"/>
            <a:ext cx="3892055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Event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206" y="3196714"/>
            <a:ext cx="3892055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#Events searched </a:t>
            </a:r>
            <a:r>
              <a:rPr lang="en-US" sz="1400" dirty="0" smtClean="0"/>
              <a:t>: all min/max counts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Comparison to expectancy</a:t>
            </a:r>
            <a:r>
              <a:rPr lang="en-US" sz="1400" dirty="0" smtClean="0"/>
              <a:t>: </a:t>
            </a:r>
            <a:r>
              <a:rPr lang="en-US" sz="1400" b="1" dirty="0" smtClean="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Assumption</a:t>
            </a:r>
            <a:r>
              <a:rPr lang="en-US" sz="1400" dirty="0" smtClean="0"/>
              <a:t>: None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Event level</a:t>
            </a:r>
            <a:r>
              <a:rPr lang="en-US" sz="1400" dirty="0" smtClean="0"/>
              <a:t>: Easy, not tested on subtle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Examples</a:t>
            </a:r>
            <a:r>
              <a:rPr lang="en-US" sz="1400" dirty="0" smtClean="0"/>
              <a:t>: street blockage, station deficiency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205" y="1196752"/>
            <a:ext cx="3892055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Goal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205" y="1628800"/>
            <a:ext cx="3892055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Detect all space-time events occurring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Emerging events or not, regular trends or anomalous, </a:t>
            </a:r>
            <a:r>
              <a:rPr lang="en-US" sz="1400" u="sng" dirty="0" smtClean="0"/>
              <a:t>recurrent</a:t>
            </a:r>
            <a:r>
              <a:rPr lang="en-US" sz="1400" dirty="0" smtClean="0"/>
              <a:t>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Visualize &amp; query events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9992" y="3338962"/>
            <a:ext cx="4666208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/>
              <a:t>Spatio</a:t>
            </a:r>
            <a:r>
              <a:rPr lang="en-US" b="1" dirty="0" smtClean="0"/>
              <a:t>-temporal framework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9992" y="3783038"/>
            <a:ext cx="4666208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Space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Map </a:t>
            </a:r>
            <a:r>
              <a:rPr lang="en-US" sz="1400" dirty="0" smtClean="0">
                <a:sym typeface="Wingdings" panose="05000000000000000000" pitchFamily="2" charset="2"/>
              </a:rPr>
              <a:t> grid. </a:t>
            </a:r>
            <a:r>
              <a:rPr lang="en-US" sz="1400" dirty="0" smtClean="0"/>
              <a:t>Event must occur in same grid cell</a:t>
            </a:r>
            <a:endParaRPr lang="en-US" sz="1400" dirty="0"/>
          </a:p>
          <a:p>
            <a:r>
              <a:rPr lang="en-US" sz="1400" b="1" dirty="0"/>
              <a:t>Time</a:t>
            </a:r>
            <a:r>
              <a:rPr lang="en-US" sz="1400" dirty="0"/>
              <a:t>: maximum </a:t>
            </a:r>
            <a:r>
              <a:rPr lang="en-US" sz="1400" dirty="0" smtClean="0"/>
              <a:t>span </a:t>
            </a:r>
            <a:r>
              <a:rPr lang="en-US" sz="1400" dirty="0" err="1"/>
              <a:t>Wmax</a:t>
            </a:r>
            <a:r>
              <a:rPr lang="en-US" sz="1400" dirty="0"/>
              <a:t> of event 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on </a:t>
            </a:r>
            <a:r>
              <a:rPr lang="en-US" sz="1400" dirty="0" err="1"/>
              <a:t>Wmax</a:t>
            </a:r>
            <a:r>
              <a:rPr lang="en-US" sz="1400" dirty="0"/>
              <a:t> = 1 </a:t>
            </a:r>
            <a:r>
              <a:rPr lang="en-US" sz="1400" dirty="0" smtClean="0"/>
              <a:t>month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51520" y="4852317"/>
            <a:ext cx="4036674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Detection features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5284365"/>
            <a:ext cx="403667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Spatial region &amp; time of all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importance = amplitude of events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45680" y="4853477"/>
            <a:ext cx="4688619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Performance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3780" y="5284365"/>
            <a:ext cx="468862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Complexity</a:t>
            </a:r>
            <a:r>
              <a:rPr lang="en-US" sz="1400" dirty="0" smtClean="0"/>
              <a:t> O(</a:t>
            </a:r>
            <a:r>
              <a:rPr lang="en-US" sz="1400" dirty="0" err="1" smtClean="0"/>
              <a:t>NlogN</a:t>
            </a:r>
            <a:r>
              <a:rPr lang="en-US" sz="1400" dirty="0" smtClean="0"/>
              <a:t> + Nα(N) + n²)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N: #vertices, n: #events per time interval = top-k (k=50) events for each time step * time interval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 practice, O(n²) </a:t>
            </a:r>
            <a:r>
              <a:rPr lang="en-US" sz="1400" dirty="0" smtClean="0">
                <a:sym typeface="Wingdings" panose="05000000000000000000" pitchFamily="2" charset="2"/>
              </a:rPr>
              <a:t> O(</a:t>
            </a:r>
            <a:r>
              <a:rPr lang="en-US" sz="1400" dirty="0" smtClean="0"/>
              <a:t>n²) /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Evaluation metric</a:t>
            </a:r>
            <a:r>
              <a:rPr lang="en-US" sz="1400" dirty="0" smtClean="0"/>
              <a:t>: Days to detect an outbreak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Distinguish two different learnt events in 1 day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3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"/>
            <a:ext cx="6696744" cy="90872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5680"/>
            <a:ext cx="9144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chemeClr val="bg1"/>
                  </a:solidFill>
                </a:rPr>
                <a:t>Discussion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5536" y="1365161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Make topology detection an anomalous event detection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Scalar function = counts </a:t>
            </a:r>
            <a:r>
              <a:rPr lang="en-US" smtClean="0"/>
              <a:t>– </a:t>
            </a:r>
            <a:r>
              <a:rPr lang="en-US" smtClean="0"/>
              <a:t>baseline?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Extension to multivariate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Standardize all scalar functions and sum?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kinds of combinations?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248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</dc:creator>
  <cp:lastModifiedBy>Ferdinand</cp:lastModifiedBy>
  <cp:revision>5</cp:revision>
  <dcterms:created xsi:type="dcterms:W3CDTF">2016-05-10T14:54:48Z</dcterms:created>
  <dcterms:modified xsi:type="dcterms:W3CDTF">2016-05-10T19:17:45Z</dcterms:modified>
</cp:coreProperties>
</file>