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wmf" ContentType="image/x-wmf"/>
  <Override PartName="/ppt/media/image18.wmf" ContentType="image/x-wmf"/>
  <Override PartName="/ppt/media/image17.wmf" ContentType="image/x-wmf"/>
  <Override PartName="/ppt/media/image16.png" ContentType="image/png"/>
  <Override PartName="/ppt/media/image15.jpeg" ContentType="image/jpeg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6/15/16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E4AA625-13C4-43C0-ABC6-FE4D2591784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6/15/16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9CA3B8-6C80-4327-9C60-A53DACB30B7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cs.cmu.edu/~neill/papers/dssg13.pdf" TargetMode="External"/><Relationship Id="rId2" Type="http://schemas.openxmlformats.org/officeDocument/2006/relationships/hyperlink" Target="http://www.cs.cmu.edu/~neill/papers/dssg13.pdf" TargetMode="External"/><Relationship Id="rId3" Type="http://schemas.openxmlformats.org/officeDocument/2006/relationships/hyperlink" Target="http://www.cs.cmu.edu/~neill/papers/dssg13.pdf" TargetMode="External"/><Relationship Id="rId4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cs.cmu.edu/~neill/papers/crime-epidemics.pdf" TargetMode="External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hyperlink" Target="https://www.google.fr/url?sa=t&amp;rct=j&amp;q=&amp;esrc=s&amp;source=web&amp;cd=8&amp;cad=rja&amp;uact=8&amp;ved=0ahUKEwi_qfirh9fMAhVCWSwKHRunCCQQFgheMAc&amp;url=http%3A%2F%2Fwww.mdpi.com%2F2220-9964%2F4%2F4%2F2306%2Fpdf&amp;usg=AFQjCNHoOfdXZbAyKTTZSShFxH9dcIP6OA&amp;sig2=fYqIkBLfVZQ_VfpITOqX6w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9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-183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95640" y="23904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detection -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199880" y="1233360"/>
            <a:ext cx="18122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you know the model of your event?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096360" y="1397160"/>
            <a:ext cx="1983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data?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248800" y="1245960"/>
            <a:ext cx="1925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event characterized?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107640" y="1989000"/>
            <a:ext cx="1007640" cy="1007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FGSS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8"/>
          <p:cNvSpPr/>
          <p:nvPr/>
        </p:nvSpPr>
        <p:spPr>
          <a:xfrm>
            <a:off x="107640" y="3213000"/>
            <a:ext cx="1007640" cy="1007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Parametric FSS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107640" y="4437000"/>
            <a:ext cx="1007640" cy="1007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MBSS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107640" y="5661360"/>
            <a:ext cx="1007640" cy="1007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11"/>
          <p:cNvSpPr/>
          <p:nvPr/>
        </p:nvSpPr>
        <p:spPr>
          <a:xfrm>
            <a:off x="1199520" y="1819440"/>
            <a:ext cx="170604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2"/>
          <p:cNvSpPr/>
          <p:nvPr/>
        </p:nvSpPr>
        <p:spPr>
          <a:xfrm>
            <a:off x="3155040" y="1819440"/>
            <a:ext cx="186696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3"/>
          <p:cNvSpPr/>
          <p:nvPr/>
        </p:nvSpPr>
        <p:spPr>
          <a:xfrm>
            <a:off x="5305320" y="1806480"/>
            <a:ext cx="181260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4"/>
          <p:cNvSpPr/>
          <p:nvPr/>
        </p:nvSpPr>
        <p:spPr>
          <a:xfrm>
            <a:off x="1187640" y="1989000"/>
            <a:ext cx="17434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No: non parametric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1187640" y="3193920"/>
            <a:ext cx="17434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Assume probability distribution of counts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1187640" y="4437000"/>
            <a:ext cx="17434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Assume probability distribution of counts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1187640" y="5662800"/>
            <a:ext cx="174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65200" y="1989000"/>
            <a:ext cx="17434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Counts,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3265200" y="3193920"/>
            <a:ext cx="1743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3265200" y="4437000"/>
            <a:ext cx="1743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3265200" y="5661360"/>
            <a:ext cx="1743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Univariate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5271120" y="1989000"/>
            <a:ext cx="17434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Anomalous attributes &amp; region are detected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3"/>
          <p:cNvSpPr/>
          <p:nvPr/>
        </p:nvSpPr>
        <p:spPr>
          <a:xfrm>
            <a:off x="5271120" y="3193920"/>
            <a:ext cx="17434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tbd – region detected, maybe attribute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5271120" y="4439160"/>
            <a:ext cx="200088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 detected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learning if the event form is know (ex. multiplication of counts)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5271120" y="5661360"/>
            <a:ext cx="174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TBD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26"/>
          <p:cNvSpPr/>
          <p:nvPr/>
        </p:nvSpPr>
        <p:spPr>
          <a:xfrm>
            <a:off x="107280" y="3068640"/>
            <a:ext cx="8578080" cy="17640"/>
          </a:xfrm>
          <a:prstGeom prst="line">
            <a:avLst/>
          </a:prstGeom>
          <a:ln w="9360">
            <a:solidFill>
              <a:srgbClr val="80808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27"/>
          <p:cNvSpPr/>
          <p:nvPr/>
        </p:nvSpPr>
        <p:spPr>
          <a:xfrm>
            <a:off x="107280" y="4293000"/>
            <a:ext cx="8578080" cy="360"/>
          </a:xfrm>
          <a:prstGeom prst="line">
            <a:avLst/>
          </a:prstGeom>
          <a:ln w="9360">
            <a:solidFill>
              <a:srgbClr val="80808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28"/>
          <p:cNvSpPr/>
          <p:nvPr/>
        </p:nvSpPr>
        <p:spPr>
          <a:xfrm>
            <a:off x="107280" y="5517000"/>
            <a:ext cx="8578080" cy="27360"/>
          </a:xfrm>
          <a:prstGeom prst="line">
            <a:avLst/>
          </a:prstGeom>
          <a:ln w="9360">
            <a:solidFill>
              <a:srgbClr val="80808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9"/>
          <p:cNvSpPr/>
          <p:nvPr/>
        </p:nvSpPr>
        <p:spPr>
          <a:xfrm>
            <a:off x="7160760" y="1245960"/>
            <a:ext cx="1925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event type?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30"/>
          <p:cNvSpPr/>
          <p:nvPr/>
        </p:nvSpPr>
        <p:spPr>
          <a:xfrm>
            <a:off x="7217280" y="1806480"/>
            <a:ext cx="181260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1"/>
          <p:cNvSpPr/>
          <p:nvPr/>
        </p:nvSpPr>
        <p:spPr>
          <a:xfrm>
            <a:off x="7202520" y="1989000"/>
            <a:ext cx="17434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Recurrent / outbreak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7202520" y="3259440"/>
            <a:ext cx="1743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Outbreak, maybe recurrent (tbd)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7202520" y="4437000"/>
            <a:ext cx="174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7202520" y="5670000"/>
            <a:ext cx="174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TBD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51640" y="-1368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95640" y="25200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MBSS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345560" y="1124640"/>
            <a:ext cx="46800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4345560" y="1556640"/>
            <a:ext cx="4680000" cy="17946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Kind: multivariate time series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test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58 locations x 3 variables x 56 or 377 days (unclear)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space-time regions : Ns = 1292 (unclear)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of 9 events, 1-day long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Historical data used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297000" y="2692800"/>
            <a:ext cx="38916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297000" y="3124800"/>
            <a:ext cx="3891600" cy="17946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#Events searched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Single or set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 to expectancy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Gamma-Poisson model learnt on historical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multiplicative increase in counts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level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subtle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disease outbreak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8"/>
          <p:cNvSpPr/>
          <p:nvPr/>
        </p:nvSpPr>
        <p:spPr>
          <a:xfrm>
            <a:off x="297000" y="1124640"/>
            <a:ext cx="38916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297000" y="1556640"/>
            <a:ext cx="3891600" cy="115524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 detection of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anomalous emerging subtle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spatial-temporal region affected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Characterize the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4359960" y="2997000"/>
            <a:ext cx="466596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Spatio-temporal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4359960" y="3440880"/>
            <a:ext cx="4665960" cy="24339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on rectangular shapes 1x1 up to 8x8 on a 16x16 grid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adapted to any region shape, typically maximum extension is fixed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Detects current event that started W&lt;Wmax days 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on Wmax = 1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Duration of event can be captured by detection of this event on different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251640" y="4869000"/>
            <a:ext cx="403632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251640" y="5301360"/>
            <a:ext cx="4036320" cy="15814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 region &amp; time of the most at risk region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Probability an event affects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region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location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a simple event in ~15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4345560" y="5472360"/>
            <a:ext cx="468828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5"/>
          <p:cNvSpPr/>
          <p:nvPr/>
        </p:nvSpPr>
        <p:spPr>
          <a:xfrm>
            <a:off x="4353840" y="5903280"/>
            <a:ext cx="4688280" cy="115524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Complexity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O(IMT + IMWmaxKNθ + NsKNθ)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experiment on computation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metric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Days to detect an outbreak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Distinguish two different learnt events in 1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95640" y="25200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Univariate FSS + EBP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9320" y="2851200"/>
            <a:ext cx="41040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229320" y="3283200"/>
            <a:ext cx="4104000" cy="17946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Kind: univariate time series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 of respiratory cases at Emergency Department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test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 locations x 700 days = 400k records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3-day long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Historical data used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4789440" y="4092480"/>
            <a:ext cx="395856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4797720" y="4523400"/>
            <a:ext cx="3958560" cy="307332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Complexity: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O(Nkmax² + NlogN)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100 days of data ~ 55k records and kmax-NN = 20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10s computation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metric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Days to detect an outbreak: 2 days quicker than Kulldorff (duration = 14days)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Overlap / Precision on the last day of outbreak: limited relevance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Better detection on irregular/elongated clusters compared to Kulldorff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4789440" y="1265760"/>
            <a:ext cx="395856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4789440" y="1698120"/>
            <a:ext cx="3958560" cy="15814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#Events searched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Single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 to expectancy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Poisson model learnt on historical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multiplicative increase in counts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level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subtle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disease outbreak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229320" y="4941000"/>
            <a:ext cx="41040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Spatio-temporal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229320" y="5385240"/>
            <a:ext cx="4104000" cy="17946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Subsets of k-NN / r-circle regions around locations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irregular regions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Detects current event that started W&lt;Wmax days before. Test with Wmax = 3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2"/>
          <p:cNvSpPr/>
          <p:nvPr/>
        </p:nvSpPr>
        <p:spPr>
          <a:xfrm>
            <a:off x="268560" y="1268640"/>
            <a:ext cx="406512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3"/>
          <p:cNvSpPr/>
          <p:nvPr/>
        </p:nvSpPr>
        <p:spPr>
          <a:xfrm>
            <a:off x="268560" y="1700640"/>
            <a:ext cx="4065120" cy="94284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 detection of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anomalous emerging subtle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spatial-temporal region affected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computation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4"/>
          <p:cNvSpPr/>
          <p:nvPr/>
        </p:nvSpPr>
        <p:spPr>
          <a:xfrm>
            <a:off x="4797720" y="3231360"/>
            <a:ext cx="395028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5"/>
          <p:cNvSpPr/>
          <p:nvPr/>
        </p:nvSpPr>
        <p:spPr>
          <a:xfrm>
            <a:off x="4797720" y="3663360"/>
            <a:ext cx="3950280" cy="5158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 region &amp; time of the most at risk region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95640" y="25200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Topological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4345560" y="1196640"/>
            <a:ext cx="46800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4345560" y="1628640"/>
            <a:ext cx="4680000" cy="15822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Kind: univariate time series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test on taxis (and subway)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 with xx vertices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step = 1 hour, time interval for event group = 1 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top-k (k=50) events per hour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Historical data used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269280" y="2997000"/>
            <a:ext cx="38916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269280" y="3429000"/>
            <a:ext cx="3891600" cy="17946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#Events searched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all min/max counts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 to expectancy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level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Easy, not tested on subtle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street blockage, station deficiency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8"/>
          <p:cNvSpPr/>
          <p:nvPr/>
        </p:nvSpPr>
        <p:spPr>
          <a:xfrm>
            <a:off x="269280" y="1196640"/>
            <a:ext cx="38916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9"/>
          <p:cNvSpPr/>
          <p:nvPr/>
        </p:nvSpPr>
        <p:spPr>
          <a:xfrm>
            <a:off x="269280" y="1628640"/>
            <a:ext cx="3891600" cy="13683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space-time events occurring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Non-emerging event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regular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trends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rough anomaly,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events,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periodic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Visualize &amp; query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0"/>
          <p:cNvSpPr/>
          <p:nvPr/>
        </p:nvSpPr>
        <p:spPr>
          <a:xfrm>
            <a:off x="4359960" y="3197160"/>
            <a:ext cx="466596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Spatio-temporal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4359960" y="3641400"/>
            <a:ext cx="4665960" cy="15814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grid. Event must occur in same grid cell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maximum span Wmax of event fixed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on Wmax = 1 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can occur any subset time in the Wmax last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2"/>
          <p:cNvSpPr/>
          <p:nvPr/>
        </p:nvSpPr>
        <p:spPr>
          <a:xfrm>
            <a:off x="251640" y="4849920"/>
            <a:ext cx="403632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3"/>
          <p:cNvSpPr/>
          <p:nvPr/>
        </p:nvSpPr>
        <p:spPr>
          <a:xfrm>
            <a:off x="251640" y="5281920"/>
            <a:ext cx="4036320" cy="5166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 region &amp; time of all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importance = amplitude of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4"/>
          <p:cNvSpPr/>
          <p:nvPr/>
        </p:nvSpPr>
        <p:spPr>
          <a:xfrm>
            <a:off x="4345560" y="4853520"/>
            <a:ext cx="468828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5"/>
          <p:cNvSpPr/>
          <p:nvPr/>
        </p:nvSpPr>
        <p:spPr>
          <a:xfrm>
            <a:off x="4353840" y="5284440"/>
            <a:ext cx="4688280" cy="17946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Complexity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O(NlogN + Nα(N) + n²)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N: #vertices, n: #events per time interval = top-k (k=50) events for each time step * time interval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practice, O(n²)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O(n²) / 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metric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Days to detect an outbreak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Distinguish two different learnt events in 1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95640" y="252000"/>
            <a:ext cx="8352720" cy="106452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Conditional Random Fields, Jie 2009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4345560" y="1196640"/>
            <a:ext cx="46800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4345560" y="1628640"/>
            <a:ext cx="4680000" cy="11559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Kind: univariate time series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test on simulated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 sensors x 1000 time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Historical data used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unclear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 in theory, unclear in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269280" y="2997000"/>
            <a:ext cx="38916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269280" y="3429000"/>
            <a:ext cx="3891600" cy="15814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#Events searched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single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 to expectancy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In theory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Simplistic / Unclear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level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Simplistic / Unclear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geometric shape moving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269280" y="1196640"/>
            <a:ext cx="38916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269280" y="1628640"/>
            <a:ext cx="3891600" cy="115524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events in real time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 sensor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Moving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Diffuse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Label all sensors “affected” or not at each time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4359960" y="3197160"/>
            <a:ext cx="466596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Spatio-temporal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1"/>
          <p:cNvSpPr/>
          <p:nvPr/>
        </p:nvSpPr>
        <p:spPr>
          <a:xfrm>
            <a:off x="4359960" y="3641400"/>
            <a:ext cx="4665960" cy="13683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Depends on model assumptions which are unclear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not specified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not specified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2"/>
          <p:cNvSpPr/>
          <p:nvPr/>
        </p:nvSpPr>
        <p:spPr>
          <a:xfrm>
            <a:off x="251640" y="4849920"/>
            <a:ext cx="403632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3"/>
          <p:cNvSpPr/>
          <p:nvPr/>
        </p:nvSpPr>
        <p:spPr>
          <a:xfrm>
            <a:off x="251640" y="5281920"/>
            <a:ext cx="4036320" cy="5158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Labelling all sensors 0 or 1 at each time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4"/>
          <p:cNvSpPr/>
          <p:nvPr/>
        </p:nvSpPr>
        <p:spPr>
          <a:xfrm>
            <a:off x="4345560" y="4853520"/>
            <a:ext cx="468828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5"/>
          <p:cNvSpPr/>
          <p:nvPr/>
        </p:nvSpPr>
        <p:spPr>
          <a:xfrm>
            <a:off x="4353840" y="5284440"/>
            <a:ext cx="4688280" cy="94284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in performed in simplistic cases, far from any real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Complexity: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Unclear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metric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Precision / 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6"/>
          <p:cNvSpPr/>
          <p:nvPr/>
        </p:nvSpPr>
        <p:spPr>
          <a:xfrm>
            <a:off x="251640" y="5764680"/>
            <a:ext cx="4036320" cy="719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seem close to real-life application, too strong assumptions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95640" y="25200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Multivariate FSS + EBP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539640" y="1484640"/>
            <a:ext cx="80643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Adapts Univariate FSS by aggregation (sum of streams)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Subset Aggregation algo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 Aggregation algorithm ~ Kulldorff multivariate scan in performance, quicker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 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Anomalous stream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Identifies ~60-80% of streams affected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95640" y="25200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GFSSums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539640" y="1484640"/>
            <a:ext cx="80643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Extends MBSS and FSSums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MBSS is a GFSSums with some “sparsity parameter” fixed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Bayesian model as MBSS, with a prior P(H1(S,E)|E) more elaborated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advantages as MBSS (Interpretability, computation)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Quicker and slightly more accurate than MBSS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95640" y="252000"/>
            <a:ext cx="8352720" cy="106452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 scan in spatial event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539640" y="1412640"/>
            <a:ext cx="78483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Computing anomalousness of all locations sets is infeasible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Alternative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Regions searched shapes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Heuristic 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Tradeoff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Computational efficiency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Approximate / global optimum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Adequation between shape of region and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regions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Circles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K-NN around locations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Ellipses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Irregular shapes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95640" y="252000"/>
            <a:ext cx="8352720" cy="106452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CrimeScan: Event Detection on urban crime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539640" y="1412640"/>
            <a:ext cx="7848360" cy="47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Neill 2013: CrimeScan and CityScan[1]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Crimescan = software used by Chicago Police Department in 2013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Detects emerging clusters of leading indicators: minor crimes, 911 calls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spatial scan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 methods use the Leading Indicator clusters as features of predicting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Next: all kinds of clusters: rats, abandoned buildings, sanitation complains…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CityScan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 techniques[1]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Density-based: proba of violent crime occurring is high if the location is close to multiple LI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Model-based prediction: logistic regression model, with variables = 1 if a LI cluster is in a given radius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week in advance, 1 block 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1-day long crime hot spot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block level, Crime Scan predicts 60% of </a:t>
            </a:r>
            <a:r>
              <a:rPr b="0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clustered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VC which will occur next 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[1] http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://www.cs.cmu.edu/~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neill/papers/dssg13.pdf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2013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539640" y="5229360"/>
            <a:ext cx="5256360" cy="143748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detection part = detecting emerging clusters of minor crimes / 911 calls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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Those clusters have no real meaning, they are just used as variables for prediction of future crimes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6084000" y="5212440"/>
            <a:ext cx="2880000" cy="145656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Simpler approach: use minor crime / 911 density of neighbor locations as predicting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95640" y="25200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Crime Epidemics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467640" y="1196640"/>
            <a:ext cx="8208720" cy="60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Niell’s first framework for crime prediction 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1990 – 99, 52x64 grid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Datasets: Violent Crimes &amp; Leading Indicator (less grave)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EBP prediction of crime count for each cell every 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Detects space-time cluster 1-4 week duration, radius &lt;20 of higher counts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gold standard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many clusters can be detected by LI data?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def = one of the 100 highest scoring LI clusters spatially close &amp; 1-3 weeks prior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19/93 highest scoring VC clusters predicted by LI, (by chance: 11)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18/60 highest scoring VC clusters predicted by LI, (by chance: 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12/60 VC predicted among the 50 hisghest LI (by chance:3,5)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Computation: for 100 randomization, 8min/week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properly “event detection”. You rather compare LI clusters with post-3-week VC clusters.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application: reinforce patrols in the 1-3 weeks after LI clusters indicated as violent?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 of them will become VC clusters after LI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1/5 patrol in LI cluster useful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 up to 3 weeks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long time you need to remain vigilant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step: CrimeScan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NEED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[2] http://www.cs.cmu.edu/~neill/papers/crime-epidemics.pdf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2007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5940000" y="5157360"/>
            <a:ext cx="3024000" cy="148428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basic application: spatial clustering of minor crimes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Cf CrimeScan for the use of those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95640" y="252000"/>
            <a:ext cx="8748000" cy="106452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 Time Data Mining Survey – Shekhar 2015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Picture 9" descr=""/>
          <p:cNvPicPr/>
          <p:nvPr/>
        </p:nvPicPr>
        <p:blipFill>
          <a:blip r:embed="rId1"/>
          <a:stretch/>
        </p:blipFill>
        <p:spPr>
          <a:xfrm>
            <a:off x="251640" y="1556640"/>
            <a:ext cx="8800920" cy="4286160"/>
          </a:xfrm>
          <a:prstGeom prst="rect">
            <a:avLst/>
          </a:prstGeom>
          <a:ln>
            <a:noFill/>
          </a:ln>
        </p:spPr>
      </p:pic>
      <p:sp>
        <p:nvSpPr>
          <p:cNvPr id="298" name="CustomShape 4"/>
          <p:cNvSpPr/>
          <p:nvPr/>
        </p:nvSpPr>
        <p:spPr>
          <a:xfrm>
            <a:off x="827640" y="5843160"/>
            <a:ext cx="7920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www.google.fr/url?sa=t&amp;rct=j&amp;q=&amp;esrc=s&amp;source=web&amp;cd=8&amp;cad=rja&amp;uact=8&amp;ved=0ahUKEwi_qfirh9fMAhVCWSwKHRunCCQQFgheMAc&amp;url=http%3A%2F%2Fwww.mdpi.com%2F2220-9964%2F4%2F4%2F2306%2Fpdf&amp;usg=AFQjCNHoOfdXZbAyKTTZSShFxH9dcIP6OA&amp;sig2=fYqIkBLfVZQ_VfpITOqX6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95640" y="252000"/>
            <a:ext cx="8352720" cy="106452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detection – Topics to be studied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67640" y="1412640"/>
            <a:ext cx="8064360" cy="47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all events or just a single one?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kind of events can be detected?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/ anomalous?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 &amp; temporal extension predefined?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Recurrent event vs outbreak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or general event detection?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 on the form of the event?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Parametric vs non-parametric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is the event characterized?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Spatial/temporal extension?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kind of dataset?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Nature: counts vs categorical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Univariate vs Multivariate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Requires specific preprocessing? (Bayesian Network)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5364000" y="1412640"/>
            <a:ext cx="295200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: how techniques could be adapted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0" name="Picture 4" descr=""/>
          <p:cNvPicPr/>
          <p:nvPr/>
        </p:nvPicPr>
        <p:blipFill>
          <a:blip r:embed="rId1"/>
          <a:stretch/>
        </p:blipFill>
        <p:spPr>
          <a:xfrm>
            <a:off x="659520" y="1523520"/>
            <a:ext cx="7824600" cy="38106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95640" y="25200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Comparisons of methods – 05/12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467640" y="1412640"/>
            <a:ext cx="80643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categories &amp; DCRF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of comparison Neill vs Topology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95640" y="252000"/>
            <a:ext cx="8352720" cy="106452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Emerging / Persistent / Recurrent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4851360" y="1795680"/>
            <a:ext cx="3104640" cy="2088000"/>
          </a:xfrm>
          <a:prstGeom prst="rect">
            <a:avLst/>
          </a:prstGeom>
          <a:ln>
            <a:noFill/>
          </a:ln>
        </p:spPr>
      </p:pic>
      <p:pic>
        <p:nvPicPr>
          <p:cNvPr id="125" name="Picture 6" descr=""/>
          <p:cNvPicPr/>
          <p:nvPr/>
        </p:nvPicPr>
        <p:blipFill>
          <a:blip r:embed="rId2"/>
          <a:stretch/>
        </p:blipFill>
        <p:spPr>
          <a:xfrm>
            <a:off x="808200" y="1556640"/>
            <a:ext cx="2647440" cy="173952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539640" y="1154880"/>
            <a:ext cx="3384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Emerging: ML techniques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5"/>
          <p:cNvSpPr/>
          <p:nvPr/>
        </p:nvSpPr>
        <p:spPr>
          <a:xfrm>
            <a:off x="539280" y="1544400"/>
            <a:ext cx="338436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4732560" y="1154880"/>
            <a:ext cx="3384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or Recurrent: Topology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Line 7"/>
          <p:cNvSpPr/>
          <p:nvPr/>
        </p:nvSpPr>
        <p:spPr>
          <a:xfrm>
            <a:off x="4732200" y="1544400"/>
            <a:ext cx="338436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161640" y="5811120"/>
            <a:ext cx="4140000" cy="78588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Niell aggregates anomalies over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 high cumulate gap with expectancy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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ALARM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5796000" y="1989000"/>
            <a:ext cx="129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18" descr=""/>
          <p:cNvPicPr/>
          <p:nvPr/>
        </p:nvPicPr>
        <p:blipFill>
          <a:blip r:embed="rId3"/>
          <a:stretch/>
        </p:blipFill>
        <p:spPr>
          <a:xfrm>
            <a:off x="5033160" y="4054320"/>
            <a:ext cx="2994840" cy="1459440"/>
          </a:xfrm>
          <a:prstGeom prst="rect">
            <a:avLst/>
          </a:prstGeom>
          <a:ln>
            <a:noFill/>
          </a:ln>
        </p:spPr>
      </p:pic>
      <p:sp>
        <p:nvSpPr>
          <p:cNvPr id="133" name="CustomShape 10"/>
          <p:cNvSpPr/>
          <p:nvPr/>
        </p:nvSpPr>
        <p:spPr>
          <a:xfrm>
            <a:off x="5868000" y="3861000"/>
            <a:ext cx="129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24" descr=""/>
          <p:cNvPicPr/>
          <p:nvPr/>
        </p:nvPicPr>
        <p:blipFill>
          <a:blip r:embed="rId4"/>
          <a:stretch/>
        </p:blipFill>
        <p:spPr>
          <a:xfrm>
            <a:off x="311040" y="3562200"/>
            <a:ext cx="4260600" cy="1619640"/>
          </a:xfrm>
          <a:prstGeom prst="rect">
            <a:avLst/>
          </a:prstGeom>
          <a:ln>
            <a:noFill/>
          </a:ln>
        </p:spPr>
      </p:pic>
      <p:sp>
        <p:nvSpPr>
          <p:cNvPr id="135" name="Line 11"/>
          <p:cNvSpPr/>
          <p:nvPr/>
        </p:nvSpPr>
        <p:spPr>
          <a:xfrm>
            <a:off x="2815200" y="4034520"/>
            <a:ext cx="360" cy="1351440"/>
          </a:xfrm>
          <a:prstGeom prst="line">
            <a:avLst/>
          </a:prstGeom>
          <a:ln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2"/>
          <p:cNvSpPr/>
          <p:nvPr/>
        </p:nvSpPr>
        <p:spPr>
          <a:xfrm>
            <a:off x="1951560" y="5386320"/>
            <a:ext cx="1728000" cy="576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beginning of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4685400" y="5811120"/>
            <a:ext cx="4140000" cy="78588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Topology will discover all the main recurrent and persistent events of period studied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0" y="-44640"/>
            <a:ext cx="9143640" cy="10915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95640" y="-11880"/>
            <a:ext cx="8352720" cy="1035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Typology of events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/ Dynamic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1043640" y="1989000"/>
            <a:ext cx="3012840" cy="2163960"/>
          </a:xfrm>
          <a:prstGeom prst="rect">
            <a:avLst/>
          </a:prstGeom>
          <a:ln>
            <a:noFill/>
          </a:ln>
        </p:spPr>
      </p:pic>
      <p:pic>
        <p:nvPicPr>
          <p:cNvPr id="142" name="Picture 6" descr=""/>
          <p:cNvPicPr/>
          <p:nvPr/>
        </p:nvPicPr>
        <p:blipFill>
          <a:blip r:embed="rId2"/>
          <a:stretch/>
        </p:blipFill>
        <p:spPr>
          <a:xfrm>
            <a:off x="4572000" y="1571760"/>
            <a:ext cx="3693240" cy="321948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539640" y="1124640"/>
            <a:ext cx="338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5"/>
          <p:cNvSpPr/>
          <p:nvPr/>
        </p:nvSpPr>
        <p:spPr>
          <a:xfrm>
            <a:off x="539280" y="1514160"/>
            <a:ext cx="338436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732560" y="1124640"/>
            <a:ext cx="338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Line 7"/>
          <p:cNvSpPr/>
          <p:nvPr/>
        </p:nvSpPr>
        <p:spPr>
          <a:xfrm>
            <a:off x="4732200" y="1514160"/>
            <a:ext cx="338436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35640" y="5074920"/>
            <a:ext cx="1151640" cy="503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35640" y="5661360"/>
            <a:ext cx="1151640" cy="503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35640" y="6247440"/>
            <a:ext cx="1151640" cy="503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DCRF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3"/>
          <a:stretch/>
        </p:blipFill>
        <p:spPr>
          <a:xfrm>
            <a:off x="2279160" y="4925520"/>
            <a:ext cx="541800" cy="541800"/>
          </a:xfrm>
          <a:prstGeom prst="rect">
            <a:avLst/>
          </a:prstGeom>
          <a:ln>
            <a:noFill/>
          </a:ln>
        </p:spPr>
      </p:pic>
      <p:pic>
        <p:nvPicPr>
          <p:cNvPr id="151" name="Picture 2" descr=""/>
          <p:cNvPicPr/>
          <p:nvPr/>
        </p:nvPicPr>
        <p:blipFill>
          <a:blip r:embed="rId4"/>
          <a:stretch/>
        </p:blipFill>
        <p:spPr>
          <a:xfrm>
            <a:off x="2279160" y="5623200"/>
            <a:ext cx="541800" cy="541800"/>
          </a:xfrm>
          <a:prstGeom prst="rect">
            <a:avLst/>
          </a:prstGeom>
          <a:ln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5"/>
          <a:stretch/>
        </p:blipFill>
        <p:spPr>
          <a:xfrm>
            <a:off x="2279160" y="6209280"/>
            <a:ext cx="541800" cy="54180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6"/>
          <a:stretch/>
        </p:blipFill>
        <p:spPr>
          <a:xfrm>
            <a:off x="6228360" y="5006160"/>
            <a:ext cx="461160" cy="461160"/>
          </a:xfrm>
          <a:prstGeom prst="rect">
            <a:avLst/>
          </a:prstGeom>
          <a:ln>
            <a:noFill/>
          </a:ln>
        </p:spPr>
      </p:pic>
      <p:pic>
        <p:nvPicPr>
          <p:cNvPr id="154" name="Picture 4" descr=""/>
          <p:cNvPicPr/>
          <p:nvPr/>
        </p:nvPicPr>
        <p:blipFill>
          <a:blip r:embed="rId7"/>
          <a:stretch/>
        </p:blipFill>
        <p:spPr>
          <a:xfrm>
            <a:off x="6228360" y="5661360"/>
            <a:ext cx="461160" cy="461160"/>
          </a:xfrm>
          <a:prstGeom prst="rect">
            <a:avLst/>
          </a:prstGeom>
          <a:ln>
            <a:noFill/>
          </a:ln>
        </p:spPr>
      </p:pic>
      <p:pic>
        <p:nvPicPr>
          <p:cNvPr id="155" name="Picture 2" descr=""/>
          <p:cNvPicPr/>
          <p:nvPr/>
        </p:nvPicPr>
        <p:blipFill>
          <a:blip r:embed="rId8"/>
          <a:stretch/>
        </p:blipFill>
        <p:spPr>
          <a:xfrm>
            <a:off x="6228360" y="6209280"/>
            <a:ext cx="541800" cy="541800"/>
          </a:xfrm>
          <a:prstGeom prst="rect">
            <a:avLst/>
          </a:prstGeom>
          <a:ln>
            <a:noFill/>
          </a:ln>
        </p:spPr>
      </p:pic>
      <p:sp>
        <p:nvSpPr>
          <p:cNvPr id="156" name="CustomShape 11"/>
          <p:cNvSpPr/>
          <p:nvPr/>
        </p:nvSpPr>
        <p:spPr>
          <a:xfrm>
            <a:off x="6915240" y="6247440"/>
            <a:ext cx="237312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DCRF may not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2"/>
          <p:cNvSpPr/>
          <p:nvPr/>
        </p:nvSpPr>
        <p:spPr>
          <a:xfrm>
            <a:off x="6770520" y="5394240"/>
            <a:ext cx="23925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launch static search at different times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95640" y="252000"/>
            <a:ext cx="8352720" cy="106452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Diffuse / Moving events – DCRF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7" descr=""/>
          <p:cNvPicPr/>
          <p:nvPr/>
        </p:nvPicPr>
        <p:blipFill>
          <a:blip r:embed="rId1"/>
          <a:stretch/>
        </p:blipFill>
        <p:spPr>
          <a:xfrm>
            <a:off x="539640" y="1340640"/>
            <a:ext cx="7616520" cy="3565800"/>
          </a:xfrm>
          <a:prstGeom prst="rect">
            <a:avLst/>
          </a:prstGeom>
          <a:ln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1121760" y="4955040"/>
            <a:ext cx="6452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StarSymbol"/>
              <a:buAutoNum type="romanL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Region affected at t1 is affected at 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StarSymbol"/>
              <a:buAutoNum type="romanL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 persistent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Region affected at t1 is not affected at 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1691640" y="5733360"/>
            <a:ext cx="5112360" cy="79092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DCRF method should detect those events, but the article I read (2009) is unconvincing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95640" y="252000"/>
            <a:ext cx="8352720" cy="106452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differences: Machine Learning vs Topology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78560" y="1725840"/>
            <a:ext cx="1284840" cy="863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of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179640" y="5137560"/>
            <a:ext cx="1284840" cy="863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178560" y="3957840"/>
            <a:ext cx="1284840" cy="863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178560" y="2872800"/>
            <a:ext cx="1284840" cy="863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Temporal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1748880" y="1124640"/>
            <a:ext cx="338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FSS / FGSS / MBSS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Line 9"/>
          <p:cNvSpPr/>
          <p:nvPr/>
        </p:nvSpPr>
        <p:spPr>
          <a:xfrm>
            <a:off x="1748880" y="1514160"/>
            <a:ext cx="338436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0"/>
          <p:cNvSpPr/>
          <p:nvPr/>
        </p:nvSpPr>
        <p:spPr>
          <a:xfrm flipV="1">
            <a:off x="178560" y="2728080"/>
            <a:ext cx="8301240" cy="10080"/>
          </a:xfrm>
          <a:prstGeom prst="line">
            <a:avLst/>
          </a:prstGeom>
          <a:ln w="9360">
            <a:solidFill>
              <a:srgbClr val="80808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11"/>
          <p:cNvSpPr/>
          <p:nvPr/>
        </p:nvSpPr>
        <p:spPr>
          <a:xfrm>
            <a:off x="178560" y="3813840"/>
            <a:ext cx="8578080" cy="360"/>
          </a:xfrm>
          <a:prstGeom prst="line">
            <a:avLst/>
          </a:prstGeom>
          <a:ln w="9360">
            <a:solidFill>
              <a:srgbClr val="80808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2"/>
          <p:cNvSpPr/>
          <p:nvPr/>
        </p:nvSpPr>
        <p:spPr>
          <a:xfrm>
            <a:off x="178560" y="4965840"/>
            <a:ext cx="8578080" cy="27360"/>
          </a:xfrm>
          <a:prstGeom prst="line">
            <a:avLst/>
          </a:prstGeom>
          <a:ln w="9360">
            <a:solidFill>
              <a:srgbClr val="80808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3"/>
          <p:cNvSpPr/>
          <p:nvPr/>
        </p:nvSpPr>
        <p:spPr>
          <a:xfrm>
            <a:off x="5372640" y="1124640"/>
            <a:ext cx="338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Topological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14"/>
          <p:cNvSpPr/>
          <p:nvPr/>
        </p:nvSpPr>
        <p:spPr>
          <a:xfrm>
            <a:off x="5372280" y="1514160"/>
            <a:ext cx="338436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5"/>
          <p:cNvSpPr/>
          <p:nvPr/>
        </p:nvSpPr>
        <p:spPr>
          <a:xfrm>
            <a:off x="1748880" y="1725840"/>
            <a:ext cx="33840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Emerging or persistent (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emerging by multiple persistent scan? Check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6"/>
          <p:cNvSpPr/>
          <p:nvPr/>
        </p:nvSpPr>
        <p:spPr>
          <a:xfrm>
            <a:off x="5372640" y="1725840"/>
            <a:ext cx="33840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Anomalous, Trends, Periodic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subtle (?)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7"/>
          <p:cNvSpPr/>
          <p:nvPr/>
        </p:nvSpPr>
        <p:spPr>
          <a:xfrm>
            <a:off x="1734480" y="5137560"/>
            <a:ext cx="3384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improves detection power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5436720" y="5137560"/>
            <a:ext cx="338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Univariate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>
            <a:off x="1733760" y="3957840"/>
            <a:ext cx="33840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Constrained search regions to save computation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Circles, rectangles, ellipses, k-nn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0"/>
          <p:cNvSpPr/>
          <p:nvPr/>
        </p:nvSpPr>
        <p:spPr>
          <a:xfrm>
            <a:off x="5418000" y="3957840"/>
            <a:ext cx="33840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little constraint: event must occur in same map grid cell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1"/>
          <p:cNvSpPr/>
          <p:nvPr/>
        </p:nvSpPr>
        <p:spPr>
          <a:xfrm>
            <a:off x="1733760" y="2872800"/>
            <a:ext cx="33840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 event, lasts for up to Wmax days before present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2"/>
          <p:cNvSpPr/>
          <p:nvPr/>
        </p:nvSpPr>
        <p:spPr>
          <a:xfrm>
            <a:off x="5436000" y="2872800"/>
            <a:ext cx="33840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 event that happened in a time interval (typically 1 month)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3"/>
          <p:cNvSpPr/>
          <p:nvPr/>
        </p:nvSpPr>
        <p:spPr>
          <a:xfrm>
            <a:off x="5371200" y="1964160"/>
            <a:ext cx="2728080" cy="2707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4"/>
          <p:cNvSpPr/>
          <p:nvPr/>
        </p:nvSpPr>
        <p:spPr>
          <a:xfrm>
            <a:off x="1794960" y="6023880"/>
            <a:ext cx="3136680" cy="913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of a current anomalous (emerging)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5"/>
          <p:cNvSpPr/>
          <p:nvPr/>
        </p:nvSpPr>
        <p:spPr>
          <a:xfrm>
            <a:off x="5559120" y="6021360"/>
            <a:ext cx="3242880" cy="9126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 monitoring of persistent &amp; recurrent past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95640" y="25200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Scope &amp; Tradeoffs implied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539640" y="1412640"/>
            <a:ext cx="820872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you interested in current or past events?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Neill/DCRF vs Topo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you want to detect emerging events?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event subtle?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Neill / Topo untested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event anomalous or periodic/trend?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Neill vs Topo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your event dynamic?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DCRF (?) or static at =/= times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1115640" y="4149000"/>
            <a:ext cx="5832360" cy="719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Pretty clear distinction of techniques given the type of event which is looked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971640" y="5085360"/>
            <a:ext cx="6120360" cy="1583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next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Continue mapping of use cases and associated techniques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techniques on </a:t>
            </a: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ML techniques on emerging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 vs ML for anomaly detection (ML may win)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51640" y="0"/>
            <a:ext cx="6696360" cy="90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-5760"/>
            <a:ext cx="9143640" cy="105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95640" y="252000"/>
            <a:ext cx="8352720" cy="5778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FGSS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451400" y="1337760"/>
            <a:ext cx="377388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4451400" y="1769760"/>
            <a:ext cx="3773880" cy="11559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Kind: multivariate categorical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test on 10k-100k records x 5-20 attributes, r=1 (one-attribute difference bet. records)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Historical data used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481280" y="4676760"/>
            <a:ext cx="37440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4481280" y="5108760"/>
            <a:ext cx="3744000" cy="13683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Complexity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O(|U|(kM + klogk + MlogM))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metric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PR &amp; ROC 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Anomalous attributes found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467640" y="3069000"/>
            <a:ext cx="361008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467640" y="3501000"/>
            <a:ext cx="3610080" cy="200772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#Events searched: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 to expectancy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Bayesian Network learnt on historical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level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subtle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Container shipment fraud, disease outbreak, network intrusion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467640" y="5306760"/>
            <a:ext cx="361008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467640" y="5738760"/>
            <a:ext cx="3610080" cy="94212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Anomalous records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Anomalous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Significance computed by randomization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467640" y="1348920"/>
            <a:ext cx="361008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467640" y="1781280"/>
            <a:ext cx="3610080" cy="94284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with high accuracy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subtly anomalous self-similar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Characterization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find anomalous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4"/>
          <p:cNvSpPr/>
          <p:nvPr/>
        </p:nvSpPr>
        <p:spPr>
          <a:xfrm>
            <a:off x="4481280" y="3194280"/>
            <a:ext cx="3744000" cy="431640"/>
          </a:xfrm>
          <a:prstGeom prst="rect">
            <a:avLst/>
          </a:prstGeom>
          <a:solidFill>
            <a:srgbClr val="0020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Spatio-temporal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4481280" y="3626280"/>
            <a:ext cx="3744000" cy="115524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Unconstrained or r-circles (k-nn)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no constraint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Detects patterns with no time consideration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Application>LibreOffice/5.1.3.2$Linux_X86_64 LibreOffice_project/10m0$Build-2</Application>
  <Company>École Polytechnique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2015-11-27T12:18:52Z</dcterms:created>
  <dc:creator>Ferdinand Legros</dc:creator>
  <dc:description/>
  <dc:language>en-US</dc:language>
  <cp:lastModifiedBy/>
  <dcterms:modified xsi:type="dcterms:W3CDTF">2016-06-15T10:39:36Z</dcterms:modified>
  <cp:revision>187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École Polytechnique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