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5" r:id="rId16"/>
    <p:sldId id="269" r:id="rId17"/>
    <p:sldId id="270" r:id="rId18"/>
    <p:sldId id="271" r:id="rId19"/>
    <p:sldId id="272" r:id="rId20"/>
    <p:sldId id="274" r:id="rId21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285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1888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fld id="{7169B260-F804-4DA0-9011-0763C61BB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2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E41A67-3790-4F1B-89EC-FD570F2F4118}" type="slidenum">
              <a:rPr lang="en-US"/>
              <a:pPr/>
              <a:t>1</a:t>
            </a:fld>
            <a:endParaRPr 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79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A012CF-34E0-446C-B1B2-93D33FCE702D}" type="slidenum">
              <a:rPr lang="en-US"/>
              <a:pPr/>
              <a:t>10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20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BAACD0-A0D0-4CEA-8C60-99FF90C7B3C8}" type="slidenum">
              <a:rPr lang="en-US"/>
              <a:pPr/>
              <a:t>11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14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FF1942-520D-4D05-892A-CD28E92E3084}" type="slidenum">
              <a:rPr lang="en-US"/>
              <a:pPr/>
              <a:t>12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9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365499-43FE-4673-920D-DA98DFD4823C}" type="slidenum">
              <a:rPr lang="en-US"/>
              <a:pPr/>
              <a:t>13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06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F10C54-3B2B-46B5-8F46-9ED72DB6D5F4}" type="slidenum">
              <a:rPr lang="en-US"/>
              <a:pPr/>
              <a:t>14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9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2ABC58-6572-42AF-A577-C141501FBA35}" type="slidenum">
              <a:rPr lang="en-US"/>
              <a:pPr/>
              <a:t>15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1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2ABC58-6572-42AF-A577-C141501FBA35}" type="slidenum">
              <a:rPr lang="en-US"/>
              <a:pPr/>
              <a:t>16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32E74E-D3C0-4E85-AC07-2465C54BA913}" type="slidenum">
              <a:rPr lang="en-US"/>
              <a:pPr/>
              <a:t>17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75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661B0A-33B8-402B-93D0-63F853876E42}" type="slidenum">
              <a:rPr lang="en-US"/>
              <a:pPr/>
              <a:t>18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14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B68EFE-96FD-4788-A7D6-629757A05486}" type="slidenum">
              <a:rPr lang="en-US"/>
              <a:pPr/>
              <a:t>19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9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E96277-07CA-4B7A-85CF-B06D1D77AF0B}" type="slidenum">
              <a:rPr lang="en-US"/>
              <a:pPr/>
              <a:t>2</a:t>
            </a:fld>
            <a:endParaRPr 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8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8D27E6-B941-404A-9CD0-AC73FA0AFF32}" type="slidenum">
              <a:rPr lang="en-US"/>
              <a:pPr/>
              <a:t>20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D300B0-8E9D-488E-8210-9333EB69B3E7}" type="slidenum">
              <a:rPr lang="en-US"/>
              <a:pPr/>
              <a:t>3</a:t>
            </a:fld>
            <a:endParaRPr 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0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0C28BB-2685-45BD-AACD-DC00A6C46EB4}" type="slidenum">
              <a:rPr lang="en-US"/>
              <a:pPr/>
              <a:t>4</a:t>
            </a:fld>
            <a:endParaRPr 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92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726A05-2FCC-4C99-8908-A10FAFED6796}" type="slidenum">
              <a:rPr lang="en-US"/>
              <a:pPr/>
              <a:t>5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66C1EB-396E-4204-87F5-63D441482129}" type="slidenum">
              <a:rPr lang="en-US"/>
              <a:pPr/>
              <a:t>6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3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CA6D73-6970-4845-ABD7-5114BDDACF07}" type="slidenum">
              <a:rPr lang="en-US"/>
              <a:pPr/>
              <a:t>7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36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94FC18-13C9-46DA-AABE-BF1799F29A87}" type="slidenum">
              <a:rPr lang="en-US"/>
              <a:pPr/>
              <a:t>8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73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2DAF5C-8993-41C6-8DD9-465C9C49F5D5}" type="slidenum">
              <a:rPr lang="en-US"/>
              <a:pPr/>
              <a:t>9</a:t>
            </a:fld>
            <a:endParaRPr 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5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0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3050"/>
            <a:ext cx="2055813" cy="5302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6625" cy="5302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8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469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1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09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40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8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483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SaTScan performance analysis - Executive summary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93688" y="1538288"/>
            <a:ext cx="8631237" cy="469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427038" indent="-215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/>
              <a:t>SaTScan detects ~8 space-time clusters on October 2011 data</a:t>
            </a:r>
          </a:p>
          <a:p>
            <a:pPr>
              <a:buClrTx/>
              <a:buFontTx/>
              <a:buNone/>
            </a:pPr>
            <a:endParaRPr lang="en-US" b="1"/>
          </a:p>
          <a:p>
            <a:pPr>
              <a:buClrTx/>
              <a:buFontTx/>
              <a:buNone/>
            </a:pPr>
            <a:endParaRPr lang="en-US" b="1"/>
          </a:p>
          <a:p>
            <a:pPr>
              <a:buClrTx/>
              <a:buFontTx/>
              <a:buNone/>
            </a:pPr>
            <a:r>
              <a:rPr lang="en-US" b="1"/>
              <a:t>Main limit is that reported clusters cannot overlap geographically, whatever the time of the event → Small number of clusters</a:t>
            </a:r>
          </a:p>
          <a:p>
            <a:pPr>
              <a:buClrTx/>
              <a:buFontTx/>
              <a:buNone/>
            </a:pPr>
            <a:endParaRPr lang="en-US" b="1"/>
          </a:p>
          <a:p>
            <a:pPr>
              <a:buClrTx/>
              <a:buFontTx/>
              <a:buNone/>
            </a:pPr>
            <a:endParaRPr lang="en-US" b="1"/>
          </a:p>
          <a:p>
            <a:pPr>
              <a:buClrTx/>
              <a:buFontTx/>
              <a:buNone/>
            </a:pPr>
            <a:r>
              <a:rPr lang="en-US" b="1"/>
              <a:t>When parameters vary, only the most significant results are very consistent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US"/>
              <a:t>May be different without the non-overlapping constraint</a:t>
            </a:r>
          </a:p>
          <a:p>
            <a:pPr>
              <a:buClrTx/>
              <a:buFontTx/>
              <a:buNone/>
            </a:pPr>
            <a:endParaRPr lang="en-US" b="1"/>
          </a:p>
          <a:p>
            <a:pPr>
              <a:buClrTx/>
              <a:buFontTx/>
              <a:buNone/>
            </a:pPr>
            <a:r>
              <a:rPr lang="en-US" b="1"/>
              <a:t>Adding a cluster size bound allows detection of more clusters with more even significance</a:t>
            </a:r>
          </a:p>
          <a:p>
            <a:pPr>
              <a:buClrTx/>
              <a:buFontTx/>
              <a:buNone/>
            </a:pPr>
            <a:endParaRPr lang="en-US" b="1"/>
          </a:p>
          <a:p>
            <a:pPr>
              <a:buClrTx/>
              <a:buFontTx/>
              <a:buNone/>
            </a:pPr>
            <a:endParaRPr lang="en-US" b="1"/>
          </a:p>
          <a:p>
            <a:pPr>
              <a:buClrTx/>
              <a:buFontTx/>
              <a:buNone/>
            </a:pPr>
            <a:r>
              <a:rPr lang="en-US" b="1"/>
              <a:t>Ellipse scan performs better than circular but is more expensive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US"/>
              <a:t>Computation: Ellipse ~ Circles x 100 on data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US"/>
              <a:t>Ellipses fit events better than circles – elongated events on road network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US"/>
              <a:t>Results are more significant when ellipse can elongate more – no constraint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3. Ellipse constraints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309688"/>
            <a:ext cx="3263900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49275" y="6327775"/>
            <a:ext cx="3290888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CC9900"/>
                </a:solidFill>
              </a:rPr>
              <a:t>None</a:t>
            </a:r>
            <a:r>
              <a:rPr lang="en-US"/>
              <a:t>        </a:t>
            </a:r>
            <a:r>
              <a:rPr lang="en-US">
                <a:solidFill>
                  <a:srgbClr val="00CC33"/>
                </a:solidFill>
              </a:rPr>
              <a:t>Medium</a:t>
            </a:r>
            <a:r>
              <a:rPr lang="en-US"/>
              <a:t>       </a:t>
            </a:r>
            <a:r>
              <a:rPr lang="en-US">
                <a:solidFill>
                  <a:srgbClr val="0000CC"/>
                </a:solidFill>
              </a:rPr>
              <a:t>Strong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114800" y="1463675"/>
            <a:ext cx="43894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/>
              <a:t>Significance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/>
              <a:t>→ No constraint =&gt; Most significant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/>
              <a:t>	Max test stat 8500 / 6300 / 5000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/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/>
              <a:t>Number of clusters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/>
              <a:t>→ </a:t>
            </a:r>
            <a:r>
              <a:rPr lang="en-US"/>
              <a:t>Similar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b="1"/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/>
              <a:t>Consistency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/>
              <a:t>→ </a:t>
            </a:r>
            <a:r>
              <a:rPr lang="en-US"/>
              <a:t>On most significant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/>
              <a:t>→ Two geographical neighbors may have different dates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No easy event interpretability for daily aggregation of data</a:t>
            </a:r>
          </a:p>
        </p:txBody>
      </p:sp>
      <p:graphicFrame>
        <p:nvGraphicFramePr>
          <p:cNvPr id="13316" name="Group 4"/>
          <p:cNvGraphicFramePr>
            <a:graphicFrameLocks noGrp="1"/>
          </p:cNvGraphicFramePr>
          <p:nvPr/>
        </p:nvGraphicFramePr>
        <p:xfrm>
          <a:off x="163513" y="3205163"/>
          <a:ext cx="8810625" cy="4723156"/>
        </p:xfrm>
        <a:graphic>
          <a:graphicData uri="http://schemas.openxmlformats.org/drawingml/2006/table">
            <a:tbl>
              <a:tblPr/>
              <a:tblGrid>
                <a:gridCol w="627062"/>
                <a:gridCol w="736600"/>
                <a:gridCol w="1449388"/>
                <a:gridCol w="1670050"/>
                <a:gridCol w="685800"/>
                <a:gridCol w="781050"/>
                <a:gridCol w="933450"/>
                <a:gridCol w="1260475"/>
                <a:gridCol w="666750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Scan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# Cluster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Main st 1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Main st 2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Time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Significance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Zone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Event research on the cluster’s dates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Day-of-Week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Elp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1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34</a:t>
                      </a:r>
                      <a:r>
                        <a:rPr kumimoji="0" lang="en-US" sz="900" b="0" i="0" u="none" strike="noStrike" cap="none" normalizeH="0" baseline="33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th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 → 75</a:t>
                      </a:r>
                      <a:r>
                        <a:rPr kumimoji="0" lang="en-US" sz="900" b="0" i="0" u="none" strike="noStrike" cap="none" normalizeH="0" baseline="33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th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 st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Lexington / Park / Madison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29 → 30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9000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E.Mid / UES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Not relevant – Central Park Pumpkin Festival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Sat29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909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E.Bway → 14</a:t>
                      </a:r>
                      <a:r>
                        <a:rPr kumimoji="0" lang="en-US" sz="900" b="0" i="0" u="none" strike="noStrike" cap="none" normalizeH="0" baseline="33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th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 st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Bowery → Pitt st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 → 6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7500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LES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Not found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Mon3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909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(3)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909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909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909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500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909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909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909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Elp25k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1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34</a:t>
                      </a:r>
                      <a:r>
                        <a:rPr kumimoji="0" lang="en-US" sz="900" b="0" i="0" u="none" strike="noStrike" cap="none" normalizeH="0" baseline="33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th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 → 75</a:t>
                      </a:r>
                      <a:r>
                        <a:rPr kumimoji="0" lang="en-US" sz="900" b="0" i="0" u="none" strike="noStrike" cap="none" normalizeH="0" baseline="33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th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 st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Lexington – Park - Madison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29 → 30 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9300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E.Mid / UES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Not found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909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909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Canal St → 14</a:t>
                      </a:r>
                      <a:r>
                        <a:rPr kumimoji="0" lang="en-US" sz="900" b="0" i="0" u="none" strike="noStrike" cap="none" normalizeH="0" baseline="33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th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 st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Bowery – Allen – Essex 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 –&gt; 6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7300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LES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Not found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Mon3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909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90</a:t>
                      </a:r>
                      <a:r>
                        <a:rPr kumimoji="0" lang="en-US" sz="900" b="0" i="0" u="none" strike="noStrike" cap="none" normalizeH="0" baseline="33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th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 → 100th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Madison - 5</a:t>
                      </a:r>
                      <a:r>
                        <a:rPr kumimoji="0" lang="en-US" sz="900" b="0" i="0" u="none" strike="noStrike" cap="none" normalizeH="0" baseline="33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th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 – Central Park - Columbus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8 → 9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1100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UWS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909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Sat8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Elp10k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1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40</a:t>
                      </a:r>
                      <a:r>
                        <a:rPr kumimoji="0" lang="en-US" sz="900" b="0" i="0" u="none" strike="noStrike" cap="none" normalizeH="0" baseline="33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th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 → 70th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Lexington – Park - Madison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29 → 30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6300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E.Mid / UES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Not found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Sat29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909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Grand – Houston – Delancey - 10th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Essex – Allen - 2</a:t>
                      </a:r>
                      <a:r>
                        <a:rPr kumimoji="0" lang="en-US" sz="900" b="0" i="0" u="none" strike="noStrike" cap="none" normalizeH="0" baseline="33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nd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 Ave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24 → 27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3500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LES/ EV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24: Grub Street Food  - not significant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Mon24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909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79</a:t>
                      </a:r>
                      <a:r>
                        <a:rPr kumimoji="0" lang="en-US" sz="900" b="0" i="0" u="none" strike="noStrike" cap="none" normalizeH="0" baseline="33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th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 → 96</a:t>
                      </a:r>
                      <a:r>
                        <a:rPr kumimoji="0" lang="en-US" sz="900" b="0" i="0" u="none" strike="noStrike" cap="none" normalizeH="0" baseline="33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th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 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Park - Madison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1 → 2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2600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E.Mid / UES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Not found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Sat1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9094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4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Bleeker – Christopher – W 14th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6</a:t>
                      </a:r>
                      <a:r>
                        <a:rPr kumimoji="0" lang="en-US" sz="900" b="0" i="0" u="none" strike="noStrike" cap="none" normalizeH="0" baseline="33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th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 → 8th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24 → 27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1800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Greenwhich/West Village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Not found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Mon24</a:t>
                      </a:r>
                    </a:p>
                  </a:txBody>
                  <a:tcPr marL="90000" marR="90000" marT="11851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3634" name="Rectangle 322"/>
          <p:cNvSpPr>
            <a:spLocks noChangeArrowheads="1"/>
          </p:cNvSpPr>
          <p:nvPr/>
        </p:nvSpPr>
        <p:spPr bwMode="auto">
          <a:xfrm>
            <a:off x="1096963" y="1463675"/>
            <a:ext cx="7223125" cy="1189038"/>
          </a:xfrm>
          <a:prstGeom prst="rect">
            <a:avLst/>
          </a:prstGeom>
          <a:solidFill>
            <a:srgbClr val="000066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b="1">
                <a:solidFill>
                  <a:srgbClr val="FFFFFF"/>
                </a:solidFill>
              </a:rPr>
              <a:t>None of the detected clusters match a real-life easy to find </a:t>
            </a:r>
          </a:p>
          <a:p>
            <a:pPr algn="ctr">
              <a:buClrTx/>
              <a:buFontTx/>
              <a:buNone/>
            </a:pPr>
            <a:r>
              <a:rPr lang="en-US" b="1">
                <a:solidFill>
                  <a:srgbClr val="FFFFFF"/>
                </a:solidFill>
              </a:rPr>
              <a:t>event - Parade, demonstration...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No daily aggregation cluster match October 2011 NY events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20688" y="1446213"/>
            <a:ext cx="8320087" cy="484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427038" indent="-215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646113" indent="-2127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 marL="858838" indent="-2127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200" b="1" u="sng">
                <a:cs typeface="DejaVu Sans" panose="020B0603030804020204" pitchFamily="34" charset="0"/>
              </a:rPr>
              <a:t>Idea: look for events and then see if they were detected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200" b="1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200" b="1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200" b="1">
                <a:cs typeface="DejaVu Sans" panose="020B0603030804020204" pitchFamily="34" charset="0"/>
              </a:rPr>
              <a:t>10: Columbus parade, 5thAve&amp;44</a:t>
            </a:r>
            <a:r>
              <a:rPr lang="en-US" sz="1200" b="1" baseline="33000">
                <a:cs typeface="DejaVu Sans" panose="020B0603030804020204" pitchFamily="34" charset="0"/>
              </a:rPr>
              <a:t>th</a:t>
            </a:r>
            <a:r>
              <a:rPr lang="en-US" sz="1200" b="1">
                <a:cs typeface="DejaVu Sans" panose="020B0603030804020204" pitchFamily="34" charset="0"/>
              </a:rPr>
              <a:t> st → 5thAve&amp;79th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200" b="1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200" b="1">
                <a:cs typeface="DejaVu Sans" panose="020B0603030804020204" pitchFamily="34" charset="0"/>
              </a:rPr>
              <a:t>31: Halloween Parade, Greenwich village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200" b="1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200" b="1">
                <a:cs typeface="DejaVu Sans" panose="020B0603030804020204" pitchFamily="34" charset="0"/>
              </a:rPr>
              <a:t>29: snow storm → OUT, a priori n</a:t>
            </a:r>
            <a:r>
              <a:rPr lang="en-US" sz="1200" b="1" i="1">
                <a:cs typeface="DejaVu Sans" panose="020B0603030804020204" pitchFamily="34" charset="0"/>
              </a:rPr>
              <a:t>ot localized in particular neighborhood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200">
                <a:cs typeface="DejaVu Sans" panose="020B0603030804020204" pitchFamily="34" charset="0"/>
              </a:rPr>
              <a:t>3 inches of snow in 1 day</a:t>
            </a:r>
          </a:p>
          <a:p>
            <a:pPr marL="430213" lvl="1" indent="-212725">
              <a:lnSpc>
                <a:spcPct val="100000"/>
              </a:lnSpc>
              <a:buClrTx/>
              <a:buSzPct val="45000"/>
              <a:buFontTx/>
              <a:buNone/>
            </a:pPr>
            <a:endParaRPr lang="en-US" sz="1000">
              <a:cs typeface="DejaVu Sans" panose="020B0603030804020204" pitchFamily="34" charset="0"/>
            </a:endParaRP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200">
                <a:cs typeface="DejaVu Sans" panose="020B0603030804020204" pitchFamily="34" charset="0"/>
              </a:rPr>
              <a:t>Urgency state in New Jersey, two rail service closed in NY area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200" b="1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200" b="1">
                <a:cs typeface="DejaVu Sans" panose="020B0603030804020204" pitchFamily="34" charset="0"/>
              </a:rPr>
              <a:t>Occupy Wall Street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200">
                <a:cs typeface="DejaVu Sans" panose="020B0603030804020204" pitchFamily="34" charset="0"/>
              </a:rPr>
              <a:t>Sat 8 &amp; Sat 1  in Union Square </a:t>
            </a:r>
          </a:p>
          <a:p>
            <a:pPr lvl="2">
              <a:lnSpc>
                <a:spcPct val="100000"/>
              </a:lnSpc>
              <a:buClrTx/>
              <a:buSzPct val="45000"/>
              <a:buFontTx/>
              <a:buNone/>
            </a:pPr>
            <a:endParaRPr lang="en-US" sz="1000">
              <a:cs typeface="DejaVu Sans" panose="020B0603030804020204" pitchFamily="34" charset="0"/>
            </a:endParaRP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200">
                <a:cs typeface="DejaVu Sans" panose="020B0603030804020204" pitchFamily="34" charset="0"/>
              </a:rPr>
              <a:t>5: 15k demonstrators from Foley Square to Zuccotti Park </a:t>
            </a:r>
            <a:r>
              <a:rPr lang="en-US" sz="1200" i="1">
                <a:cs typeface="DejaVu Sans" panose="020B0603030804020204" pitchFamily="34" charset="0"/>
              </a:rPr>
              <a:t>Wikipedia →</a:t>
            </a:r>
            <a:r>
              <a:rPr lang="en-US" sz="1200" b="1">
                <a:cs typeface="DejaVu Sans" panose="020B0603030804020204" pitchFamily="34" charset="0"/>
              </a:rPr>
              <a:t> </a:t>
            </a:r>
            <a:r>
              <a:rPr lang="en-US" sz="1200" b="1" i="1">
                <a:cs typeface="DejaVu Sans" panose="020B0603030804020204" pitchFamily="34" charset="0"/>
              </a:rPr>
              <a:t>NO, different location</a:t>
            </a:r>
            <a:r>
              <a:rPr lang="en-US" sz="1200" i="1">
                <a:cs typeface="DejaVu Sans" panose="020B0603030804020204" pitchFamily="34" charset="0"/>
              </a:rPr>
              <a:t> 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200">
                <a:cs typeface="DejaVu Sans" panose="020B0603030804020204" pitchFamily="34" charset="0"/>
              </a:rPr>
              <a:t>15</a:t>
            </a:r>
            <a:r>
              <a:rPr lang="en-US" sz="1200" i="1">
                <a:cs typeface="DejaVu Sans" panose="020B0603030804020204" pitchFamily="34" charset="0"/>
              </a:rPr>
              <a:t>:</a:t>
            </a:r>
            <a:r>
              <a:rPr lang="en-US" sz="1200">
                <a:cs typeface="DejaVu Sans" panose="020B0603030804020204" pitchFamily="34" charset="0"/>
              </a:rPr>
              <a:t> thousands protestors from downtown Manhattan to Times Square Armed Forces recruiting station, Broadway? → </a:t>
            </a:r>
            <a:r>
              <a:rPr lang="en-US" sz="1200" b="1" i="1">
                <a:cs typeface="DejaVu Sans" panose="020B0603030804020204" pitchFamily="34" charset="0"/>
              </a:rPr>
              <a:t>NO, different location</a:t>
            </a:r>
          </a:p>
          <a:p>
            <a:pPr lvl="3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000" i="1">
                <a:cs typeface="DejaVu Sans" panose="020B0603030804020204" pitchFamily="34" charset="0"/>
              </a:rPr>
              <a:t>http://abcnews.go.com/Business/occupy-wall-street-movement-worldwide/story?id=14743648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286000" y="5394325"/>
            <a:ext cx="5029200" cy="1096963"/>
          </a:xfrm>
          <a:prstGeom prst="rect">
            <a:avLst/>
          </a:prstGeom>
          <a:solidFill>
            <a:srgbClr val="000066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b="1">
                <a:solidFill>
                  <a:srgbClr val="FFFFFF"/>
                </a:solidFill>
              </a:rPr>
              <a:t>No cluster match either of those events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Event research protocol &amp; possible reasons for daily non-interpretability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20688" y="1554163"/>
            <a:ext cx="8320087" cy="484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427038" indent="-215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647700" indent="-2111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200" b="1">
                <a:cs typeface="DejaVu Sans" panose="020B0603030804020204" pitchFamily="34" charset="0"/>
              </a:rPr>
              <a:t>Research from detected clusters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200">
                <a:cs typeface="DejaVu Sans" panose="020B0603030804020204" pitchFamily="34" charset="0"/>
              </a:rPr>
              <a:t>“october DD” “2011” nyc lower east side on Google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200">
                <a:cs typeface="DejaVu Sans" panose="020B0603030804020204" pitchFamily="34" charset="0"/>
              </a:rPr>
              <a:t>“october DD” “2011” nyc park avenue, etc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200">
                <a:cs typeface="DejaVu Sans" panose="020B0603030804020204" pitchFamily="34" charset="0"/>
              </a:rPr>
              <a:t>Check 1</a:t>
            </a:r>
            <a:r>
              <a:rPr lang="en-US" sz="1200" baseline="33000">
                <a:cs typeface="DejaVu Sans" panose="020B0603030804020204" pitchFamily="34" charset="0"/>
              </a:rPr>
              <a:t>st</a:t>
            </a:r>
            <a:r>
              <a:rPr lang="en-US" sz="1200">
                <a:cs typeface="DejaVu Sans" panose="020B0603030804020204" pitchFamily="34" charset="0"/>
              </a:rPr>
              <a:t> page of results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200">
                <a:cs typeface="DejaVu Sans" panose="020B0603030804020204" pitchFamily="34" charset="0"/>
              </a:rPr>
              <a:t>Nothing found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200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200" b="1">
                <a:cs typeface="DejaVu Sans" panose="020B0603030804020204" pitchFamily="34" charset="0"/>
              </a:rPr>
              <a:t>Research from events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200">
                <a:cs typeface="DejaVu Sans" panose="020B0603030804020204" pitchFamily="34" charset="0"/>
              </a:rPr>
              <a:t>Occupy Wall Street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200">
                <a:cs typeface="DejaVu Sans" panose="020B0603030804020204" pitchFamily="34" charset="0"/>
              </a:rPr>
              <a:t>Columbus Parade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200">
                <a:cs typeface="DejaVu Sans" panose="020B0603030804020204" pitchFamily="34" charset="0"/>
              </a:rPr>
              <a:t>Halloween Parade</a:t>
            </a:r>
          </a:p>
          <a:p>
            <a:pPr lvl="2"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200">
                <a:cs typeface="DejaVu Sans" panose="020B0603030804020204" pitchFamily="34" charset="0"/>
              </a:rPr>
              <a:t>→ No match found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200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200" b="1">
                <a:cs typeface="DejaVu Sans" panose="020B0603030804020204" pitchFamily="34" charset="0"/>
              </a:rPr>
              <a:t>Possible reasons for inability to interpret events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200">
                <a:cs typeface="DejaVu Sans" panose="020B0603030804020204" pitchFamily="34" charset="0"/>
              </a:rPr>
              <a:t>Need to double check the dates: shift → </a:t>
            </a:r>
            <a:r>
              <a:rPr lang="en-US" sz="1200" b="1" i="1">
                <a:cs typeface="DejaVu Sans" panose="020B0603030804020204" pitchFamily="34" charset="0"/>
              </a:rPr>
              <a:t>NO since next experiments detect Halloween Parade</a:t>
            </a:r>
            <a:r>
              <a:rPr lang="en-US" sz="1200">
                <a:cs typeface="DejaVu Sans" panose="020B0603030804020204" pitchFamily="34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200">
              <a:cs typeface="DejaVu Sans" panose="020B0603030804020204" pitchFamily="34" charset="0"/>
            </a:endParaRP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200">
                <a:cs typeface="DejaVu Sans" panose="020B0603030804020204" pitchFamily="34" charset="0"/>
              </a:rPr>
              <a:t>Too big spatial window? → </a:t>
            </a:r>
            <a:r>
              <a:rPr lang="en-US" sz="1200" b="1" i="1">
                <a:cs typeface="DejaVu Sans" panose="020B0603030804020204" pitchFamily="34" charset="0"/>
              </a:rPr>
              <a:t>NO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200">
                <a:cs typeface="DejaVu Sans" panose="020B0603030804020204" pitchFamily="34" charset="0"/>
              </a:rPr>
              <a:t>	→ With smaller window, clusters detected at the centers of previously detected clusters → changes nothing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Possible improvements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57200" y="1463675"/>
            <a:ext cx="8412163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>
                <a:cs typeface="DejaVu Sans" panose="020B0603030804020204" pitchFamily="34" charset="0"/>
              </a:rPr>
              <a:t>Increase # reported cluster with overlap options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>
                <a:cs typeface="DejaVu Sans" panose="020B0603030804020204" pitchFamily="34" charset="0"/>
              </a:rPr>
              <a:t>	→ </a:t>
            </a:r>
            <a:r>
              <a:rPr lang="en-US">
                <a:cs typeface="DejaVu Sans" panose="020B0603030804020204" pitchFamily="34" charset="0"/>
              </a:rPr>
              <a:t>Report clusters which are non overlapping in geography OR time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>
                <a:cs typeface="DejaVu Sans" panose="020B0603030804020204" pitchFamily="34" charset="0"/>
              </a:rPr>
              <a:t>	→ Select manually clusters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>
                <a:cs typeface="DejaVu Sans" panose="020B0603030804020204" pitchFamily="34" charset="0"/>
              </a:rPr>
              <a:t>Search for more ellipses → </a:t>
            </a:r>
            <a:r>
              <a:rPr lang="en-US" b="1" i="1">
                <a:cs typeface="DejaVu Sans" panose="020B0603030804020204" pitchFamily="34" charset="0"/>
              </a:rPr>
              <a:t>Very secondary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>
                <a:cs typeface="DejaVu Sans" panose="020B0603030804020204" pitchFamily="34" charset="0"/>
              </a:rPr>
              <a:t>	→ Add ellipse shapes (flatter)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>
                <a:cs typeface="DejaVu Sans" panose="020B0603030804020204" pitchFamily="34" charset="0"/>
              </a:rPr>
              <a:t>	→ Add ellipse angles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>
                <a:cs typeface="DejaVu Sans" panose="020B0603030804020204" pitchFamily="34" charset="0"/>
              </a:rPr>
              <a:t>(Adjust for day-of-week effect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>
                <a:cs typeface="DejaVu Sans" panose="020B0603030804020204" pitchFamily="34" charset="0"/>
              </a:rPr>
              <a:t>	→ TBD: check if many events are if the week-end)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39763" y="4754563"/>
            <a:ext cx="7497762" cy="1189037"/>
          </a:xfrm>
          <a:prstGeom prst="rect">
            <a:avLst/>
          </a:prstGeom>
          <a:solidFill>
            <a:srgbClr val="000066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>
                <a:solidFill>
                  <a:srgbClr val="FFFFFF"/>
                </a:solidFill>
              </a:rPr>
              <a:t>Possible next steps:</a:t>
            </a:r>
          </a:p>
          <a:p>
            <a:pPr>
              <a:buClrTx/>
              <a:buFontTx/>
              <a:buNone/>
            </a:pPr>
            <a:r>
              <a:rPr lang="en-US" b="1">
                <a:solidFill>
                  <a:srgbClr val="FFFFFF"/>
                </a:solidFill>
              </a:rPr>
              <a:t>	1) Get SaTScan source code and adapt it to the problem</a:t>
            </a:r>
          </a:p>
          <a:p>
            <a:pPr>
              <a:buClrTx/>
              <a:buFontTx/>
              <a:buNone/>
            </a:pPr>
            <a:r>
              <a:rPr lang="en-US" b="1">
                <a:solidFill>
                  <a:srgbClr val="FFFFFF"/>
                </a:solidFill>
              </a:rPr>
              <a:t>	2) Look for other techniques → Seem more reasonable at first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 dirty="0" err="1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SaTScan</a:t>
            </a:r>
            <a:r>
              <a:rPr lang="en-US" sz="3200" b="1" dirty="0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 hour precision results –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 dirty="0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Executive Summary</a:t>
            </a:r>
            <a:endParaRPr lang="en-US" sz="3200" b="1" dirty="0">
              <a:solidFill>
                <a:srgbClr val="FFFFFF"/>
              </a:solidFill>
              <a:latin typeface="Calibri" panose="020F050202020403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288" y="1556792"/>
            <a:ext cx="8353176" cy="344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Like daily events, hourly events are generally non interpretable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many events, counts are significantly low but cannot be linked to an obvious event – e.g. Halloween Parade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Relevant evaluation would require comparison with events found by other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SaTScan</a:t>
            </a:r>
            <a:r>
              <a:rPr lang="en-US" b="1" dirty="0" smtClean="0">
                <a:solidFill>
                  <a:schemeClr val="tx1"/>
                </a:solidFill>
              </a:rPr>
              <a:t> seems to have a time additive bias under a certain time window size ~ 10h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Clusters tend to maximize event duration under the bound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Number of reported clusters seems to be bounded by 10</a:t>
            </a:r>
          </a:p>
        </p:txBody>
      </p:sp>
    </p:spTree>
    <p:extLst>
      <p:ext uri="{BB962C8B-B14F-4D97-AF65-F5344CB8AC3E}">
        <p14:creationId xmlns:p14="http://schemas.microsoft.com/office/powerpoint/2010/main" val="1662438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Looking for events in hourly analysis – experiment design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20688" y="1374775"/>
            <a:ext cx="8320087" cy="48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427038" indent="-215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600" b="1" dirty="0">
                <a:cs typeface="DejaVu Sans" panose="020B0603030804020204" pitchFamily="34" charset="0"/>
              </a:rPr>
              <a:t>Experiment design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600" dirty="0">
                <a:cs typeface="DejaVu Sans" panose="020B0603030804020204" pitchFamily="34" charset="0"/>
              </a:rPr>
              <a:t>Ellipse unconstrained scan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600" dirty="0">
                <a:cs typeface="DejaVu Sans" panose="020B0603030804020204" pitchFamily="34" charset="0"/>
              </a:rPr>
              <a:t>Small size bound 2kc.u.~40m and 10kc.u.~200m semi-minor axis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600" dirty="0">
                <a:cs typeface="DejaVu Sans" panose="020B0603030804020204" pitchFamily="34" charset="0"/>
              </a:rPr>
              <a:t>Maximum event duration: 3h / 7h / </a:t>
            </a:r>
            <a:r>
              <a:rPr lang="en-US" sz="1600" dirty="0" smtClean="0">
                <a:cs typeface="DejaVu Sans" panose="020B0603030804020204" pitchFamily="34" charset="0"/>
              </a:rPr>
              <a:t>23h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endParaRPr lang="en-US" sz="1600" dirty="0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600" dirty="0"/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600" dirty="0"/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600" dirty="0"/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600" dirty="0"/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600" dirty="0"/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600" dirty="0"/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600" dirty="0"/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600" dirty="0"/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600" dirty="0"/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600" dirty="0"/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600" b="1" dirty="0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600" b="1" dirty="0" err="1">
                <a:cs typeface="DejaVu Sans" panose="020B0603030804020204" pitchFamily="34" charset="0"/>
              </a:rPr>
              <a:t>SaTScan</a:t>
            </a:r>
            <a:r>
              <a:rPr lang="en-US" sz="1600" b="1" dirty="0">
                <a:cs typeface="DejaVu Sans" panose="020B0603030804020204" pitchFamily="34" charset="0"/>
              </a:rPr>
              <a:t> seems to have a time additive bias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600" b="1" dirty="0">
                <a:cs typeface="DejaVu Sans" panose="020B0603030804020204" pitchFamily="34" charset="0"/>
              </a:rPr>
              <a:t>	==&gt; </a:t>
            </a:r>
            <a:r>
              <a:rPr lang="en-US" sz="1600" dirty="0">
                <a:cs typeface="DejaVu Sans" panose="020B0603030804020204" pitchFamily="34" charset="0"/>
              </a:rPr>
              <a:t>Reduce size bound to look for a particular event</a:t>
            </a:r>
            <a:r>
              <a:rPr lang="en-US" sz="1600" b="1" dirty="0">
                <a:cs typeface="DejaVu Sans" panose="020B0603030804020204" pitchFamily="34" charset="0"/>
              </a:rPr>
              <a:t> → </a:t>
            </a:r>
            <a:r>
              <a:rPr lang="en-US" sz="1600" b="1" u="sng" dirty="0">
                <a:cs typeface="DejaVu Sans" panose="020B0603030804020204" pitchFamily="34" charset="0"/>
              </a:rPr>
              <a:t>focus on 3h event duration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600" dirty="0"/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600" b="1" dirty="0" err="1">
                <a:cs typeface="DejaVu Sans" panose="020B0603030804020204" pitchFamily="34" charset="0"/>
              </a:rPr>
              <a:t>SaTScan</a:t>
            </a:r>
            <a:r>
              <a:rPr lang="en-US" sz="1600" b="1" dirty="0">
                <a:cs typeface="DejaVu Sans" panose="020B0603030804020204" pitchFamily="34" charset="0"/>
              </a:rPr>
              <a:t> seems to limit the number of reported clusters to 10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600" dirty="0">
                <a:cs typeface="DejaVu Sans" panose="020B0603030804020204" pitchFamily="34" charset="0"/>
              </a:rPr>
              <a:t>Many other applications of </a:t>
            </a:r>
            <a:r>
              <a:rPr lang="en-US" sz="1600" dirty="0" err="1">
                <a:cs typeface="DejaVu Sans" panose="020B0603030804020204" pitchFamily="34" charset="0"/>
              </a:rPr>
              <a:t>SaTScan</a:t>
            </a:r>
            <a:r>
              <a:rPr lang="en-US" sz="1600" dirty="0">
                <a:cs typeface="DejaVu Sans" panose="020B0603030804020204" pitchFamily="34" charset="0"/>
              </a:rPr>
              <a:t> stick to 10 clusters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200" dirty="0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200" dirty="0">
              <a:cs typeface="DejaVu Sans" panose="020B0603030804020204" pitchFamily="34" charset="0"/>
            </a:endParaRPr>
          </a:p>
        </p:txBody>
      </p:sp>
      <p:graphicFrame>
        <p:nvGraphicFramePr>
          <p:cNvPr id="163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408643"/>
              </p:ext>
            </p:extLst>
          </p:nvPr>
        </p:nvGraphicFramePr>
        <p:xfrm>
          <a:off x="228600" y="2533650"/>
          <a:ext cx="8778875" cy="2444057"/>
        </p:xfrm>
        <a:graphic>
          <a:graphicData uri="http://schemas.openxmlformats.org/drawingml/2006/table">
            <a:tbl>
              <a:tblPr/>
              <a:tblGrid>
                <a:gridCol w="1108075"/>
                <a:gridCol w="892175"/>
                <a:gridCol w="1039813"/>
                <a:gridCol w="642937"/>
                <a:gridCol w="744538"/>
                <a:gridCol w="1185862"/>
                <a:gridCol w="1100138"/>
                <a:gridCol w="1257300"/>
                <a:gridCol w="808037"/>
              </a:tblGrid>
              <a:tr h="473866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751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window min/max, hours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Bound cluster semi-minor, k cart units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time PC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Clusters detected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Max/Median semi-minor (k units)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Max/Med/Min semi-major (k units)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 score: max/med/min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 ev. duration, hours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226904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2k_none_23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5 - 23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4’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1.95/1.9/1.75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9.8/9.6/8.8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1.7/1.05/0.85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13.8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26904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2k_none_7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3 - 7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3’17’’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1.95/1.9/1.7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9.8/9.6/8.4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1.2/0.75/0.65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6.8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8127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2k_none_3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– 3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2’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751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0.7/0.55/0.45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26904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10k_none_23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5 - 23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55’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9.9/9.8/7.7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49/49/30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8.2/1.9/0.8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3034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10k_none_7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3 - 7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-</a:t>
                      </a:r>
                    </a:p>
                  </a:txBody>
                  <a:tcPr marL="90000" marR="90000" marT="1751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6.9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8127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10k_none_3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1 - 3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751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751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751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751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3.0/1.5/0.45</a:t>
                      </a:r>
                    </a:p>
                  </a:txBody>
                  <a:tcPr marL="90000" marR="90000" marT="8469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3.0</a:t>
                      </a:r>
                    </a:p>
                  </a:txBody>
                  <a:tcPr marL="90000" marR="90000" marT="1319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851920" y="2420888"/>
            <a:ext cx="720080" cy="273630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Rectangle 214"/>
          <p:cNvSpPr/>
          <p:nvPr/>
        </p:nvSpPr>
        <p:spPr bwMode="auto">
          <a:xfrm>
            <a:off x="8172400" y="2420888"/>
            <a:ext cx="720080" cy="273630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Hourly aggregation - event analysis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2075" y="6308725"/>
            <a:ext cx="5029200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00CC33"/>
                </a:solidFill>
              </a:rPr>
              <a:t>2k</a:t>
            </a:r>
            <a:r>
              <a:rPr lang="en-US"/>
              <a:t>       </a:t>
            </a:r>
            <a:r>
              <a:rPr lang="en-US">
                <a:solidFill>
                  <a:srgbClr val="0000CC"/>
                </a:solidFill>
              </a:rPr>
              <a:t>10k   </a:t>
            </a:r>
            <a:r>
              <a:rPr lang="en-US"/>
              <a:t>/    </a:t>
            </a:r>
            <a:r>
              <a:rPr lang="en-US" b="1"/>
              <a:t>3h maximum  event duration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932238" y="1463675"/>
            <a:ext cx="4754562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428625" indent="-215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 u="sng" dirty="0"/>
              <a:t>Only event easily interpretable: Halloween parade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400" b="1" u="sng" dirty="0"/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400" b="1" dirty="0"/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 dirty="0"/>
              <a:t>Missing event: Columbus parade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400" dirty="0"/>
              <a:t>10/11 - 11.30am → 3pm in W Mid / UWS (the UWS event detected happens the 8</a:t>
            </a:r>
            <a:r>
              <a:rPr lang="en-US" sz="1400" baseline="33000" dirty="0"/>
              <a:t>th</a:t>
            </a:r>
            <a:r>
              <a:rPr lang="en-US" sz="1400" dirty="0"/>
              <a:t> at 8am)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400" dirty="0"/>
              <a:t>Are there so many easily interpretable events?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400" b="1" dirty="0"/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400" b="1" dirty="0"/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 dirty="0"/>
              <a:t>UES shows troubles at night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400" dirty="0"/>
              <a:t>Detail next slide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400" dirty="0"/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sz="1400" b="1" dirty="0"/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 dirty="0"/>
              <a:t>Not interpretable =/= not interesting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400" dirty="0"/>
              <a:t>Detects lower than normal traffic density → could be used to balance taxis’ supply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sz="1400" dirty="0"/>
              <a:t>Small events may correspond to traffic accidents, road construction sites...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dirty="0"/>
              <a:t>	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9525"/>
            <a:ext cx="3171825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629025" y="5781675"/>
            <a:ext cx="14636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800000"/>
                </a:solidFill>
              </a:rPr>
              <a:t>Halloween</a:t>
            </a:r>
          </a:p>
        </p:txBody>
      </p:sp>
      <p:sp>
        <p:nvSpPr>
          <p:cNvPr id="2" name="Oval 1"/>
          <p:cNvSpPr/>
          <p:nvPr/>
        </p:nvSpPr>
        <p:spPr bwMode="auto">
          <a:xfrm rot="1778223">
            <a:off x="1066085" y="3870756"/>
            <a:ext cx="537722" cy="108012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 rot="1583296">
            <a:off x="2321298" y="1373725"/>
            <a:ext cx="392883" cy="2520280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3-hour event analysis – most event at night, E Mid / UES troubled</a:t>
            </a:r>
          </a:p>
        </p:txBody>
      </p:sp>
      <p:graphicFrame>
        <p:nvGraphicFramePr>
          <p:cNvPr id="18436" name="Group 4"/>
          <p:cNvGraphicFramePr>
            <a:graphicFrameLocks noGrp="1"/>
          </p:cNvGraphicFramePr>
          <p:nvPr/>
        </p:nvGraphicFramePr>
        <p:xfrm>
          <a:off x="393700" y="1298575"/>
          <a:ext cx="8413750" cy="3586638"/>
        </p:xfrm>
        <a:graphic>
          <a:graphicData uri="http://schemas.openxmlformats.org/drawingml/2006/table">
            <a:tbl>
              <a:tblPr/>
              <a:tblGrid>
                <a:gridCol w="1201738"/>
                <a:gridCol w="1201737"/>
                <a:gridCol w="1201738"/>
                <a:gridCol w="1203325"/>
                <a:gridCol w="1200150"/>
                <a:gridCol w="1201737"/>
                <a:gridCol w="1203325"/>
              </a:tblGrid>
              <a:tr h="3222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# Cluster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Test statistic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Beginning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End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Obs/Expected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Expected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Location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1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690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31-19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31-22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700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Greenwich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590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24-6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24-9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0.2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1200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Meatpacking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580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2-1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2-4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0.14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1000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E Mid.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4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550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30-0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30-3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0.2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1200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UES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5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540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29-2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29-5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0.15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950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E Mid.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6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450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30-1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30-4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0.25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1150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UWS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7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420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31-19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31-21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0.02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500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Greenwich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8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420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9-1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9-4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0.11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650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UES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9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420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29-1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29-4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0.14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700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E Mid.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10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400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29-1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29-3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0.11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620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UES</a:t>
                      </a:r>
                    </a:p>
                  </a:txBody>
                  <a:tcPr marL="90000" marR="90000" marT="14025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8686" name="Text Box 254"/>
          <p:cNvSpPr txBox="1">
            <a:spLocks noChangeArrowheads="1"/>
          </p:cNvSpPr>
          <p:nvPr/>
        </p:nvSpPr>
        <p:spPr bwMode="auto">
          <a:xfrm>
            <a:off x="639763" y="4937125"/>
            <a:ext cx="7132637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marL="428625" indent="-215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The majority of events happen between 00h and 5h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US" dirty="0"/>
              <a:t>Noise improbable: expected count &gt;</a:t>
            </a:r>
            <a:r>
              <a:rPr lang="en-US" dirty="0" smtClean="0"/>
              <a:t>600</a:t>
            </a:r>
            <a:endParaRPr lang="en-US" dirty="0"/>
          </a:p>
          <a:p>
            <a:pPr>
              <a:buClrTx/>
              <a:buFontTx/>
              <a:buNone/>
            </a:pPr>
            <a:endParaRPr lang="en-US" b="1" dirty="0"/>
          </a:p>
          <a:p>
            <a:pPr>
              <a:buClrTx/>
              <a:buFontTx/>
              <a:buNone/>
            </a:pPr>
            <a:r>
              <a:rPr lang="en-US" b="1" dirty="0"/>
              <a:t>Observed / Expected counts are significantly low &lt;20%</a:t>
            </a:r>
          </a:p>
          <a:p>
            <a:pPr>
              <a:buClrTx/>
              <a:buFontTx/>
              <a:buNone/>
            </a:pPr>
            <a:endParaRPr lang="en-US" b="1" dirty="0"/>
          </a:p>
          <a:p>
            <a:pPr>
              <a:buClrTx/>
              <a:buFontTx/>
              <a:buNone/>
            </a:pPr>
            <a:r>
              <a:rPr lang="en-US" b="1" dirty="0"/>
              <a:t>Many events happen in UES / E Midtown</a:t>
            </a:r>
          </a:p>
        </p:txBody>
      </p:sp>
      <p:sp>
        <p:nvSpPr>
          <p:cNvPr id="18687" name="Text Box 255"/>
          <p:cNvSpPr txBox="1">
            <a:spLocks noChangeArrowheads="1"/>
          </p:cNvSpPr>
          <p:nvPr/>
        </p:nvSpPr>
        <p:spPr bwMode="auto">
          <a:xfrm>
            <a:off x="7315200" y="4979988"/>
            <a:ext cx="14636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800000"/>
                </a:solidFill>
              </a:rPr>
              <a:t>Halloween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Important precision: </a:t>
            </a:r>
            <a:r>
              <a:rPr lang="en-US" sz="3200" b="1" dirty="0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model hypothesis and </a:t>
            </a:r>
            <a:r>
              <a:rPr lang="en-US" sz="3200" b="1" dirty="0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expected </a:t>
            </a:r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count of a 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0" name="Rectangle 4"/>
              <p:cNvSpPr>
                <a:spLocks noChangeArrowheads="1"/>
              </p:cNvSpPr>
              <p:nvPr/>
            </p:nvSpPr>
            <p:spPr bwMode="auto">
              <a:xfrm>
                <a:off x="420688" y="1554163"/>
                <a:ext cx="8320087" cy="4846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1pPr>
                <a:lvl2pPr marL="739775" indent="-282575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b="1" dirty="0" smtClean="0">
                    <a:cs typeface="DejaVu Sans" panose="020B0603030804020204" pitchFamily="34" charset="0"/>
                  </a:rPr>
                  <a:t>Model hypothesis: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smtClean="0"/>
                  <a:t>the </a:t>
                </a:r>
                <a:r>
                  <a:rPr lang="en-US" dirty="0"/>
                  <a:t>probability of a case being in zip-code area </a:t>
                </a:r>
                <a:r>
                  <a:rPr lang="en-US" i="1" dirty="0"/>
                  <a:t>z,</a:t>
                </a:r>
                <a:r>
                  <a:rPr lang="en-US" dirty="0"/>
                  <a:t> given that it was observed on day </a:t>
                </a:r>
                <a:r>
                  <a:rPr lang="en-US" i="1" dirty="0"/>
                  <a:t>d,</a:t>
                </a:r>
                <a:r>
                  <a:rPr lang="en-US" dirty="0"/>
                  <a:t> is the same for all </a:t>
                </a:r>
                <a:r>
                  <a:rPr lang="en-US" dirty="0" smtClean="0"/>
                  <a:t>days </a:t>
                </a:r>
                <a:r>
                  <a:rPr lang="en-US" i="1" dirty="0" smtClean="0"/>
                  <a:t>d</a:t>
                </a:r>
                <a:endParaRPr lang="en-US" dirty="0"/>
              </a:p>
              <a:p>
                <a:pPr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dirty="0" smtClean="0">
                    <a:cs typeface="DejaVu Sans" panose="020B0603030804020204" pitchFamily="34" charset="0"/>
                  </a:rPr>
                  <a:t>		</a:t>
                </a:r>
                <a:r>
                  <a:rPr lang="en-US" dirty="0" smtClean="0">
                    <a:cs typeface="DejaVu Sans" panose="020B0603030804020204" pitchFamily="34" charset="0"/>
                    <a:sym typeface="Wingdings" panose="05000000000000000000" pitchFamily="2" charset="2"/>
                  </a:rPr>
                  <a:t> Anomaly may be detected when not respected // Park avenue</a:t>
                </a:r>
                <a:endParaRPr lang="en-US" dirty="0" smtClean="0">
                  <a:cs typeface="DejaVu Sans" panose="020B0603030804020204" pitchFamily="34" charset="0"/>
                </a:endParaRPr>
              </a:p>
              <a:p>
                <a:pPr>
                  <a:lnSpc>
                    <a:spcPct val="100000"/>
                  </a:lnSpc>
                  <a:buClrTx/>
                  <a:buFontTx/>
                  <a:buNone/>
                </a:pPr>
                <a:endParaRPr lang="en-US" b="1" dirty="0">
                  <a:cs typeface="DejaVu Sans" panose="020B0603030804020204" pitchFamily="34" charset="0"/>
                </a:endParaRPr>
              </a:p>
              <a:p>
                <a:pPr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b="1" dirty="0" smtClean="0">
                    <a:cs typeface="DejaVu Sans" panose="020B0603030804020204" pitchFamily="34" charset="0"/>
                  </a:rPr>
                  <a:t>Expected count </a:t>
                </a:r>
                <a:r>
                  <a:rPr lang="en-US" b="1" dirty="0" smtClean="0">
                    <a:cs typeface="DejaVu Sans" panose="020B0603030804020204" pitchFamily="34" charset="0"/>
                  </a:rPr>
                  <a:t>formula for a day d and a location z</a:t>
                </a:r>
              </a:p>
              <a:p>
                <a:pPr>
                  <a:lnSpc>
                    <a:spcPct val="100000"/>
                  </a:lnSpc>
                  <a:buClrTx/>
                  <a:buFontTx/>
                  <a:buNone/>
                </a:pPr>
                <a:endParaRPr lang="en-US" b="1" dirty="0">
                  <a:cs typeface="DejaVu Sans" panose="020B0603030804020204" pitchFamily="34" charset="0"/>
                </a:endParaRPr>
              </a:p>
              <a:p>
                <a:pPr lvl="1">
                  <a:lnSpc>
                    <a:spcPct val="100000"/>
                  </a:lnSpc>
                  <a:buFont typeface="Times New Roman" panose="02020603050405020304" pitchFamily="18" charset="0"/>
                  <a:buChar char="–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DejaVu Sans" panose="020B0603030804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DejaVu Sans" panose="020B0603030804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exp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DejaVu Sans" panose="020B0603030804020204" pitchFamily="34" charset="0"/>
                          </a:rPr>
                          <m:t> 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DejaVu Sans" panose="020B0603030804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 smtClean="0">
                                <a:cs typeface="DejaVu Sans" panose="020B0603030804020204" pitchFamily="34" charset="0"/>
                              </a:rPr>
                              <m:t>monthly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cs typeface="DejaVu Sans" panose="020B0603030804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cs typeface="DejaVu Sans" panose="020B0603030804020204" pitchFamily="34" charset="0"/>
                              </a:rPr>
                              <m:t>counts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cs typeface="DejaVu Sans" panose="020B0603030804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cs typeface="DejaVu Sans" panose="020B0603030804020204" pitchFamily="34" charset="0"/>
                              </a:rPr>
                              <m:t>at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cs typeface="DejaVu Sans" panose="020B0603030804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cs typeface="DejaVu Sans" panose="020B0603030804020204" pitchFamily="34" charset="0"/>
                              </a:rPr>
                              <m:t>z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 smtClean="0">
                                <a:cs typeface="DejaVu Sans" panose="020B0603030804020204" pitchFamily="34" charset="0"/>
                              </a:rPr>
                              <m:t>global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cs typeface="DejaVu Sans" panose="020B0603030804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cs typeface="DejaVu Sans" panose="020B0603030804020204" pitchFamily="34" charset="0"/>
                              </a:rPr>
                              <m:t>monthly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cs typeface="DejaVu Sans" panose="020B0603030804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cs typeface="DejaVu Sans" panose="020B0603030804020204" pitchFamily="34" charset="0"/>
                              </a:rPr>
                              <m:t>counts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DejaVu Sans" panose="020B0603030804020204" pitchFamily="34" charset="0"/>
                          </a:rPr>
                          <m:t>∗(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DejaVu Sans" panose="020B0603030804020204" pitchFamily="34" charset="0"/>
                          </a:rPr>
                          <m:t>𝑔𝑙𝑜𝑏𝑎𝑙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DejaVu Sans" panose="020B060303080402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DejaVu Sans" panose="020B0603030804020204" pitchFamily="34" charset="0"/>
                          </a:rPr>
                          <m:t>𝑑𝑎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DejaVu Sans" panose="020B0603030804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DejaVu Sans" panose="020B060303080402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DejaVu Sans" panose="020B0603030804020204" pitchFamily="34" charset="0"/>
                          </a:rPr>
                          <m:t>𝑐𝑜𝑢𝑛𝑡𝑠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DejaVu Sans" panose="020B0603030804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>
                  <a:cs typeface="DejaVu Sans" panose="020B0603030804020204" pitchFamily="34" charset="0"/>
                </a:endParaRPr>
              </a:p>
              <a:p>
                <a:pPr>
                  <a:lnSpc>
                    <a:spcPct val="100000"/>
                  </a:lnSpc>
                  <a:buClrTx/>
                  <a:buFontTx/>
                  <a:buNone/>
                </a:pPr>
                <a:endParaRPr lang="en-US" b="1" dirty="0" smtClean="0">
                  <a:cs typeface="DejaVu Sans" panose="020B0603030804020204" pitchFamily="34" charset="0"/>
                </a:endParaRPr>
              </a:p>
              <a:p>
                <a:pPr>
                  <a:lnSpc>
                    <a:spcPct val="100000"/>
                  </a:lnSpc>
                  <a:buClrTx/>
                  <a:buFontTx/>
                  <a:buNone/>
                </a:pPr>
                <a:endParaRPr lang="en-US" b="1" dirty="0">
                  <a:cs typeface="DejaVu Sans" panose="020B0603030804020204" pitchFamily="34" charset="0"/>
                </a:endParaRPr>
              </a:p>
              <a:p>
                <a:pPr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b="1" dirty="0">
                    <a:cs typeface="DejaVu Sans" panose="020B0603030804020204" pitchFamily="34" charset="0"/>
                  </a:rPr>
                  <a:t>Low observed / expected count on day d at loc. z can be due to</a:t>
                </a:r>
              </a:p>
              <a:p>
                <a:pPr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dirty="0" smtClean="0">
                    <a:cs typeface="DejaVu Sans" panose="020B0603030804020204" pitchFamily="34" charset="0"/>
                  </a:rPr>
                  <a:t>	</a:t>
                </a:r>
                <a:r>
                  <a:rPr lang="en-US" dirty="0">
                    <a:cs typeface="DejaVu Sans" panose="020B0603030804020204" pitchFamily="34" charset="0"/>
                  </a:rPr>
                  <a:t>	I) </a:t>
                </a:r>
                <a:r>
                  <a:rPr lang="en-US" dirty="0" smtClean="0">
                    <a:cs typeface="DejaVu Sans" panose="020B0603030804020204" pitchFamily="34" charset="0"/>
                  </a:rPr>
                  <a:t> Abnormally </a:t>
                </a:r>
                <a:r>
                  <a:rPr lang="en-US" dirty="0">
                    <a:cs typeface="DejaVu Sans" panose="020B0603030804020204" pitchFamily="34" charset="0"/>
                  </a:rPr>
                  <a:t>low counts in z</a:t>
                </a:r>
              </a:p>
              <a:p>
                <a:pPr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dirty="0">
                    <a:cs typeface="DejaVu Sans" panose="020B0603030804020204" pitchFamily="34" charset="0"/>
                  </a:rPr>
                  <a:t>	</a:t>
                </a:r>
                <a:r>
                  <a:rPr lang="en-US" dirty="0" smtClean="0">
                    <a:cs typeface="DejaVu Sans" panose="020B0603030804020204" pitchFamily="34" charset="0"/>
                  </a:rPr>
                  <a:t>	II</a:t>
                </a:r>
                <a:r>
                  <a:rPr lang="en-US" dirty="0">
                    <a:cs typeface="DejaVu Sans" panose="020B0603030804020204" pitchFamily="34" charset="0"/>
                  </a:rPr>
                  <a:t>) Abnormally high counts in significant regions not including </a:t>
                </a:r>
                <a:r>
                  <a:rPr lang="en-US" dirty="0" smtClean="0">
                    <a:cs typeface="DejaVu Sans" panose="020B0603030804020204" pitchFamily="34" charset="0"/>
                  </a:rPr>
                  <a:t>z</a:t>
                </a:r>
              </a:p>
              <a:p>
                <a:pPr>
                  <a:lnSpc>
                    <a:spcPct val="100000"/>
                  </a:lnSpc>
                  <a:buClrTx/>
                  <a:buFontTx/>
                  <a:buNone/>
                </a:pPr>
                <a:endParaRPr lang="en-US" dirty="0">
                  <a:cs typeface="DejaVu Sans" panose="020B0603030804020204" pitchFamily="34" charset="0"/>
                </a:endParaRPr>
              </a:p>
              <a:p>
                <a:pPr>
                  <a:lnSpc>
                    <a:spcPct val="100000"/>
                  </a:lnSpc>
                  <a:buClrTx/>
                </a:pPr>
                <a:r>
                  <a:rPr lang="en-US" b="1" dirty="0" smtClean="0">
                    <a:cs typeface="DejaVu Sans" panose="020B0603030804020204" pitchFamily="34" charset="0"/>
                  </a:rPr>
                  <a:t>Model approximation</a:t>
                </a:r>
                <a:r>
                  <a:rPr lang="en-US" dirty="0" smtClean="0">
                    <a:cs typeface="DejaVu Sans" panose="020B0603030804020204" pitchFamily="34" charset="0"/>
                  </a:rPr>
                  <a:t>: if </a:t>
                </a:r>
                <a:r>
                  <a:rPr lang="el-GR" dirty="0" smtClean="0"/>
                  <a:t>Σ</a:t>
                </a:r>
                <a:r>
                  <a:rPr lang="fr-FR" i="1" baseline="-25000" dirty="0"/>
                  <a:t>z</a:t>
                </a:r>
                <a:r>
                  <a:rPr lang="el-GR" baseline="-25000" dirty="0"/>
                  <a:t>ϵ</a:t>
                </a:r>
                <a:r>
                  <a:rPr lang="fr-FR" i="1" baseline="-25000" dirty="0" err="1" smtClean="0"/>
                  <a:t>A</a:t>
                </a:r>
                <a:r>
                  <a:rPr lang="fr-FR" i="1" dirty="0" err="1" smtClean="0"/>
                  <a:t>c</a:t>
                </a:r>
                <a:r>
                  <a:rPr lang="fr-FR" i="1" baseline="-25000" dirty="0" err="1" smtClean="0"/>
                  <a:t>zd</a:t>
                </a:r>
                <a:r>
                  <a:rPr lang="en-US" dirty="0" smtClean="0">
                    <a:cs typeface="DejaVu Sans" panose="020B0603030804020204" pitchFamily="34" charset="0"/>
                  </a:rPr>
                  <a:t> and </a:t>
                </a:r>
                <a:r>
                  <a:rPr lang="el-GR" dirty="0" smtClean="0"/>
                  <a:t>Σ</a:t>
                </a:r>
                <a:r>
                  <a:rPr lang="fr-FR" i="1" baseline="-25000" dirty="0"/>
                  <a:t>d</a:t>
                </a:r>
                <a:r>
                  <a:rPr lang="el-GR" baseline="-25000" dirty="0"/>
                  <a:t>ϵ</a:t>
                </a:r>
                <a:r>
                  <a:rPr lang="fr-FR" i="1" baseline="-25000" dirty="0" err="1"/>
                  <a:t>A</a:t>
                </a:r>
                <a:r>
                  <a:rPr lang="fr-FR" i="1" dirty="0" err="1"/>
                  <a:t>c</a:t>
                </a:r>
                <a:r>
                  <a:rPr lang="fr-FR" i="1" baseline="-25000" dirty="0" err="1"/>
                  <a:t>zd</a:t>
                </a:r>
                <a:r>
                  <a:rPr lang="en-US" dirty="0" smtClean="0">
                    <a:cs typeface="DejaVu Sans" panose="020B0603030804020204" pitchFamily="34" charset="0"/>
                  </a:rPr>
                  <a:t> &lt;&lt; total counts C, then counts distribution is approximated by Poisson(</a:t>
                </a:r>
                <a:r>
                  <a:rPr lang="en-US" dirty="0" err="1" smtClean="0">
                    <a:cs typeface="DejaVu Sans" panose="020B0603030804020204" pitchFamily="34" charset="0"/>
                  </a:rPr>
                  <a:t>exp_c</a:t>
                </a:r>
                <a:r>
                  <a:rPr lang="en-US" dirty="0" smtClean="0">
                    <a:cs typeface="DejaVu Sans" panose="020B0603030804020204" pitchFamily="34" charset="0"/>
                  </a:rPr>
                  <a:t>)</a:t>
                </a:r>
              </a:p>
              <a:p>
                <a:pPr>
                  <a:lnSpc>
                    <a:spcPct val="100000"/>
                  </a:lnSpc>
                  <a:buClrTx/>
                </a:pPr>
                <a:r>
                  <a:rPr lang="en-US" dirty="0">
                    <a:cs typeface="DejaVu Sans" panose="020B0603030804020204" pitchFamily="34" charset="0"/>
                  </a:rPr>
                  <a:t>		</a:t>
                </a:r>
                <a:r>
                  <a:rPr lang="en-US" dirty="0" smtClean="0">
                    <a:cs typeface="DejaVu Sans" panose="020B0603030804020204" pitchFamily="34" charset="0"/>
                    <a:sym typeface="Wingdings" panose="05000000000000000000" pitchFamily="2" charset="2"/>
                  </a:rPr>
                  <a:t> Justifies the choice of </a:t>
                </a:r>
                <a:r>
                  <a:rPr lang="en-US" smtClean="0">
                    <a:cs typeface="DejaVu Sans" panose="020B0603030804020204" pitchFamily="34" charset="0"/>
                    <a:sym typeface="Wingdings" panose="05000000000000000000" pitchFamily="2" charset="2"/>
                  </a:rPr>
                  <a:t>Poisson distribution</a:t>
                </a:r>
                <a:r>
                  <a:rPr lang="el-GR" dirty="0"/>
                  <a:t> </a:t>
                </a:r>
                <a:endParaRPr lang="en-US" dirty="0" smtClean="0"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946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688" y="1554163"/>
                <a:ext cx="8320087" cy="4846637"/>
              </a:xfrm>
              <a:prstGeom prst="rect">
                <a:avLst/>
              </a:prstGeom>
              <a:blipFill rotWithShape="0">
                <a:blip r:embed="rId3"/>
                <a:stretch>
                  <a:fillRect l="-659" t="-755" r="-8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1063625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0. Experiment design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65125" y="1646238"/>
            <a:ext cx="8686800" cy="416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 b="1">
                <a:latin typeface="Calibri" panose="020F0502020204030204" pitchFamily="34" charset="0"/>
                <a:cs typeface="DejaVu Sans" panose="020B0603030804020204" pitchFamily="34" charset="0"/>
              </a:rPr>
              <a:t>SaTScan experiment parameters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 b="1">
                <a:latin typeface="Calibri" panose="020F0502020204030204" pitchFamily="34" charset="0"/>
                <a:cs typeface="DejaVu Sans" panose="020B0603030804020204" pitchFamily="34" charset="0"/>
              </a:rPr>
              <a:t>Time analysis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Time bounds: </a:t>
            </a:r>
            <a:r>
              <a:rPr lang="en-US" sz="1100" b="1" i="1">
                <a:latin typeface="Calibri" panose="020F0502020204030204" pitchFamily="34" charset="0"/>
                <a:cs typeface="DejaVu Sans" panose="020B0603030804020204" pitchFamily="34" charset="0"/>
              </a:rPr>
              <a:t>October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Year / Month / Day / Generic: </a:t>
            </a:r>
            <a:r>
              <a:rPr lang="en-US" sz="1100" b="1" i="1">
                <a:latin typeface="Calibri" panose="020F0502020204030204" pitchFamily="34" charset="0"/>
                <a:cs typeface="DejaVu Sans" panose="020B0603030804020204" pitchFamily="34" charset="0"/>
              </a:rPr>
              <a:t>Day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Aggregation period: </a:t>
            </a:r>
            <a:r>
              <a:rPr lang="en-US" sz="1100" b="1" i="1">
                <a:latin typeface="Calibri" panose="020F0502020204030204" pitchFamily="34" charset="0"/>
                <a:cs typeface="DejaVu Sans" panose="020B0603030804020204" pitchFamily="34" charset="0"/>
              </a:rPr>
              <a:t>1 Day (minimum)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Cluster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max/min bounds: </a:t>
            </a:r>
            <a:r>
              <a:rPr lang="en-US" sz="1100" b="1" i="1">
                <a:latin typeface="Calibri" panose="020F0502020204030204" pitchFamily="34" charset="0"/>
                <a:cs typeface="DejaVu Sans" panose="020B0603030804020204" pitchFamily="34" charset="0"/>
              </a:rPr>
              <a:t>all time clusters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Adjust day-of-week: </a:t>
            </a:r>
            <a:r>
              <a:rPr lang="en-US" sz="1100" b="1" i="1">
                <a:latin typeface="Calibri" panose="020F0502020204030204" pitchFamily="34" charset="0"/>
                <a:cs typeface="DejaVu Sans" panose="020B0603030804020204" pitchFamily="34" charset="0"/>
              </a:rPr>
              <a:t>No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 b="1">
                <a:latin typeface="Calibri" panose="020F0502020204030204" pitchFamily="34" charset="0"/>
                <a:cs typeface="DejaVu Sans" panose="020B0603030804020204" pitchFamily="34" charset="0"/>
              </a:rPr>
              <a:t>Spatial analysis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Window shape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Circular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Ellipse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Compactness constraint: none / mid / strong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Cluster size bound / cluster count bound: </a:t>
            </a:r>
            <a:r>
              <a:rPr lang="en-US" sz="1100" i="1">
                <a:latin typeface="Calibri" panose="020F0502020204030204" pitchFamily="34" charset="0"/>
                <a:cs typeface="DejaVu Sans" panose="020B0603030804020204" pitchFamily="34" charset="0"/>
              </a:rPr>
              <a:t>none / 1km / 0.5km for circular – none / 25k cart.units / 10k for ellipses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 b="1">
                <a:latin typeface="Calibri" panose="020F0502020204030204" pitchFamily="34" charset="0"/>
                <a:cs typeface="DejaVu Sans" panose="020B0603030804020204" pitchFamily="34" charset="0"/>
              </a:rPr>
              <a:t>Type of analysis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Retrospective/Prospective: </a:t>
            </a:r>
            <a:r>
              <a:rPr lang="en-US" sz="1100" b="1" i="1">
                <a:latin typeface="Calibri" panose="020F0502020204030204" pitchFamily="34" charset="0"/>
                <a:cs typeface="DejaVu Sans" panose="020B0603030804020204" pitchFamily="34" charset="0"/>
              </a:rPr>
              <a:t>Retrospective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Proba model: </a:t>
            </a:r>
            <a:r>
              <a:rPr lang="en-US" sz="1100" b="1" i="1">
                <a:latin typeface="Calibri" panose="020F0502020204030204" pitchFamily="34" charset="0"/>
                <a:cs typeface="DejaVu Sans" panose="020B0603030804020204" pitchFamily="34" charset="0"/>
              </a:rPr>
              <a:t>Space-Time permutation – only one that fits the data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High/Low rates: </a:t>
            </a:r>
            <a:r>
              <a:rPr lang="en-US" sz="1100" b="1" i="1">
                <a:latin typeface="Calibri" panose="020F0502020204030204" pitchFamily="34" charset="0"/>
                <a:cs typeface="DejaVu Sans" panose="020B0603030804020204" pitchFamily="34" charset="0"/>
              </a:rPr>
              <a:t>Low rates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Cluster selection: </a:t>
            </a:r>
            <a:r>
              <a:rPr lang="en-US" sz="1100" b="1" i="1">
                <a:latin typeface="Calibri" panose="020F0502020204030204" pitchFamily="34" charset="0"/>
                <a:cs typeface="DejaVu Sans" panose="020B0603030804020204" pitchFamily="34" charset="0"/>
              </a:rPr>
              <a:t>No geographical overlap whatever the time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Coord system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Lat/Long or Cartesian: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# Replications: </a:t>
            </a:r>
            <a:r>
              <a:rPr lang="en-US" sz="1100" b="1" i="1">
                <a:latin typeface="Calibri" panose="020F0502020204030204" pitchFamily="34" charset="0"/>
                <a:cs typeface="DejaVu Sans" panose="020B0603030804020204" pitchFamily="34" charset="0"/>
              </a:rPr>
              <a:t>0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Output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Temporal graph for clusters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100">
                <a:latin typeface="Calibri" panose="020F0502020204030204" pitchFamily="34" charset="0"/>
                <a:cs typeface="DejaVu Sans" panose="020B0603030804020204" pitchFamily="34" charset="0"/>
              </a:rPr>
              <a:t>kml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0638" y="-6350"/>
            <a:ext cx="9142412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82563" y="71438"/>
            <a:ext cx="8959850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800" b="1" dirty="0" err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SaTScan</a:t>
            </a:r>
            <a:r>
              <a:rPr lang="en-US" sz="2800" b="1" dirty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 exec. not for event exploration, but source </a:t>
            </a:r>
            <a:r>
              <a:rPr lang="en-US" sz="2800" b="1" dirty="0" smtClean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code - unavailable - </a:t>
            </a:r>
            <a:r>
              <a:rPr lang="en-US" sz="2800" b="1" dirty="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could be adapted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85763" y="1571625"/>
            <a:ext cx="8539162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 marL="644525" indent="-21431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 dirty="0" err="1">
                <a:cs typeface="DejaVu Sans" panose="020B0603030804020204" pitchFamily="34" charset="0"/>
              </a:rPr>
              <a:t>SaTScan</a:t>
            </a:r>
            <a:r>
              <a:rPr lang="en-US" b="1" dirty="0">
                <a:cs typeface="DejaVu Sans" panose="020B0603030804020204" pitchFamily="34" charset="0"/>
              </a:rPr>
              <a:t> is a rather consistent algorithm under a certain cluster size</a:t>
            </a:r>
          </a:p>
          <a:p>
            <a:pPr lvl="2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dirty="0">
                <a:cs typeface="DejaVu Sans" panose="020B0603030804020204" pitchFamily="34" charset="0"/>
              </a:rPr>
              <a:t>Coherent from ~1km radius, gets more consistent for smaller bounds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b="1" dirty="0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 dirty="0" err="1">
                <a:cs typeface="DejaVu Sans" panose="020B0603030804020204" pitchFamily="34" charset="0"/>
              </a:rPr>
              <a:t>SaTScan</a:t>
            </a:r>
            <a:r>
              <a:rPr lang="en-US" b="1" dirty="0">
                <a:cs typeface="DejaVu Sans" panose="020B0603030804020204" pitchFamily="34" charset="0"/>
              </a:rPr>
              <a:t> seems to be time &amp; space additively biased</a:t>
            </a:r>
          </a:p>
          <a:p>
            <a:pPr lvl="2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dirty="0">
                <a:cs typeface="DejaVu Sans" panose="020B0603030804020204" pitchFamily="34" charset="0"/>
              </a:rPr>
              <a:t>Maybe intended not to </a:t>
            </a:r>
            <a:r>
              <a:rPr lang="en-US" dirty="0" smtClean="0">
                <a:cs typeface="DejaVu Sans" panose="020B0603030804020204" pitchFamily="34" charset="0"/>
              </a:rPr>
              <a:t>be trapped in punctual </a:t>
            </a:r>
            <a:r>
              <a:rPr lang="en-US" dirty="0">
                <a:cs typeface="DejaVu Sans" panose="020B0603030804020204" pitchFamily="34" charset="0"/>
              </a:rPr>
              <a:t>hotspots – thought for large-scale outbreak detection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b="1" dirty="0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 dirty="0" err="1">
                <a:cs typeface="DejaVu Sans" panose="020B0603030804020204" pitchFamily="34" charset="0"/>
              </a:rPr>
              <a:t>SaTScan</a:t>
            </a:r>
            <a:r>
              <a:rPr lang="en-US" b="1" dirty="0">
                <a:cs typeface="DejaVu Sans" panose="020B0603030804020204" pitchFamily="34" charset="0"/>
              </a:rPr>
              <a:t> exec display too few clusters to explore events</a:t>
            </a:r>
          </a:p>
          <a:p>
            <a:pPr lvl="2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dirty="0">
                <a:cs typeface="DejaVu Sans" panose="020B0603030804020204" pitchFamily="34" charset="0"/>
              </a:rPr>
              <a:t>Cluster reporting could be adapted with source code but takes </a:t>
            </a:r>
            <a:r>
              <a:rPr lang="en-US" dirty="0" smtClean="0">
                <a:cs typeface="DejaVu Sans" panose="020B0603030804020204" pitchFamily="34" charset="0"/>
              </a:rPr>
              <a:t>time</a:t>
            </a:r>
          </a:p>
          <a:p>
            <a:pPr lvl="2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dirty="0" smtClean="0">
                <a:cs typeface="DejaVu Sans" panose="020B0603030804020204" pitchFamily="34" charset="0"/>
              </a:rPr>
              <a:t>No source code available, but maybe alternative open source tools</a:t>
            </a:r>
            <a:endParaRPr lang="en-US" dirty="0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b="1" dirty="0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 dirty="0" err="1">
                <a:cs typeface="DejaVu Sans" panose="020B0603030804020204" pitchFamily="34" charset="0"/>
              </a:rPr>
              <a:t>SaTScan</a:t>
            </a:r>
            <a:r>
              <a:rPr lang="en-US" b="1" dirty="0">
                <a:cs typeface="DejaVu Sans" panose="020B0603030804020204" pitchFamily="34" charset="0"/>
              </a:rPr>
              <a:t> evaluation could be improved</a:t>
            </a:r>
          </a:p>
          <a:p>
            <a:pPr lvl="2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dirty="0">
                <a:cs typeface="DejaVu Sans" panose="020B0603030804020204" pitchFamily="34" charset="0"/>
              </a:rPr>
              <a:t>Does not detect societal events – but are there many?</a:t>
            </a:r>
          </a:p>
          <a:p>
            <a:pPr lvl="2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dirty="0">
                <a:cs typeface="DejaVu Sans" panose="020B0603030804020204" pitchFamily="34" charset="0"/>
              </a:rPr>
              <a:t>How to evaluate the relevance of low-density region detection?</a:t>
            </a:r>
          </a:p>
          <a:p>
            <a:pPr lvl="2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dirty="0">
                <a:cs typeface="DejaVu Sans" panose="020B0603030804020204" pitchFamily="34" charset="0"/>
              </a:rPr>
              <a:t>Depends on the purpose of the algorithm: detect punctual anomalies (accidents), trends in the city...?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SaTScan experiments summary</a:t>
            </a:r>
          </a:p>
        </p:txBody>
      </p:sp>
      <p:graphicFrame>
        <p:nvGraphicFramePr>
          <p:cNvPr id="5124" name="Group 4"/>
          <p:cNvGraphicFramePr>
            <a:graphicFrameLocks noGrp="1"/>
          </p:cNvGraphicFramePr>
          <p:nvPr/>
        </p:nvGraphicFramePr>
        <p:xfrm>
          <a:off x="434975" y="1725613"/>
          <a:ext cx="8220075" cy="4154741"/>
        </p:xfrm>
        <a:graphic>
          <a:graphicData uri="http://schemas.openxmlformats.org/drawingml/2006/table">
            <a:tbl>
              <a:tblPr/>
              <a:tblGrid>
                <a:gridCol w="1460500"/>
                <a:gridCol w="447675"/>
                <a:gridCol w="474663"/>
                <a:gridCol w="1176337"/>
                <a:gridCol w="681038"/>
                <a:gridCol w="1287462"/>
                <a:gridCol w="809625"/>
                <a:gridCol w="1181100"/>
                <a:gridCol w="701675"/>
              </a:tblGrid>
              <a:tr h="72548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rPr>
                        <a:t>Name of experiment</a:t>
                      </a:r>
                    </a:p>
                  </a:txBody>
                  <a:tcPr marL="90000" marR="90000" marT="15787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Run time PC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Clusters detected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Bound cluster  radius (radius km/semi-minor axis units)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Ellipse constraint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Max/Med/Min cluster size rad km / semi-minor k cart. units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Max/med/min semi-major (k cart.units)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Stat score:  max/nedian/min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Replicas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graph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1’09’’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6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NA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8986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2.4/0.8k/0.2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8986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7500/1200/500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73050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graph05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24’’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10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0.5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8986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0.5/0.48/0.2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8986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4700/2300/1100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73050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graph1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19’’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10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1.0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8986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0.94/0.6/0.08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8986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6700/1500/750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graph_elp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2h10’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3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NA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mid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50/24/10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78/71/20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9300/7600/600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3338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graph_elp_10k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7’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10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10k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mid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10/9.5/6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50/45/8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6300/1400/800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graph_elp_25k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25’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6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25k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Mid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25/23/10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98/72/20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9400/900/75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graph_elp_10k_none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3’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10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10k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none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10/9.7/6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50/49/30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8500/1950/750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graph_elp_10k_strong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7’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10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10k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strong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10/9.7/6.5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50/20/8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5000/1300/750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Noto Sans CJK SC Regular" charset="0"/>
                          <a:cs typeface="Noto Sans CJK SC Regular" charset="0"/>
                        </a:rPr>
                        <a:t>0</a:t>
                      </a:r>
                    </a:p>
                  </a:txBody>
                  <a:tcPr marL="90000" marR="90000" marT="6854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Main limit of executable SaTScan: small number of reported clusters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57200" y="1463675"/>
            <a:ext cx="8412163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>
                <a:cs typeface="DejaVu Sans" panose="020B0603030804020204" pitchFamily="34" charset="0"/>
              </a:rPr>
              <a:t>Small number of reported clusters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>
                <a:cs typeface="DejaVu Sans" panose="020B0603030804020204" pitchFamily="34" charset="0"/>
              </a:rPr>
              <a:t>	→ Maximum = 10, down to 3 sometimes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>
                <a:cs typeface="DejaVu Sans" panose="020B0603030804020204" pitchFamily="34" charset="0"/>
              </a:rPr>
              <a:t>	→ Important parts of Manhattan where no event is detected over the whole 		month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>
                <a:cs typeface="DejaVu Sans" panose="020B0603030804020204" pitchFamily="34" charset="0"/>
              </a:rPr>
              <a:t>	→ Due to </a:t>
            </a:r>
            <a:r>
              <a:rPr lang="en-US" i="1">
                <a:cs typeface="DejaVu Sans" panose="020B0603030804020204" pitchFamily="34" charset="0"/>
              </a:rPr>
              <a:t>“Non-geographical overlap” </a:t>
            </a:r>
            <a:r>
              <a:rPr lang="en-US">
                <a:cs typeface="DejaVu Sans" panose="020B0603030804020204" pitchFamily="34" charset="0"/>
              </a:rPr>
              <a:t>option only?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>
                <a:cs typeface="DejaVu Sans" panose="020B0603030804020204" pitchFamily="34" charset="0"/>
              </a:rPr>
              <a:t>→ Actually, test statistic are computed for every point of the grid. It would be possible to report all of them and choose a significance threshold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>
                <a:cs typeface="DejaVu Sans" panose="020B0603030804020204" pitchFamily="34" charset="0"/>
              </a:rPr>
              <a:t>→ </a:t>
            </a:r>
            <a:r>
              <a:rPr lang="en-US" b="1" i="1">
                <a:cs typeface="DejaVu Sans" panose="020B0603030804020204" pitchFamily="34" charset="0"/>
              </a:rPr>
              <a:t>Makes the results difficult to interpret since for each area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>
                <a:cs typeface="DejaVu Sans" panose="020B0603030804020204" pitchFamily="34" charset="0"/>
              </a:rPr>
              <a:t>Currently, impossible to use SaTScan as an exploratory tool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b="1">
                <a:cs typeface="DejaVu Sans" panose="020B0603030804020204" pitchFamily="34" charset="0"/>
              </a:rPr>
              <a:t>This version is better to detect the most significant event on a given period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1.1. Cluster size bound - Circular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514475"/>
            <a:ext cx="415290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96863" y="6126163"/>
            <a:ext cx="4114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CC9900"/>
                </a:solidFill>
                <a:cs typeface="DejaVu Sans" panose="020B0603030804020204" pitchFamily="34" charset="0"/>
              </a:rPr>
              <a:t>None</a:t>
            </a:r>
            <a:r>
              <a:rPr lang="en-US">
                <a:cs typeface="DejaVu Sans" panose="020B0603030804020204" pitchFamily="34" charset="0"/>
              </a:rPr>
              <a:t>        </a:t>
            </a:r>
            <a:r>
              <a:rPr lang="en-US">
                <a:solidFill>
                  <a:srgbClr val="FF0000"/>
                </a:solidFill>
                <a:cs typeface="DejaVu Sans" panose="020B0603030804020204" pitchFamily="34" charset="0"/>
              </a:rPr>
              <a:t>1km</a:t>
            </a:r>
            <a:r>
              <a:rPr lang="en-US">
                <a:cs typeface="DejaVu Sans" panose="020B0603030804020204" pitchFamily="34" charset="0"/>
              </a:rPr>
              <a:t>       </a:t>
            </a:r>
            <a:r>
              <a:rPr lang="en-US">
                <a:solidFill>
                  <a:srgbClr val="0000CC"/>
                </a:solidFill>
                <a:cs typeface="DejaVu Sans" panose="020B0603030804020204" pitchFamily="34" charset="0"/>
              </a:rPr>
              <a:t>0.5km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479925" y="1554163"/>
            <a:ext cx="4297363" cy="39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Significance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→ </a:t>
            </a:r>
            <a:r>
              <a:rPr lang="en-US" sz="1400">
                <a:cs typeface="DejaVu Sans" panose="020B0603030804020204" pitchFamily="34" charset="0"/>
              </a:rPr>
              <a:t>Increases with cluster size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>
                <a:cs typeface="DejaVu Sans" panose="020B0603030804020204" pitchFamily="34" charset="0"/>
              </a:rPr>
              <a:t>	Max test statistic: 7500 / 6700 / 4500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>
                <a:cs typeface="DejaVu Sans" panose="020B0603030804020204" pitchFamily="34" charset="0"/>
              </a:rPr>
              <a:t>→ More equally distributed with small size bound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>
                <a:cs typeface="DejaVu Sans" panose="020B0603030804020204" pitchFamily="34" charset="0"/>
              </a:rPr>
              <a:t>	Median test statistic: 1200 / 1500 / 2300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Number of clusters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→</a:t>
            </a:r>
            <a:r>
              <a:rPr lang="en-US" sz="1400">
                <a:cs typeface="DejaVu Sans" panose="020B0603030804020204" pitchFamily="34" charset="0"/>
              </a:rPr>
              <a:t> High when small bound (overlap option)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Consistency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>
                <a:cs typeface="DejaVu Sans" panose="020B0603030804020204" pitchFamily="34" charset="0"/>
              </a:rPr>
              <a:t>→ Overlapping clusters always have same dates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→ </a:t>
            </a:r>
            <a:r>
              <a:rPr lang="en-US" sz="1400">
                <a:cs typeface="DejaVu Sans" panose="020B0603030804020204" pitchFamily="34" charset="0"/>
              </a:rPr>
              <a:t>Strong consistency 1km / 0.5km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Event Analysis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→ </a:t>
            </a:r>
            <a:r>
              <a:rPr lang="en-US" sz="1400">
                <a:cs typeface="DejaVu Sans" panose="020B0603030804020204" pitchFamily="34" charset="0"/>
              </a:rPr>
              <a:t>Halloween parade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>
                <a:cs typeface="DejaVu Sans" panose="020B0603030804020204" pitchFamily="34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1.2. Cluster size bound - Ellipses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937125" y="6400800"/>
            <a:ext cx="4114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>
                <a:solidFill>
                  <a:srgbClr val="CC9900"/>
                </a:solidFill>
                <a:cs typeface="DejaVu Sans" panose="020B0603030804020204" pitchFamily="34" charset="0"/>
              </a:rPr>
              <a:t>None</a:t>
            </a:r>
            <a:r>
              <a:rPr lang="en-US">
                <a:cs typeface="DejaVu Sans" panose="020B0603030804020204" pitchFamily="34" charset="0"/>
              </a:rPr>
              <a:t>        </a:t>
            </a:r>
            <a:r>
              <a:rPr lang="en-US">
                <a:solidFill>
                  <a:srgbClr val="FF0000"/>
                </a:solidFill>
                <a:cs typeface="DejaVu Sans" panose="020B0603030804020204" pitchFamily="34" charset="0"/>
              </a:rPr>
              <a:t>25k</a:t>
            </a:r>
            <a:r>
              <a:rPr lang="en-US">
                <a:cs typeface="DejaVu Sans" panose="020B0603030804020204" pitchFamily="34" charset="0"/>
              </a:rPr>
              <a:t>       </a:t>
            </a:r>
            <a:r>
              <a:rPr lang="en-US">
                <a:solidFill>
                  <a:srgbClr val="0000CC"/>
                </a:solidFill>
                <a:cs typeface="DejaVu Sans" panose="020B0603030804020204" pitchFamily="34" charset="0"/>
              </a:rPr>
              <a:t>10k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479925" y="1554163"/>
            <a:ext cx="4297363" cy="33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Significance → same as circular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→ </a:t>
            </a:r>
            <a:r>
              <a:rPr lang="en-US" sz="1400">
                <a:cs typeface="DejaVu Sans" panose="020B0603030804020204" pitchFamily="34" charset="0"/>
              </a:rPr>
              <a:t>Increases with cluster size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>
                <a:cs typeface="DejaVu Sans" panose="020B0603030804020204" pitchFamily="34" charset="0"/>
              </a:rPr>
              <a:t>→ More equally distributed with small size bound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Number of clusters → same as circular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→</a:t>
            </a:r>
            <a:r>
              <a:rPr lang="en-US" sz="1400">
                <a:cs typeface="DejaVu Sans" panose="020B0603030804020204" pitchFamily="34" charset="0"/>
              </a:rPr>
              <a:t> High when small bound (overlap option)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Consistency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>
                <a:cs typeface="DejaVu Sans" panose="020B0603030804020204" pitchFamily="34" charset="0"/>
              </a:rPr>
              <a:t>→ Overlapping clusters always have same dates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→ </a:t>
            </a:r>
            <a:r>
              <a:rPr lang="en-US" sz="1400">
                <a:cs typeface="DejaVu Sans" panose="020B0603030804020204" pitchFamily="34" charset="0"/>
              </a:rPr>
              <a:t>Strong consistency for high test significances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>
                <a:cs typeface="DejaVu Sans" panose="020B0603030804020204" pitchFamily="34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06475"/>
            <a:ext cx="3130550" cy="580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664075" y="4297363"/>
            <a:ext cx="3475038" cy="1279525"/>
          </a:xfrm>
          <a:prstGeom prst="rect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>
                <a:cs typeface="DejaVu Sans" panose="020B0603030804020204" pitchFamily="34" charset="0"/>
              </a:rPr>
              <a:t>Small bound allows to detect a </a:t>
            </a: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>
                <a:cs typeface="DejaVu Sans" panose="020B0603030804020204" pitchFamily="34" charset="0"/>
              </a:rPr>
              <a:t>greater number of clusters of </a:t>
            </a: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>
                <a:cs typeface="DejaVu Sans" panose="020B0603030804020204" pitchFamily="34" charset="0"/>
              </a:rPr>
              <a:t>more even significance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846638" y="6143625"/>
            <a:ext cx="3840162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76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i="1"/>
              <a:t>Bound in cartesian units, arbitrary unit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1.2. Cluster size bound - Ellipses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189038" y="6035675"/>
            <a:ext cx="1828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>
                <a:solidFill>
                  <a:srgbClr val="0000CC"/>
                </a:solidFill>
                <a:cs typeface="DejaVu Sans" panose="020B0603030804020204" pitchFamily="34" charset="0"/>
              </a:rPr>
              <a:t>2k units size bound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022725" y="1592263"/>
            <a:ext cx="4754563" cy="215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76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/>
              <a:t>Events are focused on main lowspots</a:t>
            </a:r>
          </a:p>
          <a:p>
            <a:pPr>
              <a:buClrTx/>
              <a:buFontTx/>
              <a:buNone/>
            </a:pPr>
            <a:r>
              <a:rPr lang="en-US" sz="1400" i="1"/>
              <a:t>→ </a:t>
            </a:r>
            <a:r>
              <a:rPr lang="en-US" sz="1400"/>
              <a:t>Consistent events compared to bigger size bounds</a:t>
            </a:r>
          </a:p>
          <a:p>
            <a:pPr>
              <a:buClrTx/>
              <a:buFontTx/>
              <a:buNone/>
            </a:pPr>
            <a:endParaRPr lang="en-US" sz="1400"/>
          </a:p>
          <a:p>
            <a:pPr>
              <a:buClrTx/>
              <a:buFontTx/>
              <a:buNone/>
            </a:pPr>
            <a:endParaRPr lang="en-US" sz="140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71600"/>
            <a:ext cx="28321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2. Circles vs Ellipses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371600"/>
            <a:ext cx="2895600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1371600"/>
            <a:ext cx="3005137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1401763"/>
            <a:ext cx="2743200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52413" y="0"/>
            <a:ext cx="6696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-6350"/>
            <a:ext cx="9142413" cy="119380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	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5288" y="71438"/>
            <a:ext cx="8747125" cy="577850"/>
          </a:xfrm>
          <a:prstGeom prst="rect">
            <a:avLst/>
          </a:prstGeom>
          <a:solidFill>
            <a:srgbClr val="2540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3200" b="1">
                <a:solidFill>
                  <a:srgbClr val="FFFFFF"/>
                </a:solidFill>
                <a:latin typeface="Calibri" panose="020F0502020204030204" pitchFamily="34" charset="0"/>
                <a:cs typeface="DejaVu Sans" panose="020B0603030804020204" pitchFamily="34" charset="0"/>
              </a:rPr>
              <a:t>2. Circles vs Ellipses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57200" y="1554163"/>
            <a:ext cx="8320088" cy="484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Significance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→ </a:t>
            </a:r>
            <a:r>
              <a:rPr lang="en-US" sz="1400">
                <a:cs typeface="DejaVu Sans" panose="020B0603030804020204" pitchFamily="34" charset="0"/>
              </a:rPr>
              <a:t>Ellipse clusters have ~25% better test statistic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>
                <a:cs typeface="DejaVu Sans" panose="020B0603030804020204" pitchFamily="34" charset="0"/>
              </a:rPr>
              <a:t>→ More equally distributed with small size bound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>
                <a:cs typeface="DejaVu Sans" panose="020B0603030804020204" pitchFamily="34" charset="0"/>
              </a:rPr>
              <a:t>	Median test statistic: 1200 / 1500 / 2300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Number of clusters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→ </a:t>
            </a:r>
            <a:r>
              <a:rPr lang="en-US" sz="1400">
                <a:cs typeface="DejaVu Sans" panose="020B0603030804020204" pitchFamily="34" charset="0"/>
              </a:rPr>
              <a:t>Similar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Shape of clusters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→ </a:t>
            </a:r>
            <a:r>
              <a:rPr lang="en-US" sz="1400">
                <a:cs typeface="DejaVu Sans" panose="020B0603030804020204" pitchFamily="34" charset="0"/>
              </a:rPr>
              <a:t>Flat ellipses are favored, possibly because they fit better the road network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Consistency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→</a:t>
            </a:r>
            <a:r>
              <a:rPr lang="en-US" sz="1400">
                <a:cs typeface="DejaVu Sans" panose="020B0603030804020204" pitchFamily="34" charset="0"/>
              </a:rPr>
              <a:t> Quite bad for none or large size bounds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>
                <a:cs typeface="DejaVu Sans" panose="020B0603030804020204" pitchFamily="34" charset="0"/>
              </a:rPr>
              <a:t>→ Very strong with small size bounds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>
                <a:cs typeface="DejaVu Sans" panose="020B0603030804020204" pitchFamily="34" charset="0"/>
              </a:rPr>
              <a:t>→ Most overlapping events have same dates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Computation for circles is much cheaper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 b="1">
                <a:cs typeface="DejaVu Sans" panose="020B0603030804020204" pitchFamily="34" charset="0"/>
              </a:rPr>
              <a:t>→ </a:t>
            </a:r>
            <a:r>
              <a:rPr lang="en-US" sz="1400">
                <a:cs typeface="DejaVu Sans" panose="020B0603030804020204" pitchFamily="34" charset="0"/>
              </a:rPr>
              <a:t>No bound: x120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>
                <a:cs typeface="DejaVu Sans" panose="020B0603030804020204" pitchFamily="34" charset="0"/>
              </a:rPr>
              <a:t>→ Mid bound: x50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>
                <a:cs typeface="DejaVu Sans" panose="020B0603030804020204" pitchFamily="34" charset="0"/>
              </a:rPr>
              <a:t>→ Small bound: x30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sz="1400">
                <a:cs typeface="DejaVu Sans" panose="020B0603030804020204" pitchFamily="34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>
              <a:cs typeface="DejaVu Sans" panose="020B0603030804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1649</Words>
  <Application>Microsoft Office PowerPoint</Application>
  <PresentationFormat>On-screen Show (4:3)</PresentationFormat>
  <Paragraphs>615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DejaVu Sans</vt:lpstr>
      <vt:lpstr>Noto Sans CJK SC Regular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Ferdinand Legros</dc:creator>
  <cp:keywords/>
  <dc:description/>
  <cp:lastModifiedBy>Ferdinand</cp:lastModifiedBy>
  <cp:revision>101</cp:revision>
  <cp:lastPrinted>1601-01-01T00:00:00Z</cp:lastPrinted>
  <dcterms:created xsi:type="dcterms:W3CDTF">2015-11-27T16:18:52Z</dcterms:created>
  <dcterms:modified xsi:type="dcterms:W3CDTF">2016-06-24T19:37:08Z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École Polytechnique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1</vt:r8>
  </property>
</Properties>
</file>