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3" r:id="rId3"/>
    <p:sldId id="342" r:id="rId4"/>
    <p:sldId id="307" r:id="rId5"/>
    <p:sldId id="345" r:id="rId6"/>
    <p:sldId id="347" r:id="rId7"/>
    <p:sldId id="346" r:id="rId8"/>
    <p:sldId id="344" r:id="rId9"/>
    <p:sldId id="348" r:id="rId10"/>
    <p:sldId id="349" r:id="rId11"/>
    <p:sldId id="31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4660"/>
  </p:normalViewPr>
  <p:slideViewPr>
    <p:cSldViewPr snapToGrid="0">
      <p:cViewPr>
        <p:scale>
          <a:sx n="66" d="100"/>
          <a:sy n="66" d="100"/>
        </p:scale>
        <p:origin x="9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B0F5-FE20-4534-A188-72175C25868D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9117-7054-4E4A-8492-B957719F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4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1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3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1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3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5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06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05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4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7532-A5D2-4801-A9AC-E528B16AC7F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-1" y="0"/>
            <a:ext cx="12192001" cy="4043966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22" y="64"/>
              <a:ext cx="5261" cy="3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state-of-the-art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Research articles summary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2016/06/30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– Parallel monitoring: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2014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r>
                <a:rPr lang="en-US" sz="2903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interesting for Time Series baseline computing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02578"/>
            <a:ext cx="112174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</a:t>
            </a:r>
            <a:r>
              <a:rPr lang="en-US" sz="1600" dirty="0"/>
              <a:t>: </a:t>
            </a:r>
            <a:r>
              <a:rPr lang="en-US" sz="1600" dirty="0" smtClean="0"/>
              <a:t>statistical-regression-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, unsupervised, point anomalies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Goal</a:t>
            </a:r>
            <a:r>
              <a:rPr lang="en-US" sz="1600" dirty="0" smtClean="0">
                <a:sym typeface="Wingdings" panose="05000000000000000000" pitchFamily="2" charset="2"/>
              </a:rPr>
              <a:t>: Compute forecasted time series for count traffic data, anomaly detected when point counts differ too much (threshold)</a:t>
            </a:r>
            <a:endParaRPr lang="en-US" sz="1600" b="1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Method</a:t>
            </a:r>
            <a:endParaRPr lang="en-US" sz="1600" b="1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Compute forecast time series: adapted to traffic data  </a:t>
            </a:r>
            <a:r>
              <a:rPr lang="en-US" sz="1600" b="1" i="1" dirty="0" smtClean="0">
                <a:sym typeface="Wingdings" panose="05000000000000000000" pitchFamily="2" charset="2"/>
              </a:rPr>
              <a:t>main interest of article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Seasonal ARIMA + GARCH filter  predict time varying conditional variance of points counts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When count &gt; forecast + 3 standard deviation  outlier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Monitor all points outliers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r>
              <a:rPr lang="en-US" sz="1600" b="1" dirty="0" smtClean="0"/>
              <a:t>Data: </a:t>
            </a:r>
            <a:r>
              <a:rPr lang="en-US" sz="1600" dirty="0" smtClean="0">
                <a:sym typeface="Wingdings" panose="05000000000000000000" pitchFamily="2" charset="2"/>
              </a:rPr>
              <a:t>Count traffic volume by sensors: 36 locations, time step 15min, ~ 4 months</a:t>
            </a:r>
          </a:p>
        </p:txBody>
      </p:sp>
    </p:spTree>
    <p:extLst>
      <p:ext uri="{BB962C8B-B14F-4D97-AF65-F5344CB8AC3E}">
        <p14:creationId xmlns:p14="http://schemas.microsoft.com/office/powerpoint/2010/main" val="2605294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6/6 - Next steps</a:t>
              </a:r>
              <a:endParaRPr lang="en-US" sz="2903" b="1" i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714" y="1306286"/>
            <a:ext cx="9898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Clustering methods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PCA for collective points?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Further </a:t>
            </a:r>
            <a:r>
              <a:rPr lang="en-US" b="1" dirty="0" err="1" smtClean="0"/>
              <a:t>SoA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587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2016-06-30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Presentation Plan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429555"/>
            <a:ext cx="110220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State-of-the art overview update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A Scan Statistic OD: Wu 2010 </a:t>
            </a:r>
            <a:r>
              <a:rPr lang="en-US" b="1" dirty="0" err="1" smtClean="0"/>
              <a:t>Outstrech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A Hidden Markov Model OD: Yang 2011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PCA OD: Yang 2011, Yang 2014, Chawla 2012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Parallel Monitoring and Time series forecast as OD baseline: </a:t>
            </a:r>
            <a:r>
              <a:rPr lang="en-US" b="1" dirty="0" err="1" smtClean="0"/>
              <a:t>Trilles</a:t>
            </a:r>
            <a:r>
              <a:rPr lang="en-US" b="1" dirty="0" smtClean="0"/>
              <a:t> 2015, </a:t>
            </a:r>
            <a:r>
              <a:rPr lang="en-US" b="1" dirty="0" err="1" smtClean="0"/>
              <a:t>Guo</a:t>
            </a:r>
            <a:r>
              <a:rPr lang="en-US" b="1" dirty="0" smtClean="0"/>
              <a:t> 2014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Graphs and spatial data (quick)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Next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372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Categories of Anomaly Detection techniques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163190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Classification-based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163190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 classification method on data, and then examine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class / excluded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points </a:t>
            </a:r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Multiclass / One-normal-class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 work on numeric univariate data?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Possible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Networks  Wong 2003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SVM on temporal sequence  Perkin 2003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Rule-based Wong 2002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Supervised / Semisupervised / Unsupervised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6396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Density / Nearest Neighbors-based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36396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Looks promising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based on continuous distance</a:t>
            </a:r>
          </a:p>
          <a:p>
            <a:pPr marL="1587" lvl="0"/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Distance to k-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nearest-neighbor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Density of local neighborhood</a:t>
            </a:r>
          </a:p>
          <a:p>
            <a:pPr marL="1587"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Local Outlier Factor  Sun &amp; Chawla 04 on climate data</a:t>
            </a:r>
          </a:p>
          <a:p>
            <a:pPr marL="1587"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Unsupervised / Semisupervised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602" y="1037040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Supervision of techniques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9602" y="1439099"/>
            <a:ext cx="3835626" cy="25911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Supervised</a:t>
            </a:r>
            <a:r>
              <a:rPr lang="en-US" sz="1200" dirty="0" smtClean="0">
                <a:solidFill>
                  <a:prstClr val="black"/>
                </a:solidFill>
              </a:rPr>
              <a:t>: build </a:t>
            </a:r>
            <a:r>
              <a:rPr lang="en-US" sz="1200" dirty="0">
                <a:solidFill>
                  <a:prstClr val="black"/>
                </a:solidFill>
              </a:rPr>
              <a:t>prediction model from labeled </a:t>
            </a:r>
            <a:r>
              <a:rPr lang="en-US" sz="1200" dirty="0" smtClean="0">
                <a:solidFill>
                  <a:prstClr val="black"/>
                </a:solidFill>
              </a:rPr>
              <a:t>data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dirty="0" smtClean="0">
                <a:solidFill>
                  <a:prstClr val="black"/>
                </a:solidFill>
              </a:rPr>
              <a:t>Semisupervised: </a:t>
            </a:r>
            <a:r>
              <a:rPr lang="en-US" sz="1200" dirty="0" smtClean="0">
                <a:solidFill>
                  <a:prstClr val="black"/>
                </a:solidFill>
              </a:rPr>
              <a:t>Assume </a:t>
            </a:r>
            <a:r>
              <a:rPr lang="en-US" sz="1200" dirty="0">
                <a:solidFill>
                  <a:prstClr val="black"/>
                </a:solidFill>
              </a:rPr>
              <a:t>that labeled data only for normal </a:t>
            </a:r>
            <a:r>
              <a:rPr lang="en-US" sz="1200" dirty="0" smtClean="0">
                <a:solidFill>
                  <a:prstClr val="black"/>
                </a:solidFill>
              </a:rPr>
              <a:t>(most common) or </a:t>
            </a:r>
            <a:r>
              <a:rPr lang="en-US" sz="1200" dirty="0" err="1" smtClean="0">
                <a:solidFill>
                  <a:prstClr val="black"/>
                </a:solidFill>
              </a:rPr>
              <a:t>ano</a:t>
            </a:r>
            <a:r>
              <a:rPr lang="en-US" sz="1200" dirty="0" smtClean="0">
                <a:solidFill>
                  <a:prstClr val="black"/>
                </a:solidFill>
              </a:rPr>
              <a:t> class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dirty="0" smtClean="0">
                <a:solidFill>
                  <a:prstClr val="black"/>
                </a:solidFill>
              </a:rPr>
              <a:t>Unsupervised</a:t>
            </a:r>
            <a:endParaRPr lang="en-US" sz="1200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Assumption: normal data is far more frequent than </a:t>
            </a:r>
            <a:r>
              <a:rPr lang="en-US" sz="1200" dirty="0" smtClean="0">
                <a:solidFill>
                  <a:prstClr val="black"/>
                </a:solidFill>
              </a:rPr>
              <a:t>anomaly</a:t>
            </a:r>
            <a:endParaRPr lang="en-US" sz="12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Semisupervised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 unsupervised if learning on unlabeled </a:t>
            </a:r>
            <a:r>
              <a:rPr lang="en-US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data if very 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few anomalies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582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Clustering-based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82582" y="4589056"/>
            <a:ext cx="3835626" cy="216365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One normal cluster, excluded points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outliers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Outliers close to clusters’ borders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 of anomalous points</a:t>
            </a:r>
          </a:p>
          <a:p>
            <a:pPr marL="1587" lvl="0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DBScan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waive height anomaly, 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36396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136396" y="4589056"/>
            <a:ext cx="3835626" cy="21455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statistical model to normal behavior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Detected anomaly depends on the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Observation significantly different  outliers</a:t>
            </a:r>
          </a:p>
          <a:p>
            <a:pPr marL="1587"/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/ Non-parametric model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Regression?  analyze residuals // </a:t>
            </a:r>
            <a:r>
              <a:rPr lang="en-US" sz="1200" b="1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2014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b="1" i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Basic LRT framework: 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//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2010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Hidden Markov Models 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2011</a:t>
            </a:r>
            <a:endParaRPr lang="en-US" sz="12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Better computation: Neill,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3190" y="4074723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methods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163190" y="4486847"/>
            <a:ext cx="3835626" cy="23711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Depth based // computation geometry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see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Compute different layers of k-d convex hulls  inefficient for large datasets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(attributes or rows? </a:t>
            </a:r>
            <a:r>
              <a:rPr lang="en-US" sz="11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Used for spatial outlier </a:t>
            </a: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detection (Where?)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Information theoretic AD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the subset that when removed decrease complexity the most  anomaly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Applied to spatial data  Lin &amp; Brown 2003</a:t>
            </a:r>
          </a:p>
          <a:p>
            <a:pPr marL="1587" lvl="0"/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Spectral AD // </a:t>
            </a:r>
            <a:r>
              <a:rPr lang="en-US" sz="11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PCA: Yang 2011-2014, Chawla 2012</a:t>
            </a:r>
            <a:endParaRPr lang="en-US" sz="11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Change space so that anomalies stand out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 time series  Ide &amp; Kashima 2004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396" y="4150102"/>
            <a:ext cx="3835626" cy="2678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22" y="1011986"/>
            <a:ext cx="7939694" cy="2963610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5612" y="347960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Complete with computation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4358" y="5932045"/>
            <a:ext cx="3394502" cy="217715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4292" y="583556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Where is Wavelet method?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3190" y="6248888"/>
            <a:ext cx="3394502" cy="5527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27563" y="5743977"/>
            <a:ext cx="3394503" cy="5733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271" y="4150102"/>
            <a:ext cx="3853937" cy="2584527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1/6 – State-of-the-art review update - Rao 2012: ST Data Mining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&amp; </a:t>
              </a:r>
            </a:p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Shekhar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2011: Identifying patterns in spatial information: a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survey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5142" y="1237343"/>
            <a:ext cx="1596571" cy="8998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Trend prediction / Regression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145142" y="2287814"/>
            <a:ext cx="1596571" cy="11665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 Clustering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45142" y="3643085"/>
            <a:ext cx="1596571" cy="8998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 Outlier Detection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145142" y="4731656"/>
            <a:ext cx="1596571" cy="8998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Spatial</a:t>
            </a:r>
            <a:r>
              <a:rPr lang="en-US" sz="1400" b="1" dirty="0" smtClean="0"/>
              <a:t> Hotspot analysis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45142" y="5820227"/>
            <a:ext cx="1596571" cy="8998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Out-of-scope tasks</a:t>
            </a:r>
            <a:endParaRPr 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0250" y="1237343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Han 2003: predict spreading of disease from highway network, wind, temperature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Climate conditions  Spatial Autoregressive Models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Ekram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2011: Prediction of total mercury of Lake Erie  Bayesian statistics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0" y="2287814"/>
            <a:ext cx="792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Birant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2007: ST-DBSCAN, applied to 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Manso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: DB-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SMoT</a:t>
            </a: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Moving clusters  P2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Cai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2006: Clustering based on point density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Software for </a:t>
            </a:r>
            <a:r>
              <a:rPr lang="en-US" sz="1400" u="sng" dirty="0">
                <a:latin typeface="Calibri" panose="020F0502020204030204" pitchFamily="34" charset="0"/>
                <a:sym typeface="Wingdings" panose="05000000000000000000" pitchFamily="2" charset="2"/>
              </a:rPr>
              <a:t>spatial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clustering: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AroGIS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9.3 Spatial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Statitisc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, Oracle 10g,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CrimeStat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, Terra Seer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0" y="3643085"/>
            <a:ext cx="946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Multi-dimensional based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/ Graph-based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Basic visualization techniques such as scatterplots  P2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Software for </a:t>
            </a:r>
            <a:r>
              <a:rPr lang="en-US" sz="1400" u="sng" dirty="0">
                <a:latin typeface="Calibri" panose="020F0502020204030204" pitchFamily="34" charset="0"/>
                <a:sym typeface="Wingdings" panose="05000000000000000000" pitchFamily="2" charset="2"/>
              </a:rPr>
              <a:t>spatial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OD: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AroGIS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9.3 Spatial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Statitisc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GeoData</a:t>
            </a: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References in sensor anomaly detection / traffic  need to check if in scope (beware sensors + network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0250" y="4753458"/>
            <a:ext cx="946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Levine 2010: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CrimeStat</a:t>
            </a: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Software: SANET,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AroGIS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9,3 Spatial Statistics </a:t>
            </a: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tool,GeoData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  spatial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-Neill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0" y="5820227"/>
            <a:ext cx="361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Discovering Movement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Cascading ST 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co-location 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Data Classification</a:t>
            </a:r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619750" y="5820227"/>
            <a:ext cx="4743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ST Topological 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ST Association rules </a:t>
            </a:r>
            <a:endParaRPr lang="en-US" sz="14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</a:t>
            </a:r>
            <a:r>
              <a:rPr lang="en-US" sz="1400" dirty="0">
                <a:latin typeface="Calibri" panose="020F0502020204030204" pitchFamily="34" charset="0"/>
                <a:sym typeface="Wingdings" panose="05000000000000000000" pitchFamily="2" charset="2"/>
              </a:rPr>
              <a:t>Neighborhood definition</a:t>
            </a:r>
          </a:p>
        </p:txBody>
      </p:sp>
    </p:spTree>
    <p:extLst>
      <p:ext uri="{BB962C8B-B14F-4D97-AF65-F5344CB8AC3E}">
        <p14:creationId xmlns:p14="http://schemas.microsoft.com/office/powerpoint/2010/main" val="3651774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2/6 - Wu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&amp; Chawla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2010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err="1">
                  <a:solidFill>
                    <a:srgbClr val="FFFFFF"/>
                  </a:solidFill>
                  <a:latin typeface="Calibri" panose="020F0502020204030204" pitchFamily="34" charset="0"/>
                </a:rPr>
                <a:t>Outstrech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, a scan statistic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STOD </a:t>
              </a:r>
            </a:p>
            <a:p>
              <a:r>
                <a:rPr lang="en-US" sz="2903" b="1" i="1" u="sng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Another way to consider time in </a:t>
              </a:r>
              <a:r>
                <a:rPr lang="en-US" sz="2903" b="1" i="1" u="sng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endParaRPr lang="en-US" sz="2903" b="1" i="1" u="sng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283" y="1166701"/>
            <a:ext cx="107986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anose="05000000000000000000" pitchFamily="2" charset="2"/>
              </a:rPr>
              <a:t>Category</a:t>
            </a:r>
            <a:r>
              <a:rPr lang="en-US" sz="1600" dirty="0" smtClean="0">
                <a:sym typeface="Wingdings" panose="05000000000000000000" pitchFamily="2" charset="2"/>
              </a:rPr>
              <a:t>: Statistical-Distribution based / Collective / (Context-based) // </a:t>
            </a:r>
            <a:r>
              <a:rPr lang="en-US" sz="1600" dirty="0" err="1" smtClean="0">
                <a:sym typeface="Wingdings" panose="05000000000000000000" pitchFamily="2" charset="2"/>
              </a:rPr>
              <a:t>Kulldorff</a:t>
            </a:r>
            <a:r>
              <a:rPr lang="en-US" sz="1600" dirty="0" smtClean="0">
                <a:sym typeface="Wingdings" panose="05000000000000000000" pitchFamily="2" charset="2"/>
              </a:rPr>
              <a:t>-Neill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Goal</a:t>
            </a:r>
            <a:r>
              <a:rPr lang="en-US" sz="1600" dirty="0" smtClean="0">
                <a:sym typeface="Wingdings" panose="05000000000000000000" pitchFamily="2" charset="2"/>
              </a:rPr>
              <a:t>: find </a:t>
            </a:r>
            <a:r>
              <a:rPr lang="en-US" sz="1600" b="1" dirty="0" smtClean="0">
                <a:sym typeface="Wingdings" panose="05000000000000000000" pitchFamily="2" charset="2"/>
              </a:rPr>
              <a:t>moving</a:t>
            </a:r>
            <a:r>
              <a:rPr lang="en-US" sz="1600" dirty="0" smtClean="0">
                <a:sym typeface="Wingdings" panose="05000000000000000000" pitchFamily="2" charset="2"/>
              </a:rPr>
              <a:t> paths of the most significant outlier regions over several time </a:t>
            </a:r>
            <a:r>
              <a:rPr lang="en-US" sz="1600" dirty="0" smtClean="0">
                <a:sym typeface="Wingdings" panose="05000000000000000000" pitchFamily="2" charset="2"/>
              </a:rPr>
              <a:t>periods  </a:t>
            </a:r>
            <a:r>
              <a:rPr lang="en-US" sz="1600" b="1" i="1" dirty="0" smtClean="0">
                <a:sym typeface="Wingdings" panose="05000000000000000000" pitchFamily="2" charset="2"/>
              </a:rPr>
              <a:t>adaptable for static events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Method</a:t>
            </a:r>
            <a:endParaRPr lang="en-US" sz="1600" b="1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Find spatial outliers for each time </a:t>
            </a:r>
            <a:r>
              <a:rPr lang="en-US" sz="1600" dirty="0" smtClean="0">
                <a:sym typeface="Wingdings" panose="05000000000000000000" pitchFamily="2" charset="2"/>
              </a:rPr>
              <a:t>step with ~ </a:t>
            </a:r>
            <a:r>
              <a:rPr lang="en-US" sz="1600" dirty="0" err="1" smtClean="0">
                <a:sym typeface="Wingdings" panose="05000000000000000000" pitchFamily="2" charset="2"/>
              </a:rPr>
              <a:t>Kulldorff</a:t>
            </a:r>
            <a:r>
              <a:rPr lang="en-US" sz="1600" dirty="0" smtClean="0">
                <a:sym typeface="Wingdings" panose="05000000000000000000" pitchFamily="2" charset="2"/>
              </a:rPr>
              <a:t> scan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sym typeface="Wingdings" panose="05000000000000000000" pitchFamily="2" charset="2"/>
              </a:rPr>
              <a:t>Track moving outliers over </a:t>
            </a:r>
            <a:r>
              <a:rPr lang="en-US" sz="1600" dirty="0" smtClean="0">
                <a:sym typeface="Wingdings" panose="05000000000000000000" pitchFamily="2" charset="2"/>
              </a:rPr>
              <a:t>time with stretching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Streches</a:t>
            </a:r>
            <a:r>
              <a:rPr lang="en-US" sz="1600" dirty="0">
                <a:sym typeface="Wingdings" panose="05000000000000000000" pitchFamily="2" charset="2"/>
              </a:rPr>
              <a:t> regions and monitor the stretched region over time  if cluster appear in the stretched region at another time, added to sequence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Complexity: O(n^3) for n~ time period ~ k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Application</a:t>
            </a:r>
            <a:r>
              <a:rPr lang="en-US" sz="1600" dirty="0" smtClean="0">
                <a:sym typeface="Wingdings" panose="05000000000000000000" pitchFamily="2" charset="2"/>
              </a:rPr>
              <a:t>: analysis of El Nino Southern Oscillation phenomenon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Data</a:t>
            </a:r>
            <a:r>
              <a:rPr lang="en-US" sz="1600" dirty="0" smtClean="0">
                <a:sym typeface="Wingdings" panose="05000000000000000000" pitchFamily="2" charset="2"/>
              </a:rPr>
              <a:t>: Grid precipitation count data </a:t>
            </a:r>
            <a:r>
              <a:rPr lang="en-US" sz="1600" dirty="0">
                <a:sym typeface="Wingdings" panose="05000000000000000000" pitchFamily="2" charset="2"/>
              </a:rPr>
              <a:t> 713 </a:t>
            </a:r>
            <a:r>
              <a:rPr lang="en-US" sz="1600" dirty="0" smtClean="0">
                <a:sym typeface="Wingdings" panose="05000000000000000000" pitchFamily="2" charset="2"/>
              </a:rPr>
              <a:t>cells / Years 95  2004   </a:t>
            </a:r>
            <a:r>
              <a:rPr lang="en-US" sz="1600" dirty="0">
                <a:sym typeface="Wingdings" panose="05000000000000000000" pitchFamily="2" charset="2"/>
              </a:rPr>
              <a:t>Total values: </a:t>
            </a:r>
            <a:r>
              <a:rPr lang="en-US" sz="1600" dirty="0" smtClean="0">
                <a:sym typeface="Wingdings" panose="05000000000000000000" pitchFamily="2" charset="2"/>
              </a:rPr>
              <a:t>2,5M</a:t>
            </a:r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78" y="3892256"/>
            <a:ext cx="2083257" cy="17276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64695" y="3829940"/>
            <a:ext cx="6963881" cy="1852255"/>
            <a:chOff x="2978405" y="4432431"/>
            <a:chExt cx="5944903" cy="1384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405" y="4432431"/>
              <a:ext cx="5944903" cy="10670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1649" y="5550423"/>
              <a:ext cx="5538414" cy="266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874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3/6 – Yang 2011: A Hidden Markov Model STOD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r>
                <a:rPr lang="en-US" sz="2903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Relevant </a:t>
              </a:r>
              <a:r>
                <a:rPr lang="en-US" sz="2903" b="1" i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but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not easily </a:t>
              </a:r>
              <a:r>
                <a:rPr lang="en-US" sz="2903" b="1" i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directly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02578"/>
            <a:ext cx="112174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</a:t>
            </a:r>
            <a:r>
              <a:rPr lang="en-US" sz="1600" dirty="0"/>
              <a:t>: statistical with a clustering first step, </a:t>
            </a:r>
            <a:r>
              <a:rPr lang="en-US" sz="1600" dirty="0" smtClean="0"/>
              <a:t>unsupervised, collective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Goal</a:t>
            </a:r>
            <a:r>
              <a:rPr lang="en-US" sz="1600" dirty="0" smtClean="0">
                <a:sym typeface="Wingdings" panose="05000000000000000000" pitchFamily="2" charset="2"/>
              </a:rPr>
              <a:t>: Detect moving objects anomalous trajectories but applicable to urban data, online</a:t>
            </a:r>
            <a:endParaRPr lang="en-US" sz="1600" b="1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Method</a:t>
            </a:r>
            <a:endParaRPr lang="en-US" sz="16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Data: </a:t>
            </a:r>
            <a:r>
              <a:rPr lang="en-US" sz="1600" dirty="0"/>
              <a:t>M regions, T time steps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T-long M-dimensional vector sequence (O_1,…O_T)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PCA preprocessing (?)  </a:t>
            </a:r>
            <a:r>
              <a:rPr lang="en-US" sz="1600" b="1" i="1" dirty="0" smtClean="0">
                <a:sym typeface="Wingdings" panose="05000000000000000000" pitchFamily="2" charset="2"/>
              </a:rPr>
              <a:t>maybe not directly applicable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Train HMM on historical data  transition probability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HMM detail: </a:t>
            </a:r>
            <a:r>
              <a:rPr lang="en-US" sz="1600" dirty="0" err="1" smtClean="0">
                <a:sym typeface="Wingdings" panose="05000000000000000000" pitchFamily="2" charset="2"/>
              </a:rPr>
              <a:t>i</a:t>
            </a:r>
            <a:r>
              <a:rPr lang="en-US" sz="1600" dirty="0" smtClean="0">
                <a:sym typeface="Wingdings" panose="05000000000000000000" pitchFamily="2" charset="2"/>
              </a:rPr>
              <a:t>.) clustering of time steps ii.) for each cluster, Gaussian </a:t>
            </a:r>
            <a:r>
              <a:rPr lang="en-US" sz="1600" dirty="0" err="1" smtClean="0">
                <a:sym typeface="Wingdings" panose="05000000000000000000" pitchFamily="2" charset="2"/>
              </a:rPr>
              <a:t>Micture</a:t>
            </a:r>
            <a:r>
              <a:rPr lang="en-US" sz="1600" dirty="0" smtClean="0">
                <a:sym typeface="Wingdings" panose="05000000000000000000" pitchFamily="2" charset="2"/>
              </a:rPr>
              <a:t> Model to model probability distribution inside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For each time window sequence (</a:t>
            </a:r>
            <a:r>
              <a:rPr lang="en-US" sz="1600" dirty="0" err="1" smtClean="0">
                <a:sym typeface="Wingdings" panose="05000000000000000000" pitchFamily="2" charset="2"/>
              </a:rPr>
              <a:t>O_k</a:t>
            </a:r>
            <a:r>
              <a:rPr lang="en-US" sz="1600" dirty="0" smtClean="0">
                <a:sym typeface="Wingdings" panose="05000000000000000000" pitchFamily="2" charset="2"/>
              </a:rPr>
              <a:t>, …, O_(</a:t>
            </a:r>
            <a:r>
              <a:rPr lang="en-US" sz="1600" dirty="0" err="1" smtClean="0">
                <a:sym typeface="Wingdings" panose="05000000000000000000" pitchFamily="2" charset="2"/>
              </a:rPr>
              <a:t>k+T</a:t>
            </a:r>
            <a:r>
              <a:rPr lang="en-US" sz="1600" dirty="0" smtClean="0">
                <a:sym typeface="Wingdings" panose="05000000000000000000" pitchFamily="2" charset="2"/>
              </a:rPr>
              <a:t>))  probability computed with HMM model  </a:t>
            </a:r>
            <a:r>
              <a:rPr lang="en-US" sz="1600" dirty="0" err="1" smtClean="0">
                <a:sym typeface="Wingdings" panose="05000000000000000000" pitchFamily="2" charset="2"/>
              </a:rPr>
              <a:t>aomalousness</a:t>
            </a:r>
            <a:r>
              <a:rPr lang="en-US" sz="1600" dirty="0" smtClean="0">
                <a:sym typeface="Wingdings" panose="05000000000000000000" pitchFamily="2" charset="2"/>
              </a:rPr>
              <a:t>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Output</a:t>
            </a:r>
            <a:r>
              <a:rPr lang="en-US" sz="1600" dirty="0" smtClean="0">
                <a:sym typeface="Wingdings" panose="05000000000000000000" pitchFamily="2" charset="2"/>
              </a:rPr>
              <a:t>: abnormal time sequence, </a:t>
            </a:r>
            <a:r>
              <a:rPr lang="en-US" sz="1600" b="1" i="1" dirty="0" smtClean="0">
                <a:sym typeface="Wingdings" panose="05000000000000000000" pitchFamily="2" charset="2"/>
              </a:rPr>
              <a:t>not localized??</a:t>
            </a:r>
            <a:endParaRPr lang="en-US" sz="1600" b="1" i="1" dirty="0" smtClean="0">
              <a:sym typeface="Wingdings" panose="05000000000000000000" pitchFamily="2" charset="2"/>
            </a:endParaRPr>
          </a:p>
          <a:p>
            <a:endParaRPr lang="en-US" sz="1600" dirty="0" smtClean="0"/>
          </a:p>
          <a:p>
            <a:r>
              <a:rPr lang="en-US" sz="1600" b="1" dirty="0" smtClean="0"/>
              <a:t>Data: </a:t>
            </a:r>
            <a:r>
              <a:rPr lang="en-US" sz="1600" dirty="0" smtClean="0">
                <a:sym typeface="Wingdings" panose="05000000000000000000" pitchFamily="2" charset="2"/>
              </a:rPr>
              <a:t>Count traffic volume by sensors: 2000 locations, time step 10min, 120 days training / 110 days testing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Experiment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Compute anomalousness of every 70min time window for each day  if 6 anomalous windows  anomalous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Find relevant events: outdoor music, memorial day… 3 events/month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No running time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Remarks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How are s</a:t>
            </a:r>
            <a:r>
              <a:rPr lang="en-US" sz="1600" dirty="0" smtClean="0">
                <a:sym typeface="Wingdings" panose="05000000000000000000" pitchFamily="2" charset="2"/>
              </a:rPr>
              <a:t>pace </a:t>
            </a:r>
            <a:r>
              <a:rPr lang="en-US" sz="1600" dirty="0" smtClean="0">
                <a:sym typeface="Wingdings" panose="05000000000000000000" pitchFamily="2" charset="2"/>
              </a:rPr>
              <a:t>properties </a:t>
            </a:r>
            <a:r>
              <a:rPr lang="en-US" sz="1600" dirty="0" smtClean="0">
                <a:sym typeface="Wingdings" panose="05000000000000000000" pitchFamily="2" charset="2"/>
              </a:rPr>
              <a:t>taken </a:t>
            </a:r>
            <a:r>
              <a:rPr lang="en-US" sz="1600" dirty="0" smtClean="0">
                <a:sym typeface="Wingdings" panose="05000000000000000000" pitchFamily="2" charset="2"/>
              </a:rPr>
              <a:t>into </a:t>
            </a:r>
            <a:r>
              <a:rPr lang="en-US" sz="1600" dirty="0" smtClean="0">
                <a:sym typeface="Wingdings" panose="05000000000000000000" pitchFamily="2" charset="2"/>
              </a:rPr>
              <a:t>account?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Time into account with contiguous time </a:t>
            </a:r>
            <a:r>
              <a:rPr lang="en-US" sz="1600" dirty="0" smtClean="0">
                <a:sym typeface="Wingdings" panose="05000000000000000000" pitchFamily="2" charset="2"/>
              </a:rPr>
              <a:t>windows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3885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4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– PCA for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STOD: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Chawla 2012 </a:t>
              </a:r>
            </a:p>
            <a:p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Relevant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sz="2903" b="1" i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but not directly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91675" y="1102578"/>
            <a:ext cx="117003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Category</a:t>
            </a:r>
            <a:r>
              <a:rPr lang="en-US" sz="1600" dirty="0" smtClean="0"/>
              <a:t>: spectral, unsupervised, point OD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Goal</a:t>
            </a:r>
            <a:r>
              <a:rPr lang="en-US" sz="1600" dirty="0">
                <a:sym typeface="Wingdings" panose="05000000000000000000" pitchFamily="2" charset="2"/>
              </a:rPr>
              <a:t>: Detect </a:t>
            </a:r>
            <a:r>
              <a:rPr lang="en-US" sz="1600" dirty="0" smtClean="0">
                <a:sym typeface="Wingdings" panose="05000000000000000000" pitchFamily="2" charset="2"/>
              </a:rPr>
              <a:t>point anomalies where point = link between two regions  applicable </a:t>
            </a:r>
            <a:r>
              <a:rPr lang="en-US" sz="1600" dirty="0">
                <a:sym typeface="Wingdings" panose="05000000000000000000" pitchFamily="2" charset="2"/>
              </a:rPr>
              <a:t>to urban </a:t>
            </a:r>
            <a:r>
              <a:rPr lang="en-US" sz="1600" dirty="0" smtClean="0">
                <a:sym typeface="Wingdings" panose="05000000000000000000" pitchFamily="2" charset="2"/>
              </a:rPr>
              <a:t>data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Data: </a:t>
            </a:r>
            <a:r>
              <a:rPr lang="en-US" sz="1600" dirty="0"/>
              <a:t>M regions, T time </a:t>
            </a:r>
            <a:r>
              <a:rPr lang="en-US" sz="1600" dirty="0" smtClean="0"/>
              <a:t>steps </a:t>
            </a:r>
            <a:r>
              <a:rPr lang="en-US" sz="1600" dirty="0" smtClean="0">
                <a:sym typeface="Wingdings" panose="05000000000000000000" pitchFamily="2" charset="2"/>
              </a:rPr>
              <a:t> Matrix 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Compute input matrix: L*</a:t>
            </a:r>
            <a:r>
              <a:rPr lang="en-US" sz="1600" dirty="0" err="1" smtClean="0"/>
              <a:t>L_t</a:t>
            </a:r>
            <a:r>
              <a:rPr lang="en-US" sz="1600" dirty="0" smtClean="0"/>
              <a:t> / </a:t>
            </a:r>
            <a:r>
              <a:rPr lang="en-US" sz="1600" dirty="0" err="1" smtClean="0"/>
              <a:t>L_t</a:t>
            </a:r>
            <a:r>
              <a:rPr lang="en-US" sz="1600" dirty="0" smtClean="0"/>
              <a:t> * L / Filters…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Apply PCA on input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the projection on top-k eigenvectors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i="1" dirty="0" smtClean="0">
                <a:sym typeface="Wingdings" panose="05000000000000000000" pitchFamily="2" charset="2"/>
              </a:rPr>
              <a:t>k is data dependent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Detect point anomalies on criteria: || x – p(x) || &gt;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Output: anomalous </a:t>
            </a:r>
            <a:r>
              <a:rPr lang="en-US" sz="1600" b="1" dirty="0" smtClean="0"/>
              <a:t>POINTS</a:t>
            </a:r>
            <a:r>
              <a:rPr lang="en-US" sz="1600" dirty="0" smtClean="0"/>
              <a:t> </a:t>
            </a:r>
            <a:r>
              <a:rPr lang="en-US" sz="1600" b="1" dirty="0" smtClean="0"/>
              <a:t>= locations </a:t>
            </a:r>
            <a:r>
              <a:rPr lang="en-US" sz="1600" dirty="0" smtClean="0"/>
              <a:t>during the whole aggregated period studied</a:t>
            </a:r>
          </a:p>
          <a:p>
            <a:endParaRPr lang="en-US" sz="1600" dirty="0"/>
          </a:p>
          <a:p>
            <a:r>
              <a:rPr lang="en-US" sz="1600" b="1" dirty="0"/>
              <a:t>Data: </a:t>
            </a:r>
            <a:r>
              <a:rPr lang="en-US" sz="1600" dirty="0">
                <a:sym typeface="Wingdings" panose="05000000000000000000" pitchFamily="2" charset="2"/>
              </a:rPr>
              <a:t>Count traffic volume </a:t>
            </a:r>
            <a:r>
              <a:rPr lang="en-US" sz="1600" dirty="0" smtClean="0">
                <a:sym typeface="Wingdings" panose="05000000000000000000" pitchFamily="2" charset="2"/>
              </a:rPr>
              <a:t>aggregated in 580 regions: 1k taxis, 3months, 800M data points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Experiment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Scan on 2-hour period on April 2nd // </a:t>
            </a:r>
            <a:r>
              <a:rPr lang="en-US" sz="1600" dirty="0" err="1" smtClean="0">
                <a:sym typeface="Wingdings" panose="05000000000000000000" pitchFamily="2" charset="2"/>
              </a:rPr>
              <a:t>Labour</a:t>
            </a:r>
            <a:r>
              <a:rPr lang="en-US" sz="1600" dirty="0" smtClean="0">
                <a:sym typeface="Wingdings" panose="05000000000000000000" pitchFamily="2" charset="2"/>
              </a:rPr>
              <a:t> Day and April 17</a:t>
            </a:r>
            <a:r>
              <a:rPr lang="en-US" sz="1600" baseline="30000" dirty="0" smtClean="0">
                <a:sym typeface="Wingdings" panose="05000000000000000000" pitchFamily="2" charset="2"/>
              </a:rPr>
              <a:t>th 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Three anomalous links detected whose destinations are touristic places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b="1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Remarks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To use it as exploratory  launch scan at each time step for different time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ym typeface="Wingdings" panose="05000000000000000000" pitchFamily="2" charset="2"/>
              </a:rPr>
              <a:t>(redundancies)</a:t>
            </a:r>
            <a:endParaRPr lang="en-US" sz="1600" i="1" dirty="0"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26200" y="1102578"/>
            <a:ext cx="3303282" cy="1864149"/>
            <a:chOff x="8054227" y="2479445"/>
            <a:chExt cx="1809775" cy="13750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4227" y="2479445"/>
              <a:ext cx="1809774" cy="114802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54143" y="3627467"/>
              <a:ext cx="1609859" cy="2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Example of matrix L</a:t>
              </a:r>
              <a:endParaRPr lang="en-US" sz="14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81"/>
          <a:stretch/>
        </p:blipFill>
        <p:spPr>
          <a:xfrm>
            <a:off x="8049296" y="3125970"/>
            <a:ext cx="4142704" cy="37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3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66" y="-1"/>
              <a:ext cx="618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4/6 – PCA for STOD: Y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ang 2014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Robust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Bayes.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PCA for ED in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multi-time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series </a:t>
              </a:r>
            </a:p>
            <a:p>
              <a:r>
                <a:rPr lang="en-US" sz="2903" b="1" i="1" dirty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Relevant but not directly applicable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6686" y="1465944"/>
            <a:ext cx="101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PCA on each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Couple Multiple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Application</a:t>
            </a:r>
            <a:r>
              <a:rPr lang="en-US" dirty="0" smtClean="0"/>
              <a:t>: Only for 2 sensors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 Challenge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. computation for large number of sensors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ii. Define neighborhoods to determine which sensors to couple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2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– Parallel monitoring: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Trilles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CUSUM in parallel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mon.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framework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r>
                <a:rPr lang="en-US" sz="2903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 </a:t>
              </a:r>
              <a:r>
                <a:rPr lang="en-US" sz="2903" b="1" i="1" dirty="0" smtClean="0">
                  <a:solidFill>
                    <a:srgbClr val="FFFFFF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Little theoretical interest</a:t>
              </a:r>
              <a:endParaRPr lang="en-US" sz="2903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102578"/>
            <a:ext cx="1121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Category</a:t>
            </a:r>
            <a:r>
              <a:rPr lang="en-US" sz="1600" dirty="0"/>
              <a:t>: </a:t>
            </a:r>
            <a:r>
              <a:rPr lang="en-US" sz="1600" dirty="0" smtClean="0"/>
              <a:t>basic threshold with CUSUM algorithm, point anomaly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The alarm rings when the count goes above threshold for a point cumulative sum  Not very relevant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Integrated in sensor distribution framework &amp; visualization</a:t>
            </a:r>
            <a:endParaRPr lang="en-US" sz="16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6274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1320</Words>
  <Application>Microsoft Office PowerPoint</Application>
  <PresentationFormat>Widescreen</PresentationFormat>
  <Paragraphs>247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Noto Sans CJK SC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1038</cp:revision>
  <dcterms:created xsi:type="dcterms:W3CDTF">2016-06-20T21:30:41Z</dcterms:created>
  <dcterms:modified xsi:type="dcterms:W3CDTF">2016-06-30T19:32:36Z</dcterms:modified>
</cp:coreProperties>
</file>