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99A3C-33C3-4369-BD48-3C63842B2E61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D6398-A361-435F-9EE1-169415267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8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157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CD6698B6-70AE-4393-BE08-C91E9212E1A7}" type="slidenum">
              <a:rPr 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rPr>
              <a:pPr/>
              <a:t>10</a:t>
            </a:fld>
            <a:endParaRPr lang="en-US" sz="1400">
              <a:solidFill>
                <a:srgbClr val="000000"/>
              </a:solidFill>
              <a:latin typeface="Times New Roman" panose="02020603050405020304" pitchFamily="18" charset="0"/>
              <a:cs typeface="DejaVu Sans" panose="020B0603030804020204" pitchFamily="34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55267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778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24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593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530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94FC18-13C9-46DA-AABE-BF1799F29A87}" type="slidenum">
              <a:rPr lang="en-US"/>
              <a:pPr/>
              <a:t>6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96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E41A67-3790-4F1B-89EC-FD570F2F4118}" type="slidenum">
              <a:rPr lang="en-US"/>
              <a:pPr/>
              <a:t>7</a:t>
            </a:fld>
            <a:endParaRPr 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1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5752F3B9-B074-49E8-9655-06268D2229B9}" type="slidenum">
              <a:rPr 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rPr>
              <a:pPr/>
              <a:t>8</a:t>
            </a:fld>
            <a:endParaRPr lang="en-US" sz="1400">
              <a:solidFill>
                <a:srgbClr val="000000"/>
              </a:solidFill>
              <a:latin typeface="Times New Roman" panose="02020603050405020304" pitchFamily="18" charset="0"/>
              <a:cs typeface="DejaVu Sans" panose="020B0603030804020204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72244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fld id="{CD6698B6-70AE-4393-BE08-C91E9212E1A7}" type="slidenum">
              <a:rPr 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rPr>
              <a:pPr/>
              <a:t>9</a:t>
            </a:fld>
            <a:endParaRPr lang="en-US" sz="1400">
              <a:solidFill>
                <a:srgbClr val="000000"/>
              </a:solidFill>
              <a:latin typeface="Times New Roman" panose="02020603050405020304" pitchFamily="18" charset="0"/>
              <a:cs typeface="DejaVu Sans" panose="020B0603030804020204" pitchFamily="34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82123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12AC-8CC3-443D-AF1A-927B9D34AD30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619F-6D36-45D5-962D-984684D0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12AC-8CC3-443D-AF1A-927B9D34AD30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619F-6D36-45D5-962D-984684D0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9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12AC-8CC3-443D-AF1A-927B9D34AD30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619F-6D36-45D5-962D-984684D0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17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CB2BADA1-5A4A-4C0C-9A17-5CE579430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9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12AC-8CC3-443D-AF1A-927B9D34AD30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619F-6D36-45D5-962D-984684D0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12AC-8CC3-443D-AF1A-927B9D34AD30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619F-6D36-45D5-962D-984684D0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9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12AC-8CC3-443D-AF1A-927B9D34AD30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619F-6D36-45D5-962D-984684D0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3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12AC-8CC3-443D-AF1A-927B9D34AD30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619F-6D36-45D5-962D-984684D0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2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12AC-8CC3-443D-AF1A-927B9D34AD30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619F-6D36-45D5-962D-984684D0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6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12AC-8CC3-443D-AF1A-927B9D34AD30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619F-6D36-45D5-962D-984684D0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12AC-8CC3-443D-AF1A-927B9D34AD30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619F-6D36-45D5-962D-984684D0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7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12AC-8CC3-443D-AF1A-927B9D34AD30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619F-6D36-45D5-962D-984684D0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5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812AC-8CC3-443D-AF1A-927B9D34AD30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3619F-6D36-45D5-962D-984684D0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-1" y="0"/>
            <a:ext cx="12192001" cy="4043966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22" y="64"/>
              <a:ext cx="5261" cy="38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Event detection on urban data </a:t>
              </a:r>
            </a:p>
            <a:p>
              <a:pPr hangingPunct="1">
                <a:lnSpc>
                  <a:spcPct val="100000"/>
                </a:lnSpc>
              </a:pP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Meeting with Daniel B. Neill</a:t>
              </a:r>
            </a:p>
            <a:p>
              <a:pPr hangingPunct="1">
                <a:lnSpc>
                  <a:spcPct val="100000"/>
                </a:lnSpc>
              </a:pP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2016/07/05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071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781050" y="1528693"/>
            <a:ext cx="11222060" cy="282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Sensor event detection?</a:t>
            </a:r>
            <a:endParaRPr lang="en-US" sz="1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Energy-efficiency / information distribution constraints make the problem quite specific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currently P2</a:t>
            </a:r>
            <a:endParaRPr lang="en-US" sz="1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Can TS analysis be “plugged </a:t>
            </a:r>
            <a:r>
              <a:rPr lang="en-US" sz="1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</a:t>
            </a:r>
            <a:r>
              <a:rPr lang="en-US" sz="1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” any statistical technique? How eas</a:t>
            </a:r>
            <a:r>
              <a:rPr lang="en-US" sz="1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y? </a:t>
            </a:r>
            <a:r>
              <a:rPr lang="en-US" sz="1800" b="1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800" b="1" dirty="0" err="1" smtClean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Guo</a:t>
            </a:r>
            <a:r>
              <a:rPr lang="en-US" sz="1800" b="1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traffic TS forecast parallel monitoring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800" b="1" dirty="0">
              <a:solidFill>
                <a:srgbClr val="00000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800" b="1" dirty="0" smtClean="0">
              <a:solidFill>
                <a:srgbClr val="00000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Fast computation: Pruning strategies </a:t>
            </a:r>
            <a:r>
              <a:rPr lang="en-US" sz="1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vs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LTSS?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7171" name="Group 2"/>
          <p:cNvGrpSpPr>
            <a:grpSpLocks/>
          </p:cNvGrpSpPr>
          <p:nvPr/>
        </p:nvGrpSpPr>
        <p:grpSpPr bwMode="auto">
          <a:xfrm>
            <a:off x="0" y="-12961"/>
            <a:ext cx="12191999" cy="974983"/>
            <a:chOff x="-7" y="-9"/>
            <a:chExt cx="6348" cy="677"/>
          </a:xfrm>
        </p:grpSpPr>
        <p:sp>
          <p:nvSpPr>
            <p:cNvPr id="7173" name="Rectangle 3"/>
            <p:cNvSpPr>
              <a:spLocks noChangeArrowheads="1"/>
            </p:cNvSpPr>
            <p:nvPr/>
          </p:nvSpPr>
          <p:spPr bwMode="auto">
            <a:xfrm>
              <a:off x="-7" y="-9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7174" name="Rectangle 4"/>
            <p:cNvSpPr>
              <a:spLocks noChangeArrowheads="1"/>
            </p:cNvSpPr>
            <p:nvPr/>
          </p:nvSpPr>
          <p:spPr bwMode="auto">
            <a:xfrm>
              <a:off x="250" y="66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4/4 -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Broader 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questions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466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2016-06-23 – Presentation Plan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1675" y="1429555"/>
            <a:ext cx="110220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smtClean="0"/>
              <a:t>Scope of study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b="1" dirty="0" smtClean="0"/>
              <a:t>Current state of the art</a:t>
            </a:r>
          </a:p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FontTx/>
              <a:buAutoNum type="arabicPeriod"/>
            </a:pPr>
            <a:r>
              <a:rPr lang="en-US" sz="2400" b="1" dirty="0" err="1" smtClean="0"/>
              <a:t>SaTScan</a:t>
            </a:r>
            <a:r>
              <a:rPr lang="en-US" sz="2400" b="1" dirty="0" smtClean="0"/>
              <a:t> experiments</a:t>
            </a:r>
            <a:endParaRPr lang="en-US" sz="2400" b="1" dirty="0"/>
          </a:p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FontTx/>
              <a:buAutoNum type="arabicPeriod"/>
            </a:pPr>
            <a:r>
              <a:rPr lang="en-US" sz="2400" b="1" dirty="0" smtClean="0"/>
              <a:t>Prior understanding of D. Neill’s work</a:t>
            </a:r>
            <a:r>
              <a:rPr lang="en-US" sz="2400" b="1" dirty="0"/>
              <a:t> &amp;</a:t>
            </a:r>
            <a:r>
              <a:rPr lang="en-US" sz="2400" b="1" dirty="0" smtClean="0"/>
              <a:t> questions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3410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1/4 - Scope: comparison of ED techniques on urban space time series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91675" y="3515932"/>
            <a:ext cx="5342455" cy="34773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491675" y="3889419"/>
            <a:ext cx="5342455" cy="27560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1600" b="1" i="1" u="sng" dirty="0" smtClean="0">
                <a:solidFill>
                  <a:prstClr val="black"/>
                </a:solidFill>
                <a:latin typeface="Calibri" panose="020F0502020204030204" pitchFamily="34" charset="0"/>
              </a:rPr>
              <a:t> Spatial </a:t>
            </a:r>
            <a:r>
              <a:rPr lang="en-US" sz="1600" b="1" i="1" u="sng" dirty="0">
                <a:solidFill>
                  <a:prstClr val="black"/>
                </a:solidFill>
                <a:latin typeface="Calibri" panose="020F0502020204030204" pitchFamily="34" charset="0"/>
              </a:rPr>
              <a:t>time </a:t>
            </a:r>
            <a:r>
              <a:rPr lang="en-US" sz="1600" b="1" i="1" u="sng" dirty="0" smtClean="0">
                <a:solidFill>
                  <a:prstClr val="black"/>
                </a:solidFill>
                <a:latin typeface="Calibri" panose="020F0502020204030204" pitchFamily="34" charset="0"/>
              </a:rPr>
              <a:t>series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, ex: grid time series. General application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Attributes </a:t>
            </a:r>
            <a:r>
              <a:rPr lang="en-US" sz="1600" b="1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→ </a:t>
            </a:r>
            <a:r>
              <a:rPr lang="en-US" sz="1600" b="1" i="1" u="sng" dirty="0" smtClean="0">
                <a:solidFill>
                  <a:prstClr val="black"/>
                </a:solidFill>
                <a:latin typeface="Calibri" panose="020F0502020204030204" pitchFamily="34" charset="0"/>
              </a:rPr>
              <a:t>Counts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i="1" u="sng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b="1" i="1" u="sng" dirty="0" smtClean="0">
                <a:solidFill>
                  <a:prstClr val="black"/>
                </a:solidFill>
                <a:latin typeface="Calibri" panose="020F0502020204030204" pitchFamily="34" charset="0"/>
              </a:rPr>
              <a:t> Univariate</a:t>
            </a:r>
            <a:endParaRPr lang="en-US" sz="1600" b="1" i="1" u="sng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/>
            <a:endParaRPr lang="en-US" sz="1600" b="1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/>
            <a:r>
              <a:rPr lang="en-US" sz="1600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Scale of taxi data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Space: 4000 locations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Time Resolution: hour/day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Time Period: couple years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8306" y="3515932"/>
            <a:ext cx="5342455" cy="34773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Calibri" panose="020F0502020204030204" pitchFamily="34" charset="0"/>
              </a:rPr>
              <a:t>Generic</a:t>
            </a:r>
            <a:r>
              <a:rPr lang="en-US" b="1" dirty="0" smtClean="0">
                <a:latin typeface="Calibri" panose="020F0502020204030204" pitchFamily="34" charset="0"/>
              </a:rPr>
              <a:t> event scope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8306" y="3889419"/>
            <a:ext cx="5342455" cy="21633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Specific 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or general </a:t>
            </a:r>
            <a:endParaRPr lang="en-US" sz="16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Spatial 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&amp; temporal extension 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not necessarily predefined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Persistent or emerging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One-time or periodic</a:t>
            </a:r>
          </a:p>
          <a:p>
            <a:pPr lvl="0"/>
            <a:endParaRPr lang="en-US" sz="16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No / little assumption 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event / regular behavior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Parametric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vs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non-parametric </a:t>
            </a:r>
          </a:p>
          <a:p>
            <a:pPr lvl="0"/>
            <a:endParaRPr lang="en-US" sz="1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88306" y="1249250"/>
            <a:ext cx="5342455" cy="34773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Event Definition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88306" y="1622737"/>
            <a:ext cx="5342455" cy="147652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Event as Anomaly = Outlier</a:t>
            </a:r>
            <a:endParaRPr lang="en-US" sz="16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/>
            <a:r>
              <a:rPr lang="en-US" sz="1600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Regular event?</a:t>
            </a:r>
            <a:endParaRPr lang="en-US" sz="16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Periodic? May be detected as periodic anomalies / different techniques?</a:t>
            </a:r>
          </a:p>
        </p:txBody>
      </p:sp>
      <p:sp>
        <p:nvSpPr>
          <p:cNvPr id="2" name="Rectangle 1"/>
          <p:cNvSpPr/>
          <p:nvPr/>
        </p:nvSpPr>
        <p:spPr>
          <a:xfrm>
            <a:off x="491675" y="1249250"/>
            <a:ext cx="5484122" cy="199305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/>
              <a:t>Problem:</a:t>
            </a:r>
            <a:r>
              <a:rPr lang="en-US" sz="2000" b="1" dirty="0" smtClean="0"/>
              <a:t> Given a space time series urban data set </a:t>
            </a:r>
            <a:r>
              <a:rPr lang="en-US" sz="2000" b="1" dirty="0" err="1" smtClean="0">
                <a:sym typeface="Wingdings" panose="05000000000000000000" pitchFamily="2" charset="2"/>
              </a:rPr>
              <a:t>i</a:t>
            </a:r>
            <a:r>
              <a:rPr lang="en-US" sz="2000" b="1" dirty="0" smtClean="0">
                <a:sym typeface="Wingdings" panose="05000000000000000000" pitchFamily="2" charset="2"/>
              </a:rPr>
              <a:t>.    W</a:t>
            </a:r>
            <a:r>
              <a:rPr lang="en-US" sz="2000" b="1" dirty="0" smtClean="0"/>
              <a:t>hat sort of events can be detected by available ED methods?</a:t>
            </a:r>
          </a:p>
          <a:p>
            <a:pPr marL="514350" indent="-514350">
              <a:buAutoNum type="romanLcPeriod" startAt="2"/>
            </a:pPr>
            <a:r>
              <a:rPr lang="en-US" sz="2000" b="1" dirty="0" smtClean="0">
                <a:sym typeface="Wingdings" panose="05000000000000000000" pitchFamily="2" charset="2"/>
              </a:rPr>
              <a:t>W</a:t>
            </a:r>
            <a:r>
              <a:rPr lang="en-US" sz="2000" b="1" dirty="0" smtClean="0"/>
              <a:t>ith what computation cost?</a:t>
            </a:r>
          </a:p>
          <a:p>
            <a:r>
              <a:rPr lang="en-US" sz="2000" b="1" dirty="0" smtClean="0"/>
              <a:t>Case study: taxi data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02512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605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2/4 – Current state-of-the-art in Anomaly Detection for space-time data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8163190" y="1026976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Classification-based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163190" y="1401656"/>
            <a:ext cx="3835626" cy="156123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6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To be determined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6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Possible 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 applicable techniques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Bayesian 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Networks  Wong 2003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SVM on temporal sequence  Perkin 2003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4136396" y="1026976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Density / Nearest Neighbors-based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136396" y="1401655"/>
            <a:ext cx="3835626" cy="228433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6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Fits spatial data  distance</a:t>
            </a:r>
          </a:p>
          <a:p>
            <a:pPr marL="1587" lvl="0"/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6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Some spatial applications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Only spatial for now (Chawla 06)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602" y="1037040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Supervision &amp; Extension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09602" y="1439100"/>
            <a:ext cx="3835626" cy="220427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Unsupervised</a:t>
            </a:r>
            <a:endParaRPr lang="en-US" sz="1600" b="1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Outlier Detection extension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Collective / Region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sym typeface="Wingdings" panose="05000000000000000000" pitchFamily="2" charset="2"/>
              </a:rPr>
              <a:t>Point: adaptable?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582" y="4176932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Clustering-based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82582" y="4589056"/>
            <a:ext cx="3835626" cy="211430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/>
            <a:r>
              <a:rPr lang="en-US" sz="16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Extensive </a:t>
            </a:r>
            <a:r>
              <a:rPr lang="en-US" sz="1600" b="1" i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spatial</a:t>
            </a:r>
            <a:r>
              <a:rPr lang="en-US" sz="16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applications</a:t>
            </a:r>
          </a:p>
          <a:p>
            <a:pPr marL="1587"/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6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 applicable techniques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DBSCAN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Birant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06  Point OD, waive height 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anomaly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ST-DBSCAN  cluster ST-neighborhoods - clusters with anomalous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avg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value could be outputted as outliers</a:t>
            </a:r>
            <a:endParaRPr lang="en-US" sz="1600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36396" y="4176932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Statistical-based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4136396" y="4589056"/>
            <a:ext cx="3835626" cy="21455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/>
            <a:r>
              <a:rPr lang="en-US" sz="16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Parametric / Non-parametric model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6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 applicable techniques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LRT: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, Neill, Pang – Reg. OD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Hidden Markov Mod.  Yang 2011,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tbd</a:t>
            </a:r>
            <a:endParaRPr lang="en-US" sz="1600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Regression 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Guo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2014, Point AD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Addressing computation: Neill, Pang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63190" y="3131504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Other methods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8163190" y="3543628"/>
            <a:ext cx="3835626" cy="32852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6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Topology  H. 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Doraiswamy</a:t>
            </a:r>
            <a:endParaRPr lang="en-US" sz="16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Detects similarity between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topo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. profiles in time  persistent / periodic reg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.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ED</a:t>
            </a:r>
          </a:p>
          <a:p>
            <a:pPr marL="1587" lvl="0"/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6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Depth based / geometry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TBD</a:t>
            </a:r>
            <a:endParaRPr lang="en-US" sz="16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endParaRPr lang="en-US" sz="16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6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Information theoretic AD  </a:t>
            </a:r>
            <a:r>
              <a:rPr lang="en-US" sz="1600" b="1" i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TBD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Spatial data  Lin &amp; Brown 2003</a:t>
            </a:r>
          </a:p>
          <a:p>
            <a:pPr marL="1587" lvl="0"/>
            <a:endParaRPr lang="en-US" sz="16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6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Spectral AD // PCA  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Point OD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Yang 2011-2014, Chawla 2012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6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Wavelet transform  </a:t>
            </a:r>
            <a:r>
              <a:rPr lang="en-US" sz="1600" b="1" i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TBD</a:t>
            </a:r>
            <a:endParaRPr lang="en-US" sz="16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36396" y="4150102"/>
            <a:ext cx="3835626" cy="267880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63190" y="3559845"/>
            <a:ext cx="3835626" cy="87681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2582" y="5898523"/>
            <a:ext cx="3835626" cy="804841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14683" y="5560831"/>
            <a:ext cx="852021" cy="22178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76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3/4 -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SaTScan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experiments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1675" y="1429555"/>
            <a:ext cx="110220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Model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Space-Time Permutation model </a:t>
            </a:r>
            <a:r>
              <a:rPr lang="en-US" dirty="0" smtClean="0">
                <a:sym typeface="Wingdings" panose="05000000000000000000" pitchFamily="2" charset="2"/>
              </a:rPr>
              <a:t> LRT test ~ Poisson when region counts &lt;&lt; total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Assumption: the probability of a case being in zip-code area </a:t>
            </a:r>
            <a:r>
              <a:rPr lang="en-US" i="1" dirty="0" smtClean="0"/>
              <a:t>z,</a:t>
            </a:r>
            <a:r>
              <a:rPr lang="en-US" dirty="0" smtClean="0"/>
              <a:t> given that it was observed on day </a:t>
            </a:r>
            <a:r>
              <a:rPr lang="en-US" i="1" dirty="0" smtClean="0"/>
              <a:t>d,</a:t>
            </a:r>
            <a:r>
              <a:rPr lang="en-US" dirty="0" smtClean="0"/>
              <a:t> is the same for all days </a:t>
            </a:r>
            <a:r>
              <a:rPr lang="en-US" i="1" dirty="0" smtClean="0"/>
              <a:t>d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Experiment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October 2011, day or hour 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Scan for low counts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Varying cluster time &amp; space bound: 3h </a:t>
            </a:r>
            <a:r>
              <a:rPr lang="en-US" dirty="0" smtClean="0">
                <a:sym typeface="Wingdings" panose="05000000000000000000" pitchFamily="2" charset="2"/>
              </a:rPr>
              <a:t> no bound / 200m  no bound. </a:t>
            </a:r>
            <a:r>
              <a:rPr lang="en-US" i="1" dirty="0" smtClean="0">
                <a:sym typeface="Wingdings" panose="05000000000000000000" pitchFamily="2" charset="2"/>
              </a:rPr>
              <a:t>Often bounds for computation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Clusters shape: circles &amp; ellipses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No statistical significance – 0 replications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No geographical overlapping  time not taken into account, important limit to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99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776414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-6350"/>
            <a:ext cx="12191999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71489" y="9525"/>
            <a:ext cx="11530011" cy="57785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 dirty="0" smtClean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3/4 – </a:t>
            </a:r>
            <a:r>
              <a:rPr lang="en-US" sz="3200" b="1" dirty="0" err="1" smtClean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SaTScan</a:t>
            </a:r>
            <a:r>
              <a:rPr lang="en-US" sz="3200" b="1" dirty="0" smtClean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 experiments output examples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C</a:t>
            </a:r>
            <a:r>
              <a:rPr lang="en-US" sz="3200" b="1" dirty="0" smtClean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ircles </a:t>
            </a:r>
            <a:r>
              <a:rPr lang="en-US" sz="3200" b="1" dirty="0" err="1" smtClean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vs</a:t>
            </a:r>
            <a:r>
              <a:rPr lang="en-US" sz="3200" b="1" dirty="0" smtClean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 ellipses with different cluster size bound (200m </a:t>
            </a:r>
            <a:r>
              <a:rPr lang="en-US" sz="3200" b="1" dirty="0" smtClean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  <a:sym typeface="Wingdings" panose="05000000000000000000" pitchFamily="2" charset="2"/>
              </a:rPr>
              <a:t> 1km</a:t>
            </a:r>
            <a:r>
              <a:rPr lang="en-US" sz="3200" b="1" dirty="0" smtClean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)</a:t>
            </a:r>
            <a:endParaRPr lang="en-US" sz="3200" b="1" dirty="0">
              <a:solidFill>
                <a:srgbClr val="FFFFFF"/>
              </a:solidFill>
              <a:latin typeface="Calibri" panose="020F0502020204030204" pitchFamily="34" charset="0"/>
              <a:cs typeface="DejaVu Sans" panose="020B0603030804020204" pitchFamily="34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9" y="1401764"/>
            <a:ext cx="2895600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79" y="1401764"/>
            <a:ext cx="3005137" cy="46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670" y="1401764"/>
            <a:ext cx="2743200" cy="459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482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776414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6350"/>
            <a:ext cx="12191999" cy="127511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1181" y="71438"/>
            <a:ext cx="11664857" cy="617208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3/4 – </a:t>
            </a:r>
            <a:r>
              <a:rPr lang="en-US" sz="3200" b="1" dirty="0" err="1" smtClean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SaTScan</a:t>
            </a:r>
            <a:r>
              <a:rPr lang="en-US" sz="3200" b="1" dirty="0" smtClean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 </a:t>
            </a:r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performance </a:t>
            </a:r>
            <a:r>
              <a:rPr lang="en-US" sz="3200" b="1" dirty="0" smtClean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analysis</a:t>
            </a:r>
            <a:endParaRPr lang="en-US" sz="3200" b="1" dirty="0">
              <a:solidFill>
                <a:srgbClr val="FFFFFF"/>
              </a:solidFill>
              <a:latin typeface="Calibri" panose="020F0502020204030204" pitchFamily="34" charset="0"/>
              <a:cs typeface="DejaVu Sans" panose="020B0603030804020204" pitchFamily="34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61181" y="1457400"/>
            <a:ext cx="11471739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427038" indent="-215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/>
              <a:t>Main limit </a:t>
            </a:r>
            <a:r>
              <a:rPr lang="en-US" b="1" dirty="0" smtClean="0"/>
              <a:t>is due to executable file </a:t>
            </a:r>
            <a:r>
              <a:rPr lang="en-US" b="1" dirty="0"/>
              <a:t>1. reported clusters cannot overlap geographically, whatever the time of the </a:t>
            </a:r>
            <a:r>
              <a:rPr lang="en-US" b="1" dirty="0" smtClean="0"/>
              <a:t>event - </a:t>
            </a:r>
            <a:r>
              <a:rPr lang="en-US" b="1" dirty="0"/>
              <a:t>2. limited to 10 </a:t>
            </a:r>
            <a:r>
              <a:rPr lang="en-US" b="1" dirty="0" smtClean="0"/>
              <a:t>clusters </a:t>
            </a:r>
            <a:r>
              <a:rPr lang="en-US" b="1" i="1" dirty="0" smtClean="0"/>
              <a:t>– TO BE CONFIRMED</a:t>
            </a:r>
            <a:endParaRPr lang="en-US" b="1" dirty="0"/>
          </a:p>
          <a:p>
            <a:pPr>
              <a:buClrTx/>
              <a:buFontTx/>
              <a:buNone/>
            </a:pPr>
            <a:endParaRPr lang="en-US" sz="3000" b="1" dirty="0"/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b="1" dirty="0" err="1">
                <a:cs typeface="DejaVu Sans" panose="020B0603030804020204" pitchFamily="34" charset="0"/>
              </a:rPr>
              <a:t>SaTScan</a:t>
            </a:r>
            <a:r>
              <a:rPr lang="en-US" b="1" dirty="0">
                <a:cs typeface="DejaVu Sans" panose="020B0603030804020204" pitchFamily="34" charset="0"/>
              </a:rPr>
              <a:t> is a rather consistent algorithm under a certain cluster </a:t>
            </a:r>
            <a:r>
              <a:rPr lang="en-US" b="1" dirty="0" smtClean="0">
                <a:cs typeface="DejaVu Sans" panose="020B0603030804020204" pitchFamily="34" charset="0"/>
              </a:rPr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DejaVu Sans" panose="020B0603030804020204" pitchFamily="34" charset="0"/>
              </a:rPr>
              <a:t>“Winner takes all” </a:t>
            </a:r>
            <a:r>
              <a:rPr lang="en-US" dirty="0" smtClean="0">
                <a:cs typeface="DejaVu Sans" panose="020B0603030804020204" pitchFamily="34" charset="0"/>
              </a:rPr>
              <a:t>effect</a:t>
            </a:r>
          </a:p>
          <a:p>
            <a:pPr marL="285750" indent="-285750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cs typeface="DejaVu Sans" panose="020B0603030804020204" pitchFamily="34" charset="0"/>
              </a:rPr>
              <a:t>Coherent under </a:t>
            </a:r>
            <a:r>
              <a:rPr lang="en-US" dirty="0">
                <a:cs typeface="DejaVu Sans" panose="020B0603030804020204" pitchFamily="34" charset="0"/>
              </a:rPr>
              <a:t>~1km radius</a:t>
            </a:r>
            <a:r>
              <a:rPr lang="en-US" dirty="0" smtClean="0">
                <a:cs typeface="DejaVu Sans" panose="020B0603030804020204" pitchFamily="34" charset="0"/>
              </a:rPr>
              <a:t>, Smaller bounds </a:t>
            </a:r>
            <a:r>
              <a:rPr lang="en-US" dirty="0" smtClean="0">
                <a:cs typeface="DejaVu Sans" panose="020B0603030804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cs typeface="DejaVu Sans" panose="020B0603030804020204" pitchFamily="34" charset="0"/>
              </a:rPr>
              <a:t> </a:t>
            </a:r>
            <a:r>
              <a:rPr lang="en-US" dirty="0">
                <a:cs typeface="DejaVu Sans" panose="020B0603030804020204" pitchFamily="34" charset="0"/>
              </a:rPr>
              <a:t>more consistent </a:t>
            </a:r>
            <a:r>
              <a:rPr lang="en-US" dirty="0" smtClean="0">
                <a:cs typeface="DejaVu Sans" panose="020B0603030804020204" pitchFamily="34" charset="0"/>
              </a:rPr>
              <a:t>&amp; more evenly significant events</a:t>
            </a:r>
          </a:p>
          <a:p>
            <a:pPr>
              <a:buClrTx/>
              <a:buFontTx/>
              <a:buNone/>
            </a:pPr>
            <a:endParaRPr lang="en-US" sz="3000" b="1" dirty="0"/>
          </a:p>
          <a:p>
            <a:pPr>
              <a:buClrTx/>
              <a:buFontTx/>
              <a:buNone/>
            </a:pPr>
            <a:r>
              <a:rPr lang="en-US" b="1" dirty="0"/>
              <a:t>Ellipse scan performs better than circular but </a:t>
            </a:r>
            <a:r>
              <a:rPr lang="en-US" b="1" dirty="0" smtClean="0"/>
              <a:t>is ~10-100 times longer to run</a:t>
            </a:r>
            <a:endParaRPr lang="en-US" b="1" dirty="0"/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US" dirty="0" smtClean="0"/>
              <a:t>Ellipses </a:t>
            </a:r>
            <a:r>
              <a:rPr lang="en-US" dirty="0"/>
              <a:t>fit events better than circles – elongated events on road </a:t>
            </a:r>
            <a:r>
              <a:rPr lang="en-US" dirty="0" smtClean="0"/>
              <a:t>network</a:t>
            </a:r>
          </a:p>
          <a:p>
            <a:pPr indent="-215900">
              <a:buSzPct val="45000"/>
            </a:pPr>
            <a:endParaRPr lang="en-US" sz="3000" dirty="0"/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b="1" dirty="0" err="1">
                <a:cs typeface="DejaVu Sans" panose="020B0603030804020204" pitchFamily="34" charset="0"/>
              </a:rPr>
              <a:t>SaTScan</a:t>
            </a:r>
            <a:r>
              <a:rPr lang="en-US" b="1" dirty="0">
                <a:cs typeface="DejaVu Sans" panose="020B0603030804020204" pitchFamily="34" charset="0"/>
              </a:rPr>
              <a:t> seems to be time &amp; space additively </a:t>
            </a:r>
            <a:r>
              <a:rPr lang="en-US" b="1" dirty="0" smtClean="0">
                <a:cs typeface="DejaVu Sans" panose="020B0603030804020204" pitchFamily="34" charset="0"/>
              </a:rPr>
              <a:t>biased</a:t>
            </a:r>
          </a:p>
          <a:p>
            <a:pPr marL="285750" indent="-285750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cs typeface="DejaVu Sans" panose="020B0603030804020204" pitchFamily="34" charset="0"/>
              </a:rPr>
              <a:t>Maybe </a:t>
            </a:r>
            <a:r>
              <a:rPr lang="en-US" dirty="0">
                <a:cs typeface="DejaVu Sans" panose="020B0603030804020204" pitchFamily="34" charset="0"/>
              </a:rPr>
              <a:t>intended not to be trapped in punctual hotspots – thought for large-scale outbreak </a:t>
            </a:r>
            <a:r>
              <a:rPr lang="en-US" dirty="0" smtClean="0">
                <a:cs typeface="DejaVu Sans" panose="020B0603030804020204" pitchFamily="34" charset="0"/>
              </a:rPr>
              <a:t>detection</a:t>
            </a:r>
            <a:endParaRPr lang="en-US" dirty="0" smtClean="0"/>
          </a:p>
          <a:p>
            <a:pPr indent="-215900">
              <a:buSzPct val="45000"/>
            </a:pPr>
            <a:endParaRPr lang="en-US" sz="3000" dirty="0"/>
          </a:p>
          <a:p>
            <a:pPr indent="-215900">
              <a:buSzPct val="45000"/>
            </a:pPr>
            <a:r>
              <a:rPr lang="en-US" b="1" dirty="0"/>
              <a:t>Difficult interpretability since events records are not </a:t>
            </a:r>
            <a:r>
              <a:rPr lang="en-US" b="1" dirty="0" smtClean="0"/>
              <a:t>available, only Halloween parade identified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2355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"/>
          <p:cNvGrpSpPr>
            <a:grpSpLocks/>
          </p:cNvGrpSpPr>
          <p:nvPr/>
        </p:nvGrpSpPr>
        <p:grpSpPr bwMode="auto">
          <a:xfrm>
            <a:off x="0" y="-14401"/>
            <a:ext cx="12191999" cy="974983"/>
            <a:chOff x="-7" y="-10"/>
            <a:chExt cx="6348" cy="677"/>
          </a:xfrm>
        </p:grpSpPr>
        <p:sp>
          <p:nvSpPr>
            <p:cNvPr id="5126" name="Rectangle 2"/>
            <p:cNvSpPr>
              <a:spLocks noChangeArrowheads="1"/>
            </p:cNvSpPr>
            <p:nvPr/>
          </p:nvSpPr>
          <p:spPr bwMode="auto">
            <a:xfrm>
              <a:off x="-7" y="-1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5127" name="Rectangle 3"/>
            <p:cNvSpPr>
              <a:spLocks noChangeArrowheads="1"/>
            </p:cNvSpPr>
            <p:nvPr/>
          </p:nvSpPr>
          <p:spPr bwMode="auto">
            <a:xfrm>
              <a:off x="250" y="65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4/4 – Prior understanding of D. Neill’s work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493594" y="1055632"/>
            <a:ext cx="11241205" cy="574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340" rIns="81646" bIns="40823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6477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marL="8636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 sz="1600" b="1" u="sng" dirty="0">
                <a:solidFill>
                  <a:srgbClr val="000000"/>
                </a:solidFill>
              </a:rPr>
              <a:t>Scan statistics</a:t>
            </a:r>
            <a:r>
              <a:rPr lang="en-US" sz="1600" b="1" dirty="0">
                <a:solidFill>
                  <a:srgbClr val="000000"/>
                </a:solidFill>
              </a:rPr>
              <a:t> / Fast subset scan with parametric modeling, 2012</a:t>
            </a:r>
          </a:p>
          <a:p>
            <a:pPr lvl="1" eaLnBrk="1">
              <a:buSzPct val="45000"/>
              <a:buFont typeface="Wingdings" panose="05000000000000000000" pitchFamily="2" charset="2"/>
              <a:buChar char=""/>
            </a:pPr>
            <a:r>
              <a:rPr lang="en-US" sz="1600" b="1" i="1" dirty="0" smtClean="0">
                <a:solidFill>
                  <a:srgbClr val="000000"/>
                </a:solidFill>
              </a:rPr>
              <a:t>Fast computation, ~ same events detected than </a:t>
            </a:r>
            <a:r>
              <a:rPr lang="en-US" sz="1600" b="1" i="1" dirty="0" err="1" smtClean="0">
                <a:solidFill>
                  <a:srgbClr val="000000"/>
                </a:solidFill>
              </a:rPr>
              <a:t>SaTScan</a:t>
            </a:r>
            <a:endParaRPr lang="en-US" sz="1600" b="1" i="1" dirty="0">
              <a:solidFill>
                <a:srgbClr val="000000"/>
              </a:solidFill>
            </a:endParaRPr>
          </a:p>
          <a:p>
            <a:pPr lvl="1" eaLnBrk="1">
              <a:buSzPct val="45000"/>
              <a:buFont typeface="Wingdings" panose="05000000000000000000" pitchFamily="2" charset="2"/>
              <a:buChar char=""/>
            </a:pPr>
            <a:r>
              <a:rPr lang="en-US" sz="1600" dirty="0" smtClean="0">
                <a:solidFill>
                  <a:srgbClr val="000000"/>
                </a:solidFill>
              </a:rPr>
              <a:t>Various parametric modeling: Poisson, Gaussian</a:t>
            </a:r>
            <a:endParaRPr lang="en-US" sz="1600" dirty="0">
              <a:solidFill>
                <a:srgbClr val="000000"/>
              </a:solidFill>
            </a:endParaRPr>
          </a:p>
          <a:p>
            <a:pPr lvl="1" eaLnBrk="1" hangingPunct="1">
              <a:buSzPct val="45000"/>
              <a:buFont typeface="Wingdings" panose="05000000000000000000" pitchFamily="2" charset="2"/>
              <a:buChar char=""/>
            </a:pP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</a:rPr>
              <a:t>Variantions</a:t>
            </a:r>
            <a:r>
              <a:rPr lang="en-US" sz="1600" dirty="0">
                <a:solidFill>
                  <a:srgbClr val="000000"/>
                </a:solidFill>
              </a:rPr>
              <a:t>: different expectation forecasting time series techniques</a:t>
            </a:r>
          </a:p>
          <a:p>
            <a:pPr lvl="2" eaLnBrk="1" hangingPunct="1">
              <a:buSzPct val="45000"/>
              <a:buFont typeface="Wingdings" panose="05000000000000000000" pitchFamily="2" charset="2"/>
              <a:buChar char=""/>
            </a:pPr>
            <a:r>
              <a:rPr lang="en-US" sz="1600" i="1" dirty="0">
                <a:solidFill>
                  <a:srgbClr val="000000"/>
                </a:solidFill>
              </a:rPr>
              <a:t>An empirical comparison of spatial scan statistics for outbreak detection, 2009)</a:t>
            </a:r>
          </a:p>
          <a:p>
            <a:pPr lvl="1" eaLnBrk="1">
              <a:buSzPct val="45000"/>
              <a:buFont typeface="Wingdings" panose="05000000000000000000" pitchFamily="2" charset="2"/>
              <a:buChar char=""/>
            </a:pPr>
            <a:r>
              <a:rPr lang="en-US" sz="1600" dirty="0">
                <a:solidFill>
                  <a:srgbClr val="000000"/>
                </a:solidFill>
              </a:rPr>
              <a:t>Article: </a:t>
            </a:r>
            <a:r>
              <a:rPr lang="en-US" sz="1600" i="1" dirty="0">
                <a:solidFill>
                  <a:srgbClr val="000000"/>
                </a:solidFill>
              </a:rPr>
              <a:t>Fast subset scan for spatial pattern detection, 2012</a:t>
            </a:r>
          </a:p>
          <a:p>
            <a:pPr eaLnBrk="1">
              <a:buClrTx/>
              <a:buSz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>
              <a:buClrTx/>
              <a:buSzTx/>
              <a:buFontTx/>
              <a:buNone/>
            </a:pPr>
            <a:r>
              <a:rPr lang="en-US" sz="1600" b="1" u="sng" dirty="0">
                <a:solidFill>
                  <a:srgbClr val="000000"/>
                </a:solidFill>
              </a:rPr>
              <a:t>Scan statistics</a:t>
            </a:r>
            <a:r>
              <a:rPr lang="en-US" sz="1600" b="1" dirty="0">
                <a:solidFill>
                  <a:srgbClr val="000000"/>
                </a:solidFill>
              </a:rPr>
              <a:t> / Non-parametric scan statistics, 2007</a:t>
            </a:r>
          </a:p>
          <a:p>
            <a:pPr lvl="1" eaLnBrk="1">
              <a:buSzPct val="45000"/>
              <a:buFont typeface="Wingdings" panose="05000000000000000000" pitchFamily="2" charset="2"/>
              <a:buChar char=""/>
            </a:pPr>
            <a:r>
              <a:rPr lang="en-US" sz="1600" dirty="0">
                <a:solidFill>
                  <a:srgbClr val="000000"/>
                </a:solidFill>
              </a:rPr>
              <a:t>Only assumption of the model: </a:t>
            </a:r>
            <a:r>
              <a:rPr lang="en-US" sz="1600" dirty="0" smtClean="0">
                <a:solidFill>
                  <a:srgbClr val="000000"/>
                </a:solidFill>
              </a:rPr>
              <a:t>independent </a:t>
            </a:r>
            <a:r>
              <a:rPr lang="en-US" sz="1600" dirty="0">
                <a:solidFill>
                  <a:srgbClr val="000000"/>
                </a:solidFill>
              </a:rPr>
              <a:t>counts from stationary time series</a:t>
            </a:r>
          </a:p>
          <a:p>
            <a:pPr lvl="1" eaLnBrk="1">
              <a:buSzPct val="45000"/>
              <a:buFont typeface="Wingdings" panose="05000000000000000000" pitchFamily="2" charset="2"/>
              <a:buChar char=""/>
            </a:pPr>
            <a:r>
              <a:rPr lang="en-US" sz="1600" dirty="0" smtClean="0">
                <a:solidFill>
                  <a:srgbClr val="000000"/>
                </a:solidFill>
              </a:rPr>
              <a:t>Adapt </a:t>
            </a:r>
            <a:r>
              <a:rPr lang="en-US" sz="1600" dirty="0">
                <a:solidFill>
                  <a:srgbClr val="000000"/>
                </a:solidFill>
              </a:rPr>
              <a:t>fast subset </a:t>
            </a:r>
            <a:r>
              <a:rPr lang="en-US" sz="1600" dirty="0" smtClean="0">
                <a:solidFill>
                  <a:srgbClr val="000000"/>
                </a:solidFill>
              </a:rPr>
              <a:t>scan // FGSS ? TS analysis?</a:t>
            </a:r>
            <a:endParaRPr lang="en-US" sz="1600" dirty="0">
              <a:solidFill>
                <a:srgbClr val="000000"/>
              </a:solidFill>
            </a:endParaRPr>
          </a:p>
          <a:p>
            <a:pPr lvl="1" eaLnBrk="1">
              <a:buSzPct val="45000"/>
              <a:buFont typeface="Wingdings" panose="05000000000000000000" pitchFamily="2" charset="2"/>
              <a:buChar char=""/>
            </a:pPr>
            <a:r>
              <a:rPr lang="en-US" sz="1600" dirty="0">
                <a:solidFill>
                  <a:srgbClr val="000000"/>
                </a:solidFill>
              </a:rPr>
              <a:t>Article: </a:t>
            </a:r>
            <a:r>
              <a:rPr lang="en-US" sz="1600" i="1" dirty="0">
                <a:solidFill>
                  <a:srgbClr val="000000"/>
                </a:solidFill>
              </a:rPr>
              <a:t>A Nonparametric Scan Statistic for Multivariate Disease Surveillance, 2007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pPr eaLnBrk="1">
              <a:buClrTx/>
              <a:buSz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>
              <a:buClrTx/>
              <a:buSzTx/>
              <a:buFontTx/>
              <a:buNone/>
            </a:pPr>
            <a:r>
              <a:rPr lang="en-US" sz="1600" b="1" u="sng" dirty="0">
                <a:solidFill>
                  <a:srgbClr val="000000"/>
                </a:solidFill>
              </a:rPr>
              <a:t>Bayesian statistics</a:t>
            </a:r>
            <a:r>
              <a:rPr lang="en-US" sz="1600" b="1" dirty="0">
                <a:solidFill>
                  <a:srgbClr val="000000"/>
                </a:solidFill>
              </a:rPr>
              <a:t> / Bayesian parametric scan statistic – univariate, 2006</a:t>
            </a:r>
          </a:p>
          <a:p>
            <a:pPr lvl="1" eaLnBrk="1">
              <a:buSzPct val="45000"/>
              <a:buFont typeface="Wingdings" panose="05000000000000000000" pitchFamily="2" charset="2"/>
              <a:buChar char=""/>
            </a:pPr>
            <a:r>
              <a:rPr lang="en-US" sz="1600" dirty="0">
                <a:solidFill>
                  <a:srgbClr val="000000"/>
                </a:solidFill>
              </a:rPr>
              <a:t>Hierarchical Gamma-Poisson model 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1" eaLnBrk="1">
              <a:buSzPct val="45000"/>
              <a:buFont typeface="Wingdings" panose="05000000000000000000" pitchFamily="2" charset="2"/>
              <a:buChar char=""/>
            </a:pPr>
            <a:r>
              <a:rPr lang="en-US" sz="1600" dirty="0" smtClean="0">
                <a:solidFill>
                  <a:srgbClr val="000000"/>
                </a:solidFill>
              </a:rPr>
              <a:t>Better </a:t>
            </a:r>
            <a:r>
              <a:rPr lang="en-US" sz="1600" dirty="0">
                <a:solidFill>
                  <a:srgbClr val="000000"/>
                </a:solidFill>
              </a:rPr>
              <a:t>with prior knowledge of event, but can be used without </a:t>
            </a:r>
            <a:r>
              <a:rPr lang="en-US" sz="1600" dirty="0" smtClean="0">
                <a:solidFill>
                  <a:srgbClr val="000000"/>
                </a:solidFill>
              </a:rPr>
              <a:t>it - uniform distribution</a:t>
            </a:r>
          </a:p>
          <a:p>
            <a:pPr lvl="1" eaLnBrk="1">
              <a:buSzPct val="45000"/>
              <a:buFont typeface="Wingdings" panose="05000000000000000000" pitchFamily="2" charset="2"/>
              <a:buChar char=""/>
            </a:pPr>
            <a:r>
              <a:rPr lang="en-US" sz="1600" dirty="0" smtClean="0">
                <a:solidFill>
                  <a:srgbClr val="000000"/>
                </a:solidFill>
              </a:rPr>
              <a:t>Interpretability and visualization</a:t>
            </a:r>
            <a:endParaRPr lang="en-US" sz="1600" dirty="0">
              <a:solidFill>
                <a:srgbClr val="000000"/>
              </a:solidFill>
            </a:endParaRPr>
          </a:p>
          <a:p>
            <a:pPr lvl="1" eaLnBrk="1">
              <a:buSzPct val="45000"/>
              <a:buFont typeface="Wingdings" panose="05000000000000000000" pitchFamily="2" charset="2"/>
              <a:buChar char=""/>
            </a:pPr>
            <a:r>
              <a:rPr lang="en-US" sz="1600" dirty="0">
                <a:solidFill>
                  <a:srgbClr val="000000"/>
                </a:solidFill>
              </a:rPr>
              <a:t>Looks for </a:t>
            </a:r>
          </a:p>
          <a:p>
            <a:pPr lvl="3" eaLnBrk="1">
              <a:buSzPct val="45000"/>
              <a:buFont typeface="Wingdings" panose="05000000000000000000" pitchFamily="2" charset="2"/>
              <a:buChar char=""/>
            </a:pPr>
            <a:r>
              <a:rPr lang="en-US" sz="1600" dirty="0">
                <a:solidFill>
                  <a:srgbClr val="000000"/>
                </a:solidFill>
              </a:rPr>
              <a:t>a given event</a:t>
            </a:r>
          </a:p>
          <a:p>
            <a:pPr lvl="3" eaLnBrk="1">
              <a:buSzPct val="45000"/>
              <a:buFont typeface="Wingdings" panose="05000000000000000000" pitchFamily="2" charset="2"/>
              <a:buChar char=""/>
            </a:pPr>
            <a:r>
              <a:rPr lang="en-US" sz="1600" dirty="0">
                <a:solidFill>
                  <a:srgbClr val="000000"/>
                </a:solidFill>
              </a:rPr>
              <a:t>a set of multiplicative increase event: {counts x 0.5, counts x 1.5, counts x 2,...}</a:t>
            </a:r>
          </a:p>
          <a:p>
            <a:pPr lvl="1" eaLnBrk="1">
              <a:buSzPct val="45000"/>
              <a:buFont typeface="Wingdings" panose="05000000000000000000" pitchFamily="2" charset="2"/>
              <a:buChar char=""/>
            </a:pPr>
            <a:r>
              <a:rPr lang="en-US" sz="1600" dirty="0">
                <a:solidFill>
                  <a:srgbClr val="000000"/>
                </a:solidFill>
              </a:rPr>
              <a:t>Article: </a:t>
            </a:r>
            <a:r>
              <a:rPr lang="en-US" sz="1600" i="1" dirty="0">
                <a:solidFill>
                  <a:srgbClr val="000000"/>
                </a:solidFill>
              </a:rPr>
              <a:t>A Bayesian Scan Statistic for Spatial Cluster Detection, 2006</a:t>
            </a:r>
          </a:p>
          <a:p>
            <a:pPr eaLnBrk="1">
              <a:buClrTx/>
              <a:buSz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>
              <a:buClrTx/>
              <a:buSzTx/>
              <a:buFontTx/>
              <a:buNone/>
            </a:pPr>
            <a:r>
              <a:rPr lang="en-US" sz="1600" b="1" u="sng" dirty="0" smtClean="0">
                <a:solidFill>
                  <a:srgbClr val="000000"/>
                </a:solidFill>
              </a:rPr>
              <a:t>(Extra </a:t>
            </a:r>
            <a:r>
              <a:rPr lang="en-US" sz="1600" b="1" u="sng" dirty="0">
                <a:solidFill>
                  <a:srgbClr val="000000"/>
                </a:solidFill>
              </a:rPr>
              <a:t>- Scan statistics</a:t>
            </a:r>
            <a:r>
              <a:rPr lang="en-US" sz="1600" b="1" dirty="0">
                <a:solidFill>
                  <a:srgbClr val="000000"/>
                </a:solidFill>
              </a:rPr>
              <a:t> / Fast subset scan with connectivity constraint – </a:t>
            </a:r>
            <a:r>
              <a:rPr lang="en-US" sz="1600" b="1" dirty="0" err="1" smtClean="0">
                <a:solidFill>
                  <a:srgbClr val="000000"/>
                </a:solidFill>
              </a:rPr>
              <a:t>GraphScan</a:t>
            </a:r>
            <a:r>
              <a:rPr lang="en-US" sz="1600" b="1" dirty="0" smtClean="0">
                <a:solidFill>
                  <a:srgbClr val="000000"/>
                </a:solidFill>
              </a:rPr>
              <a:t>)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124" name="AutoShape 5"/>
          <p:cNvSpPr>
            <a:spLocks/>
          </p:cNvSpPr>
          <p:nvPr/>
        </p:nvSpPr>
        <p:spPr bwMode="auto">
          <a:xfrm>
            <a:off x="8896350" y="2933700"/>
            <a:ext cx="424149" cy="2743199"/>
          </a:xfrm>
          <a:prstGeom prst="rightBrace">
            <a:avLst>
              <a:gd name="adj1" fmla="val 58293"/>
              <a:gd name="adj2" fmla="val 49199"/>
            </a:avLst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sz="1633"/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9320499" y="4022343"/>
            <a:ext cx="1360943" cy="62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2114" rIns="81646" bIns="40823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 sz="1270" i="1" dirty="0" smtClean="0">
                <a:solidFill>
                  <a:srgbClr val="000000"/>
                </a:solidFill>
              </a:rPr>
              <a:t>New </a:t>
            </a:r>
            <a:r>
              <a:rPr lang="en-US" sz="1270" i="1" dirty="0">
                <a:solidFill>
                  <a:srgbClr val="000000"/>
                </a:solidFill>
              </a:rPr>
              <a:t>papers focus on multivariate data</a:t>
            </a:r>
          </a:p>
        </p:txBody>
      </p:sp>
    </p:spTree>
    <p:extLst>
      <p:ext uri="{BB962C8B-B14F-4D97-AF65-F5344CB8AC3E}">
        <p14:creationId xmlns:p14="http://schemas.microsoft.com/office/powerpoint/2010/main" val="1299563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613624" y="1070033"/>
            <a:ext cx="10382250" cy="525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chemeClr val="tx1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Parametric </a:t>
            </a:r>
            <a:r>
              <a:rPr lang="en-US" sz="1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vs</a:t>
            </a:r>
            <a:r>
              <a:rPr lang="en-US" sz="1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non-Parametric for generic purpose?</a:t>
            </a:r>
            <a:endParaRPr lang="en-US" sz="1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Pang 2013 uses Poisson on taxi data</a:t>
            </a:r>
          </a:p>
          <a:p>
            <a:pPr marL="285750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What are the non-parametric options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little literature?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What is the state-of-the-art in </a:t>
            </a:r>
            <a:r>
              <a:rPr lang="en-US" sz="18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univariate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event detection techniques?</a:t>
            </a:r>
          </a:p>
          <a:p>
            <a:pPr marL="285750" indent="-285750" eaLnBrk="1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Statistical and other AD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techniques</a:t>
            </a:r>
            <a:endParaRPr lang="en-US" sz="2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2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Are Point anomaly detection techniques worth studying?</a:t>
            </a:r>
          </a:p>
          <a:p>
            <a:pPr marL="285750" indent="-28575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Parallel monitoring seems less efficient. Other way of aggregating point anomalies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Yang 2014 coupling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</a:p>
          <a:p>
            <a:pPr marL="285750" indent="-28575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Define relevant grid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  <a:endParaRPr lang="en-US" sz="2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What is the code available?</a:t>
            </a:r>
          </a:p>
          <a:p>
            <a:pPr lvl="1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Almost all techniques are tested on real data in papers</a:t>
            </a:r>
          </a:p>
          <a:p>
            <a:pPr>
              <a:lnSpc>
                <a:spcPct val="100000"/>
              </a:lnSpc>
              <a:buSzPct val="45000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24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What techniques were used for urban data analysis?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CityScan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: monitors 311 data in Chicago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CrimeScan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: monitors 911 data in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Chicago</a:t>
            </a:r>
            <a:endParaRPr lang="en-US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7171" name="Group 2"/>
          <p:cNvGrpSpPr>
            <a:grpSpLocks/>
          </p:cNvGrpSpPr>
          <p:nvPr/>
        </p:nvGrpSpPr>
        <p:grpSpPr bwMode="auto">
          <a:xfrm>
            <a:off x="0" y="-12961"/>
            <a:ext cx="12191999" cy="974983"/>
            <a:chOff x="-7" y="-9"/>
            <a:chExt cx="6348" cy="677"/>
          </a:xfrm>
        </p:grpSpPr>
        <p:sp>
          <p:nvSpPr>
            <p:cNvPr id="7173" name="Rectangle 3"/>
            <p:cNvSpPr>
              <a:spLocks noChangeArrowheads="1"/>
            </p:cNvSpPr>
            <p:nvPr/>
          </p:nvSpPr>
          <p:spPr bwMode="auto">
            <a:xfrm>
              <a:off x="-7" y="-9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7174" name="Rectangle 4"/>
            <p:cNvSpPr>
              <a:spLocks noChangeArrowheads="1"/>
            </p:cNvSpPr>
            <p:nvPr/>
          </p:nvSpPr>
          <p:spPr bwMode="auto">
            <a:xfrm>
              <a:off x="250" y="66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4/4 - Key 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questions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818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923</Words>
  <Application>Microsoft Office PowerPoint</Application>
  <PresentationFormat>Widescreen</PresentationFormat>
  <Paragraphs>184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Noto Sans CJK SC Regular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Ferdinand</dc:creator>
  <cp:lastModifiedBy>Ferdinand</cp:lastModifiedBy>
  <cp:revision>34</cp:revision>
  <dcterms:created xsi:type="dcterms:W3CDTF">2016-07-05T13:43:04Z</dcterms:created>
  <dcterms:modified xsi:type="dcterms:W3CDTF">2016-07-05T16:48:31Z</dcterms:modified>
</cp:coreProperties>
</file>