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69468-399E-47FC-B88C-9F5C9DB17065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10799-B7A0-4E4A-97F3-3BE37006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83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7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7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187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6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85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BAC-BD3A-4311-BAD8-D4A0F9AB2E2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4EAE-D579-4B5D-A295-4E7648E7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BAC-BD3A-4311-BAD8-D4A0F9AB2E2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4EAE-D579-4B5D-A295-4E7648E7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9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BAC-BD3A-4311-BAD8-D4A0F9AB2E2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4EAE-D579-4B5D-A295-4E7648E7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7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CB2BADA1-5A4A-4C0C-9A17-5CE579430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8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BAC-BD3A-4311-BAD8-D4A0F9AB2E2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4EAE-D579-4B5D-A295-4E7648E7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BAC-BD3A-4311-BAD8-D4A0F9AB2E2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4EAE-D579-4B5D-A295-4E7648E7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BAC-BD3A-4311-BAD8-D4A0F9AB2E2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4EAE-D579-4B5D-A295-4E7648E7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6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BAC-BD3A-4311-BAD8-D4A0F9AB2E2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4EAE-D579-4B5D-A295-4E7648E7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3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BAC-BD3A-4311-BAD8-D4A0F9AB2E2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4EAE-D579-4B5D-A295-4E7648E7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BAC-BD3A-4311-BAD8-D4A0F9AB2E2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4EAE-D579-4B5D-A295-4E7648E7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0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BAC-BD3A-4311-BAD8-D4A0F9AB2E2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4EAE-D579-4B5D-A295-4E7648E7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BAC-BD3A-4311-BAD8-D4A0F9AB2E2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4EAE-D579-4B5D-A295-4E7648E7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1BAC-BD3A-4311-BAD8-D4A0F9AB2E2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24EAE-D579-4B5D-A295-4E7648E7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9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5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Meeting 2016/07/21 –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SaTScan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alternatives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5" y="1154094"/>
            <a:ext cx="112174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ym typeface="Wingdings" panose="05000000000000000000" pitchFamily="2" charset="2"/>
              </a:rPr>
              <a:t>SaTScan</a:t>
            </a:r>
            <a:r>
              <a:rPr lang="en-US" b="1" dirty="0" smtClean="0">
                <a:sym typeface="Wingdings" panose="05000000000000000000" pitchFamily="2" charset="2"/>
              </a:rPr>
              <a:t> binary is not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No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Binary cannot report all clusters  1 cluster / location over the whole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/>
              <a:t>Alternatives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Analyse</a:t>
            </a:r>
            <a:r>
              <a:rPr lang="en-US" dirty="0" smtClean="0"/>
              <a:t> partial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300m clusters of 1h-5h: ~ 150 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Significance ranking is not accurate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Iterative </a:t>
            </a:r>
            <a:r>
              <a:rPr lang="en-US" dirty="0" err="1" smtClean="0"/>
              <a:t>SaTScan</a:t>
            </a:r>
            <a:r>
              <a:rPr lang="en-US" dirty="0" smtClean="0"/>
              <a:t>: find most significant cluster and “remove”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Cannot remove cluster data simply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Must replace instances by expected count </a:t>
            </a:r>
            <a:r>
              <a:rPr lang="en-US" dirty="0" smtClean="0">
                <a:sym typeface="Wingdings" panose="05000000000000000000" pitchFamily="2" charset="2"/>
              </a:rPr>
              <a:t> system of n 2</a:t>
            </a:r>
            <a:r>
              <a:rPr lang="en-US" baseline="30000" dirty="0" smtClean="0">
                <a:sym typeface="Wingdings" panose="05000000000000000000" pitchFamily="2" charset="2"/>
              </a:rPr>
              <a:t>nd</a:t>
            </a:r>
            <a:r>
              <a:rPr lang="en-US" dirty="0" smtClean="0">
                <a:sym typeface="Wingdings" panose="05000000000000000000" pitchFamily="2" charset="2"/>
              </a:rPr>
              <a:t> degree polynomial equations, n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Every iteration  read counts file ~ 1 min for 1 month hour precision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Theoretical limit: same location weight over time hypothesis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Space-Time Permutation model assumes that relative importance of location does not vary with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Alleged source of error on previous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“Adjust day-of-week option”  can it be applied for arbitrary time steps – hour?</a:t>
            </a:r>
          </a:p>
        </p:txBody>
      </p:sp>
    </p:spTree>
    <p:extLst>
      <p:ext uri="{BB962C8B-B14F-4D97-AF65-F5344CB8AC3E}">
        <p14:creationId xmlns:p14="http://schemas.microsoft.com/office/powerpoint/2010/main" val="26275459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9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5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Meeting 2016/07/21 – Clustering &amp; PCA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1493" y="999450"/>
            <a:ext cx="1121749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Clustering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Code of </a:t>
            </a:r>
            <a:r>
              <a:rPr lang="en-US" sz="1400" dirty="0" err="1" smtClean="0">
                <a:sym typeface="Wingdings" panose="05000000000000000000" pitchFamily="2" charset="2"/>
              </a:rPr>
              <a:t>Telang</a:t>
            </a:r>
            <a:r>
              <a:rPr lang="en-US" sz="1400" dirty="0" smtClean="0">
                <a:sym typeface="Wingdings" panose="05000000000000000000" pitchFamily="2" charset="2"/>
              </a:rPr>
              <a:t> 2014 available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Grid data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400" dirty="0" smtClean="0">
                <a:sym typeface="Wingdings" panose="05000000000000000000" pitchFamily="2" charset="2"/>
              </a:rPr>
              <a:t>ST-Clustering density based //DB-SCAN with constraint of persistent shape over time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400" dirty="0" smtClean="0">
                <a:sym typeface="Wingdings" panose="05000000000000000000" pitchFamily="2" charset="2"/>
              </a:rPr>
              <a:t>LRT significance testing  fitting a Poisson(λ1) in cluster / Poisson(λ2) in surrounding region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First compute clusters, then choose the testing?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Historical mean, raw threshold…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 err="1" smtClean="0">
                <a:sym typeface="Wingdings" panose="05000000000000000000" pitchFamily="2" charset="2"/>
              </a:rPr>
              <a:t>Telang</a:t>
            </a:r>
            <a:r>
              <a:rPr lang="en-US" sz="1400" dirty="0" smtClean="0">
                <a:sym typeface="Wingdings" panose="05000000000000000000" pitchFamily="2" charset="2"/>
              </a:rPr>
              <a:t> 2014 use the same LRT Poisson test for </a:t>
            </a:r>
            <a:r>
              <a:rPr lang="en-US" sz="1400" dirty="0" err="1" smtClean="0">
                <a:sym typeface="Wingdings" panose="05000000000000000000" pitchFamily="2" charset="2"/>
              </a:rPr>
              <a:t>SaTScan</a:t>
            </a:r>
            <a:r>
              <a:rPr lang="en-US" sz="1400" dirty="0" smtClean="0">
                <a:sym typeface="Wingdings" panose="05000000000000000000" pitchFamily="2" charset="2"/>
              </a:rPr>
              <a:t> and Clustering AD  “fair” comparison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Problem: Poisson model obviously does not fit traffic TS</a:t>
            </a:r>
          </a:p>
          <a:p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Problem: 2 independent dimensions to compare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ym typeface="Wingdings" panose="05000000000000000000" pitchFamily="2" charset="2"/>
              </a:rPr>
              <a:t>How to group instances: scan </a:t>
            </a:r>
            <a:r>
              <a:rPr lang="en-US" sz="1400" dirty="0" err="1" smtClean="0">
                <a:sym typeface="Wingdings" panose="05000000000000000000" pitchFamily="2" charset="2"/>
              </a:rPr>
              <a:t>vs</a:t>
            </a:r>
            <a:r>
              <a:rPr lang="en-US" sz="1400" dirty="0" smtClean="0">
                <a:sym typeface="Wingdings" panose="05000000000000000000" pitchFamily="2" charset="2"/>
              </a:rPr>
              <a:t> clustering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ym typeface="Wingdings" panose="05000000000000000000" pitchFamily="2" charset="2"/>
              </a:rPr>
              <a:t>What baseline to use for AD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would be more rigorous to use the same baseline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OR “we only implement whole existing techniques”</a:t>
            </a:r>
          </a:p>
          <a:p>
            <a:pPr lvl="1"/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PCA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Different input matrixes  different correlations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sym typeface="Wingdings" panose="05000000000000000000" pitchFamily="2" charset="2"/>
              </a:rPr>
              <a:t>L_t</a:t>
            </a:r>
            <a:r>
              <a:rPr lang="en-US" sz="1400" dirty="0" smtClean="0">
                <a:sym typeface="Wingdings" panose="05000000000000000000" pitchFamily="2" charset="2"/>
              </a:rPr>
              <a:t> * L  space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sym typeface="Wingdings" panose="05000000000000000000" pitchFamily="2" charset="2"/>
              </a:rPr>
              <a:t>No time correlation captured  Used with counts assumed to be under same law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Chawla 2012: 2h or 15min-long time windows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AD outputs anomalous regions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ym typeface="Wingdings" panose="05000000000000000000" pitchFamily="2" charset="2"/>
              </a:rPr>
              <a:t>L * </a:t>
            </a:r>
            <a:r>
              <a:rPr lang="en-US" sz="1400" dirty="0" err="1" smtClean="0">
                <a:sym typeface="Wingdings" panose="05000000000000000000" pitchFamily="2" charset="2"/>
              </a:rPr>
              <a:t>L_t</a:t>
            </a:r>
            <a:r>
              <a:rPr lang="en-US" sz="1400" dirty="0" smtClean="0">
                <a:sym typeface="Wingdings" panose="05000000000000000000" pitchFamily="2" charset="2"/>
              </a:rPr>
              <a:t> 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AD outputs anomalous time steps 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sym typeface="Wingdings" panose="05000000000000000000" pitchFamily="2" charset="2"/>
              </a:rPr>
              <a:t>Karhuven-Loeve</a:t>
            </a:r>
            <a:r>
              <a:rPr lang="en-US" sz="1400" dirty="0" smtClean="0">
                <a:sym typeface="Wingdings" panose="05000000000000000000" pitchFamily="2" charset="2"/>
              </a:rPr>
              <a:t> transform  space AND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More expensive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No KL ST-AD found yet</a:t>
            </a:r>
            <a:endParaRPr lang="en-US" sz="1400" dirty="0">
              <a:sym typeface="Wingdings" panose="05000000000000000000" pitchFamily="2" charset="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191419" y="4061827"/>
            <a:ext cx="2832895" cy="1847947"/>
            <a:chOff x="8054228" y="2479445"/>
            <a:chExt cx="1809774" cy="133734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54228" y="2479445"/>
              <a:ext cx="1809774" cy="114802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483287" y="3627467"/>
              <a:ext cx="951654" cy="18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Example of matrix L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33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9313"/>
            <a:chOff x="0" y="0"/>
            <a:chExt cx="6348" cy="680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2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Meeting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2016/08/18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–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Iterative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SaTScan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and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Telang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implementation</a:t>
              </a:r>
            </a:p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1. Iterative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SaTScan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5" y="1154094"/>
            <a:ext cx="1121749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Algorithm</a:t>
            </a:r>
            <a:endParaRPr lang="en-US" sz="2200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ym typeface="Wingdings" panose="05000000000000000000" pitchFamily="2" charset="2"/>
              </a:rPr>
              <a:t>Launch </a:t>
            </a:r>
            <a:r>
              <a:rPr lang="en-US" sz="2200" dirty="0" err="1" smtClean="0">
                <a:sym typeface="Wingdings" panose="05000000000000000000" pitchFamily="2" charset="2"/>
              </a:rPr>
              <a:t>SaTscan</a:t>
            </a:r>
            <a:r>
              <a:rPr lang="en-US" sz="2200" dirty="0" smtClean="0">
                <a:sym typeface="Wingdings" panose="05000000000000000000" pitchFamily="2" charset="2"/>
              </a:rPr>
              <a:t>  outputs most likely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R</a:t>
            </a:r>
            <a:r>
              <a:rPr lang="en-US" sz="2200" dirty="0" smtClean="0">
                <a:sym typeface="Wingdings" panose="05000000000000000000" pitchFamily="2" charset="2"/>
              </a:rPr>
              <a:t>eplace counts of cluster in raw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ym typeface="Wingdings" panose="05000000000000000000" pitchFamily="2" charset="2"/>
              </a:rPr>
              <a:t>New count = new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ym typeface="Wingdings" panose="05000000000000000000" pitchFamily="2" charset="2"/>
              </a:rPr>
              <a:t>Iterate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200" b="1" dirty="0">
                <a:sym typeface="Wingdings" panose="05000000000000000000" pitchFamily="2" charset="2"/>
              </a:rPr>
              <a:t>Works on days, needs to be adapted to </a:t>
            </a:r>
            <a:r>
              <a:rPr lang="en-US" sz="2200" b="1" dirty="0" smtClean="0">
                <a:sym typeface="Wingdings" panose="05000000000000000000" pitchFamily="2" charset="2"/>
              </a:rPr>
              <a:t>hours</a:t>
            </a:r>
            <a:endParaRPr lang="en-US" sz="2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ym typeface="Wingdings" panose="05000000000000000000" pitchFamily="2" charset="2"/>
              </a:rPr>
              <a:t>Day-data result: Week-end influence // Space-Time permutation hypothesis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ym typeface="Wingdings" panose="05000000000000000000" pitchFamily="2" charset="2"/>
              </a:rPr>
              <a:t>Top 3 clusters are at the same locations during week-end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ym typeface="Wingdings" panose="05000000000000000000" pitchFamily="2" charset="2"/>
              </a:rPr>
              <a:t>Day-of-week option in </a:t>
            </a:r>
            <a:r>
              <a:rPr lang="en-US" sz="2200" dirty="0" err="1" smtClean="0">
                <a:sym typeface="Wingdings" panose="05000000000000000000" pitchFamily="2" charset="2"/>
              </a:rPr>
              <a:t>SaTScan</a:t>
            </a:r>
            <a:r>
              <a:rPr lang="en-US" sz="2200" dirty="0" smtClean="0">
                <a:sym typeface="Wingdings" panose="05000000000000000000" pitchFamily="2" charset="2"/>
              </a:rPr>
              <a:t> for hourly data?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9959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9313"/>
            <a:chOff x="0" y="0"/>
            <a:chExt cx="6348" cy="680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2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Meeting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2016/08/18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–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Iterative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SaTScan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and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Telang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implementation</a:t>
              </a:r>
            </a:p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2.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Telang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implementation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5" y="1154094"/>
            <a:ext cx="112174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Parameters</a:t>
            </a:r>
            <a:endParaRPr lang="en-US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Grid resolution              must be precise // homogeneity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Hourly </a:t>
            </a:r>
            <a:r>
              <a:rPr lang="en-US" dirty="0" smtClean="0">
                <a:sym typeface="Wingdings" panose="05000000000000000000" pitchFamily="2" charset="2"/>
              </a:rPr>
              <a:t>resolution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Time period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Gini</a:t>
            </a:r>
            <a:r>
              <a:rPr lang="en-US" dirty="0" smtClean="0">
                <a:sym typeface="Wingdings" panose="05000000000000000000" pitchFamily="2" charset="2"/>
              </a:rPr>
              <a:t> threshold – dispersion of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Size of neighborhood : 5x5 cells around cell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err="1" smtClean="0">
                <a:sym typeface="Wingdings" panose="05000000000000000000" pitchFamily="2" charset="2"/>
              </a:rPr>
              <a:t>Telang</a:t>
            </a:r>
            <a:r>
              <a:rPr lang="en-US" b="1" dirty="0" smtClean="0">
                <a:sym typeface="Wingdings" panose="05000000000000000000" pitchFamily="2" charset="2"/>
              </a:rPr>
              <a:t> typical parameters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720x360 space grid x12 time intervals = 3M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>
                <a:sym typeface="Wingdings" panose="05000000000000000000" pitchFamily="2" charset="2"/>
              </a:rPr>
              <a:t>Gini</a:t>
            </a:r>
            <a:r>
              <a:rPr lang="en-US" b="1" i="1" dirty="0" smtClean="0">
                <a:sym typeface="Wingdings" panose="05000000000000000000" pitchFamily="2" charset="2"/>
              </a:rPr>
              <a:t> threshold = 0,01</a:t>
            </a:r>
            <a:r>
              <a:rPr lang="en-US" dirty="0" smtClean="0">
                <a:sym typeface="Wingdings" panose="05000000000000000000" pitchFamily="2" charset="2"/>
              </a:rPr>
              <a:t>  Much more homogeneous data than taxi</a:t>
            </a:r>
            <a:endParaRPr lang="en-US" b="1" i="1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err="1" smtClean="0">
                <a:sym typeface="Wingdings" panose="05000000000000000000" pitchFamily="2" charset="2"/>
              </a:rPr>
              <a:t>Telang</a:t>
            </a:r>
            <a:r>
              <a:rPr lang="en-US" b="1" dirty="0" smtClean="0">
                <a:sym typeface="Wingdings" panose="05000000000000000000" pitchFamily="2" charset="2"/>
              </a:rPr>
              <a:t>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Adapt data to algorithm from </a:t>
            </a:r>
            <a:r>
              <a:rPr lang="en-US" dirty="0" err="1" smtClean="0">
                <a:sym typeface="Wingdings" panose="05000000000000000000" pitchFamily="2" charset="2"/>
              </a:rPr>
              <a:t>harish</a:t>
            </a:r>
            <a:r>
              <a:rPr lang="en-US" dirty="0" smtClean="0">
                <a:sym typeface="Wingdings" panose="05000000000000000000" pitchFamily="2" charset="2"/>
              </a:rPr>
              <a:t> raw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Smoothing  small grid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Drop-offs + Pickups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Process to cut expensive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Threshold on cells = 0,03*mean  cells / 2    // delete cells in the sea, in Central Park…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Shorten study period to 1 week  cells / 4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2678806" y="1429553"/>
            <a:ext cx="187388" cy="4250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08383" y="1249250"/>
            <a:ext cx="3876541" cy="7856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Small cells </a:t>
            </a:r>
            <a:r>
              <a:rPr lang="en-US" b="1" dirty="0" smtClean="0">
                <a:sym typeface="Wingdings" panose="05000000000000000000" pitchFamily="2" charset="2"/>
              </a:rPr>
              <a:t> clustering</a:t>
            </a:r>
          </a:p>
          <a:p>
            <a:pPr algn="ctr"/>
            <a:r>
              <a:rPr lang="en-US" b="1" dirty="0" smtClean="0">
                <a:sym typeface="Wingdings" panose="05000000000000000000" pitchFamily="2" charset="2"/>
              </a:rPr>
              <a:t>Big cells  Point Anomaly detection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8013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9313"/>
            <a:chOff x="0" y="0"/>
            <a:chExt cx="6348" cy="680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2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Meeting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2016/08/18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–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Iterative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SaTScan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and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Telang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implementation</a:t>
              </a:r>
            </a:p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2.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Telang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implementation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2886" y="5455638"/>
            <a:ext cx="3693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Why struggle for 50m?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Homogeneity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Adapted to the density function computing used for Topology and </a:t>
            </a:r>
            <a:r>
              <a:rPr lang="en-US" sz="1400" dirty="0" err="1" smtClean="0">
                <a:sym typeface="Wingdings" panose="05000000000000000000" pitchFamily="2" charset="2"/>
              </a:rPr>
              <a:t>SaTScan</a:t>
            </a:r>
            <a:endParaRPr lang="en-US" sz="1400" dirty="0">
              <a:sym typeface="Wingdings" panose="05000000000000000000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98810"/>
              </p:ext>
            </p:extLst>
          </p:nvPr>
        </p:nvGraphicFramePr>
        <p:xfrm>
          <a:off x="1400935" y="1154094"/>
          <a:ext cx="9185498" cy="413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214"/>
                <a:gridCol w="1312214"/>
                <a:gridCol w="1312214"/>
                <a:gridCol w="1312214"/>
                <a:gridCol w="1312214"/>
                <a:gridCol w="1312214"/>
                <a:gridCol w="1312214"/>
              </a:tblGrid>
              <a:tr h="665196">
                <a:tc>
                  <a:txBody>
                    <a:bodyPr/>
                    <a:lstStyle/>
                    <a:p>
                      <a:r>
                        <a:rPr lang="en-US" dirty="0" smtClean="0"/>
                        <a:t>Grid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N_Cells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Computing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</a:tr>
              <a:tr h="385392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1,002</a:t>
                      </a:r>
                      <a:endParaRPr lang="en-US" dirty="0"/>
                    </a:p>
                  </a:txBody>
                  <a:tcPr/>
                </a:tc>
              </a:tr>
              <a:tr h="385392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1,37</a:t>
                      </a:r>
                      <a:endParaRPr lang="en-US" dirty="0"/>
                    </a:p>
                  </a:txBody>
                  <a:tcPr/>
                </a:tc>
              </a:tr>
              <a:tr h="385392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1,02</a:t>
                      </a:r>
                      <a:endParaRPr lang="en-US" dirty="0"/>
                    </a:p>
                  </a:txBody>
                  <a:tcPr/>
                </a:tc>
              </a:tr>
              <a:tr h="385392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1,16</a:t>
                      </a:r>
                      <a:endParaRPr lang="en-US" dirty="0"/>
                    </a:p>
                  </a:txBody>
                  <a:tcPr/>
                </a:tc>
              </a:tr>
              <a:tr h="385392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1,41</a:t>
                      </a:r>
                      <a:endParaRPr lang="en-US" dirty="0"/>
                    </a:p>
                  </a:txBody>
                  <a:tcPr/>
                </a:tc>
              </a:tr>
              <a:tr h="385392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1,58</a:t>
                      </a:r>
                      <a:endParaRPr lang="en-US" dirty="0"/>
                    </a:p>
                  </a:txBody>
                  <a:tcPr/>
                </a:tc>
              </a:tr>
              <a:tr h="385392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1,55</a:t>
                      </a:r>
                      <a:endParaRPr lang="en-US" dirty="0"/>
                    </a:p>
                  </a:txBody>
                  <a:tcPr/>
                </a:tc>
              </a:tr>
              <a:tr h="385392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1,006</a:t>
                      </a:r>
                      <a:endParaRPr lang="en-US" dirty="0"/>
                    </a:p>
                  </a:txBody>
                  <a:tcPr/>
                </a:tc>
              </a:tr>
              <a:tr h="385392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49021" y="5455638"/>
            <a:ext cx="230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ym typeface="Wingdings" panose="05000000000000000000" pitchFamily="2" charset="2"/>
              </a:rPr>
              <a:t>Gini</a:t>
            </a:r>
            <a:r>
              <a:rPr lang="en-US" sz="1400" b="1" dirty="0" smtClean="0">
                <a:sym typeface="Wingdings" panose="05000000000000000000" pitchFamily="2" charset="2"/>
              </a:rPr>
              <a:t> threshold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Not relevant &lt;0,1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ym typeface="Wingdings" panose="05000000000000000000" pitchFamily="2" charset="2"/>
              </a:rPr>
              <a:t>Telang</a:t>
            </a:r>
            <a:r>
              <a:rPr lang="en-US" sz="1400" dirty="0" smtClean="0">
                <a:sym typeface="Wingdings" panose="05000000000000000000" pitchFamily="2" charset="2"/>
              </a:rPr>
              <a:t> uses 0,01</a:t>
            </a: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5347" y="5455638"/>
            <a:ext cx="230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Count threshold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Gets rid of useless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++ Average size</a:t>
            </a: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3" y="5455638"/>
            <a:ext cx="23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Complexity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Linear </a:t>
            </a:r>
            <a:r>
              <a:rPr lang="en-US" sz="1400" dirty="0" err="1" smtClean="0">
                <a:sym typeface="Wingdings" panose="05000000000000000000" pitchFamily="2" charset="2"/>
              </a:rPr>
              <a:t>N_Cells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p^2 * log(p) for p </a:t>
            </a:r>
            <a:r>
              <a:rPr lang="en-US" sz="1400" dirty="0" err="1" smtClean="0">
                <a:sym typeface="Wingdings" panose="05000000000000000000" pitchFamily="2" charset="2"/>
              </a:rPr>
              <a:t>avg</a:t>
            </a:r>
            <a:r>
              <a:rPr lang="en-US" sz="1400" dirty="0" smtClean="0">
                <a:sym typeface="Wingdings" panose="05000000000000000000" pitchFamily="2" charset="2"/>
              </a:rPr>
              <a:t> cluster size</a:t>
            </a:r>
            <a:endParaRPr lang="en-US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6832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9313"/>
            <a:chOff x="0" y="0"/>
            <a:chExt cx="6348" cy="680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2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Meeting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2016/08/18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–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Iterative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SaTScan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and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Telang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implementation</a:t>
              </a:r>
            </a:p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2.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Telang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implementation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5" y="1154094"/>
            <a:ext cx="11217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Next steps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Currently running: 50m / threshold / 0,3g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Results 0,3 / 0,5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Process data to be more homogeneous?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Subtract means over week/month/day-of-week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1791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700</Words>
  <Application>Microsoft Office PowerPoint</Application>
  <PresentationFormat>Widescreen</PresentationFormat>
  <Paragraphs>191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Noto Sans CJK SC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</dc:creator>
  <cp:lastModifiedBy>Ferdinand</cp:lastModifiedBy>
  <cp:revision>14</cp:revision>
  <dcterms:created xsi:type="dcterms:W3CDTF">2016-07-21T18:57:07Z</dcterms:created>
  <dcterms:modified xsi:type="dcterms:W3CDTF">2016-08-18T19:00:12Z</dcterms:modified>
</cp:coreProperties>
</file>