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2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1EC4D9-20FC-42B2-A42E-A71E2F3548CA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B3F86F-6223-4C5C-B1DA-F68A513FD6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672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3d</a:t>
            </a:r>
            <a:r>
              <a:rPr lang="zh-CN" altLang="en-US" dirty="0" smtClean="0"/>
              <a:t>卷积结构中加入</a:t>
            </a:r>
            <a:r>
              <a:rPr lang="en-US" altLang="zh-CN" dirty="0" smtClean="0"/>
              <a:t>2D</a:t>
            </a:r>
            <a:r>
              <a:rPr lang="zh-CN" altLang="en-US" dirty="0" smtClean="0"/>
              <a:t>卷积作为辅助，减少</a:t>
            </a:r>
            <a:r>
              <a:rPr lang="en-US" altLang="zh-CN" dirty="0" smtClean="0"/>
              <a:t>3D</a:t>
            </a:r>
            <a:r>
              <a:rPr lang="zh-CN" altLang="en-US" dirty="0" smtClean="0"/>
              <a:t>卷积的用量，实现更深的网络</a:t>
            </a:r>
            <a:endParaRPr lang="en-US" altLang="zh-CN" dirty="0" smtClean="0"/>
          </a:p>
          <a:p>
            <a:r>
              <a:rPr lang="zh-CN" altLang="en-US" dirty="0" smtClean="0"/>
              <a:t>左图画的有点问题，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3F86F-6223-4C5C-B1DA-F68A513FD68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253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3d</a:t>
            </a:r>
            <a:r>
              <a:rPr lang="zh-CN" altLang="en-US" dirty="0" smtClean="0"/>
              <a:t>卷积结构中加入</a:t>
            </a:r>
            <a:r>
              <a:rPr lang="en-US" altLang="zh-CN" dirty="0" smtClean="0"/>
              <a:t>2D</a:t>
            </a:r>
            <a:r>
              <a:rPr lang="zh-CN" altLang="en-US" dirty="0" smtClean="0"/>
              <a:t>卷积作为辅助，减少</a:t>
            </a:r>
            <a:r>
              <a:rPr lang="en-US" altLang="zh-CN" dirty="0" smtClean="0"/>
              <a:t>3D</a:t>
            </a:r>
            <a:r>
              <a:rPr lang="zh-CN" altLang="en-US" dirty="0" smtClean="0"/>
              <a:t>卷积的用量，实现更深的网络</a:t>
            </a:r>
            <a:endParaRPr lang="en-US" altLang="zh-CN" dirty="0" smtClean="0"/>
          </a:p>
          <a:p>
            <a:r>
              <a:rPr lang="zh-CN" altLang="en-US" smtClean="0"/>
              <a:t>左图画的有点问题，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3F86F-6223-4C5C-B1DA-F68A513FD68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368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3F86F-6223-4C5C-B1DA-F68A513FD68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708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3F86F-6223-4C5C-B1DA-F68A513FD68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293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3F86F-6223-4C5C-B1DA-F68A513FD68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033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3F86F-6223-4C5C-B1DA-F68A513FD68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572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5420D-9E59-493F-91D3-69419441BC58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203E-D23A-4CCA-BBFC-68B8820F77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525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5420D-9E59-493F-91D3-69419441BC58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203E-D23A-4CCA-BBFC-68B8820F77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041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5420D-9E59-493F-91D3-69419441BC58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203E-D23A-4CCA-BBFC-68B8820F77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794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5420D-9E59-493F-91D3-69419441BC58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203E-D23A-4CCA-BBFC-68B8820F77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752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5420D-9E59-493F-91D3-69419441BC58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203E-D23A-4CCA-BBFC-68B8820F77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736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5420D-9E59-493F-91D3-69419441BC58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203E-D23A-4CCA-BBFC-68B8820F77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157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5420D-9E59-493F-91D3-69419441BC58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203E-D23A-4CCA-BBFC-68B8820F77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495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5420D-9E59-493F-91D3-69419441BC58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203E-D23A-4CCA-BBFC-68B8820F77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673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5420D-9E59-493F-91D3-69419441BC58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203E-D23A-4CCA-BBFC-68B8820F77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726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5420D-9E59-493F-91D3-69419441BC58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203E-D23A-4CCA-BBFC-68B8820F77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283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5420D-9E59-493F-91D3-69419441BC58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203E-D23A-4CCA-BBFC-68B8820F77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898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5420D-9E59-493F-91D3-69419441BC58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4203E-D23A-4CCA-BBFC-68B8820F77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223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0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0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034586" y="2372581"/>
            <a:ext cx="70968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/>
              <a:t>Paper Reading</a:t>
            </a:r>
            <a:endParaRPr lang="zh-CN" altLang="en-US" sz="5400" dirty="0"/>
          </a:p>
        </p:txBody>
      </p:sp>
      <p:sp>
        <p:nvSpPr>
          <p:cNvPr id="3" name="文本框 2"/>
          <p:cNvSpPr txBox="1"/>
          <p:nvPr/>
        </p:nvSpPr>
        <p:spPr>
          <a:xfrm>
            <a:off x="2731827" y="1642325"/>
            <a:ext cx="70968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/>
              <a:t>Paper Reading</a:t>
            </a:r>
            <a:endParaRPr lang="zh-CN" altLang="en-US" sz="5400" dirty="0"/>
          </a:p>
        </p:txBody>
      </p:sp>
      <p:sp>
        <p:nvSpPr>
          <p:cNvPr id="4" name="文本框 3"/>
          <p:cNvSpPr txBox="1"/>
          <p:nvPr/>
        </p:nvSpPr>
        <p:spPr>
          <a:xfrm>
            <a:off x="4890447" y="3234434"/>
            <a:ext cx="70968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/>
              <a:t>Paper Reading</a:t>
            </a:r>
            <a:endParaRPr lang="zh-CN" altLang="en-US" sz="5400" dirty="0"/>
          </a:p>
        </p:txBody>
      </p:sp>
      <p:sp>
        <p:nvSpPr>
          <p:cNvPr id="5" name="文本框 4"/>
          <p:cNvSpPr txBox="1"/>
          <p:nvPr/>
        </p:nvSpPr>
        <p:spPr>
          <a:xfrm>
            <a:off x="1746914" y="325761"/>
            <a:ext cx="70968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/>
              <a:t>Paper Reading</a:t>
            </a:r>
            <a:endParaRPr lang="zh-CN" altLang="en-US" sz="5400" dirty="0"/>
          </a:p>
        </p:txBody>
      </p:sp>
      <p:sp>
        <p:nvSpPr>
          <p:cNvPr id="6" name="文本框 5"/>
          <p:cNvSpPr txBox="1"/>
          <p:nvPr/>
        </p:nvSpPr>
        <p:spPr>
          <a:xfrm>
            <a:off x="432179" y="4157764"/>
            <a:ext cx="70968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/>
              <a:t>Paper Reading</a:t>
            </a:r>
            <a:endParaRPr lang="zh-CN" altLang="en-US" sz="5400" dirty="0"/>
          </a:p>
        </p:txBody>
      </p:sp>
      <p:sp>
        <p:nvSpPr>
          <p:cNvPr id="7" name="文本框 6"/>
          <p:cNvSpPr txBox="1"/>
          <p:nvPr/>
        </p:nvSpPr>
        <p:spPr>
          <a:xfrm>
            <a:off x="639170" y="2506462"/>
            <a:ext cx="70968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/>
              <a:t>Paper Reading</a:t>
            </a:r>
            <a:endParaRPr lang="zh-CN" altLang="en-US" sz="5400" dirty="0"/>
          </a:p>
        </p:txBody>
      </p:sp>
      <p:sp>
        <p:nvSpPr>
          <p:cNvPr id="8" name="文本框 7"/>
          <p:cNvSpPr txBox="1"/>
          <p:nvPr/>
        </p:nvSpPr>
        <p:spPr>
          <a:xfrm>
            <a:off x="7096836" y="780472"/>
            <a:ext cx="70968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/>
              <a:t>Paper Reading</a:t>
            </a:r>
            <a:endParaRPr lang="zh-CN" altLang="en-US" sz="5400" dirty="0"/>
          </a:p>
        </p:txBody>
      </p:sp>
      <p:sp>
        <p:nvSpPr>
          <p:cNvPr id="9" name="文本框 8"/>
          <p:cNvSpPr txBox="1"/>
          <p:nvPr/>
        </p:nvSpPr>
        <p:spPr>
          <a:xfrm>
            <a:off x="4524232" y="4636628"/>
            <a:ext cx="70968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/>
              <a:t>Paper Reading</a:t>
            </a:r>
            <a:endParaRPr lang="zh-CN" altLang="en-US" sz="5400" dirty="0"/>
          </a:p>
        </p:txBody>
      </p:sp>
      <p:sp>
        <p:nvSpPr>
          <p:cNvPr id="10" name="文本框 9"/>
          <p:cNvSpPr txBox="1"/>
          <p:nvPr/>
        </p:nvSpPr>
        <p:spPr>
          <a:xfrm>
            <a:off x="7529015" y="4118467"/>
            <a:ext cx="70968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/>
              <a:t>Paper Reading</a:t>
            </a:r>
            <a:endParaRPr lang="zh-CN" altLang="en-US" sz="5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6280245" y="1231502"/>
            <a:ext cx="70968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/>
              <a:t>Paper Reading</a:t>
            </a:r>
            <a:endParaRPr lang="zh-CN" altLang="en-US" sz="5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004249" y="3469089"/>
            <a:ext cx="70968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/>
              <a:t>Paper Reading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832463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71189" y="381640"/>
            <a:ext cx="5015621" cy="1436246"/>
            <a:chOff x="461724" y="-25766"/>
            <a:chExt cx="5015621" cy="1436246"/>
          </a:xfrm>
        </p:grpSpPr>
        <p:sp>
          <p:nvSpPr>
            <p:cNvPr id="3" name="文本框 2"/>
            <p:cNvSpPr txBox="1"/>
            <p:nvPr/>
          </p:nvSpPr>
          <p:spPr>
            <a:xfrm>
              <a:off x="461724" y="325924"/>
              <a:ext cx="5015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正常人的解决办法</a:t>
              </a:r>
              <a:endParaRPr lang="zh-CN" altLang="en-US" dirty="0"/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1466661" y="1041148"/>
              <a:ext cx="35308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dirty="0" smtClean="0"/>
            </a:p>
          </p:txBody>
        </p:sp>
        <p:sp>
          <p:nvSpPr>
            <p:cNvPr id="6" name="左大括号 5"/>
            <p:cNvSpPr/>
            <p:nvPr/>
          </p:nvSpPr>
          <p:spPr>
            <a:xfrm>
              <a:off x="2498756" y="171084"/>
              <a:ext cx="172015" cy="624689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670771" y="579883"/>
              <a:ext cx="16386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</a:rPr>
                <a:t>简化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670770" y="-25766"/>
              <a:ext cx="16386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分解</a:t>
              </a:r>
              <a:endParaRPr lang="zh-CN" altLang="en-US" dirty="0"/>
            </a:p>
          </p:txBody>
        </p: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92" y="1909819"/>
            <a:ext cx="4516889" cy="3042427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0765" y="5044179"/>
            <a:ext cx="2066925" cy="48577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7607" y="1817886"/>
            <a:ext cx="4539747" cy="2920429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0707232" y="453803"/>
            <a:ext cx="1575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CVPR2018</a:t>
            </a:r>
            <a:endParaRPr lang="zh-CN" altLang="en-US" dirty="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0851" y="123160"/>
            <a:ext cx="7215848" cy="34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789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71189" y="381640"/>
            <a:ext cx="5015621" cy="1436246"/>
            <a:chOff x="461724" y="-25766"/>
            <a:chExt cx="5015621" cy="1436246"/>
          </a:xfrm>
        </p:grpSpPr>
        <p:sp>
          <p:nvSpPr>
            <p:cNvPr id="3" name="文本框 2"/>
            <p:cNvSpPr txBox="1"/>
            <p:nvPr/>
          </p:nvSpPr>
          <p:spPr>
            <a:xfrm>
              <a:off x="461724" y="325924"/>
              <a:ext cx="5015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正常人的解决办法</a:t>
              </a:r>
              <a:endParaRPr lang="zh-CN" altLang="en-US" dirty="0"/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1466661" y="1041148"/>
              <a:ext cx="35308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dirty="0" smtClean="0"/>
            </a:p>
          </p:txBody>
        </p:sp>
        <p:sp>
          <p:nvSpPr>
            <p:cNvPr id="6" name="左大括号 5"/>
            <p:cNvSpPr/>
            <p:nvPr/>
          </p:nvSpPr>
          <p:spPr>
            <a:xfrm>
              <a:off x="2498756" y="171084"/>
              <a:ext cx="172015" cy="624689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670771" y="579883"/>
              <a:ext cx="16386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</a:rPr>
                <a:t>简化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670770" y="-25766"/>
              <a:ext cx="16386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分解</a:t>
              </a:r>
              <a:endParaRPr lang="zh-CN" altLang="en-US" dirty="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10707232" y="453803"/>
            <a:ext cx="1575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CVPR2018</a:t>
            </a:r>
            <a:endParaRPr lang="zh-CN" altLang="en-US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0851" y="123160"/>
            <a:ext cx="7215848" cy="34100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252" y="2561823"/>
            <a:ext cx="10273736" cy="429617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6979" y="470353"/>
            <a:ext cx="3766242" cy="280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566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71189" y="381640"/>
            <a:ext cx="5015621" cy="1436246"/>
            <a:chOff x="461724" y="-25766"/>
            <a:chExt cx="5015621" cy="1436246"/>
          </a:xfrm>
        </p:grpSpPr>
        <p:sp>
          <p:nvSpPr>
            <p:cNvPr id="3" name="文本框 2"/>
            <p:cNvSpPr txBox="1"/>
            <p:nvPr/>
          </p:nvSpPr>
          <p:spPr>
            <a:xfrm>
              <a:off x="461724" y="325924"/>
              <a:ext cx="5015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正常人的解决办法</a:t>
              </a:r>
              <a:endParaRPr lang="zh-CN" altLang="en-US" dirty="0"/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1466661" y="1041148"/>
              <a:ext cx="35308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dirty="0" smtClean="0"/>
            </a:p>
          </p:txBody>
        </p:sp>
        <p:sp>
          <p:nvSpPr>
            <p:cNvPr id="6" name="左大括号 5"/>
            <p:cNvSpPr/>
            <p:nvPr/>
          </p:nvSpPr>
          <p:spPr>
            <a:xfrm>
              <a:off x="2498756" y="171084"/>
              <a:ext cx="172015" cy="624689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670771" y="579883"/>
              <a:ext cx="16386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</a:rPr>
                <a:t>简化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670770" y="-25766"/>
              <a:ext cx="16386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分解</a:t>
              </a:r>
              <a:endParaRPr lang="zh-CN" altLang="en-US" dirty="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10707232" y="82614"/>
            <a:ext cx="1575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CVPR2018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7063" y="82614"/>
            <a:ext cx="6013765" cy="38644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0901" y="2786939"/>
            <a:ext cx="8820150" cy="36385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189" y="1366930"/>
            <a:ext cx="3019425" cy="14097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75353" y="898164"/>
            <a:ext cx="743902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772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10707232" y="82614"/>
            <a:ext cx="1575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CVPR2018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7063" y="82614"/>
            <a:ext cx="6013765" cy="38644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3084" y="635899"/>
            <a:ext cx="3255664" cy="8604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6458" y="2304325"/>
            <a:ext cx="2395585" cy="861334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34563" y="764949"/>
            <a:ext cx="1638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3D</a:t>
            </a:r>
            <a:r>
              <a:rPr lang="zh-CN" altLang="en-US" dirty="0" smtClean="0"/>
              <a:t>卷积：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434563" y="2037570"/>
            <a:ext cx="2833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Multiplicative interaction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grpSp>
        <p:nvGrpSpPr>
          <p:cNvPr id="19" name="组合 18"/>
          <p:cNvGrpSpPr/>
          <p:nvPr/>
        </p:nvGrpSpPr>
        <p:grpSpPr>
          <a:xfrm>
            <a:off x="4922818" y="830770"/>
            <a:ext cx="7058025" cy="1747558"/>
            <a:chOff x="4768912" y="830770"/>
            <a:chExt cx="7058025" cy="1747558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6"/>
            <a:srcRect l="30256"/>
            <a:stretch/>
          </p:blipFill>
          <p:spPr>
            <a:xfrm>
              <a:off x="6891149" y="830770"/>
              <a:ext cx="4935788" cy="523875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768912" y="1168628"/>
              <a:ext cx="7058025" cy="1409700"/>
            </a:xfrm>
            <a:prstGeom prst="rect">
              <a:avLst/>
            </a:prstGeom>
          </p:spPr>
        </p:pic>
      </p:grpSp>
      <p:sp>
        <p:nvSpPr>
          <p:cNvPr id="17" name="矩形 16"/>
          <p:cNvSpPr/>
          <p:nvPr/>
        </p:nvSpPr>
        <p:spPr>
          <a:xfrm>
            <a:off x="7278986" y="2209044"/>
            <a:ext cx="4653481" cy="4436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6336" y="3261301"/>
            <a:ext cx="11706131" cy="2924732"/>
          </a:xfrm>
          <a:prstGeom prst="rect">
            <a:avLst/>
          </a:prstGeom>
        </p:spPr>
      </p:pic>
      <p:cxnSp>
        <p:nvCxnSpPr>
          <p:cNvPr id="21" name="直接箭头连接符 20"/>
          <p:cNvCxnSpPr/>
          <p:nvPr/>
        </p:nvCxnSpPr>
        <p:spPr>
          <a:xfrm>
            <a:off x="4517679" y="1168628"/>
            <a:ext cx="405139" cy="186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3902043" y="2104783"/>
            <a:ext cx="1020775" cy="245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760491" y="3364830"/>
            <a:ext cx="10203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4517679" y="6438119"/>
            <a:ext cx="801533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NimbusRomNo9L-Regu"/>
              </a:rPr>
              <a:t>R. </a:t>
            </a:r>
            <a:r>
              <a:rPr lang="en-US" altLang="zh-CN" sz="1100" dirty="0" err="1">
                <a:solidFill>
                  <a:srgbClr val="000000"/>
                </a:solidFill>
                <a:latin typeface="NimbusRomNo9L-Regu"/>
              </a:rPr>
              <a:t>Memisevic</a:t>
            </a:r>
            <a:r>
              <a:rPr lang="en-US" altLang="zh-CN" sz="1100" dirty="0">
                <a:solidFill>
                  <a:srgbClr val="000000"/>
                </a:solidFill>
                <a:latin typeface="NimbusRomNo9L-Regu"/>
              </a:rPr>
              <a:t>. Learning to relate images. </a:t>
            </a:r>
            <a:r>
              <a:rPr lang="en-US" altLang="zh-CN" sz="1100" i="1" dirty="0">
                <a:solidFill>
                  <a:srgbClr val="000000"/>
                </a:solidFill>
                <a:latin typeface="NimbusRomNo9L-ReguItal"/>
              </a:rPr>
              <a:t>IEEE Trans. Pattern Anal. Mach. </a:t>
            </a:r>
            <a:r>
              <a:rPr lang="en-US" altLang="zh-CN" sz="1100" i="1" dirty="0" err="1">
                <a:solidFill>
                  <a:srgbClr val="000000"/>
                </a:solidFill>
                <a:latin typeface="NimbusRomNo9L-ReguItal"/>
              </a:rPr>
              <a:t>Intell</a:t>
            </a:r>
            <a:r>
              <a:rPr lang="en-US" altLang="zh-CN" sz="1100" i="1" dirty="0">
                <a:solidFill>
                  <a:srgbClr val="000000"/>
                </a:solidFill>
                <a:latin typeface="NimbusRomNo9L-ReguItal"/>
              </a:rPr>
              <a:t>.</a:t>
            </a:r>
            <a:r>
              <a:rPr lang="en-US" altLang="zh-CN" sz="1100" dirty="0">
                <a:solidFill>
                  <a:srgbClr val="000000"/>
                </a:solidFill>
                <a:latin typeface="NimbusRomNo9L-Regu"/>
              </a:rPr>
              <a:t>, 35(8):1829–1846, 2013.</a:t>
            </a:r>
            <a:r>
              <a:rPr lang="en-US" altLang="zh-CN" sz="1100" dirty="0"/>
              <a:t> </a:t>
            </a:r>
            <a:br>
              <a:rPr lang="en-US" altLang="zh-CN" sz="1100" dirty="0"/>
            </a:b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333475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10707232" y="82614"/>
            <a:ext cx="1575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CVPR2018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7063" y="82614"/>
            <a:ext cx="6013765" cy="38644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4080" y="1552191"/>
            <a:ext cx="3200400" cy="4667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644" y="2583315"/>
            <a:ext cx="4429125" cy="16668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207" y="4814589"/>
            <a:ext cx="6934200" cy="173355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2644" y="560909"/>
            <a:ext cx="2395585" cy="861334"/>
          </a:xfrm>
          <a:prstGeom prst="rect">
            <a:avLst/>
          </a:prstGeom>
        </p:spPr>
      </p:pic>
      <p:cxnSp>
        <p:nvCxnSpPr>
          <p:cNvPr id="16" name="直接箭头连接符 15"/>
          <p:cNvCxnSpPr/>
          <p:nvPr/>
        </p:nvCxnSpPr>
        <p:spPr>
          <a:xfrm>
            <a:off x="1647731" y="1231271"/>
            <a:ext cx="0" cy="121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1647731" y="4037846"/>
            <a:ext cx="0" cy="841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06151" y="3822777"/>
            <a:ext cx="5162550" cy="1419225"/>
          </a:xfrm>
          <a:prstGeom prst="rect">
            <a:avLst/>
          </a:prstGeom>
        </p:spPr>
      </p:pic>
      <p:cxnSp>
        <p:nvCxnSpPr>
          <p:cNvPr id="21" name="直接箭头连接符 20"/>
          <p:cNvCxnSpPr/>
          <p:nvPr/>
        </p:nvCxnSpPr>
        <p:spPr>
          <a:xfrm flipV="1">
            <a:off x="4454305" y="4653481"/>
            <a:ext cx="1751846" cy="407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36853" y="739684"/>
            <a:ext cx="5868865" cy="2421065"/>
          </a:xfrm>
          <a:prstGeom prst="rect">
            <a:avLst/>
          </a:prstGeom>
        </p:spPr>
      </p:pic>
      <p:cxnSp>
        <p:nvCxnSpPr>
          <p:cNvPr id="25" name="直接箭头连接符 24"/>
          <p:cNvCxnSpPr/>
          <p:nvPr/>
        </p:nvCxnSpPr>
        <p:spPr>
          <a:xfrm flipV="1">
            <a:off x="9325069" y="2743200"/>
            <a:ext cx="9054" cy="1062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769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10707232" y="82614"/>
            <a:ext cx="1575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CVPR2018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7063" y="82614"/>
            <a:ext cx="6013765" cy="386448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4111" y="1038730"/>
            <a:ext cx="10058400" cy="451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385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0316" y="151534"/>
            <a:ext cx="6174464" cy="306826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4854" y="244443"/>
            <a:ext cx="316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motion compensation</a:t>
            </a:r>
            <a:r>
              <a:rPr lang="zh-CN" altLang="en-US" dirty="0" smtClean="0"/>
              <a:t>的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7584" y="3851764"/>
            <a:ext cx="8105917" cy="2637448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2408225" y="3576119"/>
            <a:ext cx="8283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239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69543" y="823865"/>
            <a:ext cx="316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3D</a:t>
            </a:r>
            <a:r>
              <a:rPr lang="zh-CN" altLang="en-US" dirty="0" smtClean="0"/>
              <a:t>卷积的  </a:t>
            </a:r>
            <a:r>
              <a:rPr lang="en-US" altLang="zh-CN" dirty="0" smtClean="0"/>
              <a:t>CVPR2018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543" y="1678374"/>
            <a:ext cx="10357164" cy="429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200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69543" y="823865"/>
            <a:ext cx="316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RNN</a:t>
            </a:r>
            <a:r>
              <a:rPr lang="zh-CN" altLang="en-US" dirty="0" smtClean="0"/>
              <a:t>的 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1433512"/>
            <a:ext cx="986790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981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52259" y="642795"/>
            <a:ext cx="5015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用</a:t>
            </a:r>
            <a:r>
              <a:rPr lang="en-US" altLang="zh-CN" dirty="0" smtClean="0"/>
              <a:t>Non-local</a:t>
            </a:r>
            <a:r>
              <a:rPr lang="zh-CN" altLang="en-US" dirty="0" smtClean="0"/>
              <a:t>代替</a:t>
            </a:r>
            <a:r>
              <a:rPr lang="en-US" altLang="zh-CN" dirty="0" smtClean="0"/>
              <a:t>motion compensation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49" y="1312751"/>
            <a:ext cx="6177807" cy="529052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880" y="-64198"/>
            <a:ext cx="3962400" cy="10763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3292" y="1312751"/>
            <a:ext cx="4885188" cy="497487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08911" y="763011"/>
            <a:ext cx="2783089" cy="58777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2578" y="185298"/>
            <a:ext cx="1775302" cy="57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839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3617" y="724276"/>
            <a:ext cx="5015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Spatial-Temporal Information</a:t>
            </a:r>
            <a:endParaRPr lang="zh-CN" altLang="en-US" dirty="0"/>
          </a:p>
        </p:txBody>
      </p:sp>
      <p:sp>
        <p:nvSpPr>
          <p:cNvPr id="3" name="左大括号 2"/>
          <p:cNvSpPr/>
          <p:nvPr/>
        </p:nvSpPr>
        <p:spPr>
          <a:xfrm>
            <a:off x="3349782" y="596597"/>
            <a:ext cx="172015" cy="62468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521797" y="701643"/>
            <a:ext cx="1638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Two-stream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521797" y="1005396"/>
            <a:ext cx="1638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3D Conv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21796" y="399747"/>
            <a:ext cx="1638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LSTM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881" y="2265088"/>
            <a:ext cx="10320950" cy="155672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432003" y="4389005"/>
            <a:ext cx="8281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难优化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消耗显存：</a:t>
            </a:r>
            <a:r>
              <a:rPr lang="en-US" altLang="zh-CN" dirty="0" smtClean="0"/>
              <a:t>11</a:t>
            </a:r>
            <a:r>
              <a:rPr lang="zh-CN" altLang="en-US" dirty="0" smtClean="0"/>
              <a:t>层的</a:t>
            </a:r>
            <a:r>
              <a:rPr lang="en-US" altLang="zh-CN" dirty="0" smtClean="0"/>
              <a:t>3D CNN</a:t>
            </a:r>
            <a:r>
              <a:rPr lang="zh-CN" altLang="en-US" dirty="0" smtClean="0"/>
              <a:t>显存消耗是</a:t>
            </a:r>
            <a:r>
              <a:rPr lang="en-US" altLang="zh-CN" dirty="0" smtClean="0"/>
              <a:t>152</a:t>
            </a:r>
            <a:r>
              <a:rPr lang="zh-CN" altLang="en-US" dirty="0" smtClean="0"/>
              <a:t>层</a:t>
            </a:r>
            <a:r>
              <a:rPr lang="en-US" altLang="zh-CN" dirty="0" err="1" smtClean="0"/>
              <a:t>ResidualNet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1.5</a:t>
            </a:r>
            <a:r>
              <a:rPr lang="zh-CN" altLang="en-US" dirty="0" smtClean="0"/>
              <a:t>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123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52259" y="642795"/>
            <a:ext cx="5015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有钱人的解决办法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960" y="40577"/>
            <a:ext cx="5639650" cy="126985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组合 8"/>
          <p:cNvGrpSpPr/>
          <p:nvPr/>
        </p:nvGrpSpPr>
        <p:grpSpPr>
          <a:xfrm>
            <a:off x="786140" y="1595034"/>
            <a:ext cx="10953749" cy="1194377"/>
            <a:chOff x="179558" y="2002443"/>
            <a:chExt cx="10953749" cy="1194377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2259" y="2377670"/>
              <a:ext cx="4733925" cy="819150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56532" y="2493856"/>
              <a:ext cx="4676775" cy="514350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179558" y="2002443"/>
              <a:ext cx="5015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Dataset</a:t>
              </a:r>
              <a:endParaRPr lang="zh-CN" altLang="en-US" dirty="0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3458424" y="2600797"/>
            <a:ext cx="1683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1W</a:t>
            </a:r>
            <a:r>
              <a:rPr lang="zh-CN" altLang="en-US" dirty="0" smtClean="0"/>
              <a:t>数据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0116018" y="2600797"/>
            <a:ext cx="1683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16W</a:t>
            </a:r>
            <a:r>
              <a:rPr lang="zh-CN" altLang="en-US" dirty="0" smtClean="0"/>
              <a:t>数据</a:t>
            </a:r>
            <a:endParaRPr lang="zh-CN" altLang="en-US" dirty="0"/>
          </a:p>
        </p:txBody>
      </p:sp>
      <p:grpSp>
        <p:nvGrpSpPr>
          <p:cNvPr id="14" name="组合 13"/>
          <p:cNvGrpSpPr/>
          <p:nvPr/>
        </p:nvGrpSpPr>
        <p:grpSpPr>
          <a:xfrm>
            <a:off x="6951932" y="3891162"/>
            <a:ext cx="5115678" cy="1735194"/>
            <a:chOff x="786140" y="3857210"/>
            <a:chExt cx="5115678" cy="1735194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20268" y="4144604"/>
              <a:ext cx="4781550" cy="1447800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786140" y="3857210"/>
              <a:ext cx="5015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GPU</a:t>
              </a:r>
              <a:endParaRPr lang="zh-CN" altLang="en-US" dirty="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712203" y="3788960"/>
            <a:ext cx="5287745" cy="1979543"/>
            <a:chOff x="712203" y="3788960"/>
            <a:chExt cx="5287745" cy="1979543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85073" y="4139728"/>
              <a:ext cx="4714875" cy="1628775"/>
            </a:xfrm>
            <a:prstGeom prst="rect">
              <a:avLst/>
            </a:prstGeom>
          </p:spPr>
        </p:pic>
        <p:sp>
          <p:nvSpPr>
            <p:cNvPr id="16" name="文本框 15"/>
            <p:cNvSpPr txBox="1"/>
            <p:nvPr/>
          </p:nvSpPr>
          <p:spPr>
            <a:xfrm>
              <a:off x="712203" y="3788960"/>
              <a:ext cx="5015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初始化</a:t>
              </a:r>
              <a:endParaRPr lang="zh-CN" altLang="en-US" dirty="0"/>
            </a:p>
          </p:txBody>
        </p:sp>
      </p:grpSp>
      <p:cxnSp>
        <p:nvCxnSpPr>
          <p:cNvPr id="19" name="直接箭头连接符 18"/>
          <p:cNvCxnSpPr/>
          <p:nvPr/>
        </p:nvCxnSpPr>
        <p:spPr>
          <a:xfrm>
            <a:off x="5999948" y="2343622"/>
            <a:ext cx="8806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18572" y="3574733"/>
            <a:ext cx="204787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991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71189" y="381640"/>
            <a:ext cx="5015621" cy="1436246"/>
            <a:chOff x="461724" y="-25766"/>
            <a:chExt cx="5015621" cy="1436246"/>
          </a:xfrm>
        </p:grpSpPr>
        <p:sp>
          <p:nvSpPr>
            <p:cNvPr id="3" name="文本框 2"/>
            <p:cNvSpPr txBox="1"/>
            <p:nvPr/>
          </p:nvSpPr>
          <p:spPr>
            <a:xfrm>
              <a:off x="461724" y="325924"/>
              <a:ext cx="5015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正常人的解决办法</a:t>
              </a:r>
              <a:endParaRPr lang="zh-CN" altLang="en-US" dirty="0"/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1466661" y="1041148"/>
              <a:ext cx="35308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dirty="0" smtClean="0"/>
            </a:p>
          </p:txBody>
        </p:sp>
        <p:sp>
          <p:nvSpPr>
            <p:cNvPr id="6" name="左大括号 5"/>
            <p:cNvSpPr/>
            <p:nvPr/>
          </p:nvSpPr>
          <p:spPr>
            <a:xfrm>
              <a:off x="2498756" y="171084"/>
              <a:ext cx="172015" cy="624689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670771" y="579883"/>
              <a:ext cx="16386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简化</a:t>
              </a:r>
              <a:endParaRPr lang="zh-CN" altLang="en-US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670770" y="-25766"/>
              <a:ext cx="16386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</a:rPr>
                <a:t>分解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978" y="233613"/>
            <a:ext cx="6797361" cy="66538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0040292" y="714332"/>
            <a:ext cx="1575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ICCV2015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9419" y="1102662"/>
            <a:ext cx="8432635" cy="560562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314" y="4350979"/>
            <a:ext cx="1933575" cy="5810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212631" y="2302533"/>
                <a:ext cx="3186942" cy="20484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 smtClean="0"/>
                  <a:t>不考虑channel的情况下，3D卷积核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zh-CN" altLang="en-US" dirty="0" smtClean="0"/>
                  <a:t>的尺寸为 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𝜖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zh-CN" altLang="en-US" dirty="0" smtClean="0"/>
                  <a:t>我们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zh-CN" altLang="en-US" dirty="0" smtClean="0"/>
                  <a:t>表示的集合中抽出一个子集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 dirty="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acc>
                      </m:e>
                      <m:sub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，该子集可以由一个2D空间卷积核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zh-CN" altLang="en-US" dirty="0" smtClean="0"/>
                  <a:t>和一个1D时间卷积核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 smtClean="0"/>
                  <a:t>的外积来表示</a:t>
                </a: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631" y="2302533"/>
                <a:ext cx="3186942" cy="2048446"/>
              </a:xfrm>
              <a:prstGeom prst="rect">
                <a:avLst/>
              </a:prstGeom>
              <a:blipFill rotWithShape="0">
                <a:blip r:embed="rId5"/>
                <a:stretch>
                  <a:fillRect l="-1721" t="-2679" r="-1338" b="-29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5806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71189" y="381640"/>
            <a:ext cx="5015621" cy="1436246"/>
            <a:chOff x="461724" y="-25766"/>
            <a:chExt cx="5015621" cy="1436246"/>
          </a:xfrm>
        </p:grpSpPr>
        <p:sp>
          <p:nvSpPr>
            <p:cNvPr id="3" name="文本框 2"/>
            <p:cNvSpPr txBox="1"/>
            <p:nvPr/>
          </p:nvSpPr>
          <p:spPr>
            <a:xfrm>
              <a:off x="461724" y="325924"/>
              <a:ext cx="5015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正常人的解决办法</a:t>
              </a:r>
              <a:endParaRPr lang="zh-CN" altLang="en-US" dirty="0"/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1466661" y="1041148"/>
              <a:ext cx="35308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dirty="0" smtClean="0"/>
            </a:p>
          </p:txBody>
        </p:sp>
        <p:sp>
          <p:nvSpPr>
            <p:cNvPr id="6" name="左大括号 5"/>
            <p:cNvSpPr/>
            <p:nvPr/>
          </p:nvSpPr>
          <p:spPr>
            <a:xfrm>
              <a:off x="2498756" y="171084"/>
              <a:ext cx="172015" cy="624689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670771" y="579883"/>
              <a:ext cx="16386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简化</a:t>
              </a:r>
              <a:endParaRPr lang="zh-CN" altLang="en-US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670770" y="-25766"/>
              <a:ext cx="16386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</a:rPr>
                <a:t>分解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10616697" y="521502"/>
            <a:ext cx="1575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ICCV2017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105621" y="976911"/>
            <a:ext cx="89766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思想有点像</a:t>
            </a:r>
            <a:r>
              <a:rPr lang="en-US" altLang="zh-CN" dirty="0" smtClean="0"/>
              <a:t>Inception v3</a:t>
            </a:r>
            <a:r>
              <a:rPr lang="zh-CN" altLang="en-US" dirty="0" smtClean="0"/>
              <a:t>中用</a:t>
            </a:r>
            <a:r>
              <a:rPr lang="en-US" altLang="zh-CN" dirty="0" smtClean="0"/>
              <a:t>1*3</a:t>
            </a:r>
            <a:r>
              <a:rPr lang="zh-CN" altLang="en-US" dirty="0" smtClean="0"/>
              <a:t>和</a:t>
            </a:r>
            <a:r>
              <a:rPr lang="en-US" altLang="zh-CN" dirty="0" smtClean="0"/>
              <a:t>3*1</a:t>
            </a:r>
            <a:r>
              <a:rPr lang="zh-CN" altLang="en-US" dirty="0" smtClean="0"/>
              <a:t>的卷积叠加代替原来的</a:t>
            </a:r>
            <a:r>
              <a:rPr lang="en-US" altLang="zh-CN" dirty="0" smtClean="0"/>
              <a:t>3*3</a:t>
            </a:r>
            <a:r>
              <a:rPr lang="zh-CN" altLang="en-US" dirty="0" smtClean="0"/>
              <a:t>卷积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这篇文章是用</a:t>
            </a:r>
            <a:r>
              <a:rPr lang="en-US" altLang="zh-CN" dirty="0" smtClean="0"/>
              <a:t>1*3*3</a:t>
            </a:r>
            <a:r>
              <a:rPr lang="zh-CN" altLang="en-US" dirty="0" smtClean="0"/>
              <a:t>卷积和</a:t>
            </a:r>
            <a:r>
              <a:rPr lang="en-US" altLang="zh-CN" dirty="0" smtClean="0"/>
              <a:t>3*1*1</a:t>
            </a:r>
            <a:r>
              <a:rPr lang="zh-CN" altLang="en-US" dirty="0" smtClean="0"/>
              <a:t>卷积代替</a:t>
            </a:r>
            <a:r>
              <a:rPr lang="en-US" altLang="zh-CN" dirty="0" smtClean="0"/>
              <a:t>3*3*3</a:t>
            </a:r>
            <a:r>
              <a:rPr lang="zh-CN" altLang="en-US" dirty="0" smtClean="0"/>
              <a:t>卷积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375" y="80098"/>
            <a:ext cx="8482625" cy="47789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79" y="2234340"/>
            <a:ext cx="4416005" cy="247611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2654" y="2125773"/>
            <a:ext cx="7105648" cy="2762958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3764" y="5402939"/>
            <a:ext cx="757237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288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</TotalTime>
  <Words>248</Words>
  <Application>Microsoft Office PowerPoint</Application>
  <PresentationFormat>宽屏</PresentationFormat>
  <Paragraphs>66</Paragraphs>
  <Slides>15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NimbusRomNo9L-Regu</vt:lpstr>
      <vt:lpstr>NimbusRomNo9L-ReguItal</vt:lpstr>
      <vt:lpstr>宋体</vt:lpstr>
      <vt:lpstr>Arial</vt:lpstr>
      <vt:lpstr>Calibri</vt:lpstr>
      <vt:lpstr>Calibri Light</vt:lpstr>
      <vt:lpstr>Cambria Math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alan</dc:creator>
  <cp:lastModifiedBy>zhang alan</cp:lastModifiedBy>
  <cp:revision>15</cp:revision>
  <dcterms:created xsi:type="dcterms:W3CDTF">2019-05-29T02:05:53Z</dcterms:created>
  <dcterms:modified xsi:type="dcterms:W3CDTF">2019-05-30T13:06:11Z</dcterms:modified>
</cp:coreProperties>
</file>