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62" r:id="rId5"/>
    <p:sldId id="263" r:id="rId6"/>
    <p:sldId id="257" r:id="rId7"/>
    <p:sldId id="258" r:id="rId8"/>
    <p:sldId id="259" r:id="rId9"/>
    <p:sldId id="260" r:id="rId10"/>
    <p:sldId id="264" r:id="rId11"/>
    <p:sldId id="266" r:id="rId12"/>
    <p:sldId id="265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6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4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5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04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05079-685A-4EB0-8DCD-96EE9FFFE69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D2D5-975E-40CF-9D75-F4D23275E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Weakly Supervised </a:t>
            </a:r>
            <a:r>
              <a:rPr lang="en-US" altLang="zh-CN" dirty="0"/>
              <a:t>I</a:t>
            </a:r>
            <a:r>
              <a:rPr lang="en-US" altLang="zh-CN" dirty="0" smtClean="0"/>
              <a:t>nstance </a:t>
            </a:r>
            <a:r>
              <a:rPr lang="en-US" altLang="zh-CN" dirty="0"/>
              <a:t>S</a:t>
            </a:r>
            <a:r>
              <a:rPr lang="en-US" altLang="zh-CN" dirty="0" smtClean="0"/>
              <a:t>egmentation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Meng</a:t>
            </a:r>
            <a:r>
              <a:rPr lang="en-US" altLang="zh-CN" dirty="0" smtClean="0"/>
              <a:t> Dong</a:t>
            </a:r>
          </a:p>
          <a:p>
            <a:r>
              <a:rPr lang="en-US" altLang="zh-CN" dirty="0" smtClean="0"/>
              <a:t>2019.5.10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24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985837"/>
            <a:ext cx="9467850" cy="2219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8" y="3352800"/>
            <a:ext cx="8510588" cy="280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8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Some conceptions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Crowd counting</a:t>
            </a:r>
          </a:p>
          <a:p>
            <a:pPr lvl="1"/>
            <a:r>
              <a:rPr lang="en-US" altLang="zh-CN" dirty="0" smtClean="0"/>
              <a:t>                                                 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Counting in this paper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Subitizing</a:t>
            </a:r>
            <a:r>
              <a:rPr lang="en-US" altLang="zh-CN" dirty="0" smtClean="0"/>
              <a:t> range (1~4)</a:t>
            </a:r>
          </a:p>
          <a:p>
            <a:pPr lvl="1"/>
            <a:r>
              <a:rPr lang="en-US" altLang="zh-CN" dirty="0" smtClean="0"/>
              <a:t>Annotations: image-level classification &amp; </a:t>
            </a:r>
            <a:r>
              <a:rPr lang="en-US" altLang="zh-CN" dirty="0" err="1" smtClean="0"/>
              <a:t>subitizing</a:t>
            </a:r>
            <a:r>
              <a:rPr lang="en-US" altLang="zh-CN" dirty="0" smtClean="0"/>
              <a:t> range </a:t>
            </a:r>
            <a:r>
              <a:rPr lang="en-US" altLang="zh-CN" dirty="0" smtClean="0"/>
              <a:t>number</a:t>
            </a:r>
          </a:p>
          <a:p>
            <a:pPr lvl="1"/>
            <a:r>
              <a:rPr lang="en-US" altLang="zh-CN" dirty="0" smtClean="0"/>
              <a:t>ILC:  image-level lower-count supervision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295525"/>
            <a:ext cx="1600200" cy="107545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362325" y="2647950"/>
            <a:ext cx="2667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29025" y="2504069"/>
            <a:ext cx="1876425" cy="65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many people in the picture?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581653" y="2699904"/>
            <a:ext cx="2667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03124" y="265747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methods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7339018" y="2552197"/>
            <a:ext cx="209553" cy="579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48571" y="2518975"/>
            <a:ext cx="228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Regression 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Localization-based</a:t>
            </a:r>
          </a:p>
          <a:p>
            <a:r>
              <a:rPr lang="en-US" altLang="zh-CN" dirty="0" smtClean="0"/>
              <a:t>      (density map)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144" y="2295526"/>
            <a:ext cx="1650203" cy="1105528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9258300" y="3257550"/>
            <a:ext cx="48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70" y="3557171"/>
            <a:ext cx="3444480" cy="15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Framework 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8" y="1825624"/>
            <a:ext cx="8500417" cy="3977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82083" y="2163723"/>
            <a:ext cx="2819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/>
              <a:t>Classification branch</a:t>
            </a:r>
          </a:p>
          <a:p>
            <a:r>
              <a:rPr lang="en-US" altLang="zh-CN" sz="1600" dirty="0" smtClean="0"/>
              <a:t>        multi-label soft-margin loss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9124948" y="3194219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2. Density map branch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316" y="939425"/>
            <a:ext cx="2828925" cy="676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360" y="4610441"/>
            <a:ext cx="2447926" cy="5619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948" y="5166598"/>
            <a:ext cx="2414340" cy="6362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93" y="6040951"/>
            <a:ext cx="1943100" cy="2608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842" y="5902838"/>
            <a:ext cx="2762250" cy="276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8426" y="6193454"/>
            <a:ext cx="2638425" cy="28575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2804448" y="5795763"/>
            <a:ext cx="2081875" cy="840822"/>
            <a:chOff x="3482456" y="5801810"/>
            <a:chExt cx="2081875" cy="84082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06340" y="5801810"/>
              <a:ext cx="657225" cy="20002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12430" y="6045947"/>
              <a:ext cx="1000125" cy="2667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84873" y="6366407"/>
              <a:ext cx="638175" cy="27622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73731" y="6380694"/>
              <a:ext cx="990600" cy="24765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82456" y="5801810"/>
              <a:ext cx="190500" cy="23812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501506" y="6375932"/>
              <a:ext cx="171450" cy="2667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01506" y="6079285"/>
              <a:ext cx="171450" cy="200025"/>
            </a:xfrm>
            <a:prstGeom prst="rect">
              <a:avLst/>
            </a:prstGeom>
          </p:spPr>
        </p:pic>
      </p:grpSp>
      <p:sp>
        <p:nvSpPr>
          <p:cNvPr id="22" name="左大括号 21"/>
          <p:cNvSpPr/>
          <p:nvPr/>
        </p:nvSpPr>
        <p:spPr>
          <a:xfrm>
            <a:off x="2611581" y="5824122"/>
            <a:ext cx="192867" cy="8124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243098" y="5862437"/>
            <a:ext cx="1715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Class activity map</a:t>
            </a:r>
            <a:endParaRPr lang="en-US" altLang="zh-CN" sz="1600" dirty="0"/>
          </a:p>
          <a:p>
            <a:r>
              <a:rPr lang="en-US" altLang="zh-CN" sz="1600" dirty="0" smtClean="0"/>
              <a:t>Density map</a:t>
            </a:r>
            <a:endParaRPr lang="zh-CN" altLang="en-US" sz="1600" dirty="0"/>
          </a:p>
        </p:txBody>
      </p:sp>
      <p:sp>
        <p:nvSpPr>
          <p:cNvPr id="25" name="左大括号 24"/>
          <p:cNvSpPr/>
          <p:nvPr/>
        </p:nvSpPr>
        <p:spPr>
          <a:xfrm>
            <a:off x="5122781" y="5930098"/>
            <a:ext cx="175907" cy="4397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52072" y="806581"/>
            <a:ext cx="3072803" cy="924982"/>
            <a:chOff x="5482723" y="667505"/>
            <a:chExt cx="3072803" cy="924982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482723" y="667505"/>
              <a:ext cx="2982268" cy="924982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5500831" y="786731"/>
              <a:ext cx="3054695" cy="7695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H="1">
            <a:off x="7197388" y="1697272"/>
            <a:ext cx="3904" cy="39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78364" y="3589579"/>
            <a:ext cx="3106699" cy="55476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78364" y="4144347"/>
            <a:ext cx="2938876" cy="505541"/>
          </a:xfrm>
          <a:prstGeom prst="rect">
            <a:avLst/>
          </a:prstGeom>
        </p:spPr>
      </p:pic>
      <p:sp>
        <p:nvSpPr>
          <p:cNvPr id="33" name="左大括号 32"/>
          <p:cNvSpPr/>
          <p:nvPr/>
        </p:nvSpPr>
        <p:spPr>
          <a:xfrm>
            <a:off x="8884747" y="4778803"/>
            <a:ext cx="193617" cy="698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8879464" y="3724501"/>
            <a:ext cx="193617" cy="698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Visualization results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326098" cy="32337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4425"/>
            <a:ext cx="4176713" cy="1761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12" y="2047875"/>
            <a:ext cx="4829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8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State-of-the-art Comparison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24" y="1514873"/>
            <a:ext cx="5199302" cy="23618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3448"/>
            <a:ext cx="5010151" cy="2713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753" y="4428064"/>
            <a:ext cx="4459048" cy="217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1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397" y="24390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Semantic Segmentation </a:t>
            </a:r>
            <a:r>
              <a:rPr lang="en-US" altLang="zh-CN" sz="4000" dirty="0" err="1" smtClean="0"/>
              <a:t>v.s</a:t>
            </a:r>
            <a:r>
              <a:rPr lang="en-US" altLang="zh-CN" sz="4000" dirty="0" smtClean="0"/>
              <a:t>. instance Segmentation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316" y="1825625"/>
            <a:ext cx="7141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4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Manual annotations for object recognition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331" y="2050367"/>
            <a:ext cx="9481904" cy="35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Current State-of-the-arts 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027" y="1919938"/>
            <a:ext cx="9107457" cy="41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2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Methods – learning to produce pseudo pixel-level masks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711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Additional data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Object proposal</a:t>
            </a:r>
          </a:p>
          <a:p>
            <a:pPr lvl="1"/>
            <a:r>
              <a:rPr lang="en-US" altLang="zh-CN" dirty="0" smtClean="0"/>
              <a:t>Proposals aggregation</a:t>
            </a:r>
          </a:p>
          <a:p>
            <a:pPr lvl="1"/>
            <a:r>
              <a:rPr lang="en-US" altLang="zh-CN" dirty="0" smtClean="0"/>
              <a:t>Graph cut inside proposals</a:t>
            </a:r>
          </a:p>
          <a:p>
            <a:r>
              <a:rPr lang="en-US" altLang="zh-CN" dirty="0" smtClean="0"/>
              <a:t>Top-down attention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26" y="1766888"/>
            <a:ext cx="3019425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4720546"/>
            <a:ext cx="8704502" cy="16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0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Two papers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Weakly Supervised Instance Segmentation using Class Peak Response</a:t>
            </a:r>
          </a:p>
          <a:p>
            <a:r>
              <a:rPr lang="en-US" altLang="zh-CN" dirty="0" smtClean="0"/>
              <a:t>Object Counting and Instance Segmentation with Image-level Supervision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19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64" y="1102260"/>
            <a:ext cx="9184617" cy="2438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4015696"/>
            <a:ext cx="8704502" cy="16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8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5" y="1690688"/>
            <a:ext cx="9415604" cy="449004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202078" y="615749"/>
            <a:ext cx="3072803" cy="924982"/>
            <a:chOff x="5482723" y="667505"/>
            <a:chExt cx="3072803" cy="9249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2723" y="667505"/>
              <a:ext cx="2982268" cy="9249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500831" y="786731"/>
              <a:ext cx="3054695" cy="7695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6989922" y="1521771"/>
            <a:ext cx="11104" cy="6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630" y="842661"/>
            <a:ext cx="3603266" cy="6576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401630" y="752227"/>
            <a:ext cx="3675693" cy="7695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9569513" y="1540731"/>
            <a:ext cx="5808" cy="24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331658" y="1525518"/>
            <a:ext cx="152868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Class activity map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225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Visualization results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2067719"/>
            <a:ext cx="4336400" cy="30376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350" y="1447801"/>
            <a:ext cx="6845722" cy="49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1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131</Words>
  <Application>Microsoft Office PowerPoint</Application>
  <PresentationFormat>宽屏</PresentationFormat>
  <Paragraphs>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Weakly Supervised Instance Segmentation</vt:lpstr>
      <vt:lpstr>Semantic Segmentation v.s. instance Segmentation</vt:lpstr>
      <vt:lpstr>Manual annotations for object recognition</vt:lpstr>
      <vt:lpstr>Current State-of-the-arts </vt:lpstr>
      <vt:lpstr>Methods – learning to produce pseudo pixel-level masks </vt:lpstr>
      <vt:lpstr>Two papers</vt:lpstr>
      <vt:lpstr>PowerPoint 演示文稿</vt:lpstr>
      <vt:lpstr>Framework </vt:lpstr>
      <vt:lpstr>Visualization results</vt:lpstr>
      <vt:lpstr>PowerPoint 演示文稿</vt:lpstr>
      <vt:lpstr>Some conceptions</vt:lpstr>
      <vt:lpstr>Framework </vt:lpstr>
      <vt:lpstr>Visualization results</vt:lpstr>
      <vt:lpstr>State-of-the-art Comparison</vt:lpstr>
      <vt:lpstr>Thank you!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 Supervised Instance Segmentation</dc:title>
  <dc:creator>China</dc:creator>
  <cp:lastModifiedBy>China</cp:lastModifiedBy>
  <cp:revision>19</cp:revision>
  <dcterms:created xsi:type="dcterms:W3CDTF">2019-05-09T12:15:31Z</dcterms:created>
  <dcterms:modified xsi:type="dcterms:W3CDTF">2019-05-10T06:50:11Z</dcterms:modified>
</cp:coreProperties>
</file>