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0"/>
  </p:notesMasterIdLst>
  <p:sldIdLst>
    <p:sldId id="491" r:id="rId2"/>
    <p:sldId id="257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B44C7-7F68-40B1-8964-C3E5A29BF8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44D54-43BB-4A11-B2CB-999BE997C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 dirty="0"/>
            <a:t>Presenter’s Name – VIDHEESH KUMAR KASNAGOTTU</a:t>
          </a:r>
          <a:endParaRPr lang="en-US" dirty="0"/>
        </a:p>
      </dgm:t>
    </dgm:pt>
    <dgm:pt modelId="{AC3A537D-7A0F-4DDD-B8C0-06A42D15BB22}" type="parTrans" cxnId="{6D97E7AF-4E57-40E8-AB3C-1D37DE815A49}">
      <dgm:prSet/>
      <dgm:spPr/>
      <dgm:t>
        <a:bodyPr/>
        <a:lstStyle/>
        <a:p>
          <a:endParaRPr lang="en-US"/>
        </a:p>
      </dgm:t>
    </dgm:pt>
    <dgm:pt modelId="{D8455D54-0B6E-4FBE-97C1-9D3BAD2B3E2E}" type="sibTrans" cxnId="{6D97E7AF-4E57-40E8-AB3C-1D37DE815A49}">
      <dgm:prSet/>
      <dgm:spPr/>
      <dgm:t>
        <a:bodyPr/>
        <a:lstStyle/>
        <a:p>
          <a:endParaRPr lang="en-US"/>
        </a:p>
      </dgm:t>
    </dgm:pt>
    <dgm:pt modelId="{85A6F209-6E63-4440-ACFF-97217857D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Presenter’s ID - 22951A62B3</a:t>
          </a:r>
          <a:endParaRPr lang="en-US"/>
        </a:p>
      </dgm:t>
    </dgm:pt>
    <dgm:pt modelId="{2433F99E-3794-44D2-9B41-DC53403F9F81}" type="parTrans" cxnId="{55DA0244-D420-41E9-84EA-2BE4C2F73515}">
      <dgm:prSet/>
      <dgm:spPr/>
      <dgm:t>
        <a:bodyPr/>
        <a:lstStyle/>
        <a:p>
          <a:endParaRPr lang="en-US"/>
        </a:p>
      </dgm:t>
    </dgm:pt>
    <dgm:pt modelId="{F788E741-1C63-42D0-8674-A26414D86D21}" type="sibTrans" cxnId="{55DA0244-D420-41E9-84EA-2BE4C2F73515}">
      <dgm:prSet/>
      <dgm:spPr/>
      <dgm:t>
        <a:bodyPr/>
        <a:lstStyle/>
        <a:p>
          <a:endParaRPr lang="en-US"/>
        </a:p>
      </dgm:t>
    </dgm:pt>
    <dgm:pt modelId="{4B57352D-C3DA-4155-AA8E-1D3292BAE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 dirty="0"/>
            <a:t>Department Name – CSE (CYBER SEURITY)</a:t>
          </a:r>
          <a:endParaRPr lang="en-US" dirty="0"/>
        </a:p>
      </dgm:t>
    </dgm:pt>
    <dgm:pt modelId="{863DC583-D23C-44F9-AA67-9DCC8D486810}" type="parTrans" cxnId="{9986580B-293E-4BBC-AE8F-72AE0060B179}">
      <dgm:prSet/>
      <dgm:spPr/>
      <dgm:t>
        <a:bodyPr/>
        <a:lstStyle/>
        <a:p>
          <a:endParaRPr lang="en-US"/>
        </a:p>
      </dgm:t>
    </dgm:pt>
    <dgm:pt modelId="{432529E6-775C-4868-A36F-69AEC548E68C}" type="sibTrans" cxnId="{9986580B-293E-4BBC-AE8F-72AE0060B179}">
      <dgm:prSet/>
      <dgm:spPr/>
      <dgm:t>
        <a:bodyPr/>
        <a:lstStyle/>
        <a:p>
          <a:endParaRPr lang="en-US"/>
        </a:p>
      </dgm:t>
    </dgm:pt>
    <dgm:pt modelId="{2779715D-B13F-47EB-9A1C-EFCAF6ABAB53}" type="pres">
      <dgm:prSet presAssocID="{BE8B44C7-7F68-40B1-8964-C3E5A29BF8DC}" presName="root" presStyleCnt="0">
        <dgm:presLayoutVars>
          <dgm:dir/>
          <dgm:resizeHandles val="exact"/>
        </dgm:presLayoutVars>
      </dgm:prSet>
      <dgm:spPr/>
    </dgm:pt>
    <dgm:pt modelId="{E74F12C1-FA2C-4173-9B7F-FECE7A4F881C}" type="pres">
      <dgm:prSet presAssocID="{F9944D54-43BB-4A11-B2CB-999BE997C05E}" presName="compNode" presStyleCnt="0"/>
      <dgm:spPr/>
    </dgm:pt>
    <dgm:pt modelId="{D3470829-28E0-482E-AD83-133457FBAC27}" type="pres">
      <dgm:prSet presAssocID="{F9944D54-43BB-4A11-B2CB-999BE997C05E}" presName="bgRect" presStyleLbl="bgShp" presStyleIdx="0" presStyleCnt="3"/>
      <dgm:spPr/>
    </dgm:pt>
    <dgm:pt modelId="{19F45453-95E1-4178-AD2B-C0B2BFE45516}" type="pres">
      <dgm:prSet presAssocID="{F9944D54-43BB-4A11-B2CB-999BE997C0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B4C22BF-EC89-46C8-95DC-C58DEE9D62AF}" type="pres">
      <dgm:prSet presAssocID="{F9944D54-43BB-4A11-B2CB-999BE997C05E}" presName="spaceRect" presStyleCnt="0"/>
      <dgm:spPr/>
    </dgm:pt>
    <dgm:pt modelId="{5A49656C-7F49-49F5-963D-EF3CABE23758}" type="pres">
      <dgm:prSet presAssocID="{F9944D54-43BB-4A11-B2CB-999BE997C05E}" presName="parTx" presStyleLbl="revTx" presStyleIdx="0" presStyleCnt="3">
        <dgm:presLayoutVars>
          <dgm:chMax val="0"/>
          <dgm:chPref val="0"/>
        </dgm:presLayoutVars>
      </dgm:prSet>
      <dgm:spPr/>
    </dgm:pt>
    <dgm:pt modelId="{D9FF298C-2223-41A5-931A-2A28369E1AFF}" type="pres">
      <dgm:prSet presAssocID="{D8455D54-0B6E-4FBE-97C1-9D3BAD2B3E2E}" presName="sibTrans" presStyleCnt="0"/>
      <dgm:spPr/>
    </dgm:pt>
    <dgm:pt modelId="{77D3955C-F833-47EA-BA73-135552A6D364}" type="pres">
      <dgm:prSet presAssocID="{85A6F209-6E63-4440-ACFF-97217857D134}" presName="compNode" presStyleCnt="0"/>
      <dgm:spPr/>
    </dgm:pt>
    <dgm:pt modelId="{48628920-1034-4EC9-B194-2431C23F9544}" type="pres">
      <dgm:prSet presAssocID="{85A6F209-6E63-4440-ACFF-97217857D134}" presName="bgRect" presStyleLbl="bgShp" presStyleIdx="1" presStyleCnt="3"/>
      <dgm:spPr/>
    </dgm:pt>
    <dgm:pt modelId="{2AB4EBCE-982D-4F92-98DD-05ACDB414043}" type="pres">
      <dgm:prSet presAssocID="{85A6F209-6E63-4440-ACFF-97217857D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A9259D3-630B-467C-A66F-972B09D53125}" type="pres">
      <dgm:prSet presAssocID="{85A6F209-6E63-4440-ACFF-97217857D134}" presName="spaceRect" presStyleCnt="0"/>
      <dgm:spPr/>
    </dgm:pt>
    <dgm:pt modelId="{92941C42-0494-43FF-925E-EA31B0098E39}" type="pres">
      <dgm:prSet presAssocID="{85A6F209-6E63-4440-ACFF-97217857D134}" presName="parTx" presStyleLbl="revTx" presStyleIdx="1" presStyleCnt="3">
        <dgm:presLayoutVars>
          <dgm:chMax val="0"/>
          <dgm:chPref val="0"/>
        </dgm:presLayoutVars>
      </dgm:prSet>
      <dgm:spPr/>
    </dgm:pt>
    <dgm:pt modelId="{C329BA19-CAF6-4796-9EF3-EB62C0730A17}" type="pres">
      <dgm:prSet presAssocID="{F788E741-1C63-42D0-8674-A26414D86D21}" presName="sibTrans" presStyleCnt="0"/>
      <dgm:spPr/>
    </dgm:pt>
    <dgm:pt modelId="{4F957573-2042-4AA6-829C-56C068CBFCF4}" type="pres">
      <dgm:prSet presAssocID="{4B57352D-C3DA-4155-AA8E-1D3292BAE696}" presName="compNode" presStyleCnt="0"/>
      <dgm:spPr/>
    </dgm:pt>
    <dgm:pt modelId="{28206ED7-C2BD-4D68-B294-C6CDDF377243}" type="pres">
      <dgm:prSet presAssocID="{4B57352D-C3DA-4155-AA8E-1D3292BAE696}" presName="bgRect" presStyleLbl="bgShp" presStyleIdx="2" presStyleCnt="3" custLinFactNeighborX="0" custLinFactNeighborY="11585"/>
      <dgm:spPr/>
    </dgm:pt>
    <dgm:pt modelId="{DA8B99B1-A62E-4651-A95A-7931B3E57D0F}" type="pres">
      <dgm:prSet presAssocID="{4B57352D-C3DA-4155-AA8E-1D3292BAE6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6AC377A-A486-49F0-933E-C5CA562C2DC6}" type="pres">
      <dgm:prSet presAssocID="{4B57352D-C3DA-4155-AA8E-1D3292BAE696}" presName="spaceRect" presStyleCnt="0"/>
      <dgm:spPr/>
    </dgm:pt>
    <dgm:pt modelId="{95EA7148-B450-4926-BBA1-0E2AA3D7A854}" type="pres">
      <dgm:prSet presAssocID="{4B57352D-C3DA-4155-AA8E-1D3292BAE6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86580B-293E-4BBC-AE8F-72AE0060B179}" srcId="{BE8B44C7-7F68-40B1-8964-C3E5A29BF8DC}" destId="{4B57352D-C3DA-4155-AA8E-1D3292BAE696}" srcOrd="2" destOrd="0" parTransId="{863DC583-D23C-44F9-AA67-9DCC8D486810}" sibTransId="{432529E6-775C-4868-A36F-69AEC548E68C}"/>
    <dgm:cxn modelId="{77D9E42A-7EA4-48A0-9461-169A01C4793C}" type="presOf" srcId="{85A6F209-6E63-4440-ACFF-97217857D134}" destId="{92941C42-0494-43FF-925E-EA31B0098E39}" srcOrd="0" destOrd="0" presId="urn:microsoft.com/office/officeart/2018/2/layout/IconVerticalSolidList"/>
    <dgm:cxn modelId="{55DA0244-D420-41E9-84EA-2BE4C2F73515}" srcId="{BE8B44C7-7F68-40B1-8964-C3E5A29BF8DC}" destId="{85A6F209-6E63-4440-ACFF-97217857D134}" srcOrd="1" destOrd="0" parTransId="{2433F99E-3794-44D2-9B41-DC53403F9F81}" sibTransId="{F788E741-1C63-42D0-8674-A26414D86D21}"/>
    <dgm:cxn modelId="{1FC0D68E-92D5-4312-A8B1-4650EA81072E}" type="presOf" srcId="{BE8B44C7-7F68-40B1-8964-C3E5A29BF8DC}" destId="{2779715D-B13F-47EB-9A1C-EFCAF6ABAB53}" srcOrd="0" destOrd="0" presId="urn:microsoft.com/office/officeart/2018/2/layout/IconVerticalSolidList"/>
    <dgm:cxn modelId="{30857AA2-6F71-447D-ABE5-99F2CBA5D8A3}" type="presOf" srcId="{4B57352D-C3DA-4155-AA8E-1D3292BAE696}" destId="{95EA7148-B450-4926-BBA1-0E2AA3D7A854}" srcOrd="0" destOrd="0" presId="urn:microsoft.com/office/officeart/2018/2/layout/IconVerticalSolidList"/>
    <dgm:cxn modelId="{6D97E7AF-4E57-40E8-AB3C-1D37DE815A49}" srcId="{BE8B44C7-7F68-40B1-8964-C3E5A29BF8DC}" destId="{F9944D54-43BB-4A11-B2CB-999BE997C05E}" srcOrd="0" destOrd="0" parTransId="{AC3A537D-7A0F-4DDD-B8C0-06A42D15BB22}" sibTransId="{D8455D54-0B6E-4FBE-97C1-9D3BAD2B3E2E}"/>
    <dgm:cxn modelId="{84EECDE2-BAD7-4CFB-BD8E-E234372D6B90}" type="presOf" srcId="{F9944D54-43BB-4A11-B2CB-999BE997C05E}" destId="{5A49656C-7F49-49F5-963D-EF3CABE23758}" srcOrd="0" destOrd="0" presId="urn:microsoft.com/office/officeart/2018/2/layout/IconVerticalSolidList"/>
    <dgm:cxn modelId="{D50CB144-17DF-4C5C-AD8E-9F3046C5A1FC}" type="presParOf" srcId="{2779715D-B13F-47EB-9A1C-EFCAF6ABAB53}" destId="{E74F12C1-FA2C-4173-9B7F-FECE7A4F881C}" srcOrd="0" destOrd="0" presId="urn:microsoft.com/office/officeart/2018/2/layout/IconVerticalSolidList"/>
    <dgm:cxn modelId="{A117FF87-C536-4211-94C0-B9B340596313}" type="presParOf" srcId="{E74F12C1-FA2C-4173-9B7F-FECE7A4F881C}" destId="{D3470829-28E0-482E-AD83-133457FBAC27}" srcOrd="0" destOrd="0" presId="urn:microsoft.com/office/officeart/2018/2/layout/IconVerticalSolidList"/>
    <dgm:cxn modelId="{9C1F5659-D63E-4FC6-BBB5-CDB7EFB5C000}" type="presParOf" srcId="{E74F12C1-FA2C-4173-9B7F-FECE7A4F881C}" destId="{19F45453-95E1-4178-AD2B-C0B2BFE45516}" srcOrd="1" destOrd="0" presId="urn:microsoft.com/office/officeart/2018/2/layout/IconVerticalSolidList"/>
    <dgm:cxn modelId="{6944BC0C-6FF7-436B-8848-02F275CF12A3}" type="presParOf" srcId="{E74F12C1-FA2C-4173-9B7F-FECE7A4F881C}" destId="{CB4C22BF-EC89-46C8-95DC-C58DEE9D62AF}" srcOrd="2" destOrd="0" presId="urn:microsoft.com/office/officeart/2018/2/layout/IconVerticalSolidList"/>
    <dgm:cxn modelId="{70E8DE56-5325-4329-AC00-9036E67D41DD}" type="presParOf" srcId="{E74F12C1-FA2C-4173-9B7F-FECE7A4F881C}" destId="{5A49656C-7F49-49F5-963D-EF3CABE23758}" srcOrd="3" destOrd="0" presId="urn:microsoft.com/office/officeart/2018/2/layout/IconVerticalSolidList"/>
    <dgm:cxn modelId="{6757CC7D-1694-49A8-9C8A-7455C85BDE0F}" type="presParOf" srcId="{2779715D-B13F-47EB-9A1C-EFCAF6ABAB53}" destId="{D9FF298C-2223-41A5-931A-2A28369E1AFF}" srcOrd="1" destOrd="0" presId="urn:microsoft.com/office/officeart/2018/2/layout/IconVerticalSolidList"/>
    <dgm:cxn modelId="{1C0C28F7-91C6-4D0D-8EDD-F8C50A184F21}" type="presParOf" srcId="{2779715D-B13F-47EB-9A1C-EFCAF6ABAB53}" destId="{77D3955C-F833-47EA-BA73-135552A6D364}" srcOrd="2" destOrd="0" presId="urn:microsoft.com/office/officeart/2018/2/layout/IconVerticalSolidList"/>
    <dgm:cxn modelId="{54E0070E-1383-40D9-B60A-14734152148C}" type="presParOf" srcId="{77D3955C-F833-47EA-BA73-135552A6D364}" destId="{48628920-1034-4EC9-B194-2431C23F9544}" srcOrd="0" destOrd="0" presId="urn:microsoft.com/office/officeart/2018/2/layout/IconVerticalSolidList"/>
    <dgm:cxn modelId="{EA30546B-9F67-42C8-AF23-F2AE6F0FC322}" type="presParOf" srcId="{77D3955C-F833-47EA-BA73-135552A6D364}" destId="{2AB4EBCE-982D-4F92-98DD-05ACDB414043}" srcOrd="1" destOrd="0" presId="urn:microsoft.com/office/officeart/2018/2/layout/IconVerticalSolidList"/>
    <dgm:cxn modelId="{B38D1452-A87B-4D7E-84E8-B8350E00DE57}" type="presParOf" srcId="{77D3955C-F833-47EA-BA73-135552A6D364}" destId="{EA9259D3-630B-467C-A66F-972B09D53125}" srcOrd="2" destOrd="0" presId="urn:microsoft.com/office/officeart/2018/2/layout/IconVerticalSolidList"/>
    <dgm:cxn modelId="{A7047BC2-538A-40E3-85B7-108E1F396F33}" type="presParOf" srcId="{77D3955C-F833-47EA-BA73-135552A6D364}" destId="{92941C42-0494-43FF-925E-EA31B0098E39}" srcOrd="3" destOrd="0" presId="urn:microsoft.com/office/officeart/2018/2/layout/IconVerticalSolidList"/>
    <dgm:cxn modelId="{1D94812B-A3C8-4D80-A1F4-7A98133D43F9}" type="presParOf" srcId="{2779715D-B13F-47EB-9A1C-EFCAF6ABAB53}" destId="{C329BA19-CAF6-4796-9EF3-EB62C0730A17}" srcOrd="3" destOrd="0" presId="urn:microsoft.com/office/officeart/2018/2/layout/IconVerticalSolidList"/>
    <dgm:cxn modelId="{224BD0F0-8092-4B6E-981F-F15045A572FD}" type="presParOf" srcId="{2779715D-B13F-47EB-9A1C-EFCAF6ABAB53}" destId="{4F957573-2042-4AA6-829C-56C068CBFCF4}" srcOrd="4" destOrd="0" presId="urn:microsoft.com/office/officeart/2018/2/layout/IconVerticalSolidList"/>
    <dgm:cxn modelId="{492863B0-2173-4535-9FEB-27B453D9D485}" type="presParOf" srcId="{4F957573-2042-4AA6-829C-56C068CBFCF4}" destId="{28206ED7-C2BD-4D68-B294-C6CDDF377243}" srcOrd="0" destOrd="0" presId="urn:microsoft.com/office/officeart/2018/2/layout/IconVerticalSolidList"/>
    <dgm:cxn modelId="{118226F1-DDE7-424E-B938-58A4B98C4A75}" type="presParOf" srcId="{4F957573-2042-4AA6-829C-56C068CBFCF4}" destId="{DA8B99B1-A62E-4651-A95A-7931B3E57D0F}" srcOrd="1" destOrd="0" presId="urn:microsoft.com/office/officeart/2018/2/layout/IconVerticalSolidList"/>
    <dgm:cxn modelId="{C9498592-8D1F-45DD-A238-61615EBFC172}" type="presParOf" srcId="{4F957573-2042-4AA6-829C-56C068CBFCF4}" destId="{36AC377A-A486-49F0-933E-C5CA562C2DC6}" srcOrd="2" destOrd="0" presId="urn:microsoft.com/office/officeart/2018/2/layout/IconVerticalSolidList"/>
    <dgm:cxn modelId="{DB9F8104-FF21-4E66-B391-F4EF7EFAF857}" type="presParOf" srcId="{4F957573-2042-4AA6-829C-56C068CBFCF4}" destId="{95EA7148-B450-4926-BBA1-0E2AA3D7A8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70829-28E0-482E-AD83-133457FBAC27}">
      <dsp:nvSpPr>
        <dsp:cNvPr id="0" name=""/>
        <dsp:cNvSpPr/>
      </dsp:nvSpPr>
      <dsp:spPr>
        <a:xfrm>
          <a:off x="0" y="234"/>
          <a:ext cx="9426015" cy="547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45453-95E1-4178-AD2B-C0B2BFE45516}">
      <dsp:nvSpPr>
        <dsp:cNvPr id="0" name=""/>
        <dsp:cNvSpPr/>
      </dsp:nvSpPr>
      <dsp:spPr>
        <a:xfrm>
          <a:off x="165652" y="123446"/>
          <a:ext cx="301186" cy="301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9656C-7F49-49F5-963D-EF3CABE23758}">
      <dsp:nvSpPr>
        <dsp:cNvPr id="0" name=""/>
        <dsp:cNvSpPr/>
      </dsp:nvSpPr>
      <dsp:spPr>
        <a:xfrm>
          <a:off x="632491" y="234"/>
          <a:ext cx="8793524" cy="54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" tIns="57956" rIns="57956" bIns="579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baseline="0" dirty="0"/>
            <a:t>Presenter’s Name – VIDHEESH KUMAR KASNAGOTTU</a:t>
          </a:r>
          <a:endParaRPr lang="en-US" sz="2500" kern="1200" dirty="0"/>
        </a:p>
      </dsp:txBody>
      <dsp:txXfrm>
        <a:off x="632491" y="234"/>
        <a:ext cx="8793524" cy="547611"/>
      </dsp:txXfrm>
    </dsp:sp>
    <dsp:sp modelId="{48628920-1034-4EC9-B194-2431C23F9544}">
      <dsp:nvSpPr>
        <dsp:cNvPr id="0" name=""/>
        <dsp:cNvSpPr/>
      </dsp:nvSpPr>
      <dsp:spPr>
        <a:xfrm>
          <a:off x="0" y="684748"/>
          <a:ext cx="9426015" cy="547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4EBCE-982D-4F92-98DD-05ACDB414043}">
      <dsp:nvSpPr>
        <dsp:cNvPr id="0" name=""/>
        <dsp:cNvSpPr/>
      </dsp:nvSpPr>
      <dsp:spPr>
        <a:xfrm>
          <a:off x="165652" y="807961"/>
          <a:ext cx="301186" cy="301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41C42-0494-43FF-925E-EA31B0098E39}">
      <dsp:nvSpPr>
        <dsp:cNvPr id="0" name=""/>
        <dsp:cNvSpPr/>
      </dsp:nvSpPr>
      <dsp:spPr>
        <a:xfrm>
          <a:off x="632491" y="684748"/>
          <a:ext cx="8793524" cy="54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" tIns="57956" rIns="57956" bIns="579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baseline="0"/>
            <a:t>Presenter’s ID - 22951A62B3</a:t>
          </a:r>
          <a:endParaRPr lang="en-US" sz="2500" kern="1200"/>
        </a:p>
      </dsp:txBody>
      <dsp:txXfrm>
        <a:off x="632491" y="684748"/>
        <a:ext cx="8793524" cy="547611"/>
      </dsp:txXfrm>
    </dsp:sp>
    <dsp:sp modelId="{28206ED7-C2BD-4D68-B294-C6CDDF377243}">
      <dsp:nvSpPr>
        <dsp:cNvPr id="0" name=""/>
        <dsp:cNvSpPr/>
      </dsp:nvSpPr>
      <dsp:spPr>
        <a:xfrm>
          <a:off x="0" y="1369497"/>
          <a:ext cx="9426015" cy="547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B99B1-A62E-4651-A95A-7931B3E57D0F}">
      <dsp:nvSpPr>
        <dsp:cNvPr id="0" name=""/>
        <dsp:cNvSpPr/>
      </dsp:nvSpPr>
      <dsp:spPr>
        <a:xfrm>
          <a:off x="165652" y="1492475"/>
          <a:ext cx="301186" cy="301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A7148-B450-4926-BBA1-0E2AA3D7A854}">
      <dsp:nvSpPr>
        <dsp:cNvPr id="0" name=""/>
        <dsp:cNvSpPr/>
      </dsp:nvSpPr>
      <dsp:spPr>
        <a:xfrm>
          <a:off x="632491" y="1369263"/>
          <a:ext cx="8793524" cy="54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" tIns="57956" rIns="57956" bIns="579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baseline="0" dirty="0"/>
            <a:t>Department Name – CSE (CYBER SEURITY)</a:t>
          </a:r>
          <a:endParaRPr lang="en-US" sz="2500" kern="1200" dirty="0"/>
        </a:p>
      </dsp:txBody>
      <dsp:txXfrm>
        <a:off x="632491" y="1369263"/>
        <a:ext cx="8793524" cy="547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59D4-5CD5-4E42-90BA-796B922EC75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F4FF2-F3DD-4C84-9368-51D0251F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53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52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1" y="0"/>
            <a:ext cx="12191998" cy="2290963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385920" y="2922681"/>
            <a:ext cx="9426016" cy="673967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121915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533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121915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85918" y="3580905"/>
            <a:ext cx="9426016" cy="507831"/>
          </a:xfrm>
        </p:spPr>
        <p:txBody>
          <a:bodyPr anchor="t" anchorCtr="0">
            <a:noAutofit/>
          </a:bodyPr>
          <a:lstStyle>
            <a:lvl1pPr marL="0" indent="0" algn="l" defTabSz="1219151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3467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5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0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2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1219151" rtl="0" eaLnBrk="1" latinLnBrk="0" hangingPunct="1">
              <a:lnSpc>
                <a:spcPct val="75000"/>
              </a:lnSpc>
              <a:spcBef>
                <a:spcPts val="1867"/>
              </a:spcBef>
              <a:buFont typeface="Arial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2184" y="4415958"/>
            <a:ext cx="9429751" cy="1162668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24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2ECB0BC-81E2-7657-ED1B-DEB6D4FD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184" y="736058"/>
            <a:ext cx="4713818" cy="1086635"/>
          </a:xfrm>
          <a:prstGeom prst="rect">
            <a:avLst/>
          </a:prstGeom>
        </p:spPr>
      </p:pic>
      <p:sp>
        <p:nvSpPr>
          <p:cNvPr id="2" name="Slide Number Placeholder 10">
            <a:extLst>
              <a:ext uri="{FF2B5EF4-FFF2-40B4-BE49-F238E27FC236}">
                <a16:creationId xmlns:a16="http://schemas.microsoft.com/office/drawing/2014/main" id="{27E3040A-260C-E508-C6ED-F8F812868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098" y="6423258"/>
            <a:ext cx="685800" cy="434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8086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D7B2-7D97-464E-9EDF-D6F4613AC56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7A2400-AEC7-4C5D-B18E-665F683B3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8687" y="2804770"/>
            <a:ext cx="9426016" cy="1828257"/>
          </a:xfrm>
        </p:spPr>
        <p:txBody>
          <a:bodyPr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Hackathon : Data Science &amp; Analytics</a:t>
            </a:r>
            <a:br>
              <a:rPr lang="en-US" sz="1333" dirty="0">
                <a:ea typeface="Roboto"/>
                <a:cs typeface="Roboto"/>
              </a:rPr>
            </a:br>
            <a:br>
              <a:rPr lang="en-US" sz="2375" dirty="0">
                <a:ea typeface="Roboto"/>
                <a:cs typeface="Roboto"/>
              </a:rPr>
            </a:br>
            <a:r>
              <a:rPr lang="en-US" sz="3200" dirty="0">
                <a:ea typeface="Roboto"/>
                <a:cs typeface="Roboto"/>
              </a:rPr>
              <a:t>TEAM NAME: Team V</a:t>
            </a:r>
            <a:br>
              <a:rPr lang="en-US" sz="3200" dirty="0">
                <a:ea typeface="Roboto"/>
                <a:cs typeface="Roboto"/>
              </a:rPr>
            </a:br>
            <a:br>
              <a:rPr lang="en-US" sz="917" dirty="0">
                <a:solidFill>
                  <a:prstClr val="black"/>
                </a:solidFill>
              </a:rPr>
            </a:br>
            <a:r>
              <a:rPr lang="en-US" sz="2375" dirty="0">
                <a:ea typeface="Roboto"/>
                <a:cs typeface="Roboto"/>
              </a:rPr>
              <a:t> </a:t>
            </a:r>
            <a:endParaRPr lang="en-US" sz="2667" dirty="0">
              <a:solidFill>
                <a:srgbClr val="000000"/>
              </a:solidFill>
              <a:ea typeface="Roboto"/>
              <a:cs typeface="Roboto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8687" y="3745029"/>
            <a:ext cx="10019411" cy="169747"/>
          </a:xfrm>
        </p:spPr>
        <p:txBody>
          <a:bodyPr vert="horz" lIns="76200" tIns="38100" rIns="76200" bIns="38100" rtlCol="0" anchor="t" anchorCtr="0">
            <a:noAutofit/>
          </a:bodyPr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bg1"/>
                </a:solidFill>
                <a:ea typeface="Roboto"/>
                <a:cs typeface="Roboto"/>
              </a:rPr>
              <a:t>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7F3F-9EED-8F52-2E31-5C593DDC3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21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50642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25963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01284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76605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51926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27247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802568" algn="l" defTabSz="1950642" rtl="0" eaLnBrk="1" latinLnBrk="0" hangingPunct="1"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27F5A-7D8F-4012-9A1A-2197D74A174F}" type="slidenum">
              <a:rPr lang="en-IN" smtClean="0"/>
              <a:pPr/>
              <a:t>1</a:t>
            </a:fld>
            <a:endParaRPr lang="en-IN" dirty="0"/>
          </a:p>
        </p:txBody>
      </p:sp>
      <p:graphicFrame>
        <p:nvGraphicFramePr>
          <p:cNvPr id="13" name="Text Placeholder 5">
            <a:extLst>
              <a:ext uri="{FF2B5EF4-FFF2-40B4-BE49-F238E27FC236}">
                <a16:creationId xmlns:a16="http://schemas.microsoft.com/office/drawing/2014/main" id="{2449F81A-458D-AC31-2D00-BEF40BCD3307}"/>
              </a:ext>
            </a:extLst>
          </p:cNvPr>
          <p:cNvGraphicFramePr/>
          <p:nvPr/>
        </p:nvGraphicFramePr>
        <p:xfrm>
          <a:off x="1385918" y="4716747"/>
          <a:ext cx="9426016" cy="191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2562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1219-3FA9-4F0C-BBD7-31541C2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CF11-19AB-473F-A0AE-84AD8D7E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14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Architecture</a:t>
            </a:r>
          </a:p>
          <a:p>
            <a:r>
              <a:rPr lang="en-US" sz="3600" b="1" dirty="0"/>
              <a:t>Frontend</a:t>
            </a:r>
            <a:r>
              <a:rPr lang="en-US" sz="3600" dirty="0"/>
              <a:t>: </a:t>
            </a:r>
            <a:r>
              <a:rPr lang="en-US" sz="3600" dirty="0" err="1"/>
              <a:t>Streamlit</a:t>
            </a:r>
            <a:r>
              <a:rPr lang="en-US" sz="3600" dirty="0"/>
              <a:t> interactive web interface</a:t>
            </a:r>
          </a:p>
          <a:p>
            <a:r>
              <a:rPr lang="en-US" sz="3600" b="1" dirty="0"/>
              <a:t>Backend</a:t>
            </a:r>
            <a:r>
              <a:rPr lang="en-US" sz="3600" dirty="0"/>
              <a:t>: Python data processing pipeline</a:t>
            </a:r>
          </a:p>
          <a:p>
            <a:r>
              <a:rPr lang="en-US" sz="3600" b="1" dirty="0"/>
              <a:t>Core Libraries</a:t>
            </a:r>
            <a:r>
              <a:rPr lang="en-US" sz="3600" dirty="0"/>
              <a:t>: Pandas, </a:t>
            </a:r>
            <a:r>
              <a:rPr lang="en-US" sz="3600" dirty="0" err="1"/>
              <a:t>Scikit</a:t>
            </a:r>
            <a:r>
              <a:rPr lang="en-US" sz="3600" dirty="0"/>
              <a:t>-learn, Seaborn, </a:t>
            </a:r>
            <a:r>
              <a:rPr lang="en-US" sz="3600" dirty="0" err="1"/>
              <a:t>YData</a:t>
            </a:r>
            <a:r>
              <a:rPr lang="en-US" sz="3600" dirty="0"/>
              <a:t>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8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1219-3FA9-4F0C-BBD7-31541C2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CF11-19AB-473F-A0AE-84AD8D7E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9" y="148861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Advanced Algorithms Implementation</a:t>
            </a:r>
          </a:p>
          <a:p>
            <a:r>
              <a:rPr lang="en-US" sz="3200" b="1" dirty="0"/>
              <a:t>Missing Data</a:t>
            </a:r>
            <a:r>
              <a:rPr lang="en-US" sz="3200" dirty="0"/>
              <a:t>: KNN Imputation, MICE, Regression Imputation</a:t>
            </a:r>
          </a:p>
          <a:p>
            <a:r>
              <a:rPr lang="en-US" sz="3200" b="1" dirty="0"/>
              <a:t>Outlier Handling</a:t>
            </a:r>
            <a:r>
              <a:rPr lang="en-US" sz="3200" dirty="0"/>
              <a:t>: IQR, Z-Score, </a:t>
            </a:r>
            <a:r>
              <a:rPr lang="en-US" sz="3200" dirty="0" err="1"/>
              <a:t>Winsorization</a:t>
            </a:r>
            <a:endParaRPr lang="en-US" sz="3200" dirty="0"/>
          </a:p>
          <a:p>
            <a:r>
              <a:rPr lang="en-US" sz="3200" b="1" dirty="0"/>
              <a:t>Feature Engineering</a:t>
            </a:r>
            <a:r>
              <a:rPr lang="en-US" sz="3200" dirty="0"/>
              <a:t>: Multiple encoding strategies, scaling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3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D2AF-059B-41FB-89CD-CE0E3EBE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E9E-E52A-4F13-8129-7E3F8CE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Efficiency Improvements</a:t>
            </a:r>
          </a:p>
          <a:p>
            <a:r>
              <a:rPr lang="en-US" sz="3600" b="1" dirty="0"/>
              <a:t>Time Savings</a:t>
            </a:r>
            <a:r>
              <a:rPr lang="en-US" sz="3600" dirty="0"/>
              <a:t>: 70-80% reduction in data preparation time</a:t>
            </a:r>
          </a:p>
          <a:p>
            <a:r>
              <a:rPr lang="en-US" sz="3600" b="1" dirty="0"/>
              <a:t>Consistency</a:t>
            </a:r>
            <a:r>
              <a:rPr lang="en-US" sz="3600" dirty="0"/>
              <a:t>: 95% reduction in preprocessing errors</a:t>
            </a:r>
          </a:p>
          <a:p>
            <a:r>
              <a:rPr lang="en-US" sz="3600" b="1" dirty="0"/>
              <a:t>Accessibility</a:t>
            </a:r>
            <a:r>
              <a:rPr lang="en-US" sz="3600" dirty="0"/>
              <a:t>: 80% decrease in technical expertise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0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D2AF-059B-41FB-89CD-CE0E3EBE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E9E-E52A-4F13-8129-7E3F8CE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Data Quality Improvements</a:t>
            </a:r>
          </a:p>
          <a:p>
            <a:r>
              <a:rPr lang="en-US" sz="3600" b="1" dirty="0"/>
              <a:t>Missing Data</a:t>
            </a:r>
            <a:r>
              <a:rPr lang="en-US" sz="3600" dirty="0"/>
              <a:t>: Up to 30% more accurate imputation vs. basic methods</a:t>
            </a:r>
          </a:p>
          <a:p>
            <a:r>
              <a:rPr lang="en-US" sz="3600" b="1" dirty="0"/>
              <a:t>Outlier Handling</a:t>
            </a:r>
            <a:r>
              <a:rPr lang="en-US" sz="3600" dirty="0"/>
              <a:t>: 15-25% improvement in distribution normalization</a:t>
            </a:r>
          </a:p>
          <a:p>
            <a:r>
              <a:rPr lang="en-US" sz="3600" b="1" dirty="0"/>
              <a:t>Feature Engineering</a:t>
            </a:r>
            <a:r>
              <a:rPr lang="en-US" sz="3600" dirty="0"/>
              <a:t>: 10-20% boost in feature quality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D2AF-059B-41FB-89CD-CE0E3EBE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E9E-E52A-4F13-8129-7E3F8CE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Model Performance Impact</a:t>
            </a:r>
          </a:p>
          <a:p>
            <a:r>
              <a:rPr lang="en-US" sz="4000" dirty="0"/>
              <a:t>5-15% average improvement in model accuracy</a:t>
            </a:r>
          </a:p>
          <a:p>
            <a:r>
              <a:rPr lang="en-US" sz="4000" dirty="0"/>
              <a:t>10-25% reduction in prediction variance</a:t>
            </a:r>
          </a:p>
          <a:p>
            <a:r>
              <a:rPr lang="en-US" sz="4000" dirty="0"/>
              <a:t>15-20% faster convergence during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1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70BA-B269-4C3A-B7D6-D9FCE28C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Future Development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7620-37C3-4A1E-873E-88DD435E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59" y="159861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sz="2400" b="1" dirty="0"/>
              <a:t>. Automated Preprocessing Pipelines</a:t>
            </a:r>
          </a:p>
          <a:p>
            <a:r>
              <a:rPr lang="en-US" sz="2400" dirty="0"/>
              <a:t>ML-powered selection of optimal preprocessing methods</a:t>
            </a:r>
          </a:p>
          <a:p>
            <a:r>
              <a:rPr lang="en-US" sz="2400" dirty="0"/>
              <a:t>Auto-tuning of preprocessing 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 Integration Capabilities</a:t>
            </a:r>
          </a:p>
          <a:p>
            <a:r>
              <a:rPr lang="en-US" sz="2400" dirty="0"/>
              <a:t>API for programmatic access</a:t>
            </a:r>
          </a:p>
          <a:p>
            <a:r>
              <a:rPr lang="en-US" sz="2400" dirty="0"/>
              <a:t>Integration with major ML frameworks and BI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70BA-B269-4C3A-B7D6-D9FCE28C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Future Development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7620-37C3-4A1E-873E-88DD435E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09" y="148861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sz="2400" b="1" dirty="0"/>
              <a:t>. Expanded Techniques</a:t>
            </a:r>
          </a:p>
          <a:p>
            <a:r>
              <a:rPr lang="en-US" sz="2400" dirty="0"/>
              <a:t>Natural language preprocessing</a:t>
            </a:r>
          </a:p>
          <a:p>
            <a:r>
              <a:rPr lang="en-US" sz="2400" dirty="0"/>
              <a:t>Image data preparation</a:t>
            </a:r>
          </a:p>
          <a:p>
            <a:r>
              <a:rPr lang="en-US" sz="2400" dirty="0"/>
              <a:t>Time series specific methods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4. Collaborative Features</a:t>
            </a:r>
          </a:p>
          <a:p>
            <a:r>
              <a:rPr lang="en-US" sz="2400" dirty="0"/>
              <a:t>Version control for cleaning operations</a:t>
            </a:r>
          </a:p>
          <a:p>
            <a:r>
              <a:rPr lang="en-US" sz="2400" dirty="0"/>
              <a:t>Team collaboration on preprocessing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1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2906-7664-45BB-8CE7-36A9B4ED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139A-59C1-4087-B941-8B835AF3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664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/>
              <a:t>For Data Scientists</a:t>
            </a:r>
            <a:r>
              <a:rPr lang="en-US" dirty="0"/>
              <a:t>: Accelerated preprocessing with advanced techniques</a:t>
            </a:r>
          </a:p>
          <a:p>
            <a:r>
              <a:rPr lang="en-US" b="1" dirty="0"/>
              <a:t>For Businesses</a:t>
            </a:r>
            <a:r>
              <a:rPr lang="en-US" dirty="0"/>
              <a:t>: Faster time-to-insight for critical decisions</a:t>
            </a:r>
          </a:p>
          <a:p>
            <a:r>
              <a:rPr lang="en-US" b="1" dirty="0"/>
              <a:t>For Students/Learners</a:t>
            </a:r>
            <a:r>
              <a:rPr lang="en-US" dirty="0"/>
              <a:t>: Educational tool for understanding data preparation</a:t>
            </a:r>
          </a:p>
          <a:p>
            <a:r>
              <a:rPr lang="en-US" b="1" dirty="0"/>
              <a:t>For Teams</a:t>
            </a:r>
            <a:r>
              <a:rPr lang="en-US" dirty="0"/>
              <a:t>: Standardized, reproducible data cleaning workflows</a:t>
            </a:r>
          </a:p>
        </p:txBody>
      </p:sp>
    </p:spTree>
    <p:extLst>
      <p:ext uri="{BB962C8B-B14F-4D97-AF65-F5344CB8AC3E}">
        <p14:creationId xmlns:p14="http://schemas.microsoft.com/office/powerpoint/2010/main" val="286253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0FA-EC10-4C60-B244-18945E5E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8CDE-AB37-4CE0-9ABE-01DA22A2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1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AD8B-C3C5-49CC-8EAF-C0540BD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4EF2-2F55-4702-B890-7955CC5E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/>
              <a:t>Automated Data Cleaning and Preprocessing Challenge</a:t>
            </a:r>
          </a:p>
          <a:p>
            <a:pPr marL="0" indent="0">
              <a:buNone/>
            </a:pPr>
            <a:r>
              <a:rPr lang="en-US" dirty="0"/>
              <a:t>In real-world data science workflows, raw datasets often contain inconsistencies, missing values, irrelevant features, or unstructured data that can significantly impact the quality of downstream analytics. Your challenge is to develop a tool or script that can automatically clean, normalize, and preprocess raw datasets to make them ready for use in analysis or machine learning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B014-B431-42FA-BEE8-1A3622BC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5F2B-BFF3-4466-9181-F96758D1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tool should be able to handle a variety of common data issues, such as:</a:t>
            </a:r>
          </a:p>
          <a:p>
            <a:pPr marL="0" indent="0">
              <a:buNone/>
            </a:pPr>
            <a:r>
              <a:rPr lang="en-US" dirty="0"/>
              <a:t> 1. Missing data </a:t>
            </a:r>
          </a:p>
          <a:p>
            <a:pPr marL="0" indent="0">
              <a:buNone/>
            </a:pPr>
            <a:r>
              <a:rPr lang="en-US" dirty="0"/>
              <a:t>2. Duplicate records </a:t>
            </a:r>
          </a:p>
          <a:p>
            <a:pPr marL="0" indent="0">
              <a:buNone/>
            </a:pPr>
            <a:r>
              <a:rPr lang="en-US" dirty="0"/>
              <a:t>3. Outliers </a:t>
            </a:r>
          </a:p>
          <a:p>
            <a:pPr marL="0" indent="0">
              <a:buNone/>
            </a:pPr>
            <a:r>
              <a:rPr lang="en-US" dirty="0"/>
              <a:t>4. Inconsistent formatting (e.g., dates, text, categorical variables) </a:t>
            </a:r>
          </a:p>
          <a:p>
            <a:pPr marL="0" indent="0">
              <a:buNone/>
            </a:pPr>
            <a:r>
              <a:rPr lang="en-US" dirty="0"/>
              <a:t>5. Feature scaling and normalization </a:t>
            </a:r>
          </a:p>
          <a:p>
            <a:pPr marL="0" indent="0">
              <a:buNone/>
            </a:pPr>
            <a:r>
              <a:rPr lang="en-US" dirty="0"/>
              <a:t>6. Conversion of categorical variables into numerical representations (e.g., one-hot encoding)</a:t>
            </a:r>
          </a:p>
        </p:txBody>
      </p:sp>
    </p:spTree>
    <p:extLst>
      <p:ext uri="{BB962C8B-B14F-4D97-AF65-F5344CB8AC3E}">
        <p14:creationId xmlns:p14="http://schemas.microsoft.com/office/powerpoint/2010/main" val="29526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5643-4D91-42A1-BEDD-D331922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985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+mn-lt"/>
                <a:cs typeface="Times New Roman" panose="02020603050405020304" pitchFamily="18" charset="0"/>
              </a:rPr>
              <a:t>Automatic Data Cleaning App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9A08-B843-43CF-B676-6B841E3AE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 Comprehensive Data Preprocessing Tool</a:t>
            </a:r>
          </a:p>
          <a:p>
            <a:r>
              <a:rPr lang="en-US" sz="3200" dirty="0"/>
              <a:t>Interactive, no-code interface for complex preprocessing operations</a:t>
            </a:r>
          </a:p>
          <a:p>
            <a:r>
              <a:rPr lang="en-US" sz="3200" dirty="0"/>
              <a:t>End-to-end data cleaning pipeline in a single application</a:t>
            </a:r>
          </a:p>
          <a:p>
            <a:r>
              <a:rPr lang="en-US" sz="3200" dirty="0"/>
              <a:t>Guided approach with educational components</a:t>
            </a:r>
          </a:p>
          <a:p>
            <a:r>
              <a:rPr lang="en-US" sz="3200" dirty="0"/>
              <a:t>Visual data quality assessment tools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0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03D5-3DEE-4EB9-B058-D40F281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AD277-516D-4A30-B32C-03C09BFB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365125"/>
            <a:ext cx="10944225" cy="5807075"/>
          </a:xfrm>
        </p:spPr>
      </p:pic>
    </p:spTree>
    <p:extLst>
      <p:ext uri="{BB962C8B-B14F-4D97-AF65-F5344CB8AC3E}">
        <p14:creationId xmlns:p14="http://schemas.microsoft.com/office/powerpoint/2010/main" val="30193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D3AF-2BC2-4F3F-B92B-C454E03A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>
                <a:latin typeface="+mn-lt"/>
                <a:cs typeface="Times New Roman" panose="02020603050405020304" pitchFamily="18" charset="0"/>
              </a:rPr>
              <a:t>Key Benefits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4C2F-E108-414F-89A3-9FF8573D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en-US" sz="3600" dirty="0"/>
              <a:t>Accelerates data preparation by 70-80%</a:t>
            </a:r>
          </a:p>
          <a:p>
            <a:r>
              <a:rPr lang="en-US" sz="3600" dirty="0"/>
              <a:t>Democratizes access to advanced preprocessing techniques</a:t>
            </a:r>
          </a:p>
          <a:p>
            <a:r>
              <a:rPr lang="en-US" sz="3600" dirty="0"/>
              <a:t>Ensures consistent, reproducible data cleaning</a:t>
            </a:r>
          </a:p>
          <a:p>
            <a:r>
              <a:rPr lang="en-US" sz="3600" dirty="0"/>
              <a:t>Improves final model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74B-3F59-4A39-B6AB-8E9FC9E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FB9A-67A1-47CF-9802-6CE508C4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49"/>
            <a:ext cx="1051560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Core Capabilities</a:t>
            </a:r>
          </a:p>
          <a:p>
            <a:r>
              <a:rPr lang="en-US" sz="4000" b="1" dirty="0"/>
              <a:t>Exploratory Data Analysis</a:t>
            </a:r>
            <a:r>
              <a:rPr lang="en-US" sz="4000" dirty="0"/>
              <a:t> </a:t>
            </a:r>
          </a:p>
          <a:p>
            <a:pPr lvl="1"/>
            <a:r>
              <a:rPr lang="en-US" sz="3600" dirty="0"/>
              <a:t>Automated profiling with visualizations</a:t>
            </a:r>
          </a:p>
          <a:p>
            <a:pPr lvl="1"/>
            <a:r>
              <a:rPr lang="en-US" sz="3600" dirty="0"/>
              <a:t>Missing value detection and visualization</a:t>
            </a:r>
          </a:p>
          <a:p>
            <a:pPr lvl="1"/>
            <a:r>
              <a:rPr lang="en-US" sz="3600" dirty="0"/>
              <a:t>Data type identification and verification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74B-3F59-4A39-B6AB-8E9FC9E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FB9A-67A1-47CF-9802-6CE508C4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49"/>
            <a:ext cx="10515600" cy="48609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4000" b="1" dirty="0"/>
              <a:t>Data Cleaning Operations</a:t>
            </a:r>
            <a:r>
              <a:rPr lang="en-US" sz="4000" dirty="0"/>
              <a:t> </a:t>
            </a:r>
          </a:p>
          <a:p>
            <a:pPr lvl="1"/>
            <a:r>
              <a:rPr lang="en-US" sz="3600" dirty="0"/>
              <a:t>Advanced missing value imputation</a:t>
            </a:r>
          </a:p>
          <a:p>
            <a:pPr lvl="1"/>
            <a:r>
              <a:rPr lang="en-US" sz="3600" dirty="0"/>
              <a:t>Outlier detection and handling</a:t>
            </a:r>
          </a:p>
          <a:p>
            <a:pPr lvl="1"/>
            <a:r>
              <a:rPr lang="en-US" sz="3600" dirty="0"/>
              <a:t>String normalization and standardization</a:t>
            </a:r>
          </a:p>
          <a:p>
            <a:pPr lvl="1"/>
            <a:r>
              <a:rPr lang="en-US" sz="3600" dirty="0"/>
              <a:t>Date formatting and feature extraction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74B-3F59-4A39-B6AB-8E9FC9E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FB9A-67A1-47CF-9802-6CE508C4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49"/>
            <a:ext cx="1051560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Feature Engineering</a:t>
            </a:r>
            <a:r>
              <a:rPr lang="en-US" sz="4000" dirty="0"/>
              <a:t> </a:t>
            </a:r>
          </a:p>
          <a:p>
            <a:pPr lvl="1"/>
            <a:r>
              <a:rPr lang="en-US" sz="3600" dirty="0"/>
              <a:t>Categorical encoding (One-Hot, Label, Frequency)</a:t>
            </a:r>
          </a:p>
          <a:p>
            <a:pPr lvl="1"/>
            <a:r>
              <a:rPr lang="en-US" sz="3600" dirty="0"/>
              <a:t>Feature scaling and normalization</a:t>
            </a:r>
          </a:p>
          <a:p>
            <a:pPr lvl="1"/>
            <a:r>
              <a:rPr lang="en-US" sz="3600" dirty="0"/>
              <a:t>Data type transformation</a:t>
            </a:r>
          </a:p>
          <a:p>
            <a:pPr lvl="1"/>
            <a:r>
              <a:rPr lang="en-US" sz="3600" dirty="0"/>
              <a:t>Temporal feature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60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563</Words>
  <Application>Microsoft Office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Hackathon : Data Science &amp; Analytics  TEAM NAME: Team V   </vt:lpstr>
      <vt:lpstr>PROBLEM STATEMENT</vt:lpstr>
      <vt:lpstr>TOOL REQUIREMENTS</vt:lpstr>
      <vt:lpstr>Automatic Data Cleaning App </vt:lpstr>
      <vt:lpstr>PowerPoint Presentation</vt:lpstr>
      <vt:lpstr>Key Benefits </vt:lpstr>
      <vt:lpstr>Technical Approach</vt:lpstr>
      <vt:lpstr>Technical Approach</vt:lpstr>
      <vt:lpstr>Technical Approach</vt:lpstr>
      <vt:lpstr>Technical Implementation</vt:lpstr>
      <vt:lpstr>Technical Implementation</vt:lpstr>
      <vt:lpstr>Results &amp; Impact</vt:lpstr>
      <vt:lpstr>Results &amp; Impact</vt:lpstr>
      <vt:lpstr>Results &amp; Impact</vt:lpstr>
      <vt:lpstr>Future Development Roadmap</vt:lpstr>
      <vt:lpstr>Future Development Roadmap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: Data Science &amp; Analytics  TEAM NAME: Team V</dc:title>
  <dc:creator>SVS</dc:creator>
  <cp:lastModifiedBy>SVS</cp:lastModifiedBy>
  <cp:revision>5</cp:revision>
  <dcterms:created xsi:type="dcterms:W3CDTF">2025-04-04T11:28:14Z</dcterms:created>
  <dcterms:modified xsi:type="dcterms:W3CDTF">2025-04-04T12:03:36Z</dcterms:modified>
</cp:coreProperties>
</file>