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7" r:id="rId5"/>
    <p:sldId id="259" r:id="rId6"/>
    <p:sldId id="264" r:id="rId7"/>
    <p:sldId id="260" r:id="rId8"/>
    <p:sldId id="261" r:id="rId9"/>
    <p:sldId id="262"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036199-EC0E-4759-801A-DB0699F4D06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363687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036199-EC0E-4759-801A-DB0699F4D06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276794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036199-EC0E-4759-801A-DB0699F4D06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10420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036199-EC0E-4759-801A-DB0699F4D06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383837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36199-EC0E-4759-801A-DB0699F4D06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141904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036199-EC0E-4759-801A-DB0699F4D06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15380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036199-EC0E-4759-801A-DB0699F4D06C}"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412828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036199-EC0E-4759-801A-DB0699F4D06C}"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400204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36199-EC0E-4759-801A-DB0699F4D06C}"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376026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36199-EC0E-4759-801A-DB0699F4D06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209751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36199-EC0E-4759-801A-DB0699F4D06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35F55-3147-40E1-A2D8-04E7238D75E5}" type="slidenum">
              <a:rPr lang="en-IN" smtClean="0"/>
              <a:t>‹#›</a:t>
            </a:fld>
            <a:endParaRPr lang="en-IN"/>
          </a:p>
        </p:txBody>
      </p:sp>
    </p:spTree>
    <p:extLst>
      <p:ext uri="{BB962C8B-B14F-4D97-AF65-F5344CB8AC3E}">
        <p14:creationId xmlns:p14="http://schemas.microsoft.com/office/powerpoint/2010/main" val="398772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36199-EC0E-4759-801A-DB0699F4D06C}" type="datetimeFigureOut">
              <a:rPr lang="en-IN" smtClean="0"/>
              <a:t>04-10-2023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35F55-3147-40E1-A2D8-04E7238D75E5}" type="slidenum">
              <a:rPr lang="en-IN" smtClean="0"/>
              <a:t>‹#›</a:t>
            </a:fld>
            <a:endParaRPr lang="en-IN"/>
          </a:p>
        </p:txBody>
      </p:sp>
    </p:spTree>
    <p:extLst>
      <p:ext uri="{BB962C8B-B14F-4D97-AF65-F5344CB8AC3E}">
        <p14:creationId xmlns:p14="http://schemas.microsoft.com/office/powerpoint/2010/main" val="3304399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Unified Flow for Embedded Systems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500743"/>
            <a:ext cx="11982450" cy="4124206"/>
          </a:xfrm>
          <a:prstGeom prst="rect">
            <a:avLst/>
          </a:prstGeom>
          <a:noFill/>
        </p:spPr>
        <p:txBody>
          <a:bodyPr wrap="square" rtlCol="0">
            <a:spAutoFit/>
          </a:bodyPr>
          <a:lstStyle/>
          <a:p>
            <a:r>
              <a:rPr lang="en-US" sz="8000" dirty="0" smtClean="0">
                <a:solidFill>
                  <a:srgbClr val="FF0000"/>
                </a:solidFill>
                <a:latin typeface="Britannic Bold" panose="020B0903060703020204" pitchFamily="34" charset="0"/>
              </a:rPr>
              <a:t>EMERTXE</a:t>
            </a:r>
          </a:p>
          <a:p>
            <a:endParaRPr lang="en-US" sz="1100" dirty="0" smtClean="0">
              <a:solidFill>
                <a:srgbClr val="FF0000"/>
              </a:solidFill>
              <a:latin typeface="Britannic Bold" panose="020B0903060703020204" pitchFamily="34" charset="0"/>
            </a:endParaRPr>
          </a:p>
          <a:p>
            <a:r>
              <a:rPr lang="en-US" sz="8000" dirty="0" smtClean="0">
                <a:solidFill>
                  <a:srgbClr val="FF0000"/>
                </a:solidFill>
                <a:latin typeface="Britannic Bold" panose="020B0903060703020204" pitchFamily="34" charset="0"/>
              </a:rPr>
              <a:t>       </a:t>
            </a:r>
            <a:r>
              <a:rPr lang="en-US" sz="8000" dirty="0" smtClean="0">
                <a:latin typeface="Britannic Bold" panose="020B0903060703020204" pitchFamily="34" charset="0"/>
              </a:rPr>
              <a:t>EMBEDDED SYSTEMS</a:t>
            </a:r>
            <a:endParaRPr lang="en-US" sz="1100" dirty="0" smtClean="0">
              <a:latin typeface="Britannic Bold" panose="020B0903060703020204" pitchFamily="34" charset="0"/>
            </a:endParaRPr>
          </a:p>
          <a:p>
            <a:endParaRPr lang="en-US" sz="1100" dirty="0" smtClean="0">
              <a:solidFill>
                <a:srgbClr val="FF0000"/>
              </a:solidFill>
              <a:latin typeface="Britannic Bold" panose="020B0903060703020204" pitchFamily="34" charset="0"/>
            </a:endParaRPr>
          </a:p>
          <a:p>
            <a:r>
              <a:rPr lang="en-US" sz="8000" dirty="0" smtClean="0">
                <a:solidFill>
                  <a:srgbClr val="FF0000"/>
                </a:solidFill>
                <a:latin typeface="Britannic Bold" panose="020B0903060703020204" pitchFamily="34" charset="0"/>
              </a:rPr>
              <a:t>   INTERNSHIP</a:t>
            </a:r>
            <a:endParaRPr lang="en-IN" sz="8000" dirty="0">
              <a:solidFill>
                <a:srgbClr val="FF0000"/>
              </a:solidFill>
              <a:latin typeface="Britannic Bold" panose="020B0903060703020204" pitchFamily="34" charset="0"/>
            </a:endParaRPr>
          </a:p>
        </p:txBody>
      </p:sp>
    </p:spTree>
    <p:extLst>
      <p:ext uri="{BB962C8B-B14F-4D97-AF65-F5344CB8AC3E}">
        <p14:creationId xmlns:p14="http://schemas.microsoft.com/office/powerpoint/2010/main" val="3223879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ree Vector | Futuristic networking technology background vector in purple  t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80060" y="480060"/>
            <a:ext cx="6400800" cy="707886"/>
          </a:xfrm>
          <a:prstGeom prst="rect">
            <a:avLst/>
          </a:prstGeom>
          <a:noFill/>
        </p:spPr>
        <p:txBody>
          <a:bodyPr wrap="square" rtlCol="0">
            <a:spAutoFit/>
          </a:bodyPr>
          <a:lstStyle/>
          <a:p>
            <a:r>
              <a:rPr lang="en-US" sz="4000" dirty="0" smtClean="0">
                <a:solidFill>
                  <a:schemeClr val="bg1"/>
                </a:solidFill>
                <a:latin typeface="Britannic Bold" panose="020B0903060703020204" pitchFamily="34" charset="0"/>
              </a:rPr>
              <a:t>COMPONENTS OF PIC:</a:t>
            </a:r>
            <a:endParaRPr lang="en-IN" sz="4000" dirty="0">
              <a:solidFill>
                <a:schemeClr val="bg1"/>
              </a:solidFill>
              <a:latin typeface="Britannic Bold" panose="020B0903060703020204" pitchFamily="34" charset="0"/>
            </a:endParaRPr>
          </a:p>
        </p:txBody>
      </p:sp>
      <p:sp>
        <p:nvSpPr>
          <p:cNvPr id="3" name="TextBox 2"/>
          <p:cNvSpPr txBox="1"/>
          <p:nvPr/>
        </p:nvSpPr>
        <p:spPr>
          <a:xfrm>
            <a:off x="1832610" y="1827252"/>
            <a:ext cx="8526780" cy="3539430"/>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US" sz="3200" b="1" dirty="0" smtClean="0">
                <a:solidFill>
                  <a:srgbClr val="92D050"/>
                </a:solidFill>
              </a:rPr>
              <a:t>LEDs</a:t>
            </a:r>
          </a:p>
          <a:p>
            <a:pPr marL="285750" indent="-285750">
              <a:buClr>
                <a:srgbClr val="FF0000"/>
              </a:buClr>
              <a:buFont typeface="Wingdings" panose="05000000000000000000" pitchFamily="2" charset="2"/>
              <a:buChar char="v"/>
            </a:pPr>
            <a:r>
              <a:rPr lang="en-US" sz="3200" b="1" dirty="0" smtClean="0">
                <a:solidFill>
                  <a:srgbClr val="92D050"/>
                </a:solidFill>
              </a:rPr>
              <a:t>Digital Keypad</a:t>
            </a:r>
          </a:p>
          <a:p>
            <a:pPr marL="285750" indent="-285750">
              <a:buClr>
                <a:srgbClr val="FF0000"/>
              </a:buClr>
              <a:buFont typeface="Wingdings" panose="05000000000000000000" pitchFamily="2" charset="2"/>
              <a:buChar char="v"/>
            </a:pPr>
            <a:r>
              <a:rPr lang="en-US" sz="3200" b="1" dirty="0" smtClean="0">
                <a:solidFill>
                  <a:srgbClr val="92D050"/>
                </a:solidFill>
              </a:rPr>
              <a:t>Interrupts</a:t>
            </a:r>
          </a:p>
          <a:p>
            <a:pPr marL="285750" indent="-285750">
              <a:buClr>
                <a:srgbClr val="FF0000"/>
              </a:buClr>
              <a:buFont typeface="Wingdings" panose="05000000000000000000" pitchFamily="2" charset="2"/>
              <a:buChar char="v"/>
            </a:pPr>
            <a:r>
              <a:rPr lang="en-US" sz="3200" b="1" dirty="0" smtClean="0">
                <a:solidFill>
                  <a:srgbClr val="92D050"/>
                </a:solidFill>
              </a:rPr>
              <a:t>Timers</a:t>
            </a:r>
          </a:p>
          <a:p>
            <a:pPr marL="285750" indent="-285750">
              <a:buClr>
                <a:srgbClr val="FF0000"/>
              </a:buClr>
              <a:buFont typeface="Wingdings" panose="05000000000000000000" pitchFamily="2" charset="2"/>
              <a:buChar char="v"/>
            </a:pPr>
            <a:r>
              <a:rPr lang="en-US" sz="3200" b="1" dirty="0" smtClean="0">
                <a:solidFill>
                  <a:srgbClr val="92D050"/>
                </a:solidFill>
              </a:rPr>
              <a:t>CLCDs</a:t>
            </a:r>
          </a:p>
          <a:p>
            <a:pPr marL="285750" indent="-285750">
              <a:buClr>
                <a:srgbClr val="FF0000"/>
              </a:buClr>
              <a:buFont typeface="Wingdings" panose="05000000000000000000" pitchFamily="2" charset="2"/>
              <a:buChar char="v"/>
            </a:pPr>
            <a:r>
              <a:rPr lang="en-US" sz="3200" b="1" dirty="0" smtClean="0">
                <a:solidFill>
                  <a:srgbClr val="92D050"/>
                </a:solidFill>
              </a:rPr>
              <a:t>Matrix Keypad</a:t>
            </a:r>
          </a:p>
          <a:p>
            <a:pPr>
              <a:buClr>
                <a:srgbClr val="FF0000"/>
              </a:buClr>
            </a:pPr>
            <a:endParaRPr lang="en-IN" sz="3200" b="1" dirty="0">
              <a:solidFill>
                <a:srgbClr val="92D050"/>
              </a:solidFill>
            </a:endParaRPr>
          </a:p>
        </p:txBody>
      </p:sp>
    </p:spTree>
    <p:extLst>
      <p:ext uri="{BB962C8B-B14F-4D97-AF65-F5344CB8AC3E}">
        <p14:creationId xmlns:p14="http://schemas.microsoft.com/office/powerpoint/2010/main" val="3150390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Free Vector | Gradient bright futuristic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4541" y="320040"/>
            <a:ext cx="2140079" cy="707886"/>
          </a:xfrm>
          <a:prstGeom prst="rect">
            <a:avLst/>
          </a:prstGeom>
        </p:spPr>
        <p:txBody>
          <a:bodyPr wrap="square">
            <a:spAutoFit/>
          </a:bodyPr>
          <a:lstStyle/>
          <a:p>
            <a:r>
              <a:rPr lang="en-US" sz="4000" dirty="0" smtClean="0">
                <a:solidFill>
                  <a:schemeClr val="bg1"/>
                </a:solidFill>
                <a:latin typeface="Britannic Bold" panose="020B0903060703020204" pitchFamily="34" charset="0"/>
              </a:rPr>
              <a:t>LEDs:</a:t>
            </a:r>
            <a:endParaRPr lang="en-IN" sz="4000" dirty="0">
              <a:solidFill>
                <a:schemeClr val="bg1"/>
              </a:solidFill>
              <a:latin typeface="Britannic Bold" panose="020B0903060703020204" pitchFamily="34" charset="0"/>
            </a:endParaRPr>
          </a:p>
        </p:txBody>
      </p:sp>
      <p:sp>
        <p:nvSpPr>
          <p:cNvPr id="3" name="Rectangle 2"/>
          <p:cNvSpPr/>
          <p:nvPr/>
        </p:nvSpPr>
        <p:spPr>
          <a:xfrm>
            <a:off x="534541" y="1403806"/>
            <a:ext cx="7219223" cy="5078313"/>
          </a:xfrm>
          <a:prstGeom prst="rect">
            <a:avLst/>
          </a:prstGeom>
        </p:spPr>
        <p:txBody>
          <a:bodyPr wrap="square">
            <a:spAutoFit/>
          </a:bodyPr>
          <a:lstStyle/>
          <a:p>
            <a:r>
              <a:rPr lang="en-US" sz="3600" dirty="0" smtClean="0">
                <a:solidFill>
                  <a:schemeClr val="accent6">
                    <a:lumMod val="40000"/>
                    <a:lumOff val="60000"/>
                  </a:schemeClr>
                </a:solidFill>
                <a:latin typeface="Arial" panose="020B0604020202020204" pitchFamily="34" charset="0"/>
                <a:cs typeface="Arial" panose="020B0604020202020204" pitchFamily="34" charset="0"/>
              </a:rPr>
              <a:t>	Light-emitting </a:t>
            </a:r>
            <a:r>
              <a:rPr lang="en-US" sz="3600" dirty="0">
                <a:solidFill>
                  <a:schemeClr val="accent6">
                    <a:lumMod val="40000"/>
                    <a:lumOff val="60000"/>
                  </a:schemeClr>
                </a:solidFill>
                <a:latin typeface="Arial" panose="020B0604020202020204" pitchFamily="34" charset="0"/>
                <a:cs typeface="Arial" panose="020B0604020202020204" pitchFamily="34" charset="0"/>
              </a:rPr>
              <a:t>diode (LED) is a widely used standard source of light in electrical equipment. It has a wide range of applications ranging from your mobile phone to large advertising billboards. They mostly find applications in devices that show the time and display different types of data.</a:t>
            </a:r>
            <a:endParaRPr lang="en-IN" sz="3600" dirty="0">
              <a:solidFill>
                <a:schemeClr val="accent6">
                  <a:lumMod val="40000"/>
                  <a:lumOff val="6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7753764" y="1510545"/>
            <a:ext cx="4287243" cy="3211294"/>
          </a:xfrm>
          <a:prstGeom prst="rect">
            <a:avLst/>
          </a:prstGeom>
        </p:spPr>
      </p:pic>
    </p:spTree>
    <p:extLst>
      <p:ext uri="{BB962C8B-B14F-4D97-AF65-F5344CB8AC3E}">
        <p14:creationId xmlns:p14="http://schemas.microsoft.com/office/powerpoint/2010/main" val="2202974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ree Vector | Futuristic technology hud style concept background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4440" y="2161282"/>
            <a:ext cx="10104120" cy="3970318"/>
          </a:xfrm>
          <a:prstGeom prst="rect">
            <a:avLst/>
          </a:prstGeom>
          <a:noFill/>
        </p:spPr>
        <p:txBody>
          <a:bodyPr wrap="square" rtlCol="0">
            <a:spAutoFit/>
          </a:bodyPr>
          <a:lstStyle/>
          <a:p>
            <a:r>
              <a:rPr lang="en-US" sz="3600" dirty="0" smtClean="0">
                <a:solidFill>
                  <a:schemeClr val="accent4">
                    <a:lumMod val="40000"/>
                    <a:lumOff val="60000"/>
                  </a:schemeClr>
                </a:solidFill>
                <a:latin typeface="Arial" panose="020B0604020202020204" pitchFamily="34" charset="0"/>
                <a:cs typeface="Arial" panose="020B0604020202020204" pitchFamily="34" charset="0"/>
              </a:rPr>
              <a:t>	Keypad </a:t>
            </a:r>
            <a:r>
              <a:rPr lang="en-US" sz="3600" dirty="0">
                <a:solidFill>
                  <a:schemeClr val="accent4">
                    <a:lumMod val="40000"/>
                    <a:lumOff val="60000"/>
                  </a:schemeClr>
                </a:solidFill>
                <a:latin typeface="Arial" panose="020B0604020202020204" pitchFamily="34" charset="0"/>
                <a:cs typeface="Arial" panose="020B0604020202020204" pitchFamily="34" charset="0"/>
              </a:rPr>
              <a:t>is an analog switching device which is generally available in matrix structure. It is used in many embedded system application for allowing the user to perform a necessary task. A matrix keypad is consists of an arrangement of switches connected in matrix format in rows and columns.</a:t>
            </a:r>
            <a:endParaRPr lang="en-IN" sz="3600" dirty="0">
              <a:solidFill>
                <a:schemeClr val="accent4">
                  <a:lumMod val="40000"/>
                  <a:lumOff val="60000"/>
                </a:schemeClr>
              </a:solidFill>
              <a:latin typeface="Arial" panose="020B0604020202020204" pitchFamily="34" charset="0"/>
              <a:cs typeface="Arial" panose="020B0604020202020204" pitchFamily="34" charset="0"/>
            </a:endParaRPr>
          </a:p>
        </p:txBody>
      </p:sp>
      <p:sp>
        <p:nvSpPr>
          <p:cNvPr id="3" name="Rectangle 2"/>
          <p:cNvSpPr/>
          <p:nvPr/>
        </p:nvSpPr>
        <p:spPr>
          <a:xfrm>
            <a:off x="533400" y="585014"/>
            <a:ext cx="6096000" cy="707886"/>
          </a:xfrm>
          <a:prstGeom prst="rect">
            <a:avLst/>
          </a:prstGeom>
        </p:spPr>
        <p:txBody>
          <a:bodyPr>
            <a:spAutoFit/>
          </a:bodyPr>
          <a:lstStyle/>
          <a:p>
            <a:r>
              <a:rPr lang="en-US" sz="4000" dirty="0" smtClean="0">
                <a:solidFill>
                  <a:srgbClr val="E8EAED"/>
                </a:solidFill>
                <a:latin typeface="Cooper Black" panose="0208090404030B020404" pitchFamily="18" charset="0"/>
              </a:rPr>
              <a:t>DIGITAL KEYPAD:</a:t>
            </a:r>
            <a:endParaRPr lang="en-IN" sz="4000" dirty="0">
              <a:latin typeface="Cooper Black" panose="0208090404030B020404" pitchFamily="18" charset="0"/>
            </a:endParaRPr>
          </a:p>
        </p:txBody>
      </p:sp>
    </p:spTree>
    <p:extLst>
      <p:ext uri="{BB962C8B-B14F-4D97-AF65-F5344CB8AC3E}">
        <p14:creationId xmlns:p14="http://schemas.microsoft.com/office/powerpoint/2010/main" val="3968583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remium Vector | Gradient technology futuristic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94460" y="1920240"/>
            <a:ext cx="10012680" cy="3970318"/>
          </a:xfrm>
          <a:prstGeom prst="rect">
            <a:avLst/>
          </a:prstGeom>
          <a:noFill/>
        </p:spPr>
        <p:txBody>
          <a:bodyPr wrap="square" rtlCol="0">
            <a:spAutoFit/>
          </a:bodyPr>
          <a:lstStyle/>
          <a:p>
            <a:r>
              <a:rPr lang="en-US" sz="3600" dirty="0" smtClean="0">
                <a:solidFill>
                  <a:schemeClr val="accent2">
                    <a:lumMod val="40000"/>
                    <a:lumOff val="60000"/>
                  </a:schemeClr>
                </a:solidFill>
                <a:latin typeface="Arial" panose="020B0604020202020204" pitchFamily="34" charset="0"/>
                <a:cs typeface="Arial" panose="020B0604020202020204" pitchFamily="34" charset="0"/>
              </a:rPr>
              <a:t>	An </a:t>
            </a:r>
            <a:r>
              <a:rPr lang="en-US" sz="3600" dirty="0">
                <a:solidFill>
                  <a:schemeClr val="accent2">
                    <a:lumMod val="40000"/>
                    <a:lumOff val="60000"/>
                  </a:schemeClr>
                </a:solidFill>
                <a:latin typeface="Arial" panose="020B0604020202020204" pitchFamily="34" charset="0"/>
                <a:cs typeface="Arial" panose="020B0604020202020204" pitchFamily="34" charset="0"/>
              </a:rPr>
              <a:t>interrupt is a signal to the processor emitted by hardware or software indicating an event that needs immediate attention. Whenever an interrupt occurs, the controller completes the execution of the current instruction and starts the execution of an Interrupt Service Routine (ISR) or Interrupt Handler.</a:t>
            </a:r>
            <a:endParaRPr lang="en-IN" sz="36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8620" y="398800"/>
            <a:ext cx="5280660" cy="1107996"/>
          </a:xfrm>
          <a:prstGeom prst="rect">
            <a:avLst/>
          </a:prstGeom>
          <a:noFill/>
        </p:spPr>
        <p:txBody>
          <a:bodyPr wrap="square" rtlCol="0">
            <a:spAutoFit/>
          </a:bodyPr>
          <a:lstStyle/>
          <a:p>
            <a:r>
              <a:rPr lang="en-US" sz="6600" dirty="0" smtClean="0">
                <a:solidFill>
                  <a:srgbClr val="FFFF00"/>
                </a:solidFill>
                <a:latin typeface="Algerian" panose="04020705040A02060702" pitchFamily="82" charset="0"/>
              </a:rPr>
              <a:t>INTERRUPT:</a:t>
            </a:r>
            <a:endParaRPr lang="en-IN" sz="66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3214138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bstract Futuristic Circle Sci Fi ... HD wallpaper | Pxfu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31568" y="2003197"/>
            <a:ext cx="10252712" cy="3970318"/>
          </a:xfrm>
          <a:prstGeom prst="rect">
            <a:avLst/>
          </a:prstGeom>
        </p:spPr>
        <p:txBody>
          <a:bodyPr wrap="square">
            <a:spAutoFit/>
          </a:bodyPr>
          <a:lstStyle/>
          <a:p>
            <a:r>
              <a:rPr lang="en-US" sz="3600" b="0" i="0" dirty="0" smtClean="0">
                <a:solidFill>
                  <a:schemeClr val="accent2">
                    <a:lumMod val="60000"/>
                    <a:lumOff val="40000"/>
                  </a:schemeClr>
                </a:solidFill>
                <a:effectLst/>
                <a:latin typeface="Arial" panose="020B0604020202020204" pitchFamily="34" charset="0"/>
                <a:cs typeface="Arial" panose="020B0604020202020204" pitchFamily="34" charset="0"/>
              </a:rPr>
              <a:t>	Timers are used to keep a record of time for different events occurring in the embedded systems. The timer is a simpler binary counter which is configured in a circuit or a system as per the need to count the pulses in the system. The value of the timer is automatically set to zero once it is at its maximum value.</a:t>
            </a:r>
            <a:endParaRPr lang="en-IN" sz="36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TextBox 2"/>
          <p:cNvSpPr txBox="1"/>
          <p:nvPr/>
        </p:nvSpPr>
        <p:spPr>
          <a:xfrm>
            <a:off x="365760" y="708660"/>
            <a:ext cx="5623560" cy="830997"/>
          </a:xfrm>
          <a:prstGeom prst="rect">
            <a:avLst/>
          </a:prstGeom>
          <a:noFill/>
        </p:spPr>
        <p:txBody>
          <a:bodyPr wrap="square" rtlCol="0">
            <a:spAutoFit/>
          </a:bodyPr>
          <a:lstStyle/>
          <a:p>
            <a:r>
              <a:rPr lang="en-US" sz="4800" dirty="0" smtClean="0">
                <a:solidFill>
                  <a:schemeClr val="bg1"/>
                </a:solidFill>
                <a:latin typeface="Cooper Black" panose="0208090404030B020404" pitchFamily="18" charset="0"/>
              </a:rPr>
              <a:t>TIMERS:</a:t>
            </a:r>
            <a:endParaRPr lang="en-IN" sz="48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4131473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lue Cool Science Fiction Technology Background, Blue, Cool, Sci Fi  Background Image And Wallpaper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45156" y="2105262"/>
            <a:ext cx="8061960" cy="2862322"/>
          </a:xfrm>
          <a:prstGeom prst="rect">
            <a:avLst/>
          </a:prstGeom>
        </p:spPr>
        <p:txBody>
          <a:bodyPr wrap="square">
            <a:spAutoFit/>
          </a:bodyPr>
          <a:lstStyle/>
          <a:p>
            <a:r>
              <a:rPr lang="en-US" sz="3600" b="1" i="0" dirty="0" smtClean="0">
                <a:effectLst/>
                <a:latin typeface="Arial" panose="020B0604020202020204" pitchFamily="34" charset="0"/>
                <a:cs typeface="Arial" panose="020B0604020202020204" pitchFamily="34" charset="0"/>
              </a:rPr>
              <a:t>	The CLCD fetches the data for display from a frame buffer and uses its own dedicated DMA controller to transfer the display data to the LCD panel.</a:t>
            </a:r>
            <a:endParaRPr lang="en-IN" sz="36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8907116" y="1897231"/>
            <a:ext cx="3003606" cy="2249805"/>
          </a:xfrm>
          <a:prstGeom prst="rect">
            <a:avLst/>
          </a:prstGeom>
        </p:spPr>
      </p:pic>
      <p:sp>
        <p:nvSpPr>
          <p:cNvPr id="5" name="TextBox 4"/>
          <p:cNvSpPr txBox="1"/>
          <p:nvPr/>
        </p:nvSpPr>
        <p:spPr>
          <a:xfrm>
            <a:off x="411480" y="605075"/>
            <a:ext cx="4434840" cy="830997"/>
          </a:xfrm>
          <a:prstGeom prst="rect">
            <a:avLst/>
          </a:prstGeom>
          <a:noFill/>
        </p:spPr>
        <p:txBody>
          <a:bodyPr wrap="square" rtlCol="0">
            <a:spAutoFit/>
          </a:bodyPr>
          <a:lstStyle/>
          <a:p>
            <a:r>
              <a:rPr lang="en-US" sz="4800" dirty="0" smtClean="0">
                <a:solidFill>
                  <a:srgbClr val="FFFF00"/>
                </a:solidFill>
                <a:latin typeface="Algerian" panose="04020705040A02060702" pitchFamily="82" charset="0"/>
              </a:rPr>
              <a:t>CLCDs:</a:t>
            </a:r>
            <a:endParaRPr lang="en-IN" sz="48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73256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Blue futuristic HD wallpapers | Pxfu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0578" y="2236887"/>
            <a:ext cx="10530841" cy="3970318"/>
          </a:xfrm>
          <a:prstGeom prst="rect">
            <a:avLst/>
          </a:prstGeom>
        </p:spPr>
        <p:txBody>
          <a:bodyPr wrap="square">
            <a:spAutoFit/>
          </a:bodyPr>
          <a:lstStyle/>
          <a:p>
            <a:r>
              <a:rPr lang="en-US" sz="3600" b="1" i="0" dirty="0" smtClean="0">
                <a:solidFill>
                  <a:schemeClr val="accent6">
                    <a:lumMod val="20000"/>
                    <a:lumOff val="80000"/>
                  </a:schemeClr>
                </a:solidFill>
                <a:effectLst/>
                <a:latin typeface="Arial" panose="020B0604020202020204" pitchFamily="34" charset="0"/>
                <a:cs typeface="Arial" panose="020B0604020202020204" pitchFamily="34" charset="0"/>
              </a:rPr>
              <a:t>	The matrix keyboard is taken as the basic input device of MCU or embedded systems. For traditional matrix keyboard, the number of interface signal lines connected to the MCU will rapidly increase with the rise of the number of keys. And it uses row scanning to get key values in software.</a:t>
            </a:r>
            <a:endParaRPr lang="en-IN" sz="3600" b="1" dirty="0">
              <a:solidFill>
                <a:schemeClr val="accent6">
                  <a:lumMod val="20000"/>
                  <a:lumOff val="80000"/>
                </a:schemeClr>
              </a:solidFill>
              <a:latin typeface="Arial" panose="020B0604020202020204" pitchFamily="34" charset="0"/>
              <a:cs typeface="Arial" panose="020B0604020202020204" pitchFamily="34" charset="0"/>
            </a:endParaRPr>
          </a:p>
        </p:txBody>
      </p:sp>
      <p:sp>
        <p:nvSpPr>
          <p:cNvPr id="3" name="TextBox 2"/>
          <p:cNvSpPr txBox="1"/>
          <p:nvPr/>
        </p:nvSpPr>
        <p:spPr>
          <a:xfrm>
            <a:off x="830578" y="685800"/>
            <a:ext cx="6050282" cy="830997"/>
          </a:xfrm>
          <a:prstGeom prst="rect">
            <a:avLst/>
          </a:prstGeom>
          <a:noFill/>
        </p:spPr>
        <p:txBody>
          <a:bodyPr wrap="square" rtlCol="0">
            <a:spAutoFit/>
          </a:bodyPr>
          <a:lstStyle/>
          <a:p>
            <a:r>
              <a:rPr lang="en-US" sz="4800" dirty="0" smtClean="0">
                <a:solidFill>
                  <a:srgbClr val="FFFF00"/>
                </a:solidFill>
                <a:latin typeface="Britannic Bold" panose="020B0903060703020204" pitchFamily="34" charset="0"/>
              </a:rPr>
              <a:t>MATRIX KEYBOARD:</a:t>
            </a:r>
            <a:endParaRPr lang="en-IN" sz="4800" dirty="0">
              <a:solidFill>
                <a:srgbClr val="FFFF00"/>
              </a:solidFill>
              <a:latin typeface="Britannic Bold" panose="020B0903060703020204" pitchFamily="34" charset="0"/>
            </a:endParaRPr>
          </a:p>
        </p:txBody>
      </p:sp>
    </p:spTree>
    <p:extLst>
      <p:ext uri="{BB962C8B-B14F-4D97-AF65-F5344CB8AC3E}">
        <p14:creationId xmlns:p14="http://schemas.microsoft.com/office/powerpoint/2010/main" val="56052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
        <p:nvSpPr>
          <p:cNvPr id="4" name="Rectangle 3"/>
          <p:cNvSpPr/>
          <p:nvPr/>
        </p:nvSpPr>
        <p:spPr>
          <a:xfrm>
            <a:off x="971937" y="2706078"/>
            <a:ext cx="9594999" cy="923330"/>
          </a:xfrm>
          <a:prstGeom prst="rect">
            <a:avLst/>
          </a:prstGeom>
          <a:solidFill>
            <a:schemeClr val="accent4">
              <a:lumMod val="40000"/>
              <a:lumOff val="60000"/>
            </a:schemeClr>
          </a:solid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DEMONSTRATION OF PROJECT…..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42170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p Presentation Background Stock Vectors, Illustrations &amp; Clip Art -  iStock | Powerpoint background, Abstract background, Background"/>
          <p:cNvPicPr>
            <a:picLocks noChangeAspect="1" noChangeArrowheads="1"/>
          </p:cNvPicPr>
          <p:nvPr/>
        </p:nvPicPr>
        <p:blipFill rotWithShape="1">
          <a:blip r:embed="rId2">
            <a:extLst>
              <a:ext uri="{28A0092B-C50C-407E-A947-70E740481C1C}">
                <a14:useLocalDpi xmlns:a14="http://schemas.microsoft.com/office/drawing/2010/main" val="0"/>
              </a:ext>
            </a:extLst>
          </a:blip>
          <a:srcRect l="8591" r="9482"/>
          <a:stretch/>
        </p:blipFill>
        <p:spPr bwMode="auto">
          <a:xfrm>
            <a:off x="143691" y="-18775"/>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21984" y="1314369"/>
            <a:ext cx="9235413" cy="1015663"/>
          </a:xfrm>
          <a:prstGeom prst="rect">
            <a:avLst/>
          </a:prstGeom>
          <a:noFill/>
        </p:spPr>
        <p:txBody>
          <a:bodyPr wrap="none" lIns="91440" tIns="45720" rIns="91440" bIns="45720">
            <a:spAutoFit/>
          </a:bodyPr>
          <a:lstStyle/>
          <a:p>
            <a:pPr algn="ctr"/>
            <a:r>
              <a:rPr lang="en-US" sz="6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V.S.B ENGINEERING COLLEGE</a:t>
            </a:r>
            <a:endParaRPr lang="en-US"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2188070" y="2612438"/>
            <a:ext cx="7815858" cy="707886"/>
          </a:xfrm>
          <a:prstGeom prst="rect">
            <a:avLst/>
          </a:prstGeom>
          <a:noFill/>
        </p:spPr>
        <p:txBody>
          <a:bodyPr wrap="none" lIns="91440" tIns="45720" rIns="91440" bIns="45720">
            <a:spAutoFit/>
          </a:bodyPr>
          <a:lstStyle/>
          <a:p>
            <a:pPr algn="ctr"/>
            <a:r>
              <a:rPr lang="en-US" sz="4000" b="0" cap="none" spc="0" dirty="0" smtClean="0">
                <a:ln w="0"/>
                <a:solidFill>
                  <a:srgbClr val="FFFF00"/>
                </a:solidFill>
                <a:effectLst>
                  <a:reflection blurRad="6350" stA="53000" endA="300" endPos="35500" dir="5400000" sy="-90000" algn="bl" rotWithShape="0"/>
                </a:effectLst>
              </a:rPr>
              <a:t>PROJECT NAME : MICROWAVE OVEN</a:t>
            </a:r>
            <a:endParaRPr lang="en-US" sz="4000" b="0" cap="none" spc="0" dirty="0">
              <a:ln w="0"/>
              <a:solidFill>
                <a:srgbClr val="FFFF00"/>
              </a:solidFill>
              <a:effectLst>
                <a:reflection blurRad="6350" stA="53000" endA="300" endPos="35500" dir="5400000" sy="-90000" algn="bl" rotWithShape="0"/>
              </a:effectLst>
            </a:endParaRPr>
          </a:p>
        </p:txBody>
      </p:sp>
      <p:sp>
        <p:nvSpPr>
          <p:cNvPr id="5" name="Rectangle 4"/>
          <p:cNvSpPr/>
          <p:nvPr/>
        </p:nvSpPr>
        <p:spPr>
          <a:xfrm>
            <a:off x="6953559" y="4310617"/>
            <a:ext cx="3128998" cy="1323439"/>
          </a:xfrm>
          <a:prstGeom prst="rect">
            <a:avLst/>
          </a:prstGeom>
          <a:noFill/>
        </p:spPr>
        <p:txBody>
          <a:bodyPr wrap="none" lIns="91440" tIns="45720" rIns="91440" bIns="45720">
            <a:spAutoFit/>
          </a:bodyPr>
          <a:lstStyle/>
          <a:p>
            <a:pPr algn="ctr"/>
            <a:r>
              <a:rPr lang="en-US" sz="4000" b="1" spc="50" dirty="0" smtClean="0">
                <a:ln w="0"/>
                <a:solidFill>
                  <a:schemeClr val="bg1"/>
                </a:solidFill>
                <a:effectLst>
                  <a:innerShdw blurRad="63500" dist="50800" dir="13500000">
                    <a:srgbClr val="000000">
                      <a:alpha val="50000"/>
                    </a:srgbClr>
                  </a:innerShdw>
                </a:effectLst>
              </a:rPr>
              <a:t>VIDHYA P</a:t>
            </a:r>
          </a:p>
          <a:p>
            <a:pPr algn="ctr"/>
            <a:r>
              <a:rPr lang="en-US" sz="4000" b="1" spc="50" dirty="0" smtClean="0">
                <a:ln w="0"/>
                <a:solidFill>
                  <a:schemeClr val="bg1"/>
                </a:solidFill>
                <a:effectLst>
                  <a:innerShdw blurRad="63500" dist="50800" dir="13500000">
                    <a:srgbClr val="000000">
                      <a:alpha val="50000"/>
                    </a:srgbClr>
                  </a:innerShdw>
                </a:effectLst>
              </a:rPr>
              <a:t>4</a:t>
            </a:r>
            <a:r>
              <a:rPr lang="en-US" sz="4000" b="1" spc="50" baseline="30000" dirty="0" smtClean="0">
                <a:ln w="0"/>
                <a:solidFill>
                  <a:schemeClr val="bg1"/>
                </a:solidFill>
                <a:effectLst>
                  <a:innerShdw blurRad="63500" dist="50800" dir="13500000">
                    <a:srgbClr val="000000">
                      <a:alpha val="50000"/>
                    </a:srgbClr>
                  </a:innerShdw>
                </a:effectLst>
              </a:rPr>
              <a:t>TH</a:t>
            </a:r>
            <a:r>
              <a:rPr lang="en-US" sz="4000" b="1" spc="50" dirty="0" smtClean="0">
                <a:ln w="0"/>
                <a:solidFill>
                  <a:schemeClr val="bg1"/>
                </a:solidFill>
                <a:effectLst>
                  <a:innerShdw blurRad="63500" dist="50800" dir="13500000">
                    <a:srgbClr val="000000">
                      <a:alpha val="50000"/>
                    </a:srgbClr>
                  </a:innerShdw>
                </a:effectLst>
              </a:rPr>
              <a:t> YEAR ECE </a:t>
            </a:r>
            <a:endParaRPr lang="en-US" sz="4000" b="1" spc="50" dirty="0">
              <a:ln w="0"/>
              <a:solidFill>
                <a:schemeClr val="bg1"/>
              </a:solidFill>
              <a:effectLst>
                <a:innerShdw blurRad="63500" dist="50800" dir="13500000">
                  <a:srgbClr val="000000">
                    <a:alpha val="50000"/>
                  </a:srgbClr>
                </a:innerShdw>
              </a:effectLst>
            </a:endParaRPr>
          </a:p>
        </p:txBody>
      </p:sp>
      <p:sp>
        <p:nvSpPr>
          <p:cNvPr id="6" name="Rectangle 5"/>
          <p:cNvSpPr/>
          <p:nvPr/>
        </p:nvSpPr>
        <p:spPr>
          <a:xfrm>
            <a:off x="6095999" y="3722854"/>
            <a:ext cx="3335978" cy="707886"/>
          </a:xfrm>
          <a:prstGeom prst="rect">
            <a:avLst/>
          </a:prstGeom>
          <a:noFill/>
        </p:spPr>
        <p:txBody>
          <a:bodyPr wrap="none" lIns="91440" tIns="45720" rIns="91440" bIns="45720">
            <a:spAutoFit/>
          </a:bodyPr>
          <a:lstStyle/>
          <a:p>
            <a:pPr algn="ctr"/>
            <a:r>
              <a:rPr lang="en-US" sz="4000" b="0" cap="none" spc="0" dirty="0" smtClean="0">
                <a:ln w="0"/>
                <a:solidFill>
                  <a:srgbClr val="FFC000"/>
                </a:solidFill>
                <a:effectLst>
                  <a:outerShdw blurRad="38100" dist="25400" dir="5400000" algn="ctr" rotWithShape="0">
                    <a:srgbClr val="6E747A">
                      <a:alpha val="43000"/>
                    </a:srgbClr>
                  </a:outerShdw>
                </a:effectLst>
              </a:rPr>
              <a:t>PRESENTED BY:</a:t>
            </a:r>
            <a:endParaRPr lang="en-US" sz="4000" b="0" cap="none" spc="0" dirty="0">
              <a:ln w="0"/>
              <a:solidFill>
                <a:srgbClr val="FFC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63151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echnology Background Images | Free iPhone &amp; Zoom HD Wallpapers &amp; Vectors -  rawpix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8640" y="617220"/>
            <a:ext cx="4594860" cy="830997"/>
          </a:xfrm>
          <a:prstGeom prst="rect">
            <a:avLst/>
          </a:prstGeom>
          <a:noFill/>
        </p:spPr>
        <p:txBody>
          <a:bodyPr wrap="square" rtlCol="0">
            <a:spAutoFit/>
          </a:bodyPr>
          <a:lstStyle/>
          <a:p>
            <a:r>
              <a:rPr lang="en-US" sz="4800" dirty="0" smtClean="0">
                <a:solidFill>
                  <a:schemeClr val="bg1"/>
                </a:solidFill>
                <a:latin typeface="Cooper Black" panose="0208090404030B020404" pitchFamily="18" charset="0"/>
              </a:rPr>
              <a:t>CONTENTS:</a:t>
            </a:r>
            <a:endParaRPr lang="en-IN" sz="4800" dirty="0">
              <a:solidFill>
                <a:schemeClr val="bg1"/>
              </a:solidFill>
              <a:latin typeface="Cooper Black" panose="0208090404030B020404" pitchFamily="18" charset="0"/>
            </a:endParaRPr>
          </a:p>
        </p:txBody>
      </p:sp>
      <p:sp>
        <p:nvSpPr>
          <p:cNvPr id="3" name="TextBox 2"/>
          <p:cNvSpPr txBox="1"/>
          <p:nvPr/>
        </p:nvSpPr>
        <p:spPr>
          <a:xfrm>
            <a:off x="2331720" y="1714500"/>
            <a:ext cx="6812280" cy="4524315"/>
          </a:xfrm>
          <a:prstGeom prst="rect">
            <a:avLst/>
          </a:prstGeom>
          <a:noFill/>
        </p:spPr>
        <p:txBody>
          <a:bodyPr wrap="square" rtlCol="0">
            <a:spAutoFit/>
          </a:bodyPr>
          <a:lstStyle/>
          <a:p>
            <a:pPr marL="285750" indent="-285750">
              <a:buClr>
                <a:srgbClr val="FFFF00"/>
              </a:buClr>
              <a:buFont typeface="Wingdings" panose="05000000000000000000" pitchFamily="2" charset="2"/>
              <a:buChar char="§"/>
            </a:pPr>
            <a:r>
              <a:rPr lang="en-US" sz="3600" b="1" dirty="0">
                <a:solidFill>
                  <a:schemeClr val="accent4"/>
                </a:solidFill>
              </a:rPr>
              <a:t> </a:t>
            </a:r>
            <a:r>
              <a:rPr lang="en-US" sz="3600" b="1" dirty="0" smtClean="0">
                <a:solidFill>
                  <a:schemeClr val="accent4"/>
                </a:solidFill>
              </a:rPr>
              <a:t>Embedded System</a:t>
            </a:r>
          </a:p>
          <a:p>
            <a:pPr marL="285750" indent="-285750">
              <a:buClr>
                <a:srgbClr val="FFFF00"/>
              </a:buClr>
              <a:buFont typeface="Wingdings" panose="05000000000000000000" pitchFamily="2" charset="2"/>
              <a:buChar char="§"/>
            </a:pPr>
            <a:r>
              <a:rPr lang="en-US" sz="3600" b="1" dirty="0" smtClean="0">
                <a:solidFill>
                  <a:schemeClr val="accent4"/>
                </a:solidFill>
              </a:rPr>
              <a:t> Embedded C</a:t>
            </a:r>
          </a:p>
          <a:p>
            <a:pPr marL="285750" indent="-285750">
              <a:buClr>
                <a:srgbClr val="FFFF00"/>
              </a:buClr>
              <a:buFont typeface="Wingdings" panose="05000000000000000000" pitchFamily="2" charset="2"/>
              <a:buChar char="§"/>
            </a:pPr>
            <a:r>
              <a:rPr lang="en-US" sz="3600" b="1" dirty="0">
                <a:solidFill>
                  <a:schemeClr val="accent4"/>
                </a:solidFill>
              </a:rPr>
              <a:t> </a:t>
            </a:r>
            <a:r>
              <a:rPr lang="en-US" sz="3600" b="1" dirty="0" smtClean="0">
                <a:solidFill>
                  <a:schemeClr val="accent4"/>
                </a:solidFill>
              </a:rPr>
              <a:t>Microcontroller</a:t>
            </a:r>
          </a:p>
          <a:p>
            <a:pPr marL="285750" indent="-285750">
              <a:buClr>
                <a:srgbClr val="FFFF00"/>
              </a:buClr>
              <a:buFont typeface="Wingdings" panose="05000000000000000000" pitchFamily="2" charset="2"/>
              <a:buChar char="§"/>
            </a:pPr>
            <a:r>
              <a:rPr lang="en-US" sz="3600" b="1" dirty="0">
                <a:solidFill>
                  <a:schemeClr val="accent4"/>
                </a:solidFill>
              </a:rPr>
              <a:t> </a:t>
            </a:r>
            <a:r>
              <a:rPr lang="en-US" sz="3600" b="1" dirty="0" smtClean="0">
                <a:solidFill>
                  <a:schemeClr val="accent4"/>
                </a:solidFill>
              </a:rPr>
              <a:t>Microwave Oven Project</a:t>
            </a:r>
          </a:p>
          <a:p>
            <a:pPr marL="285750" indent="-285750">
              <a:buClr>
                <a:srgbClr val="FFFF00"/>
              </a:buClr>
              <a:buFont typeface="Wingdings" panose="05000000000000000000" pitchFamily="2" charset="2"/>
              <a:buChar char="§"/>
            </a:pPr>
            <a:r>
              <a:rPr lang="en-US" sz="3600" b="1" dirty="0">
                <a:solidFill>
                  <a:schemeClr val="accent4"/>
                </a:solidFill>
              </a:rPr>
              <a:t> </a:t>
            </a:r>
            <a:r>
              <a:rPr lang="en-US" sz="3600" b="1" dirty="0" smtClean="0">
                <a:solidFill>
                  <a:schemeClr val="accent4"/>
                </a:solidFill>
              </a:rPr>
              <a:t>Working Principle</a:t>
            </a:r>
          </a:p>
          <a:p>
            <a:pPr marL="285750" indent="-285750">
              <a:buClr>
                <a:srgbClr val="FFFF00"/>
              </a:buClr>
              <a:buFont typeface="Wingdings" panose="05000000000000000000" pitchFamily="2" charset="2"/>
              <a:buChar char="§"/>
            </a:pPr>
            <a:r>
              <a:rPr lang="en-US" sz="3600" b="1" dirty="0">
                <a:solidFill>
                  <a:schemeClr val="accent4"/>
                </a:solidFill>
              </a:rPr>
              <a:t> </a:t>
            </a:r>
            <a:r>
              <a:rPr lang="en-US" sz="3600" b="1" dirty="0" smtClean="0">
                <a:solidFill>
                  <a:schemeClr val="accent4"/>
                </a:solidFill>
              </a:rPr>
              <a:t>Software Used</a:t>
            </a:r>
          </a:p>
          <a:p>
            <a:pPr marL="285750" indent="-285750">
              <a:buClr>
                <a:srgbClr val="FFFF00"/>
              </a:buClr>
              <a:buFont typeface="Wingdings" panose="05000000000000000000" pitchFamily="2" charset="2"/>
              <a:buChar char="§"/>
            </a:pPr>
            <a:r>
              <a:rPr lang="en-US" sz="3600" b="1" dirty="0">
                <a:solidFill>
                  <a:schemeClr val="accent4"/>
                </a:solidFill>
              </a:rPr>
              <a:t> </a:t>
            </a:r>
            <a:r>
              <a:rPr lang="en-US" sz="3600" b="1" dirty="0" smtClean="0">
                <a:solidFill>
                  <a:schemeClr val="accent4"/>
                </a:solidFill>
              </a:rPr>
              <a:t>Components of PIC</a:t>
            </a:r>
          </a:p>
          <a:p>
            <a:pPr marL="285750" indent="-285750">
              <a:buClr>
                <a:srgbClr val="FFFF00"/>
              </a:buClr>
              <a:buFont typeface="Wingdings" panose="05000000000000000000" pitchFamily="2" charset="2"/>
              <a:buChar char="§"/>
            </a:pPr>
            <a:r>
              <a:rPr lang="en-US" sz="3600" b="1" dirty="0">
                <a:solidFill>
                  <a:schemeClr val="accent4"/>
                </a:solidFill>
              </a:rPr>
              <a:t> </a:t>
            </a:r>
            <a:r>
              <a:rPr lang="en-US" sz="3600" b="1" dirty="0" smtClean="0">
                <a:solidFill>
                  <a:schemeClr val="accent4"/>
                </a:solidFill>
              </a:rPr>
              <a:t>Demonstration of Project</a:t>
            </a:r>
            <a:endParaRPr lang="en-IN" sz="3600" b="1" dirty="0">
              <a:solidFill>
                <a:schemeClr val="accent4"/>
              </a:solidFill>
            </a:endParaRPr>
          </a:p>
        </p:txBody>
      </p:sp>
    </p:spTree>
    <p:extLst>
      <p:ext uri="{BB962C8B-B14F-4D97-AF65-F5344CB8AC3E}">
        <p14:creationId xmlns:p14="http://schemas.microsoft.com/office/powerpoint/2010/main" val="1899790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Unified Flow for Embedded Systems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8600" y="323850"/>
            <a:ext cx="7867650" cy="1015663"/>
          </a:xfrm>
          <a:prstGeom prst="rect">
            <a:avLst/>
          </a:prstGeom>
          <a:noFill/>
        </p:spPr>
        <p:txBody>
          <a:bodyPr wrap="square" rtlCol="0">
            <a:spAutoFit/>
          </a:bodyPr>
          <a:lstStyle/>
          <a:p>
            <a:r>
              <a:rPr lang="en-US" sz="6000" b="1" dirty="0" smtClean="0">
                <a:solidFill>
                  <a:schemeClr val="bg1"/>
                </a:solidFill>
                <a:latin typeface="Algerian" panose="04020705040A02060702" pitchFamily="82" charset="0"/>
              </a:rPr>
              <a:t>Embedded Systems:</a:t>
            </a:r>
            <a:endParaRPr lang="en-IN" sz="6000" b="1" dirty="0">
              <a:solidFill>
                <a:schemeClr val="bg1"/>
              </a:solidFill>
              <a:latin typeface="Algerian" panose="04020705040A02060702" pitchFamily="82" charset="0"/>
            </a:endParaRPr>
          </a:p>
        </p:txBody>
      </p:sp>
      <p:sp>
        <p:nvSpPr>
          <p:cNvPr id="3" name="TextBox 2"/>
          <p:cNvSpPr txBox="1"/>
          <p:nvPr/>
        </p:nvSpPr>
        <p:spPr>
          <a:xfrm>
            <a:off x="1066800" y="1874014"/>
            <a:ext cx="9772650" cy="4031873"/>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An </a:t>
            </a:r>
            <a:r>
              <a:rPr lang="en-US" sz="3200" b="1" dirty="0">
                <a:latin typeface="Arial" panose="020B0604020202020204" pitchFamily="34" charset="0"/>
                <a:cs typeface="Arial" panose="020B0604020202020204" pitchFamily="34" charset="0"/>
              </a:rPr>
              <a:t>embedded system is a computer system—a combination of a computer processor, computer memory, and input/output peripheral devices—that has a dedicated function within a larger mechanical or electronic system</a:t>
            </a:r>
            <a:r>
              <a:rPr lang="en-US" sz="3200" b="1" dirty="0" smtClean="0">
                <a:latin typeface="Arial" panose="020B0604020202020204" pitchFamily="34" charset="0"/>
                <a:cs typeface="Arial" panose="020B0604020202020204" pitchFamily="34" charset="0"/>
              </a:rPr>
              <a:t>.</a:t>
            </a:r>
          </a:p>
          <a:p>
            <a:endParaRPr lang="en-US" sz="3200" b="1" dirty="0">
              <a:latin typeface="Arial" panose="020B0604020202020204" pitchFamily="34" charset="0"/>
              <a:cs typeface="Arial" panose="020B0604020202020204" pitchFamily="34" charset="0"/>
            </a:endParaRPr>
          </a:p>
          <a:p>
            <a:r>
              <a:rPr lang="en-US" sz="3200" b="1" dirty="0" smtClean="0">
                <a:latin typeface="Arial" panose="020B0604020202020204" pitchFamily="34" charset="0"/>
                <a:cs typeface="Arial" panose="020B0604020202020204" pitchFamily="34" charset="0"/>
              </a:rPr>
              <a:t>Examples:</a:t>
            </a:r>
          </a:p>
          <a:p>
            <a:r>
              <a:rPr lang="en-US" sz="3200" b="1" dirty="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	Mobile phones, Medical </a:t>
            </a:r>
            <a:r>
              <a:rPr lang="en-US" sz="3200" b="1" dirty="0" err="1" smtClean="0">
                <a:latin typeface="Arial" panose="020B0604020202020204" pitchFamily="34" charset="0"/>
                <a:cs typeface="Arial" panose="020B0604020202020204" pitchFamily="34" charset="0"/>
              </a:rPr>
              <a:t>Equipments</a:t>
            </a:r>
            <a:r>
              <a:rPr lang="en-US" sz="3200" b="1" dirty="0" smtClean="0">
                <a:latin typeface="Arial" panose="020B0604020202020204" pitchFamily="34" charset="0"/>
                <a:cs typeface="Arial" panose="020B0604020202020204" pitchFamily="34" charset="0"/>
              </a:rPr>
              <a:t>,…</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6679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Background Images, HD Pictures and Wallpaper For Free Download | Png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33426" y="1752600"/>
            <a:ext cx="11039474" cy="3970318"/>
          </a:xfrm>
          <a:prstGeom prst="rect">
            <a:avLst/>
          </a:prstGeom>
          <a:noFill/>
        </p:spPr>
        <p:txBody>
          <a:bodyPr wrap="square" rtlCol="0">
            <a:spAutoFit/>
          </a:bodyPr>
          <a:lstStyle/>
          <a:p>
            <a:r>
              <a:rPr lang="en-US" sz="3600" b="1" dirty="0" smtClean="0">
                <a:solidFill>
                  <a:schemeClr val="bg1"/>
                </a:solidFill>
                <a:latin typeface="Arial" panose="020B0604020202020204" pitchFamily="34" charset="0"/>
                <a:cs typeface="Arial" panose="020B0604020202020204" pitchFamily="34" charset="0"/>
              </a:rPr>
              <a:t>	Embedded </a:t>
            </a:r>
            <a:r>
              <a:rPr lang="en-US" sz="3600" b="1" dirty="0">
                <a:solidFill>
                  <a:schemeClr val="bg1"/>
                </a:solidFill>
                <a:latin typeface="Arial" panose="020B0604020202020204" pitchFamily="34" charset="0"/>
                <a:cs typeface="Arial" panose="020B0604020202020204" pitchFamily="34" charset="0"/>
              </a:rPr>
              <a:t>C is an extension of C language and it is used to develop micro-controller-based applications. The extensions in the Embedded C language from normal C Programming Language are the I/O Hardware Addressing, fixed-point arithmetic operations, accessing address spaces, etc.</a:t>
            </a:r>
            <a:r>
              <a:rPr lang="en-US" sz="3600" b="1" dirty="0" smtClean="0">
                <a:solidFill>
                  <a:schemeClr val="bg1"/>
                </a:solidFill>
                <a:latin typeface="Arial" panose="020B0604020202020204" pitchFamily="34" charset="0"/>
                <a:cs typeface="Arial" panose="020B0604020202020204" pitchFamily="34" charset="0"/>
              </a:rPr>
              <a:t>. </a:t>
            </a:r>
            <a:endParaRPr lang="en-IN" sz="36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323849" y="400050"/>
            <a:ext cx="4905375" cy="923330"/>
          </a:xfrm>
          <a:prstGeom prst="rect">
            <a:avLst/>
          </a:prstGeom>
          <a:noFill/>
        </p:spPr>
        <p:txBody>
          <a:bodyPr wrap="square" rtlCol="0">
            <a:spAutoFit/>
          </a:bodyPr>
          <a:lstStyle/>
          <a:p>
            <a:r>
              <a:rPr lang="en-US" sz="5400" dirty="0" smtClean="0">
                <a:solidFill>
                  <a:srgbClr val="FFC000"/>
                </a:solidFill>
                <a:latin typeface="Algerian" panose="04020705040A02060702" pitchFamily="82" charset="0"/>
              </a:rPr>
              <a:t>EMBEDDED C:</a:t>
            </a:r>
            <a:endParaRPr lang="en-IN" sz="5400"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500745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
        <p:nvSpPr>
          <p:cNvPr id="6" name="TextBox 5"/>
          <p:cNvSpPr txBox="1"/>
          <p:nvPr/>
        </p:nvSpPr>
        <p:spPr>
          <a:xfrm>
            <a:off x="323849" y="400050"/>
            <a:ext cx="6877051" cy="923330"/>
          </a:xfrm>
          <a:prstGeom prst="rect">
            <a:avLst/>
          </a:prstGeom>
          <a:noFill/>
        </p:spPr>
        <p:txBody>
          <a:bodyPr wrap="square" rtlCol="0">
            <a:spAutoFit/>
          </a:bodyPr>
          <a:lstStyle/>
          <a:p>
            <a:r>
              <a:rPr lang="en-US" sz="5400" dirty="0" smtClean="0">
                <a:solidFill>
                  <a:srgbClr val="FFC000"/>
                </a:solidFill>
                <a:latin typeface="Algerian" panose="04020705040A02060702" pitchFamily="82" charset="0"/>
              </a:rPr>
              <a:t>MICROCONTROLLER:</a:t>
            </a:r>
            <a:endParaRPr lang="en-IN" sz="5400" dirty="0">
              <a:solidFill>
                <a:srgbClr val="FFC000"/>
              </a:solidFill>
              <a:latin typeface="Algerian" panose="04020705040A02060702" pitchFamily="82" charset="0"/>
            </a:endParaRPr>
          </a:p>
        </p:txBody>
      </p:sp>
      <p:sp>
        <p:nvSpPr>
          <p:cNvPr id="7" name="TextBox 6"/>
          <p:cNvSpPr txBox="1"/>
          <p:nvPr/>
        </p:nvSpPr>
        <p:spPr>
          <a:xfrm>
            <a:off x="1047272" y="1723430"/>
            <a:ext cx="10474167" cy="4524315"/>
          </a:xfrm>
          <a:prstGeom prst="rect">
            <a:avLst/>
          </a:prstGeom>
          <a:noFill/>
        </p:spPr>
        <p:txBody>
          <a:bodyPr wrap="square" rtlCol="0">
            <a:spAutoFit/>
          </a:bodyPr>
          <a:lstStyle/>
          <a:p>
            <a:r>
              <a:rPr lang="en-US" sz="3200" dirty="0" smtClean="0">
                <a:solidFill>
                  <a:schemeClr val="bg1"/>
                </a:solidFill>
                <a:latin typeface="Arial" panose="020B0604020202020204" pitchFamily="34" charset="0"/>
                <a:cs typeface="Arial" panose="020B0604020202020204" pitchFamily="34" charset="0"/>
              </a:rPr>
              <a:t>	A </a:t>
            </a:r>
            <a:r>
              <a:rPr lang="en-US" sz="3200" dirty="0">
                <a:solidFill>
                  <a:schemeClr val="bg1"/>
                </a:solidFill>
                <a:latin typeface="Arial" panose="020B0604020202020204" pitchFamily="34" charset="0"/>
                <a:cs typeface="Arial" panose="020B0604020202020204" pitchFamily="34" charset="0"/>
              </a:rPr>
              <a:t>microcontroller is a compact integrated circuit (IC) that combines a processor (CPU), memory, input/output peripherals, and other essential components required for controlling various electronic systems and devices. Microcontrollers are commonly used in embedded systems to perform specific tasks or functions within a larger system. They are versatile and find applications in a wide range of industries, including automotive, consumer electronics, industrial automation, and more.</a:t>
            </a:r>
            <a:endParaRPr lang="en-IN"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24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pic>
        <p:nvPicPr>
          <p:cNvPr id="6" name="Picture 5"/>
          <p:cNvPicPr>
            <a:picLocks noChangeAspect="1"/>
          </p:cNvPicPr>
          <p:nvPr/>
        </p:nvPicPr>
        <p:blipFill>
          <a:blip r:embed="rId3"/>
          <a:stretch>
            <a:fillRect/>
          </a:stretch>
        </p:blipFill>
        <p:spPr>
          <a:xfrm>
            <a:off x="275742" y="1531620"/>
            <a:ext cx="5820258" cy="4712017"/>
          </a:xfrm>
          <a:prstGeom prst="rect">
            <a:avLst/>
          </a:prstGeom>
        </p:spPr>
      </p:pic>
      <p:sp>
        <p:nvSpPr>
          <p:cNvPr id="7" name="TextBox 6"/>
          <p:cNvSpPr txBox="1"/>
          <p:nvPr/>
        </p:nvSpPr>
        <p:spPr>
          <a:xfrm>
            <a:off x="275742" y="304145"/>
            <a:ext cx="5501640" cy="923330"/>
          </a:xfrm>
          <a:prstGeom prst="rect">
            <a:avLst/>
          </a:prstGeom>
          <a:noFill/>
        </p:spPr>
        <p:txBody>
          <a:bodyPr wrap="square" rtlCol="0">
            <a:spAutoFit/>
          </a:bodyPr>
          <a:lstStyle/>
          <a:p>
            <a:r>
              <a:rPr lang="en-US" sz="5400" dirty="0" smtClean="0">
                <a:solidFill>
                  <a:srgbClr val="FFC000"/>
                </a:solidFill>
                <a:latin typeface="Britannic Bold" panose="020B0903060703020204" pitchFamily="34" charset="0"/>
              </a:rPr>
              <a:t>Microwave Oven</a:t>
            </a:r>
            <a:endParaRPr lang="en-IN" sz="5400" dirty="0">
              <a:solidFill>
                <a:srgbClr val="FFC000"/>
              </a:solidFill>
              <a:latin typeface="Britannic Bold" panose="020B0903060703020204" pitchFamily="34" charset="0"/>
            </a:endParaRPr>
          </a:p>
        </p:txBody>
      </p:sp>
      <p:sp>
        <p:nvSpPr>
          <p:cNvPr id="8" name="TextBox 7"/>
          <p:cNvSpPr txBox="1"/>
          <p:nvPr/>
        </p:nvSpPr>
        <p:spPr>
          <a:xfrm>
            <a:off x="6469735" y="1227475"/>
            <a:ext cx="5348529" cy="5016758"/>
          </a:xfrm>
          <a:prstGeom prst="rect">
            <a:avLst/>
          </a:prstGeom>
          <a:noFill/>
        </p:spPr>
        <p:txBody>
          <a:bodyPr wrap="square" rtlCol="0">
            <a:spAutoFit/>
          </a:bodyPr>
          <a:lstStyle/>
          <a:p>
            <a:r>
              <a:rPr lang="en-US" sz="3200" b="1" dirty="0">
                <a:solidFill>
                  <a:schemeClr val="bg1"/>
                </a:solidFill>
              </a:rPr>
              <a:t>A microwave oven is a relatively small, boxlike oven that raises the temperature of food by subjecting it to a high-frequency electromagnetic field. The microwaves are absorbed by water, fats, sugars, and certain other molecules, whose consequent vibrations produce heat.</a:t>
            </a:r>
            <a:endParaRPr lang="en-IN" sz="3200" b="1" dirty="0">
              <a:solidFill>
                <a:schemeClr val="bg1"/>
              </a:solidFill>
            </a:endParaRPr>
          </a:p>
        </p:txBody>
      </p:sp>
    </p:spTree>
    <p:extLst>
      <p:ext uri="{BB962C8B-B14F-4D97-AF65-F5344CB8AC3E}">
        <p14:creationId xmlns:p14="http://schemas.microsoft.com/office/powerpoint/2010/main" val="3643157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Technology Background, Free Download Technology Powerpoint Images -  Slide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5742" y="304145"/>
            <a:ext cx="6810858" cy="923330"/>
          </a:xfrm>
          <a:prstGeom prst="rect">
            <a:avLst/>
          </a:prstGeom>
          <a:noFill/>
        </p:spPr>
        <p:txBody>
          <a:bodyPr wrap="square" rtlCol="0">
            <a:spAutoFit/>
          </a:bodyPr>
          <a:lstStyle/>
          <a:p>
            <a:r>
              <a:rPr lang="en-US" sz="5400" dirty="0" smtClean="0">
                <a:solidFill>
                  <a:srgbClr val="FFC000"/>
                </a:solidFill>
                <a:latin typeface="Britannic Bold" panose="020B0903060703020204" pitchFamily="34" charset="0"/>
              </a:rPr>
              <a:t>Working Principle:</a:t>
            </a:r>
            <a:endParaRPr lang="en-IN" sz="5400" dirty="0">
              <a:solidFill>
                <a:srgbClr val="FFC000"/>
              </a:solidFill>
              <a:latin typeface="Britannic Bold" panose="020B0903060703020204" pitchFamily="34" charset="0"/>
            </a:endParaRPr>
          </a:p>
        </p:txBody>
      </p:sp>
      <p:sp>
        <p:nvSpPr>
          <p:cNvPr id="6" name="TextBox 5"/>
          <p:cNvSpPr txBox="1"/>
          <p:nvPr/>
        </p:nvSpPr>
        <p:spPr>
          <a:xfrm>
            <a:off x="504581" y="1720840"/>
            <a:ext cx="11182835" cy="3416320"/>
          </a:xfrm>
          <a:prstGeom prst="rect">
            <a:avLst/>
          </a:prstGeom>
          <a:noFill/>
        </p:spPr>
        <p:txBody>
          <a:bodyPr wrap="square" rtlCol="0">
            <a:spAutoFit/>
          </a:bodyPr>
          <a:lstStyle/>
          <a:p>
            <a:r>
              <a:rPr lang="en-US" sz="3600" b="1" dirty="0" smtClean="0">
                <a:solidFill>
                  <a:schemeClr val="bg1"/>
                </a:solidFill>
                <a:latin typeface="Arial" panose="020B0604020202020204" pitchFamily="34" charset="0"/>
                <a:cs typeface="Arial" panose="020B0604020202020204" pitchFamily="34" charset="0"/>
              </a:rPr>
              <a:t>	A </a:t>
            </a:r>
            <a:r>
              <a:rPr lang="en-US" sz="3600" b="1" dirty="0">
                <a:solidFill>
                  <a:schemeClr val="bg1"/>
                </a:solidFill>
                <a:latin typeface="Arial" panose="020B0604020202020204" pitchFamily="34" charset="0"/>
                <a:cs typeface="Arial" panose="020B0604020202020204" pitchFamily="34" charset="0"/>
              </a:rPr>
              <a:t>device called a magnetron inside the oven produces microwaves. The microwaves reflect off the metal interior of the oven and cause the water molecules in food to vibrate. This vibration results in friction between molecules, which produces heat that cooks the food.</a:t>
            </a:r>
            <a:endParaRPr lang="en-IN"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259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Hunting down memory issues with JDK Flight Recorder | BellSoft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0540" y="502920"/>
            <a:ext cx="5295900" cy="707886"/>
          </a:xfrm>
          <a:prstGeom prst="rect">
            <a:avLst/>
          </a:prstGeom>
        </p:spPr>
        <p:txBody>
          <a:bodyPr wrap="square">
            <a:spAutoFit/>
          </a:bodyPr>
          <a:lstStyle/>
          <a:p>
            <a:r>
              <a:rPr lang="en-US" sz="4000" dirty="0" smtClean="0">
                <a:solidFill>
                  <a:srgbClr val="D1D5DB"/>
                </a:solidFill>
                <a:latin typeface="Britannic Bold" panose="020B0903060703020204" pitchFamily="34" charset="0"/>
              </a:rPr>
              <a:t>SOFTWARE USED:</a:t>
            </a:r>
            <a:endParaRPr lang="en-IN" sz="4000" dirty="0">
              <a:latin typeface="Britannic Bold" panose="020B0903060703020204" pitchFamily="34" charset="0"/>
            </a:endParaRPr>
          </a:p>
        </p:txBody>
      </p:sp>
      <p:sp>
        <p:nvSpPr>
          <p:cNvPr id="3" name="Rectangle 2"/>
          <p:cNvSpPr/>
          <p:nvPr/>
        </p:nvSpPr>
        <p:spPr>
          <a:xfrm>
            <a:off x="990600" y="3305830"/>
            <a:ext cx="8130540" cy="1754326"/>
          </a:xfrm>
          <a:prstGeom prst="rect">
            <a:avLst/>
          </a:prstGeom>
        </p:spPr>
        <p:txBody>
          <a:bodyPr wrap="square">
            <a:spAutoFit/>
          </a:bodyPr>
          <a:lstStyle/>
          <a:p>
            <a:r>
              <a:rPr lang="en-US" sz="3600" dirty="0" smtClean="0">
                <a:solidFill>
                  <a:srgbClr val="92D050"/>
                </a:solidFill>
                <a:latin typeface="Times New Roman" panose="02020603050405020304" pitchFamily="18" charset="0"/>
                <a:cs typeface="Times New Roman" panose="02020603050405020304" pitchFamily="18" charset="0"/>
              </a:rPr>
              <a:t>HOST - PC</a:t>
            </a:r>
          </a:p>
          <a:p>
            <a:r>
              <a:rPr lang="en-US" sz="3600" dirty="0" smtClean="0">
                <a:solidFill>
                  <a:srgbClr val="92D050"/>
                </a:solidFill>
                <a:latin typeface="Times New Roman" panose="02020603050405020304" pitchFamily="18" charset="0"/>
                <a:cs typeface="Times New Roman" panose="02020603050405020304" pitchFamily="18" charset="0"/>
              </a:rPr>
              <a:t>TARGET - PICSIMLAB</a:t>
            </a:r>
          </a:p>
          <a:p>
            <a:r>
              <a:rPr lang="en-US" sz="3600" dirty="0" smtClean="0">
                <a:solidFill>
                  <a:srgbClr val="92D050"/>
                </a:solidFill>
                <a:latin typeface="Times New Roman" panose="02020603050405020304" pitchFamily="18" charset="0"/>
                <a:cs typeface="Times New Roman" panose="02020603050405020304" pitchFamily="18" charset="0"/>
              </a:rPr>
              <a:t>CROSS COMPILER – MPLAB X IDE</a:t>
            </a:r>
            <a:endParaRPr lang="en-IN" sz="3600" dirty="0">
              <a:solidFill>
                <a:srgbClr val="92D05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609522" y="1415772"/>
            <a:ext cx="3684944" cy="2676138"/>
          </a:xfrm>
          <a:prstGeom prst="rect">
            <a:avLst/>
          </a:prstGeom>
        </p:spPr>
      </p:pic>
      <p:pic>
        <p:nvPicPr>
          <p:cNvPr id="6" name="Picture 5"/>
          <p:cNvPicPr>
            <a:picLocks noChangeAspect="1"/>
          </p:cNvPicPr>
          <p:nvPr/>
        </p:nvPicPr>
        <p:blipFill>
          <a:blip r:embed="rId4"/>
          <a:stretch>
            <a:fillRect/>
          </a:stretch>
        </p:blipFill>
        <p:spPr>
          <a:xfrm>
            <a:off x="5055870" y="1507986"/>
            <a:ext cx="1917833" cy="1276231"/>
          </a:xfrm>
          <a:prstGeom prst="rect">
            <a:avLst/>
          </a:prstGeom>
        </p:spPr>
      </p:pic>
      <p:pic>
        <p:nvPicPr>
          <p:cNvPr id="7" name="Picture 6"/>
          <p:cNvPicPr>
            <a:picLocks noChangeAspect="1"/>
          </p:cNvPicPr>
          <p:nvPr/>
        </p:nvPicPr>
        <p:blipFill>
          <a:blip r:embed="rId5"/>
          <a:stretch>
            <a:fillRect/>
          </a:stretch>
        </p:blipFill>
        <p:spPr>
          <a:xfrm>
            <a:off x="8992412" y="4781669"/>
            <a:ext cx="2857500" cy="1600200"/>
          </a:xfrm>
          <a:prstGeom prst="rect">
            <a:avLst/>
          </a:prstGeom>
        </p:spPr>
      </p:pic>
    </p:spTree>
    <p:extLst>
      <p:ext uri="{BB962C8B-B14F-4D97-AF65-F5344CB8AC3E}">
        <p14:creationId xmlns:p14="http://schemas.microsoft.com/office/powerpoint/2010/main" val="180986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112</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Britannic Bold</vt:lpstr>
      <vt:lpstr>Calibri</vt:lpstr>
      <vt:lpstr>Calibri Light</vt:lpstr>
      <vt:lpstr>Cooper Black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2023-10-04T15:12:50Z</dcterms:created>
  <dcterms:modified xsi:type="dcterms:W3CDTF">2023-10-04T18:12:45Z</dcterms:modified>
</cp:coreProperties>
</file>