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DM Sans" panose="020B0604020202020204" charset="0"/>
      <p:regular r:id="rId10"/>
    </p:embeddedFont>
    <p:embeddedFont>
      <p:font typeface="DM Sans Bold" panose="020B0604020202020204" charset="0"/>
      <p:regular r:id="rId11"/>
    </p:embeddedFont>
    <p:embeddedFont>
      <p:font typeface="Montserrat Bold" panose="020B0604020202020204" charset="0"/>
      <p:regular r:id="rId12"/>
    </p:embeddedFont>
    <p:embeddedFont>
      <p:font typeface="Oswald" panose="020B0604020202020204" charset="0"/>
      <p:regular r:id="rId13"/>
    </p:embeddedFont>
    <p:embeddedFont>
      <p:font typeface="Oswald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0659648" y="2831894"/>
            <a:ext cx="12525650" cy="12852812"/>
          </a:xfrm>
          <a:custGeom>
            <a:avLst/>
            <a:gdLst/>
            <a:ahLst/>
            <a:cxnLst/>
            <a:rect l="l" t="t" r="r" b="b"/>
            <a:pathLst>
              <a:path w="12525650" h="12852812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3805786" y="-7392626"/>
            <a:ext cx="13641413" cy="13997719"/>
          </a:xfrm>
          <a:custGeom>
            <a:avLst/>
            <a:gdLst/>
            <a:ahLst/>
            <a:cxnLst/>
            <a:rect l="l" t="t" r="r" b="b"/>
            <a:pathLst>
              <a:path w="13641413" h="13997719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4" name="Group 4"/>
          <p:cNvGrpSpPr/>
          <p:nvPr/>
        </p:nvGrpSpPr>
        <p:grpSpPr>
          <a:xfrm>
            <a:off x="4236347" y="3202251"/>
            <a:ext cx="9815307" cy="4208864"/>
            <a:chOff x="0" y="0"/>
            <a:chExt cx="1895495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DFBFB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236347" y="3438109"/>
            <a:ext cx="9815307" cy="3655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b="1" spc="69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AGENT-BASED ARCHITECTURE WITH MCP INTEGRATION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19596" y="7482578"/>
            <a:ext cx="12848809" cy="444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b="1" spc="140">
                <a:solidFill>
                  <a:srgbClr val="F2F4F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VIDIT AGARWAL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51022" y="-4729397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-2851369" y="-3442596"/>
            <a:ext cx="6709932" cy="6885191"/>
          </a:xfrm>
          <a:custGeom>
            <a:avLst/>
            <a:gdLst/>
            <a:ahLst/>
            <a:cxnLst/>
            <a:rect l="l" t="t" r="r" b="b"/>
            <a:pathLst>
              <a:path w="6709932" h="6885191">
                <a:moveTo>
                  <a:pt x="0" y="0"/>
                </a:moveTo>
                <a:lnTo>
                  <a:pt x="6709932" y="0"/>
                </a:lnTo>
                <a:lnTo>
                  <a:pt x="6709932" y="6885192"/>
                </a:lnTo>
                <a:lnTo>
                  <a:pt x="0" y="6885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3837594" y="469513"/>
            <a:ext cx="10906040" cy="1349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82"/>
              </a:lnSpc>
            </a:pPr>
            <a:r>
              <a:rPr lang="en-US" sz="8030" b="1" spc="786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INTRODUCTION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032552" y="2293196"/>
            <a:ext cx="14222897" cy="2298799"/>
            <a:chOff x="0" y="0"/>
            <a:chExt cx="2746673" cy="4439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46673" cy="443936"/>
            </a:xfrm>
            <a:custGeom>
              <a:avLst/>
              <a:gdLst/>
              <a:ahLst/>
              <a:cxnLst/>
              <a:rect l="l" t="t" r="r" b="b"/>
              <a:pathLst>
                <a:path w="2746673" h="443936">
                  <a:moveTo>
                    <a:pt x="0" y="0"/>
                  </a:moveTo>
                  <a:lnTo>
                    <a:pt x="2746673" y="0"/>
                  </a:lnTo>
                  <a:lnTo>
                    <a:pt x="2746673" y="443936"/>
                  </a:lnTo>
                  <a:lnTo>
                    <a:pt x="0" y="4439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746673" cy="4629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363743" y="2550110"/>
            <a:ext cx="13591315" cy="2041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A lightweight, agent-based Retrieval-Augmented Generation (RAG) chatbot designed to answer user questions from uploaded documents of various formats — powered by Model Context Protocol (MCP) and Streamlit. </a:t>
            </a: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Supports PDF, DOCX, PPTX, CSV, TXT, Markdown files. </a:t>
            </a:r>
          </a:p>
          <a:p>
            <a:pPr marL="427768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Built with modular agents and vector search using ChromaDB.</a:t>
            </a:r>
          </a:p>
          <a:p>
            <a:pPr algn="l">
              <a:lnSpc>
                <a:spcPts val="2734"/>
              </a:lnSpc>
            </a:pPr>
            <a:endParaRPr lang="en-US" sz="1981" spc="194">
              <a:solidFill>
                <a:srgbClr val="F2F4F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2032552" y="4922823"/>
            <a:ext cx="14222897" cy="1839176"/>
            <a:chOff x="0" y="0"/>
            <a:chExt cx="2746673" cy="3551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46673" cy="355175"/>
            </a:xfrm>
            <a:custGeom>
              <a:avLst/>
              <a:gdLst/>
              <a:ahLst/>
              <a:cxnLst/>
              <a:rect l="l" t="t" r="r" b="b"/>
              <a:pathLst>
                <a:path w="2746673" h="355175">
                  <a:moveTo>
                    <a:pt x="0" y="0"/>
                  </a:moveTo>
                  <a:lnTo>
                    <a:pt x="2746673" y="0"/>
                  </a:lnTo>
                  <a:lnTo>
                    <a:pt x="2746673" y="355175"/>
                  </a:lnTo>
                  <a:lnTo>
                    <a:pt x="0" y="3551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9050"/>
              <a:ext cx="2746673" cy="37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363743" y="5179738"/>
            <a:ext cx="13591315" cy="1707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1981" u="sng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Agents:</a:t>
            </a:r>
          </a:p>
          <a:p>
            <a:pPr marL="427769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81" b="1" spc="194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IngestionAgent</a:t>
            </a: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: Parses uploaded documents (PDF, DOCX, PPTX, etc.)</a:t>
            </a:r>
          </a:p>
          <a:p>
            <a:pPr marL="427769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81" b="1" spc="194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RetrievalAgent</a:t>
            </a: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: Adds to vector store &amp; retrieves top-matching chunks</a:t>
            </a:r>
          </a:p>
          <a:p>
            <a:pPr marL="427769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1981" b="1" spc="194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LLMResponseAgent</a:t>
            </a: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: Uses retrieved chunks + query to call the LLM</a:t>
            </a:r>
          </a:p>
          <a:p>
            <a:pPr algn="l">
              <a:lnSpc>
                <a:spcPts val="2734"/>
              </a:lnSpc>
            </a:pPr>
            <a:endParaRPr lang="en-US" sz="1981" spc="194">
              <a:solidFill>
                <a:srgbClr val="F2F4F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2032552" y="7220419"/>
            <a:ext cx="14222897" cy="2169023"/>
            <a:chOff x="0" y="0"/>
            <a:chExt cx="2746673" cy="41887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746673" cy="418874"/>
            </a:xfrm>
            <a:custGeom>
              <a:avLst/>
              <a:gdLst/>
              <a:ahLst/>
              <a:cxnLst/>
              <a:rect l="l" t="t" r="r" b="b"/>
              <a:pathLst>
                <a:path w="2746673" h="418874">
                  <a:moveTo>
                    <a:pt x="0" y="0"/>
                  </a:moveTo>
                  <a:lnTo>
                    <a:pt x="2746673" y="0"/>
                  </a:lnTo>
                  <a:lnTo>
                    <a:pt x="2746673" y="418874"/>
                  </a:lnTo>
                  <a:lnTo>
                    <a:pt x="0" y="4188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DFBFB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2746673" cy="4379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363743" y="7477334"/>
            <a:ext cx="13591315" cy="205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34"/>
              </a:lnSpc>
            </a:pPr>
            <a:r>
              <a:rPr lang="en-US" sz="1981" u="sng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In-memory queue-based MCP:</a:t>
            </a:r>
          </a:p>
          <a:p>
            <a:pPr marL="427769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Agents send/receive structured messages via a shared in-memory mcp_queue (like a message bus).</a:t>
            </a:r>
          </a:p>
          <a:p>
            <a:pPr marL="427769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There is no network communication (like HTTP or WebSocket).</a:t>
            </a:r>
          </a:p>
          <a:p>
            <a:pPr marL="427769" lvl="1" indent="-213884" algn="l">
              <a:lnSpc>
                <a:spcPts val="2734"/>
              </a:lnSpc>
              <a:buFont typeface="Arial"/>
              <a:buChar char="•"/>
            </a:pPr>
            <a:r>
              <a:rPr lang="en-US" sz="1981" spc="194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So everything runs in a single process, or at least in the same memory space.</a:t>
            </a:r>
          </a:p>
          <a:p>
            <a:pPr algn="l">
              <a:lnSpc>
                <a:spcPts val="2734"/>
              </a:lnSpc>
            </a:pPr>
            <a:endParaRPr lang="en-US" sz="1981" spc="194">
              <a:solidFill>
                <a:srgbClr val="F2F4F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59064" y="1354137"/>
            <a:ext cx="18969110" cy="10042603"/>
            <a:chOff x="0" y="0"/>
            <a:chExt cx="1096388" cy="5804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96388" cy="580448"/>
            </a:xfrm>
            <a:custGeom>
              <a:avLst/>
              <a:gdLst/>
              <a:ahLst/>
              <a:cxnLst/>
              <a:rect l="l" t="t" r="r" b="b"/>
              <a:pathLst>
                <a:path w="1096388" h="580448">
                  <a:moveTo>
                    <a:pt x="548194" y="0"/>
                  </a:moveTo>
                  <a:cubicBezTo>
                    <a:pt x="245435" y="0"/>
                    <a:pt x="0" y="129938"/>
                    <a:pt x="0" y="290224"/>
                  </a:cubicBezTo>
                  <a:cubicBezTo>
                    <a:pt x="0" y="450511"/>
                    <a:pt x="245435" y="580448"/>
                    <a:pt x="548194" y="580448"/>
                  </a:cubicBezTo>
                  <a:cubicBezTo>
                    <a:pt x="850953" y="580448"/>
                    <a:pt x="1096388" y="450511"/>
                    <a:pt x="1096388" y="290224"/>
                  </a:cubicBezTo>
                  <a:cubicBezTo>
                    <a:pt x="1096388" y="129938"/>
                    <a:pt x="850953" y="0"/>
                    <a:pt x="548194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02786" y="35367"/>
              <a:ext cx="890815" cy="4906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6121461">
            <a:off x="279937" y="296055"/>
            <a:ext cx="15352511" cy="15753510"/>
          </a:xfrm>
          <a:custGeom>
            <a:avLst/>
            <a:gdLst/>
            <a:ahLst/>
            <a:cxnLst/>
            <a:rect l="l" t="t" r="r" b="b"/>
            <a:pathLst>
              <a:path w="15352511" h="15753510">
                <a:moveTo>
                  <a:pt x="0" y="0"/>
                </a:moveTo>
                <a:lnTo>
                  <a:pt x="15352512" y="0"/>
                </a:lnTo>
                <a:lnTo>
                  <a:pt x="15352512" y="15753509"/>
                </a:lnTo>
                <a:lnTo>
                  <a:pt x="0" y="15753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3386602" y="2558590"/>
            <a:ext cx="10548803" cy="6817164"/>
          </a:xfrm>
          <a:custGeom>
            <a:avLst/>
            <a:gdLst/>
            <a:ahLst/>
            <a:cxnLst/>
            <a:rect l="l" t="t" r="r" b="b"/>
            <a:pathLst>
              <a:path w="10548803" h="6817164">
                <a:moveTo>
                  <a:pt x="0" y="0"/>
                </a:moveTo>
                <a:lnTo>
                  <a:pt x="10548803" y="0"/>
                </a:lnTo>
                <a:lnTo>
                  <a:pt x="10548803" y="6817164"/>
                </a:lnTo>
                <a:lnTo>
                  <a:pt x="0" y="6817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4472419" y="239384"/>
            <a:ext cx="9790252" cy="1114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80"/>
              </a:lnSpc>
            </a:pPr>
            <a:r>
              <a:rPr lang="en-US" sz="6652" b="1" spc="65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SYSTEM ARCHITECTURE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323035">
            <a:off x="-3830022" y="5071964"/>
            <a:ext cx="8491989" cy="8713794"/>
          </a:xfrm>
          <a:custGeom>
            <a:avLst/>
            <a:gdLst/>
            <a:ahLst/>
            <a:cxnLst/>
            <a:rect l="l" t="t" r="r" b="b"/>
            <a:pathLst>
              <a:path w="8491989" h="8713794">
                <a:moveTo>
                  <a:pt x="0" y="0"/>
                </a:moveTo>
                <a:lnTo>
                  <a:pt x="8491989" y="0"/>
                </a:lnTo>
                <a:lnTo>
                  <a:pt x="8491989" y="8713794"/>
                </a:lnTo>
                <a:lnTo>
                  <a:pt x="0" y="8713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7659121">
            <a:off x="12817951" y="-3485761"/>
            <a:ext cx="10940099" cy="11225848"/>
          </a:xfrm>
          <a:custGeom>
            <a:avLst/>
            <a:gdLst/>
            <a:ahLst/>
            <a:cxnLst/>
            <a:rect l="l" t="t" r="r" b="b"/>
            <a:pathLst>
              <a:path w="10940099" h="11225848">
                <a:moveTo>
                  <a:pt x="0" y="0"/>
                </a:moveTo>
                <a:lnTo>
                  <a:pt x="10940098" y="0"/>
                </a:lnTo>
                <a:lnTo>
                  <a:pt x="10940098" y="11225847"/>
                </a:lnTo>
                <a:lnTo>
                  <a:pt x="0" y="1122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6557389" y="2070793"/>
            <a:ext cx="6903740" cy="7380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43"/>
              </a:lnSpc>
            </a:pPr>
            <a:r>
              <a:rPr lang="en-US" sz="2524" b="1" spc="146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Frontend:</a:t>
            </a: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</a:p>
          <a:p>
            <a:pPr marL="544960" lvl="1" indent="-272480" algn="l">
              <a:lnSpc>
                <a:spcPts val="4543"/>
              </a:lnSpc>
              <a:buFont typeface="Arial"/>
              <a:buChar char="•"/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Streamlit for UI</a:t>
            </a:r>
          </a:p>
          <a:p>
            <a:pPr algn="l">
              <a:lnSpc>
                <a:spcPts val="4543"/>
              </a:lnSpc>
            </a:pPr>
            <a:r>
              <a:rPr lang="en-US" sz="2524" b="1" spc="146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Backend:</a:t>
            </a:r>
          </a:p>
          <a:p>
            <a:pPr marL="544960" lvl="1" indent="-272480" algn="l">
              <a:lnSpc>
                <a:spcPts val="4543"/>
              </a:lnSpc>
              <a:buFont typeface="Arial"/>
              <a:buChar char="•"/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Python (3.10+)</a:t>
            </a:r>
          </a:p>
          <a:p>
            <a:pPr marL="544960" lvl="1" indent="-272480" algn="l">
              <a:lnSpc>
                <a:spcPts val="4543"/>
              </a:lnSpc>
              <a:buFont typeface="Arial"/>
              <a:buChar char="•"/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Agent logic via custom classes</a:t>
            </a:r>
          </a:p>
          <a:p>
            <a:pPr algn="l">
              <a:lnSpc>
                <a:spcPts val="4543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LLM + Embeddings:</a:t>
            </a:r>
          </a:p>
          <a:p>
            <a:pPr marL="544960" lvl="1" indent="-272480" algn="l">
              <a:lnSpc>
                <a:spcPts val="4543"/>
              </a:lnSpc>
              <a:buFont typeface="Arial"/>
              <a:buChar char="•"/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LLM: Groq API (LLaMA3)</a:t>
            </a:r>
          </a:p>
          <a:p>
            <a:pPr marL="544960" lvl="1" indent="-272480" algn="l">
              <a:lnSpc>
                <a:spcPts val="4543"/>
              </a:lnSpc>
              <a:buFont typeface="Arial"/>
              <a:buChar char="•"/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 Embeddings: HuggingFace (MiniLM)</a:t>
            </a:r>
          </a:p>
          <a:p>
            <a:pPr algn="l">
              <a:lnSpc>
                <a:spcPts val="4543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Vector Store: </a:t>
            </a:r>
          </a:p>
          <a:p>
            <a:pPr marL="544960" lvl="1" indent="-272480" algn="l">
              <a:lnSpc>
                <a:spcPts val="4543"/>
              </a:lnSpc>
              <a:buFont typeface="Arial"/>
              <a:buChar char="•"/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ChromaDB</a:t>
            </a:r>
          </a:p>
          <a:p>
            <a:pPr algn="l">
              <a:lnSpc>
                <a:spcPts val="4543"/>
              </a:lnSpc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Document Parsing: </a:t>
            </a:r>
          </a:p>
          <a:p>
            <a:pPr marL="544960" lvl="1" indent="-272480" algn="l">
              <a:lnSpc>
                <a:spcPts val="4543"/>
              </a:lnSpc>
              <a:buFont typeface="Arial"/>
              <a:buChar char="•"/>
            </a:pPr>
            <a:r>
              <a:rPr lang="en-US" sz="2524" spc="146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PyMuPDF, python-docx, python-pptx, pandas, markdown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339043" y="1943099"/>
            <a:ext cx="808240" cy="7594235"/>
            <a:chOff x="0" y="0"/>
            <a:chExt cx="212870" cy="19516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2870" cy="1951650"/>
            </a:xfrm>
            <a:custGeom>
              <a:avLst/>
              <a:gdLst/>
              <a:ahLst/>
              <a:cxnLst/>
              <a:rect l="l" t="t" r="r" b="b"/>
              <a:pathLst>
                <a:path w="212870" h="1951650">
                  <a:moveTo>
                    <a:pt x="106435" y="0"/>
                  </a:moveTo>
                  <a:lnTo>
                    <a:pt x="106435" y="0"/>
                  </a:lnTo>
                  <a:cubicBezTo>
                    <a:pt x="165217" y="0"/>
                    <a:pt x="212870" y="47653"/>
                    <a:pt x="212870" y="106435"/>
                  </a:cubicBezTo>
                  <a:lnTo>
                    <a:pt x="212870" y="1845215"/>
                  </a:lnTo>
                  <a:cubicBezTo>
                    <a:pt x="212870" y="1903998"/>
                    <a:pt x="165217" y="1951650"/>
                    <a:pt x="106435" y="1951650"/>
                  </a:cubicBezTo>
                  <a:lnTo>
                    <a:pt x="106435" y="1951650"/>
                  </a:lnTo>
                  <a:cubicBezTo>
                    <a:pt x="47653" y="1951650"/>
                    <a:pt x="0" y="1903998"/>
                    <a:pt x="0" y="1845215"/>
                  </a:cubicBezTo>
                  <a:lnTo>
                    <a:pt x="0" y="106435"/>
                  </a:lnTo>
                  <a:cubicBezTo>
                    <a:pt x="0" y="47653"/>
                    <a:pt x="47653" y="0"/>
                    <a:pt x="106435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8395"/>
              <a:ext cx="212870" cy="1913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543"/>
                </a:lnSpc>
              </a:pPr>
              <a:r>
                <a:rPr lang="en-US" sz="2524" b="1" spc="146" dirty="0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-&gt;</a:t>
              </a:r>
            </a:p>
            <a:p>
              <a:pPr marL="0" lvl="0" indent="0" algn="ctr">
                <a:lnSpc>
                  <a:spcPts val="4543"/>
                </a:lnSpc>
              </a:pPr>
              <a:endParaRPr lang="en-US" sz="2524" b="1" spc="146" dirty="0">
                <a:solidFill>
                  <a:srgbClr val="13121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marL="0" lvl="0" indent="0" algn="ctr">
                <a:lnSpc>
                  <a:spcPts val="4543"/>
                </a:lnSpc>
              </a:pPr>
              <a:r>
                <a:rPr lang="en-US" sz="2524" b="1" u="none" strike="noStrike" spc="146" dirty="0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-&gt;</a:t>
              </a:r>
            </a:p>
            <a:p>
              <a:pPr marL="0" lvl="0" indent="0" algn="ctr">
                <a:lnSpc>
                  <a:spcPts val="4543"/>
                </a:lnSpc>
              </a:pPr>
              <a:endParaRPr lang="en-US" sz="2524" b="1" u="none" strike="noStrike" spc="146" dirty="0">
                <a:solidFill>
                  <a:srgbClr val="13121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marL="0" lvl="0" indent="0" algn="ctr">
                <a:lnSpc>
                  <a:spcPts val="4543"/>
                </a:lnSpc>
              </a:pPr>
              <a:endParaRPr lang="en-US" sz="2524" b="1" u="none" strike="noStrike" spc="146" dirty="0">
                <a:solidFill>
                  <a:srgbClr val="13121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marL="0" lvl="0" indent="0" algn="ctr">
                <a:lnSpc>
                  <a:spcPts val="4543"/>
                </a:lnSpc>
              </a:pPr>
              <a:r>
                <a:rPr lang="en-US" sz="2524" b="1" u="none" strike="noStrike" spc="146" dirty="0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-&gt;</a:t>
              </a:r>
            </a:p>
            <a:p>
              <a:pPr marL="0" lvl="0" indent="0" algn="ctr">
                <a:lnSpc>
                  <a:spcPts val="4543"/>
                </a:lnSpc>
              </a:pPr>
              <a:endParaRPr lang="en-US" sz="2524" b="1" u="none" strike="noStrike" spc="146" dirty="0">
                <a:solidFill>
                  <a:srgbClr val="13121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marL="0" lvl="0" indent="0" algn="ctr">
                <a:lnSpc>
                  <a:spcPts val="4543"/>
                </a:lnSpc>
              </a:pPr>
              <a:endParaRPr lang="en-US" sz="2524" b="1" u="none" strike="noStrike" spc="146" dirty="0">
                <a:solidFill>
                  <a:srgbClr val="13121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marL="0" lvl="0" indent="0" algn="ctr">
                <a:lnSpc>
                  <a:spcPts val="4543"/>
                </a:lnSpc>
              </a:pPr>
              <a:r>
                <a:rPr lang="en-US" sz="2524" b="1" u="none" strike="noStrike" spc="146" dirty="0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-&gt;</a:t>
              </a:r>
            </a:p>
            <a:p>
              <a:pPr marL="0" lvl="0" indent="0" algn="ctr">
                <a:lnSpc>
                  <a:spcPts val="4543"/>
                </a:lnSpc>
              </a:pPr>
              <a:endParaRPr lang="en-US" sz="2524" b="1" u="none" strike="noStrike" spc="146" dirty="0">
                <a:solidFill>
                  <a:srgbClr val="13121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marL="0" lvl="0" indent="0" algn="ctr">
                <a:lnSpc>
                  <a:spcPts val="4543"/>
                </a:lnSpc>
              </a:pPr>
              <a:r>
                <a:rPr lang="en-US" sz="2524" b="1" u="none" strike="noStrike" spc="146" dirty="0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-&gt;</a:t>
              </a:r>
            </a:p>
            <a:p>
              <a:pPr marL="0" lvl="0" indent="0" algn="ctr">
                <a:lnSpc>
                  <a:spcPts val="4543"/>
                </a:lnSpc>
              </a:pPr>
              <a:endParaRPr lang="en-US" sz="2524" b="1" u="none" strike="noStrike" spc="146" dirty="0">
                <a:solidFill>
                  <a:srgbClr val="13121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marL="0" lvl="0" indent="0" algn="ctr">
                <a:lnSpc>
                  <a:spcPts val="4543"/>
                </a:lnSpc>
              </a:pPr>
              <a:endParaRPr lang="en-US" sz="2524" b="1" u="none" strike="noStrike" spc="146" dirty="0">
                <a:solidFill>
                  <a:srgbClr val="131211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329533" y="341962"/>
            <a:ext cx="6263757" cy="1249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4"/>
              </a:lnSpc>
            </a:pPr>
            <a:r>
              <a:rPr lang="en-US" sz="7431" b="1" spc="72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TECH STACK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434143">
            <a:off x="-1336904" y="1766833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3407869">
            <a:off x="-4696947" y="10150458"/>
            <a:ext cx="12471670" cy="5351480"/>
          </a:xfrm>
          <a:custGeom>
            <a:avLst/>
            <a:gdLst/>
            <a:ahLst/>
            <a:cxnLst/>
            <a:rect l="l" t="t" r="r" b="b"/>
            <a:pathLst>
              <a:path w="12471670" h="535148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411478" y="1723208"/>
            <a:ext cx="17465045" cy="8563792"/>
          </a:xfrm>
          <a:custGeom>
            <a:avLst/>
            <a:gdLst/>
            <a:ahLst/>
            <a:cxnLst/>
            <a:rect l="l" t="t" r="r" b="b"/>
            <a:pathLst>
              <a:path w="17465045" h="8563792">
                <a:moveTo>
                  <a:pt x="0" y="0"/>
                </a:moveTo>
                <a:lnTo>
                  <a:pt x="17465044" y="0"/>
                </a:lnTo>
                <a:lnTo>
                  <a:pt x="17465044" y="8563792"/>
                </a:lnTo>
                <a:lnTo>
                  <a:pt x="0" y="85637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188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7425804" y="644216"/>
            <a:ext cx="3436393" cy="864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12"/>
              </a:lnSpc>
            </a:pPr>
            <a:r>
              <a:rPr lang="en-US" sz="6297" b="1" spc="617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UI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9045">
            <a:off x="-402841" y="5307804"/>
            <a:ext cx="18804424" cy="8068807"/>
          </a:xfrm>
          <a:custGeom>
            <a:avLst/>
            <a:gdLst/>
            <a:ahLst/>
            <a:cxnLst/>
            <a:rect l="l" t="t" r="r" b="b"/>
            <a:pathLst>
              <a:path w="18804424" h="8068807">
                <a:moveTo>
                  <a:pt x="0" y="0"/>
                </a:moveTo>
                <a:lnTo>
                  <a:pt x="18804424" y="0"/>
                </a:lnTo>
                <a:lnTo>
                  <a:pt x="18804424" y="8068808"/>
                </a:lnTo>
                <a:lnTo>
                  <a:pt x="0" y="80688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900353" y="3653528"/>
            <a:ext cx="4113179" cy="5112057"/>
            <a:chOff x="0" y="0"/>
            <a:chExt cx="1279723" cy="15905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79723" cy="1590502"/>
            </a:xfrm>
            <a:custGeom>
              <a:avLst/>
              <a:gdLst/>
              <a:ahLst/>
              <a:cxnLst/>
              <a:rect l="l" t="t" r="r" b="b"/>
              <a:pathLst>
                <a:path w="1279723" h="1590502">
                  <a:moveTo>
                    <a:pt x="1882" y="0"/>
                  </a:moveTo>
                  <a:lnTo>
                    <a:pt x="1277841" y="0"/>
                  </a:lnTo>
                  <a:cubicBezTo>
                    <a:pt x="1278880" y="0"/>
                    <a:pt x="1279723" y="843"/>
                    <a:pt x="1279723" y="1882"/>
                  </a:cubicBezTo>
                  <a:lnTo>
                    <a:pt x="1279723" y="1588619"/>
                  </a:lnTo>
                  <a:cubicBezTo>
                    <a:pt x="1279723" y="1589659"/>
                    <a:pt x="1278880" y="1590502"/>
                    <a:pt x="1277841" y="1590502"/>
                  </a:cubicBezTo>
                  <a:lnTo>
                    <a:pt x="1882" y="1590502"/>
                  </a:lnTo>
                  <a:cubicBezTo>
                    <a:pt x="1383" y="1590502"/>
                    <a:pt x="904" y="1590303"/>
                    <a:pt x="551" y="1589950"/>
                  </a:cubicBezTo>
                  <a:cubicBezTo>
                    <a:pt x="198" y="1589597"/>
                    <a:pt x="0" y="1589119"/>
                    <a:pt x="0" y="1588619"/>
                  </a:cubicBezTo>
                  <a:lnTo>
                    <a:pt x="0" y="1882"/>
                  </a:lnTo>
                  <a:cubicBezTo>
                    <a:pt x="0" y="843"/>
                    <a:pt x="843" y="0"/>
                    <a:pt x="1882" y="0"/>
                  </a:cubicBez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FFBFB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79723" cy="1647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095033" y="3653528"/>
            <a:ext cx="4113179" cy="5112057"/>
            <a:chOff x="0" y="0"/>
            <a:chExt cx="1279723" cy="159050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79723" cy="1590502"/>
            </a:xfrm>
            <a:custGeom>
              <a:avLst/>
              <a:gdLst/>
              <a:ahLst/>
              <a:cxnLst/>
              <a:rect l="l" t="t" r="r" b="b"/>
              <a:pathLst>
                <a:path w="1279723" h="1590502">
                  <a:moveTo>
                    <a:pt x="1882" y="0"/>
                  </a:moveTo>
                  <a:lnTo>
                    <a:pt x="1277841" y="0"/>
                  </a:lnTo>
                  <a:cubicBezTo>
                    <a:pt x="1278880" y="0"/>
                    <a:pt x="1279723" y="843"/>
                    <a:pt x="1279723" y="1882"/>
                  </a:cubicBezTo>
                  <a:lnTo>
                    <a:pt x="1279723" y="1588619"/>
                  </a:lnTo>
                  <a:cubicBezTo>
                    <a:pt x="1279723" y="1589659"/>
                    <a:pt x="1278880" y="1590502"/>
                    <a:pt x="1277841" y="1590502"/>
                  </a:cubicBezTo>
                  <a:lnTo>
                    <a:pt x="1882" y="1590502"/>
                  </a:lnTo>
                  <a:cubicBezTo>
                    <a:pt x="1383" y="1590502"/>
                    <a:pt x="904" y="1590303"/>
                    <a:pt x="551" y="1589950"/>
                  </a:cubicBezTo>
                  <a:cubicBezTo>
                    <a:pt x="198" y="1589597"/>
                    <a:pt x="0" y="1589119"/>
                    <a:pt x="0" y="1588619"/>
                  </a:cubicBezTo>
                  <a:lnTo>
                    <a:pt x="0" y="1882"/>
                  </a:lnTo>
                  <a:cubicBezTo>
                    <a:pt x="0" y="843"/>
                    <a:pt x="843" y="0"/>
                    <a:pt x="1882" y="0"/>
                  </a:cubicBez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FFBFB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279723" cy="1647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289311" y="3653528"/>
            <a:ext cx="4113179" cy="5112057"/>
            <a:chOff x="0" y="0"/>
            <a:chExt cx="1279723" cy="159050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590502"/>
            </a:xfrm>
            <a:custGeom>
              <a:avLst/>
              <a:gdLst/>
              <a:ahLst/>
              <a:cxnLst/>
              <a:rect l="l" t="t" r="r" b="b"/>
              <a:pathLst>
                <a:path w="1279723" h="1590502">
                  <a:moveTo>
                    <a:pt x="1882" y="0"/>
                  </a:moveTo>
                  <a:lnTo>
                    <a:pt x="1277841" y="0"/>
                  </a:lnTo>
                  <a:cubicBezTo>
                    <a:pt x="1278880" y="0"/>
                    <a:pt x="1279723" y="843"/>
                    <a:pt x="1279723" y="1882"/>
                  </a:cubicBezTo>
                  <a:lnTo>
                    <a:pt x="1279723" y="1588619"/>
                  </a:lnTo>
                  <a:cubicBezTo>
                    <a:pt x="1279723" y="1589659"/>
                    <a:pt x="1278880" y="1590502"/>
                    <a:pt x="1277841" y="1590502"/>
                  </a:cubicBezTo>
                  <a:lnTo>
                    <a:pt x="1882" y="1590502"/>
                  </a:lnTo>
                  <a:cubicBezTo>
                    <a:pt x="1383" y="1590502"/>
                    <a:pt x="904" y="1590303"/>
                    <a:pt x="551" y="1589950"/>
                  </a:cubicBezTo>
                  <a:cubicBezTo>
                    <a:pt x="198" y="1589597"/>
                    <a:pt x="0" y="1589119"/>
                    <a:pt x="0" y="1588619"/>
                  </a:cubicBezTo>
                  <a:lnTo>
                    <a:pt x="0" y="1882"/>
                  </a:lnTo>
                  <a:cubicBezTo>
                    <a:pt x="0" y="843"/>
                    <a:pt x="843" y="0"/>
                    <a:pt x="1882" y="0"/>
                  </a:cubicBezTo>
                  <a:close/>
                </a:path>
              </a:pathLst>
            </a:custGeom>
            <a:solidFill>
              <a:srgbClr val="1A1A1A"/>
            </a:solidFill>
            <a:ln w="38100" cap="sq">
              <a:solidFill>
                <a:srgbClr val="FFFBFB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6476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4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1" b="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CHALLENGES FACED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71335" y="5624704"/>
            <a:ext cx="3542623" cy="116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Frequent HuggingFace model load delays and API quota limitations affected response latency.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381455" y="5624704"/>
            <a:ext cx="3542623" cy="175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1950" lvl="1" indent="-185975" algn="ctr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Inconsistent PDF table extraction</a:t>
            </a:r>
          </a:p>
          <a:p>
            <a:pPr marL="371950" lvl="1" indent="-185975" algn="ctr">
              <a:lnSpc>
                <a:spcPts val="2377"/>
              </a:lnSpc>
              <a:buFont typeface="Arial"/>
              <a:buChar char="•"/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Custom cleanup logic for Markdown and plain text files</a:t>
            </a:r>
          </a:p>
          <a:p>
            <a:pPr algn="ctr">
              <a:lnSpc>
                <a:spcPts val="2377"/>
              </a:lnSpc>
            </a:pPr>
            <a:endParaRPr lang="en-US" sz="1722" spc="168">
              <a:solidFill>
                <a:srgbClr val="FFFBFB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189287" y="5619648"/>
            <a:ext cx="3542623" cy="116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Cold-start delays in ChromaDB due to embedding downloads on first load.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58454" y="3840334"/>
            <a:ext cx="2974893" cy="1587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EMBEDDING &amp; API CONSTRAINTS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511924" y="3840334"/>
            <a:ext cx="2974893" cy="10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DOCUMENT PARSING ISSUES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469496" y="3840334"/>
            <a:ext cx="2974893" cy="10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VECTOR STORE BOTTLENECKS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38521">
            <a:off x="13174218" y="-5288553"/>
            <a:ext cx="9333423" cy="9577206"/>
          </a:xfrm>
          <a:custGeom>
            <a:avLst/>
            <a:gdLst/>
            <a:ahLst/>
            <a:cxnLst/>
            <a:rect l="l" t="t" r="r" b="b"/>
            <a:pathLst>
              <a:path w="9333423" h="9577206">
                <a:moveTo>
                  <a:pt x="0" y="0"/>
                </a:moveTo>
                <a:lnTo>
                  <a:pt x="9333422" y="0"/>
                </a:lnTo>
                <a:lnTo>
                  <a:pt x="9333422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3367511" y="1458275"/>
            <a:ext cx="11552977" cy="1166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sz="6947" b="1" spc="36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FUTURE IMPROVEMENTS</a:t>
            </a:r>
          </a:p>
        </p:txBody>
      </p:sp>
      <p:sp>
        <p:nvSpPr>
          <p:cNvPr id="4" name="Freeform 4"/>
          <p:cNvSpPr/>
          <p:nvPr/>
        </p:nvSpPr>
        <p:spPr>
          <a:xfrm>
            <a:off x="-3463037" y="-5866298"/>
            <a:ext cx="9333423" cy="9577206"/>
          </a:xfrm>
          <a:custGeom>
            <a:avLst/>
            <a:gdLst/>
            <a:ahLst/>
            <a:cxnLst/>
            <a:rect l="l" t="t" r="r" b="b"/>
            <a:pathLst>
              <a:path w="9333423" h="9577206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1887814">
            <a:off x="16210235" y="5813043"/>
            <a:ext cx="7634959" cy="7834379"/>
          </a:xfrm>
          <a:custGeom>
            <a:avLst/>
            <a:gdLst/>
            <a:ahLst/>
            <a:cxnLst/>
            <a:rect l="l" t="t" r="r" b="b"/>
            <a:pathLst>
              <a:path w="7634959" h="7834379">
                <a:moveTo>
                  <a:pt x="0" y="0"/>
                </a:moveTo>
                <a:lnTo>
                  <a:pt x="7634959" y="0"/>
                </a:lnTo>
                <a:lnTo>
                  <a:pt x="7634959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2317750">
            <a:off x="-3984120" y="6709005"/>
            <a:ext cx="8815232" cy="9045480"/>
          </a:xfrm>
          <a:custGeom>
            <a:avLst/>
            <a:gdLst/>
            <a:ahLst/>
            <a:cxnLst/>
            <a:rect l="l" t="t" r="r" b="b"/>
            <a:pathLst>
              <a:path w="8815232" h="9045480">
                <a:moveTo>
                  <a:pt x="0" y="0"/>
                </a:moveTo>
                <a:lnTo>
                  <a:pt x="8815232" y="0"/>
                </a:lnTo>
                <a:lnTo>
                  <a:pt x="8815232" y="9045480"/>
                </a:lnTo>
                <a:lnTo>
                  <a:pt x="0" y="9045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1203675" y="3913995"/>
            <a:ext cx="4351305" cy="2459011"/>
            <a:chOff x="0" y="0"/>
            <a:chExt cx="1165116" cy="65843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65116" cy="658430"/>
            </a:xfrm>
            <a:custGeom>
              <a:avLst/>
              <a:gdLst/>
              <a:ahLst/>
              <a:cxnLst/>
              <a:rect l="l" t="t" r="r" b="b"/>
              <a:pathLst>
                <a:path w="1165116" h="658430">
                  <a:moveTo>
                    <a:pt x="32026" y="0"/>
                  </a:moveTo>
                  <a:lnTo>
                    <a:pt x="1133090" y="0"/>
                  </a:lnTo>
                  <a:cubicBezTo>
                    <a:pt x="1150777" y="0"/>
                    <a:pt x="1165116" y="14338"/>
                    <a:pt x="1165116" y="32026"/>
                  </a:cubicBezTo>
                  <a:lnTo>
                    <a:pt x="1165116" y="626404"/>
                  </a:lnTo>
                  <a:cubicBezTo>
                    <a:pt x="1165116" y="634898"/>
                    <a:pt x="1161741" y="643044"/>
                    <a:pt x="1155735" y="649050"/>
                  </a:cubicBezTo>
                  <a:cubicBezTo>
                    <a:pt x="1149729" y="655056"/>
                    <a:pt x="1141584" y="658430"/>
                    <a:pt x="1133090" y="658430"/>
                  </a:cubicBezTo>
                  <a:lnTo>
                    <a:pt x="32026" y="658430"/>
                  </a:lnTo>
                  <a:cubicBezTo>
                    <a:pt x="23532" y="658430"/>
                    <a:pt x="15386" y="655056"/>
                    <a:pt x="9380" y="649050"/>
                  </a:cubicBezTo>
                  <a:cubicBezTo>
                    <a:pt x="3374" y="643044"/>
                    <a:pt x="0" y="634898"/>
                    <a:pt x="0" y="626404"/>
                  </a:cubicBezTo>
                  <a:lnTo>
                    <a:pt x="0" y="32026"/>
                  </a:lnTo>
                  <a:cubicBezTo>
                    <a:pt x="0" y="23532"/>
                    <a:pt x="3374" y="15386"/>
                    <a:pt x="9380" y="9380"/>
                  </a:cubicBezTo>
                  <a:cubicBezTo>
                    <a:pt x="15386" y="3374"/>
                    <a:pt x="23532" y="0"/>
                    <a:pt x="32026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1165116" cy="658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28"/>
                </a:lnSpc>
              </a:pPr>
              <a:r>
                <a:rPr lang="en-US" sz="2524" b="1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Workflow Orchestration with LangGraph</a:t>
              </a:r>
            </a:p>
            <a:p>
              <a:pPr marL="0" lvl="0" indent="0" algn="ctr">
                <a:lnSpc>
                  <a:spcPts val="3028"/>
                </a:lnSpc>
              </a:pPr>
              <a:r>
                <a:rPr lang="en-US" sz="2524" u="none" strike="noStrike" spc="146">
                  <a:solidFill>
                    <a:srgbClr val="131211"/>
                  </a:solidFill>
                  <a:latin typeface="DM Sans"/>
                  <a:ea typeface="DM Sans"/>
                  <a:cs typeface="DM Sans"/>
                  <a:sym typeface="DM Sans"/>
                </a:rPr>
                <a:t>Enable advanced flow control with loops, branching, and retry logic in agent execution.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446376" y="7037986"/>
            <a:ext cx="4487611" cy="2459011"/>
            <a:chOff x="0" y="0"/>
            <a:chExt cx="1201613" cy="65843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01613" cy="658430"/>
            </a:xfrm>
            <a:custGeom>
              <a:avLst/>
              <a:gdLst/>
              <a:ahLst/>
              <a:cxnLst/>
              <a:rect l="l" t="t" r="r" b="b"/>
              <a:pathLst>
                <a:path w="1201613" h="658430">
                  <a:moveTo>
                    <a:pt x="31053" y="0"/>
                  </a:moveTo>
                  <a:lnTo>
                    <a:pt x="1170560" y="0"/>
                  </a:lnTo>
                  <a:cubicBezTo>
                    <a:pt x="1178796" y="0"/>
                    <a:pt x="1186695" y="3272"/>
                    <a:pt x="1192518" y="9095"/>
                  </a:cubicBezTo>
                  <a:cubicBezTo>
                    <a:pt x="1198342" y="14919"/>
                    <a:pt x="1201613" y="22817"/>
                    <a:pt x="1201613" y="31053"/>
                  </a:cubicBezTo>
                  <a:lnTo>
                    <a:pt x="1201613" y="627377"/>
                  </a:lnTo>
                  <a:cubicBezTo>
                    <a:pt x="1201613" y="644527"/>
                    <a:pt x="1187710" y="658430"/>
                    <a:pt x="1170560" y="658430"/>
                  </a:cubicBezTo>
                  <a:lnTo>
                    <a:pt x="31053" y="658430"/>
                  </a:lnTo>
                  <a:cubicBezTo>
                    <a:pt x="13903" y="658430"/>
                    <a:pt x="0" y="644527"/>
                    <a:pt x="0" y="627377"/>
                  </a:cubicBezTo>
                  <a:lnTo>
                    <a:pt x="0" y="31053"/>
                  </a:lnTo>
                  <a:cubicBezTo>
                    <a:pt x="0" y="13903"/>
                    <a:pt x="13903" y="0"/>
                    <a:pt x="31053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201613" cy="658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28"/>
                </a:lnSpc>
              </a:pPr>
              <a:r>
                <a:rPr lang="en-US" sz="2524" b="1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Distributed MCP via Pub/Sub</a:t>
              </a:r>
            </a:p>
            <a:p>
              <a:pPr marL="0" lvl="0" indent="0" algn="ctr">
                <a:lnSpc>
                  <a:spcPts val="3028"/>
                </a:lnSpc>
              </a:pPr>
              <a:r>
                <a:rPr lang="en-US" sz="2524" u="none" strike="noStrike" spc="146">
                  <a:solidFill>
                    <a:srgbClr val="131211"/>
                  </a:solidFill>
                  <a:latin typeface="DM Sans"/>
                  <a:ea typeface="DM Sans"/>
                  <a:cs typeface="DM Sans"/>
                  <a:sym typeface="DM Sans"/>
                </a:rPr>
                <a:t>Replace in-memory messaging with Redis channels or FastAPI endpoints for scalability.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210343" y="3913995"/>
            <a:ext cx="4487611" cy="2459011"/>
            <a:chOff x="0" y="0"/>
            <a:chExt cx="1201613" cy="65843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01613" cy="658430"/>
            </a:xfrm>
            <a:custGeom>
              <a:avLst/>
              <a:gdLst/>
              <a:ahLst/>
              <a:cxnLst/>
              <a:rect l="l" t="t" r="r" b="b"/>
              <a:pathLst>
                <a:path w="1201613" h="658430">
                  <a:moveTo>
                    <a:pt x="31053" y="0"/>
                  </a:moveTo>
                  <a:lnTo>
                    <a:pt x="1170560" y="0"/>
                  </a:lnTo>
                  <a:cubicBezTo>
                    <a:pt x="1178796" y="0"/>
                    <a:pt x="1186695" y="3272"/>
                    <a:pt x="1192518" y="9095"/>
                  </a:cubicBezTo>
                  <a:cubicBezTo>
                    <a:pt x="1198342" y="14919"/>
                    <a:pt x="1201613" y="22817"/>
                    <a:pt x="1201613" y="31053"/>
                  </a:cubicBezTo>
                  <a:lnTo>
                    <a:pt x="1201613" y="627377"/>
                  </a:lnTo>
                  <a:cubicBezTo>
                    <a:pt x="1201613" y="644527"/>
                    <a:pt x="1187710" y="658430"/>
                    <a:pt x="1170560" y="658430"/>
                  </a:cubicBezTo>
                  <a:lnTo>
                    <a:pt x="31053" y="658430"/>
                  </a:lnTo>
                  <a:cubicBezTo>
                    <a:pt x="13903" y="658430"/>
                    <a:pt x="0" y="644527"/>
                    <a:pt x="0" y="627377"/>
                  </a:cubicBezTo>
                  <a:lnTo>
                    <a:pt x="0" y="31053"/>
                  </a:lnTo>
                  <a:cubicBezTo>
                    <a:pt x="0" y="13903"/>
                    <a:pt x="13903" y="0"/>
                    <a:pt x="31053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0"/>
              <a:ext cx="1201613" cy="658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28"/>
                </a:lnSpc>
              </a:pPr>
              <a:r>
                <a:rPr lang="en-US" sz="2524" b="1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Session-Aware Memory &amp; Personalization</a:t>
              </a:r>
            </a:p>
            <a:p>
              <a:pPr marL="0" lvl="0" indent="0" algn="ctr">
                <a:lnSpc>
                  <a:spcPts val="3028"/>
                </a:lnSpc>
              </a:pPr>
              <a:r>
                <a:rPr lang="en-US" sz="2524" u="none" strike="noStrike" spc="146">
                  <a:solidFill>
                    <a:srgbClr val="131211"/>
                  </a:solidFill>
                  <a:latin typeface="DM Sans"/>
                  <a:ea typeface="DM Sans"/>
                  <a:cs typeface="DM Sans"/>
                  <a:sym typeface="DM Sans"/>
                </a:rPr>
                <a:t>Store conversation context and user preferences for richer multi-turn interactions.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597801" y="7037986"/>
            <a:ext cx="4487611" cy="2459011"/>
            <a:chOff x="0" y="0"/>
            <a:chExt cx="1201613" cy="65843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01613" cy="658430"/>
            </a:xfrm>
            <a:custGeom>
              <a:avLst/>
              <a:gdLst/>
              <a:ahLst/>
              <a:cxnLst/>
              <a:rect l="l" t="t" r="r" b="b"/>
              <a:pathLst>
                <a:path w="1201613" h="658430">
                  <a:moveTo>
                    <a:pt x="31053" y="0"/>
                  </a:moveTo>
                  <a:lnTo>
                    <a:pt x="1170560" y="0"/>
                  </a:lnTo>
                  <a:cubicBezTo>
                    <a:pt x="1178796" y="0"/>
                    <a:pt x="1186695" y="3272"/>
                    <a:pt x="1192518" y="9095"/>
                  </a:cubicBezTo>
                  <a:cubicBezTo>
                    <a:pt x="1198342" y="14919"/>
                    <a:pt x="1201613" y="22817"/>
                    <a:pt x="1201613" y="31053"/>
                  </a:cubicBezTo>
                  <a:lnTo>
                    <a:pt x="1201613" y="627377"/>
                  </a:lnTo>
                  <a:cubicBezTo>
                    <a:pt x="1201613" y="644527"/>
                    <a:pt x="1187710" y="658430"/>
                    <a:pt x="1170560" y="658430"/>
                  </a:cubicBezTo>
                  <a:lnTo>
                    <a:pt x="31053" y="658430"/>
                  </a:lnTo>
                  <a:cubicBezTo>
                    <a:pt x="13903" y="658430"/>
                    <a:pt x="0" y="644527"/>
                    <a:pt x="0" y="627377"/>
                  </a:cubicBezTo>
                  <a:lnTo>
                    <a:pt x="0" y="31053"/>
                  </a:lnTo>
                  <a:cubicBezTo>
                    <a:pt x="0" y="13903"/>
                    <a:pt x="13903" y="0"/>
                    <a:pt x="31053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0"/>
              <a:ext cx="1201613" cy="658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8"/>
                </a:lnSpc>
              </a:pPr>
              <a:r>
                <a:rPr lang="en-US" sz="2524" b="1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Export &amp; Share Capabilities</a:t>
              </a:r>
            </a:p>
            <a:p>
              <a:pPr marL="0" lvl="0" indent="0" algn="ctr">
                <a:lnSpc>
                  <a:spcPts val="3028"/>
                </a:lnSpc>
              </a:pPr>
              <a:r>
                <a:rPr lang="en-US" sz="2524" spc="146">
                  <a:solidFill>
                    <a:srgbClr val="131211"/>
                  </a:solidFill>
                  <a:latin typeface="DM Sans"/>
                  <a:ea typeface="DM Sans"/>
                  <a:cs typeface="DM Sans"/>
                  <a:sym typeface="DM Sans"/>
                </a:rPr>
                <a:t>All</a:t>
              </a:r>
              <a:r>
                <a:rPr lang="en-US" sz="2524" u="none" strike="noStrike" spc="146">
                  <a:solidFill>
                    <a:srgbClr val="131211"/>
                  </a:solidFill>
                  <a:latin typeface="DM Sans"/>
                  <a:ea typeface="DM Sans"/>
                  <a:cs typeface="DM Sans"/>
                  <a:sym typeface="DM Sans"/>
                </a:rPr>
                <a:t>ow users to export chat sessions with source highlights as PDF or markdown.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3353318" y="3913995"/>
            <a:ext cx="4487611" cy="2459011"/>
            <a:chOff x="0" y="0"/>
            <a:chExt cx="1201613" cy="65843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01613" cy="658430"/>
            </a:xfrm>
            <a:custGeom>
              <a:avLst/>
              <a:gdLst/>
              <a:ahLst/>
              <a:cxnLst/>
              <a:rect l="l" t="t" r="r" b="b"/>
              <a:pathLst>
                <a:path w="1201613" h="658430">
                  <a:moveTo>
                    <a:pt x="31053" y="0"/>
                  </a:moveTo>
                  <a:lnTo>
                    <a:pt x="1170560" y="0"/>
                  </a:lnTo>
                  <a:cubicBezTo>
                    <a:pt x="1178796" y="0"/>
                    <a:pt x="1186695" y="3272"/>
                    <a:pt x="1192518" y="9095"/>
                  </a:cubicBezTo>
                  <a:cubicBezTo>
                    <a:pt x="1198342" y="14919"/>
                    <a:pt x="1201613" y="22817"/>
                    <a:pt x="1201613" y="31053"/>
                  </a:cubicBezTo>
                  <a:lnTo>
                    <a:pt x="1201613" y="627377"/>
                  </a:lnTo>
                  <a:cubicBezTo>
                    <a:pt x="1201613" y="644527"/>
                    <a:pt x="1187710" y="658430"/>
                    <a:pt x="1170560" y="658430"/>
                  </a:cubicBezTo>
                  <a:lnTo>
                    <a:pt x="31053" y="658430"/>
                  </a:lnTo>
                  <a:cubicBezTo>
                    <a:pt x="13903" y="658430"/>
                    <a:pt x="0" y="644527"/>
                    <a:pt x="0" y="627377"/>
                  </a:cubicBezTo>
                  <a:lnTo>
                    <a:pt x="0" y="31053"/>
                  </a:lnTo>
                  <a:cubicBezTo>
                    <a:pt x="0" y="13903"/>
                    <a:pt x="13903" y="0"/>
                    <a:pt x="31053" y="0"/>
                  </a:cubicBezTo>
                  <a:close/>
                </a:path>
              </a:pathLst>
            </a:custGeom>
            <a:solidFill>
              <a:srgbClr val="F2F4F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0"/>
              <a:ext cx="1201613" cy="658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28"/>
                </a:lnSpc>
              </a:pPr>
              <a:r>
                <a:rPr lang="en-US" sz="2524" b="1" spc="146">
                  <a:solidFill>
                    <a:srgbClr val="131211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Secure Access with Authentication</a:t>
              </a:r>
            </a:p>
            <a:p>
              <a:pPr marL="0" lvl="0" indent="0" algn="ctr">
                <a:lnSpc>
                  <a:spcPts val="3028"/>
                </a:lnSpc>
              </a:pPr>
              <a:r>
                <a:rPr lang="en-US" sz="2524" spc="146">
                  <a:solidFill>
                    <a:srgbClr val="131211"/>
                  </a:solidFill>
                  <a:latin typeface="DM Sans"/>
                  <a:ea typeface="DM Sans"/>
                  <a:cs typeface="DM Sans"/>
                  <a:sym typeface="DM Sans"/>
                </a:rPr>
                <a:t>In</a:t>
              </a:r>
              <a:r>
                <a:rPr lang="en-US" sz="2524" u="none" strike="noStrike" spc="146">
                  <a:solidFill>
                    <a:srgbClr val="131211"/>
                  </a:solidFill>
                  <a:latin typeface="DM Sans"/>
                  <a:ea typeface="DM Sans"/>
                  <a:cs typeface="DM Sans"/>
                  <a:sym typeface="DM Sans"/>
                </a:rPr>
                <a:t>troduce user login, session tokens, and document-level access controls.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580377">
            <a:off x="9161036" y="-10318990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561733" y="1990745"/>
            <a:ext cx="13663502" cy="547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962"/>
              </a:lnSpc>
              <a:spcBef>
                <a:spcPct val="0"/>
              </a:spcBef>
            </a:pPr>
            <a:r>
              <a:rPr lang="en-US" sz="15914" b="1" spc="1559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THANK</a:t>
            </a:r>
          </a:p>
          <a:p>
            <a:pPr marL="0" lvl="0" indent="0" algn="l">
              <a:lnSpc>
                <a:spcPts val="21962"/>
              </a:lnSpc>
              <a:spcBef>
                <a:spcPct val="0"/>
              </a:spcBef>
            </a:pPr>
            <a:r>
              <a:rPr lang="en-US" sz="15914" b="1" u="none" spc="1559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361</Words>
  <Application>Microsoft Office PowerPoint</Application>
  <PresentationFormat>Custom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Montserrat Bold</vt:lpstr>
      <vt:lpstr>Oswald</vt:lpstr>
      <vt:lpstr>Oswald Bold</vt:lpstr>
      <vt:lpstr>DM Sans</vt:lpstr>
      <vt:lpstr>Arial</vt:lpstr>
      <vt:lpstr>DM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Agent-Based Architecture with MCP Integration</dc:title>
  <cp:lastModifiedBy>Vidit Agarwal</cp:lastModifiedBy>
  <cp:revision>2</cp:revision>
  <dcterms:created xsi:type="dcterms:W3CDTF">2006-08-16T00:00:00Z</dcterms:created>
  <dcterms:modified xsi:type="dcterms:W3CDTF">2025-07-24T20:47:17Z</dcterms:modified>
  <dc:identifier>DAGuHPuB6iY</dc:identifier>
</cp:coreProperties>
</file>