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200479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154686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325767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193388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315296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27223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118801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355879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242058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148190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728AC-F71D-4139-9156-8541F037A90A}" type="datetimeFigureOut">
              <a:rPr lang="en-IN" smtClean="0"/>
              <a:t>21-06-2016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37157CB-C159-43CD-ABB1-B2D71A64FAAE}" type="slidenum">
              <a:rPr lang="en-IN" smtClean="0"/>
              <a:t>‹#›</a:t>
            </a:fld>
            <a:endParaRPr lang="en-IN" dirty="0"/>
          </a:p>
        </p:txBody>
      </p:sp>
    </p:spTree>
    <p:extLst>
      <p:ext uri="{BB962C8B-B14F-4D97-AF65-F5344CB8AC3E}">
        <p14:creationId xmlns:p14="http://schemas.microsoft.com/office/powerpoint/2010/main" val="17006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6B19C"/>
            </a:gs>
            <a:gs pos="30000">
              <a:srgbClr val="D49E6C"/>
            </a:gs>
            <a:gs pos="86000">
              <a:srgbClr val="A65528"/>
            </a:gs>
            <a:gs pos="100000">
              <a:srgbClr val="663012"/>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28AC-F71D-4139-9156-8541F037A90A}" type="datetimeFigureOut">
              <a:rPr lang="en-IN" smtClean="0"/>
              <a:t>21-06-2016</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157CB-C159-43CD-ABB1-B2D71A64FAAE}" type="slidenum">
              <a:rPr lang="en-IN" smtClean="0"/>
              <a:t>‹#›</a:t>
            </a:fld>
            <a:endParaRPr lang="en-IN" dirty="0"/>
          </a:p>
        </p:txBody>
      </p:sp>
    </p:spTree>
    <p:extLst>
      <p:ext uri="{BB962C8B-B14F-4D97-AF65-F5344CB8AC3E}">
        <p14:creationId xmlns:p14="http://schemas.microsoft.com/office/powerpoint/2010/main" val="2188790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772400" cy="1470025"/>
          </a:xfrm>
        </p:spPr>
        <p:txBody>
          <a:bodyPr/>
          <a:lstStyle/>
          <a:p>
            <a:r>
              <a:rPr lang="en-IN" dirty="0" smtClean="0"/>
              <a:t>Movie/Project Success Prediction</a:t>
            </a:r>
            <a:endParaRPr lang="en-IN" dirty="0"/>
          </a:p>
        </p:txBody>
      </p:sp>
      <p:sp>
        <p:nvSpPr>
          <p:cNvPr id="3" name="Subtitle 2"/>
          <p:cNvSpPr>
            <a:spLocks noGrp="1"/>
          </p:cNvSpPr>
          <p:nvPr>
            <p:ph type="subTitle" idx="1"/>
          </p:nvPr>
        </p:nvSpPr>
        <p:spPr>
          <a:xfrm>
            <a:off x="1331640" y="2636912"/>
            <a:ext cx="6400800" cy="3960440"/>
          </a:xfrm>
        </p:spPr>
        <p:txBody>
          <a:bodyPr>
            <a:normAutofit/>
          </a:bodyPr>
          <a:lstStyle/>
          <a:p>
            <a:r>
              <a:rPr lang="en-IN" dirty="0" smtClean="0">
                <a:solidFill>
                  <a:schemeClr val="tx1">
                    <a:lumMod val="75000"/>
                    <a:lumOff val="25000"/>
                  </a:schemeClr>
                </a:solidFill>
              </a:rPr>
              <a:t>DIH Summer </a:t>
            </a:r>
            <a:r>
              <a:rPr lang="en-IN" dirty="0" smtClean="0">
                <a:solidFill>
                  <a:schemeClr val="tx1">
                    <a:lumMod val="75000"/>
                    <a:lumOff val="25000"/>
                  </a:schemeClr>
                </a:solidFill>
              </a:rPr>
              <a:t>Project</a:t>
            </a:r>
          </a:p>
          <a:p>
            <a:endParaRPr lang="en-IN" b="1" dirty="0" smtClean="0">
              <a:solidFill>
                <a:schemeClr val="tx1"/>
              </a:solidFill>
            </a:endParaRPr>
          </a:p>
          <a:p>
            <a:endParaRPr lang="en-IN" b="1" dirty="0">
              <a:solidFill>
                <a:schemeClr val="tx1"/>
              </a:solidFill>
            </a:endParaRPr>
          </a:p>
          <a:p>
            <a:endParaRPr lang="en-IN" b="1" dirty="0">
              <a:solidFill>
                <a:schemeClr val="tx1"/>
              </a:solidFill>
            </a:endParaRPr>
          </a:p>
          <a:p>
            <a:r>
              <a:rPr lang="en-IN" b="1" dirty="0" smtClean="0">
                <a:solidFill>
                  <a:schemeClr val="tx1"/>
                </a:solidFill>
              </a:rPr>
              <a:t>Mentor: Dr. Bhaskar Biswas</a:t>
            </a:r>
          </a:p>
          <a:p>
            <a:r>
              <a:rPr lang="en-IN" dirty="0" smtClean="0">
                <a:solidFill>
                  <a:schemeClr val="tx1"/>
                </a:solidFill>
              </a:rPr>
              <a:t>Project By: Aman Pratik (</a:t>
            </a:r>
            <a:r>
              <a:rPr lang="en-IN" dirty="0" smtClean="0">
                <a:solidFill>
                  <a:schemeClr val="tx1"/>
                </a:solidFill>
              </a:rPr>
              <a:t>14084002)</a:t>
            </a:r>
            <a:endParaRPr lang="en-IN" dirty="0" smtClean="0">
              <a:solidFill>
                <a:schemeClr val="tx1">
                  <a:lumMod val="75000"/>
                  <a:lumOff val="25000"/>
                </a:schemeClr>
              </a:solidFill>
            </a:endParaRPr>
          </a:p>
        </p:txBody>
      </p:sp>
    </p:spTree>
    <p:extLst>
      <p:ext uri="{BB962C8B-B14F-4D97-AF65-F5344CB8AC3E}">
        <p14:creationId xmlns:p14="http://schemas.microsoft.com/office/powerpoint/2010/main" val="1721356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Star Cast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82" y="1600200"/>
            <a:ext cx="6005036" cy="4525963"/>
          </a:xfrm>
        </p:spPr>
      </p:pic>
    </p:spTree>
    <p:extLst>
      <p:ext uri="{BB962C8B-B14F-4D97-AF65-F5344CB8AC3E}">
        <p14:creationId xmlns:p14="http://schemas.microsoft.com/office/powerpoint/2010/main" val="219558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Director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82" y="1600200"/>
            <a:ext cx="6005036" cy="4525963"/>
          </a:xfrm>
        </p:spPr>
      </p:pic>
    </p:spTree>
    <p:extLst>
      <p:ext uri="{BB962C8B-B14F-4D97-AF65-F5344CB8AC3E}">
        <p14:creationId xmlns:p14="http://schemas.microsoft.com/office/powerpoint/2010/main" val="173656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Budget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82" y="1600200"/>
            <a:ext cx="6005036" cy="4525963"/>
          </a:xfrm>
        </p:spPr>
      </p:pic>
    </p:spTree>
    <p:extLst>
      <p:ext uri="{BB962C8B-B14F-4D97-AF65-F5344CB8AC3E}">
        <p14:creationId xmlns:p14="http://schemas.microsoft.com/office/powerpoint/2010/main" val="1818111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Movie Length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82" y="1600200"/>
            <a:ext cx="6005036" cy="4525963"/>
          </a:xfrm>
        </p:spPr>
      </p:pic>
    </p:spTree>
    <p:extLst>
      <p:ext uri="{BB962C8B-B14F-4D97-AF65-F5344CB8AC3E}">
        <p14:creationId xmlns:p14="http://schemas.microsoft.com/office/powerpoint/2010/main" val="2542747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Trailer Views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82" y="1600200"/>
            <a:ext cx="6005036" cy="4525963"/>
          </a:xfrm>
        </p:spPr>
      </p:pic>
    </p:spTree>
    <p:extLst>
      <p:ext uri="{BB962C8B-B14F-4D97-AF65-F5344CB8AC3E}">
        <p14:creationId xmlns:p14="http://schemas.microsoft.com/office/powerpoint/2010/main" val="1822767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Trailer Likes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82" y="1600200"/>
            <a:ext cx="6005036" cy="4525963"/>
          </a:xfrm>
        </p:spPr>
      </p:pic>
    </p:spTree>
    <p:extLst>
      <p:ext uri="{BB962C8B-B14F-4D97-AF65-F5344CB8AC3E}">
        <p14:creationId xmlns:p14="http://schemas.microsoft.com/office/powerpoint/2010/main" val="2366518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Genre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82" y="1600200"/>
            <a:ext cx="6005036" cy="4525963"/>
          </a:xfrm>
        </p:spPr>
      </p:pic>
    </p:spTree>
    <p:extLst>
      <p:ext uri="{BB962C8B-B14F-4D97-AF65-F5344CB8AC3E}">
        <p14:creationId xmlns:p14="http://schemas.microsoft.com/office/powerpoint/2010/main" val="1622275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Genre (Contd.)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82" y="1600200"/>
            <a:ext cx="6005036" cy="4525963"/>
          </a:xfrm>
        </p:spPr>
      </p:pic>
    </p:spTree>
    <p:extLst>
      <p:ext uri="{BB962C8B-B14F-4D97-AF65-F5344CB8AC3E}">
        <p14:creationId xmlns:p14="http://schemas.microsoft.com/office/powerpoint/2010/main" val="3503678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Fitting Polynomials:</a:t>
            </a:r>
            <a:endParaRPr lang="en-IN" dirty="0"/>
          </a:p>
        </p:txBody>
      </p:sp>
      <p:sp>
        <p:nvSpPr>
          <p:cNvPr id="3" name="Content Placeholder 2"/>
          <p:cNvSpPr>
            <a:spLocks noGrp="1"/>
          </p:cNvSpPr>
          <p:nvPr>
            <p:ph idx="1"/>
          </p:nvPr>
        </p:nvSpPr>
        <p:spPr>
          <a:solidFill>
            <a:schemeClr val="bg1"/>
          </a:solidFill>
        </p:spPr>
        <p:txBody>
          <a:bodyPr/>
          <a:lstStyle/>
          <a:p>
            <a:pPr marL="0" indent="0">
              <a:buNone/>
            </a:pPr>
            <a:r>
              <a:rPr lang="en-IN" dirty="0" smtClean="0">
                <a:solidFill>
                  <a:schemeClr val="tx1">
                    <a:lumMod val="75000"/>
                    <a:lumOff val="25000"/>
                  </a:schemeClr>
                </a:solidFill>
              </a:rPr>
              <a:t>IMDb Rating vs. Director Rating: </a:t>
            </a:r>
          </a:p>
          <a:p>
            <a:pPr marL="0" indent="0">
              <a:buNone/>
            </a:pPr>
            <a:r>
              <a:rPr lang="en-IN" sz="2000" b="1" dirty="0" smtClean="0"/>
              <a:t>F(d): 0.535*(d^2) - 2.393*d + 8.21</a:t>
            </a:r>
          </a:p>
          <a:p>
            <a:pPr marL="0" indent="0">
              <a:buNone/>
            </a:pPr>
            <a:r>
              <a:rPr lang="en-IN" dirty="0" smtClean="0">
                <a:solidFill>
                  <a:schemeClr val="tx1">
                    <a:lumMod val="75000"/>
                    <a:lumOff val="25000"/>
                  </a:schemeClr>
                </a:solidFill>
              </a:rPr>
              <a:t>IMDb Rating vs. Actor Rating:</a:t>
            </a:r>
          </a:p>
          <a:p>
            <a:pPr marL="0" indent="0">
              <a:buNone/>
            </a:pPr>
            <a:r>
              <a:rPr lang="en-IN" sz="2000" b="1" dirty="0" smtClean="0"/>
              <a:t>F(a): 0.495*(a^2) – 2.547*a + 8.705</a:t>
            </a:r>
          </a:p>
          <a:p>
            <a:pPr marL="0" indent="0">
              <a:buNone/>
            </a:pPr>
            <a:r>
              <a:rPr lang="en-IN" dirty="0" smtClean="0">
                <a:solidFill>
                  <a:schemeClr val="tx1">
                    <a:lumMod val="75000"/>
                    <a:lumOff val="25000"/>
                  </a:schemeClr>
                </a:solidFill>
              </a:rPr>
              <a:t>IMDb Rating vs. Genre Label:</a:t>
            </a:r>
          </a:p>
          <a:p>
            <a:pPr marL="0" indent="0">
              <a:buNone/>
            </a:pPr>
            <a:r>
              <a:rPr lang="en-IN" sz="2000" b="1" dirty="0" smtClean="0"/>
              <a:t>F(g): -0.015*(g^2) + 0.585*g + 1.703</a:t>
            </a:r>
          </a:p>
          <a:p>
            <a:pPr marL="0" indent="0">
              <a:buNone/>
            </a:pPr>
            <a:r>
              <a:rPr lang="en-IN" sz="2000" b="1" dirty="0">
                <a:solidFill>
                  <a:schemeClr val="tx1">
                    <a:lumMod val="75000"/>
                    <a:lumOff val="25000"/>
                  </a:schemeClr>
                </a:solidFill>
              </a:rPr>
              <a:t>d</a:t>
            </a:r>
            <a:r>
              <a:rPr lang="en-IN" sz="2000" b="1" dirty="0" smtClean="0">
                <a:solidFill>
                  <a:schemeClr val="tx1">
                    <a:lumMod val="75000"/>
                    <a:lumOff val="25000"/>
                  </a:schemeClr>
                </a:solidFill>
              </a:rPr>
              <a:t>= Director Rating</a:t>
            </a:r>
          </a:p>
          <a:p>
            <a:pPr marL="0" indent="0">
              <a:buNone/>
            </a:pPr>
            <a:r>
              <a:rPr lang="en-IN" sz="2000" b="1" dirty="0">
                <a:solidFill>
                  <a:schemeClr val="tx1">
                    <a:lumMod val="75000"/>
                    <a:lumOff val="25000"/>
                  </a:schemeClr>
                </a:solidFill>
              </a:rPr>
              <a:t>a</a:t>
            </a:r>
            <a:r>
              <a:rPr lang="en-IN" sz="2000" b="1" dirty="0" smtClean="0">
                <a:solidFill>
                  <a:schemeClr val="tx1">
                    <a:lumMod val="75000"/>
                    <a:lumOff val="25000"/>
                  </a:schemeClr>
                </a:solidFill>
              </a:rPr>
              <a:t>= Actor Rating</a:t>
            </a:r>
          </a:p>
          <a:p>
            <a:pPr marL="0" indent="0">
              <a:buNone/>
            </a:pPr>
            <a:r>
              <a:rPr lang="en-IN" sz="2000" b="1" dirty="0">
                <a:solidFill>
                  <a:schemeClr val="tx1">
                    <a:lumMod val="75000"/>
                    <a:lumOff val="25000"/>
                  </a:schemeClr>
                </a:solidFill>
              </a:rPr>
              <a:t>g</a:t>
            </a:r>
            <a:r>
              <a:rPr lang="en-IN" sz="2000" b="1" dirty="0" smtClean="0">
                <a:solidFill>
                  <a:schemeClr val="tx1">
                    <a:lumMod val="75000"/>
                    <a:lumOff val="25000"/>
                  </a:schemeClr>
                </a:solidFill>
              </a:rPr>
              <a:t>= Genre Label</a:t>
            </a:r>
          </a:p>
          <a:p>
            <a:pPr marL="0" indent="0">
              <a:buNone/>
            </a:pPr>
            <a:r>
              <a:rPr lang="en-IN" sz="2000" b="1" dirty="0" smtClean="0">
                <a:solidFill>
                  <a:schemeClr val="tx1">
                    <a:lumMod val="75000"/>
                    <a:lumOff val="25000"/>
                  </a:schemeClr>
                </a:solidFill>
              </a:rPr>
              <a:t>F()= Fitting Polynomial</a:t>
            </a:r>
          </a:p>
        </p:txBody>
      </p:sp>
    </p:spTree>
    <p:extLst>
      <p:ext uri="{BB962C8B-B14F-4D97-AF65-F5344CB8AC3E}">
        <p14:creationId xmlns:p14="http://schemas.microsoft.com/office/powerpoint/2010/main" val="3432745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a:t>
            </a:r>
            <a:endParaRPr lang="en-IN" dirty="0"/>
          </a:p>
        </p:txBody>
      </p:sp>
      <p:sp>
        <p:nvSpPr>
          <p:cNvPr id="3" name="Content Placeholder 2"/>
          <p:cNvSpPr>
            <a:spLocks noGrp="1"/>
          </p:cNvSpPr>
          <p:nvPr>
            <p:ph idx="1"/>
          </p:nvPr>
        </p:nvSpPr>
        <p:spPr>
          <a:noFill/>
        </p:spPr>
        <p:txBody>
          <a:bodyPr/>
          <a:lstStyle/>
          <a:p>
            <a:pPr marL="0" indent="0">
              <a:buNone/>
            </a:pPr>
            <a:r>
              <a:rPr lang="en-IN" dirty="0" smtClean="0">
                <a:solidFill>
                  <a:schemeClr val="tx1">
                    <a:lumMod val="75000"/>
                    <a:lumOff val="25000"/>
                  </a:schemeClr>
                </a:solidFill>
              </a:rPr>
              <a:t>After some experiments using Python libraries like scipy, matplotlib, numpy etc. a model was created to calculate the IMDb Rating of a movie using Actor Rating, Director Rating, Genre as features. There are 2 multivariable polynomial expressions depending on the </a:t>
            </a:r>
            <a:r>
              <a:rPr lang="en-IN" dirty="0">
                <a:solidFill>
                  <a:schemeClr val="tx1">
                    <a:lumMod val="75000"/>
                    <a:lumOff val="25000"/>
                  </a:schemeClr>
                </a:solidFill>
              </a:rPr>
              <a:t>G</a:t>
            </a:r>
            <a:r>
              <a:rPr lang="en-IN" dirty="0" smtClean="0">
                <a:solidFill>
                  <a:schemeClr val="tx1">
                    <a:lumMod val="75000"/>
                    <a:lumOff val="25000"/>
                  </a:schemeClr>
                </a:solidFill>
              </a:rPr>
              <a:t>enre label.</a:t>
            </a:r>
          </a:p>
          <a:p>
            <a:pPr marL="0" indent="0">
              <a:buNone/>
            </a:pPr>
            <a:endParaRPr lang="en-IN" dirty="0">
              <a:solidFill>
                <a:schemeClr val="tx1">
                  <a:lumMod val="75000"/>
                  <a:lumOff val="25000"/>
                </a:schemeClr>
              </a:solidFill>
            </a:endParaRPr>
          </a:p>
        </p:txBody>
      </p:sp>
    </p:spTree>
    <p:extLst>
      <p:ext uri="{BB962C8B-B14F-4D97-AF65-F5344CB8AC3E}">
        <p14:creationId xmlns:p14="http://schemas.microsoft.com/office/powerpoint/2010/main" val="1055786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a:xfrm>
            <a:off x="457200" y="2420888"/>
            <a:ext cx="8229600" cy="3705275"/>
          </a:xfrm>
        </p:spPr>
        <p:txBody>
          <a:bodyPr/>
          <a:lstStyle/>
          <a:p>
            <a:pPr marL="0" indent="0">
              <a:buNone/>
            </a:pPr>
            <a:r>
              <a:rPr lang="en-IN" dirty="0" smtClean="0">
                <a:solidFill>
                  <a:schemeClr val="tx1">
                    <a:lumMod val="75000"/>
                    <a:lumOff val="25000"/>
                  </a:schemeClr>
                </a:solidFill>
              </a:rPr>
              <a:t>Predicting the success of a Bollywood movie before its release for the public. This would be done by considering various parameters such as the star cast, movie genre etc. combined with appropriate machine learning algorithms such as </a:t>
            </a:r>
            <a:r>
              <a:rPr lang="en-IN" dirty="0">
                <a:solidFill>
                  <a:schemeClr val="tx1">
                    <a:lumMod val="75000"/>
                    <a:lumOff val="25000"/>
                  </a:schemeClr>
                </a:solidFill>
              </a:rPr>
              <a:t>P</a:t>
            </a:r>
            <a:r>
              <a:rPr lang="en-IN" dirty="0" smtClean="0">
                <a:solidFill>
                  <a:schemeClr val="tx1">
                    <a:lumMod val="75000"/>
                    <a:lumOff val="25000"/>
                  </a:schemeClr>
                </a:solidFill>
              </a:rPr>
              <a:t>olynomial Regression.</a:t>
            </a:r>
            <a:endParaRPr lang="en-IN" dirty="0">
              <a:solidFill>
                <a:schemeClr val="tx1">
                  <a:lumMod val="75000"/>
                  <a:lumOff val="25000"/>
                </a:schemeClr>
              </a:solidFill>
            </a:endParaRPr>
          </a:p>
        </p:txBody>
      </p:sp>
    </p:spTree>
    <p:extLst>
      <p:ext uri="{BB962C8B-B14F-4D97-AF65-F5344CB8AC3E}">
        <p14:creationId xmlns:p14="http://schemas.microsoft.com/office/powerpoint/2010/main" val="2861334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a:t>
            </a:r>
            <a:endParaRPr lang="en-IN" dirty="0"/>
          </a:p>
        </p:txBody>
      </p:sp>
      <p:sp>
        <p:nvSpPr>
          <p:cNvPr id="3" name="Content Placeholder 2"/>
          <p:cNvSpPr>
            <a:spLocks noGrp="1"/>
          </p:cNvSpPr>
          <p:nvPr>
            <p:ph idx="1"/>
          </p:nvPr>
        </p:nvSpPr>
        <p:spPr>
          <a:solidFill>
            <a:schemeClr val="bg1"/>
          </a:solidFill>
        </p:spPr>
        <p:txBody>
          <a:bodyPr>
            <a:normAutofit/>
          </a:bodyPr>
          <a:lstStyle/>
          <a:p>
            <a:pPr marL="0" indent="0">
              <a:buNone/>
            </a:pPr>
            <a:r>
              <a:rPr lang="en-IN" sz="2400" b="1" dirty="0" smtClean="0"/>
              <a:t>For g &gt;= 10:</a:t>
            </a:r>
          </a:p>
          <a:p>
            <a:pPr marL="0" indent="0">
              <a:buNone/>
            </a:pPr>
            <a:r>
              <a:rPr lang="en-IN" sz="2400" b="1" dirty="0" smtClean="0"/>
              <a:t>R(a,d,g): 0.2*[0.495*(a^2) – 2.547*a + 8.705</a:t>
            </a:r>
            <a:r>
              <a:rPr lang="en-IN" sz="2400" b="1" dirty="0"/>
              <a:t>]</a:t>
            </a:r>
            <a:r>
              <a:rPr lang="en-IN" sz="2400" b="1" dirty="0" smtClean="0"/>
              <a:t> + 0.1*[0.535*(d^2) - 2.393*d + 8.21</a:t>
            </a:r>
            <a:r>
              <a:rPr lang="en-IN" sz="2400" b="1" dirty="0"/>
              <a:t>]</a:t>
            </a:r>
            <a:r>
              <a:rPr lang="en-IN" sz="2400" b="1" dirty="0" smtClean="0"/>
              <a:t> + 0.7*[-0.015*(g^2) + 0.585*g + 1.703</a:t>
            </a:r>
            <a:r>
              <a:rPr lang="en-IN" sz="2400" b="1" dirty="0"/>
              <a:t>]</a:t>
            </a:r>
            <a:endParaRPr lang="en-IN" sz="2400" b="1" dirty="0" smtClean="0"/>
          </a:p>
          <a:p>
            <a:pPr marL="0" indent="0">
              <a:buNone/>
            </a:pPr>
            <a:r>
              <a:rPr lang="en-IN" sz="2400" b="1" dirty="0" smtClean="0"/>
              <a:t>For g &lt; 10:</a:t>
            </a:r>
          </a:p>
          <a:p>
            <a:pPr marL="0" indent="0">
              <a:buNone/>
            </a:pPr>
            <a:r>
              <a:rPr lang="en-IN" sz="2400" b="1" dirty="0" smtClean="0"/>
              <a:t>R(a,d): 0.7*[0.495*(a^2) – 2.547*a + 8.705</a:t>
            </a:r>
            <a:r>
              <a:rPr lang="en-IN" sz="2400" b="1" dirty="0"/>
              <a:t>]</a:t>
            </a:r>
            <a:r>
              <a:rPr lang="en-IN" sz="2400" b="1" dirty="0" smtClean="0"/>
              <a:t> + 0.3*[0.535*(d^2) - 2.393*d + 8.21</a:t>
            </a:r>
            <a:r>
              <a:rPr lang="en-IN" sz="2400" b="1" dirty="0"/>
              <a:t>]</a:t>
            </a:r>
            <a:endParaRPr lang="en-IN" sz="2400" b="1" dirty="0" smtClean="0"/>
          </a:p>
          <a:p>
            <a:pPr marL="0" indent="0">
              <a:buNone/>
            </a:pPr>
            <a:r>
              <a:rPr lang="en-IN" sz="2000" b="1" dirty="0">
                <a:solidFill>
                  <a:schemeClr val="tx1">
                    <a:lumMod val="75000"/>
                    <a:lumOff val="25000"/>
                  </a:schemeClr>
                </a:solidFill>
              </a:rPr>
              <a:t>d</a:t>
            </a:r>
            <a:r>
              <a:rPr lang="en-IN" sz="2000" b="1" dirty="0" smtClean="0">
                <a:solidFill>
                  <a:schemeClr val="tx1">
                    <a:lumMod val="75000"/>
                    <a:lumOff val="25000"/>
                  </a:schemeClr>
                </a:solidFill>
              </a:rPr>
              <a:t>= Director Rating</a:t>
            </a:r>
          </a:p>
          <a:p>
            <a:pPr marL="0" indent="0">
              <a:buNone/>
            </a:pPr>
            <a:r>
              <a:rPr lang="en-IN" sz="2000" b="1" dirty="0">
                <a:solidFill>
                  <a:schemeClr val="tx1">
                    <a:lumMod val="75000"/>
                    <a:lumOff val="25000"/>
                  </a:schemeClr>
                </a:solidFill>
              </a:rPr>
              <a:t>a</a:t>
            </a:r>
            <a:r>
              <a:rPr lang="en-IN" sz="2000" b="1" dirty="0" smtClean="0">
                <a:solidFill>
                  <a:schemeClr val="tx1">
                    <a:lumMod val="75000"/>
                    <a:lumOff val="25000"/>
                  </a:schemeClr>
                </a:solidFill>
              </a:rPr>
              <a:t>= Actor Rating</a:t>
            </a:r>
          </a:p>
          <a:p>
            <a:pPr marL="0" indent="0">
              <a:buNone/>
            </a:pPr>
            <a:r>
              <a:rPr lang="en-IN" sz="2000" b="1" dirty="0">
                <a:solidFill>
                  <a:schemeClr val="tx1">
                    <a:lumMod val="75000"/>
                    <a:lumOff val="25000"/>
                  </a:schemeClr>
                </a:solidFill>
              </a:rPr>
              <a:t>g</a:t>
            </a:r>
            <a:r>
              <a:rPr lang="en-IN" sz="2000" b="1" dirty="0" smtClean="0">
                <a:solidFill>
                  <a:schemeClr val="tx1">
                    <a:lumMod val="75000"/>
                    <a:lumOff val="25000"/>
                  </a:schemeClr>
                </a:solidFill>
              </a:rPr>
              <a:t>= Genre Label</a:t>
            </a:r>
          </a:p>
          <a:p>
            <a:pPr marL="0" indent="0">
              <a:buNone/>
            </a:pPr>
            <a:r>
              <a:rPr lang="en-IN" sz="2000" b="1" dirty="0" smtClean="0">
                <a:solidFill>
                  <a:schemeClr val="tx1">
                    <a:lumMod val="75000"/>
                    <a:lumOff val="25000"/>
                  </a:schemeClr>
                </a:solidFill>
              </a:rPr>
              <a:t>R()= Predicted Rating</a:t>
            </a:r>
            <a:endParaRPr lang="en-IN" sz="2000" b="1" dirty="0">
              <a:solidFill>
                <a:schemeClr val="tx1">
                  <a:lumMod val="75000"/>
                  <a:lumOff val="25000"/>
                </a:schemeClr>
              </a:solidFill>
            </a:endParaRPr>
          </a:p>
        </p:txBody>
      </p:sp>
    </p:spTree>
    <p:extLst>
      <p:ext uri="{BB962C8B-B14F-4D97-AF65-F5344CB8AC3E}">
        <p14:creationId xmlns:p14="http://schemas.microsoft.com/office/powerpoint/2010/main" val="2236570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a:t>
            </a:r>
            <a:endParaRPr lang="en-IN" dirty="0"/>
          </a:p>
        </p:txBody>
      </p:sp>
      <p:sp>
        <p:nvSpPr>
          <p:cNvPr id="3" name="Content Placeholder 2"/>
          <p:cNvSpPr>
            <a:spLocks noGrp="1"/>
          </p:cNvSpPr>
          <p:nvPr>
            <p:ph idx="1"/>
          </p:nvPr>
        </p:nvSpPr>
        <p:spPr>
          <a:xfrm>
            <a:off x="467544" y="1844824"/>
            <a:ext cx="8229600" cy="4104456"/>
          </a:xfrm>
          <a:solidFill>
            <a:schemeClr val="bg1"/>
          </a:solidFill>
        </p:spPr>
        <p:txBody>
          <a:bodyPr/>
          <a:lstStyle/>
          <a:p>
            <a:pPr marL="0" indent="0">
              <a:buNone/>
            </a:pPr>
            <a:r>
              <a:rPr lang="en-IN" dirty="0" smtClean="0"/>
              <a:t>Training Data:</a:t>
            </a:r>
          </a:p>
          <a:p>
            <a:pPr marL="0" indent="0">
              <a:buNone/>
            </a:pPr>
            <a:r>
              <a:rPr lang="en-IN" sz="2400" dirty="0" smtClean="0"/>
              <a:t>Dataset size: 120</a:t>
            </a:r>
          </a:p>
          <a:p>
            <a:pPr marL="0" indent="0">
              <a:buNone/>
            </a:pPr>
            <a:r>
              <a:rPr lang="el-GR" sz="2400" dirty="0" smtClean="0"/>
              <a:t>Σ</a:t>
            </a:r>
            <a:r>
              <a:rPr lang="en-IN" sz="2400" dirty="0" smtClean="0"/>
              <a:t>(Error)^2 = 276.4</a:t>
            </a:r>
          </a:p>
          <a:p>
            <a:pPr marL="0" indent="0">
              <a:buNone/>
            </a:pPr>
            <a:r>
              <a:rPr lang="en-IN" sz="2400" dirty="0" smtClean="0"/>
              <a:t>Maximum Error </a:t>
            </a:r>
            <a:r>
              <a:rPr lang="en-IN" sz="2400" smtClean="0"/>
              <a:t>= </a:t>
            </a:r>
            <a:r>
              <a:rPr lang="en-IN" sz="2400" smtClean="0"/>
              <a:t>3.87</a:t>
            </a:r>
            <a:endParaRPr lang="en-IN" sz="2400" dirty="0" smtClean="0"/>
          </a:p>
          <a:p>
            <a:pPr marL="0" indent="0">
              <a:buNone/>
            </a:pPr>
            <a:r>
              <a:rPr lang="en-IN" dirty="0" smtClean="0"/>
              <a:t>Test Data:</a:t>
            </a:r>
          </a:p>
          <a:p>
            <a:pPr marL="0" indent="0">
              <a:buNone/>
            </a:pPr>
            <a:r>
              <a:rPr lang="en-IN" sz="2400" dirty="0" smtClean="0"/>
              <a:t>Dataset size: 30</a:t>
            </a:r>
          </a:p>
          <a:p>
            <a:pPr marL="0" indent="0">
              <a:buNone/>
            </a:pPr>
            <a:r>
              <a:rPr lang="el-GR" sz="2400" dirty="0" smtClean="0"/>
              <a:t>Σ</a:t>
            </a:r>
            <a:r>
              <a:rPr lang="en-IN" sz="2400" dirty="0" smtClean="0"/>
              <a:t>(Error)^2 = 63.87</a:t>
            </a:r>
          </a:p>
          <a:p>
            <a:pPr marL="0" indent="0">
              <a:buNone/>
            </a:pPr>
            <a:r>
              <a:rPr lang="en-IN" sz="2400" dirty="0" smtClean="0"/>
              <a:t>Maximum Error = 2.03</a:t>
            </a:r>
            <a:endParaRPr lang="en-IN" sz="2400" dirty="0"/>
          </a:p>
        </p:txBody>
      </p:sp>
    </p:spTree>
    <p:extLst>
      <p:ext uri="{BB962C8B-B14F-4D97-AF65-F5344CB8AC3E}">
        <p14:creationId xmlns:p14="http://schemas.microsoft.com/office/powerpoint/2010/main" val="2995580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Further Tasks:</a:t>
            </a:r>
            <a:endParaRPr lang="en-IN" dirty="0"/>
          </a:p>
        </p:txBody>
      </p:sp>
      <p:sp>
        <p:nvSpPr>
          <p:cNvPr id="3" name="Content Placeholder 2"/>
          <p:cNvSpPr>
            <a:spLocks noGrp="1"/>
          </p:cNvSpPr>
          <p:nvPr>
            <p:ph idx="1"/>
          </p:nvPr>
        </p:nvSpPr>
        <p:spPr/>
        <p:txBody>
          <a:bodyPr/>
          <a:lstStyle/>
          <a:p>
            <a:r>
              <a:rPr lang="en-IN" dirty="0" smtClean="0">
                <a:solidFill>
                  <a:schemeClr val="tx1">
                    <a:lumMod val="75000"/>
                    <a:lumOff val="25000"/>
                  </a:schemeClr>
                </a:solidFill>
              </a:rPr>
              <a:t>Improvise the model to get better accuracy and make it apt for more cases/datasets.</a:t>
            </a:r>
          </a:p>
          <a:p>
            <a:r>
              <a:rPr lang="en-IN" dirty="0" smtClean="0">
                <a:solidFill>
                  <a:schemeClr val="tx1">
                    <a:lumMod val="75000"/>
                    <a:lumOff val="25000"/>
                  </a:schemeClr>
                </a:solidFill>
              </a:rPr>
              <a:t>Looking for patterns and classes in the dataset using machine learning algorithms such as SVM, K-Means clustering to get some useful information for predicting the IMDb Rating.</a:t>
            </a:r>
            <a:endParaRPr lang="en-IN" dirty="0">
              <a:solidFill>
                <a:schemeClr val="tx1">
                  <a:lumMod val="75000"/>
                  <a:lumOff val="25000"/>
                </a:schemeClr>
              </a:solidFill>
            </a:endParaRPr>
          </a:p>
        </p:txBody>
      </p:sp>
    </p:spTree>
    <p:extLst>
      <p:ext uri="{BB962C8B-B14F-4D97-AF65-F5344CB8AC3E}">
        <p14:creationId xmlns:p14="http://schemas.microsoft.com/office/powerpoint/2010/main" val="31683535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2780928"/>
            <a:ext cx="8229600" cy="1143000"/>
          </a:xfrm>
        </p:spPr>
        <p:txBody>
          <a:bodyPr>
            <a:normAutofit/>
          </a:bodyPr>
          <a:lstStyle/>
          <a:p>
            <a:endParaRPr lang="en-IN" sz="4800" dirty="0"/>
          </a:p>
        </p:txBody>
      </p:sp>
      <p:pic>
        <p:nvPicPr>
          <p:cNvPr id="2050" name="Picture 2" descr="C:\Users\Aman\AppData\Local\Microsoft\Windows\INetCache\IE\ULP7I0JO\thank-you[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80728"/>
            <a:ext cx="9144000" cy="572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43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Success Criteria</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solidFill>
                  <a:schemeClr val="tx1">
                    <a:lumMod val="75000"/>
                    <a:lumOff val="25000"/>
                  </a:schemeClr>
                </a:solidFill>
              </a:rPr>
              <a:t>	</a:t>
            </a:r>
            <a:r>
              <a:rPr lang="en-IN" dirty="0" smtClean="0">
                <a:solidFill>
                  <a:schemeClr val="tx1">
                    <a:lumMod val="75000"/>
                    <a:lumOff val="25000"/>
                  </a:schemeClr>
                </a:solidFill>
              </a:rPr>
              <a:t>Commercial </a:t>
            </a:r>
            <a:r>
              <a:rPr lang="en-IN" dirty="0" smtClean="0">
                <a:solidFill>
                  <a:schemeClr val="tx1">
                    <a:lumMod val="75000"/>
                    <a:lumOff val="25000"/>
                  </a:schemeClr>
                </a:solidFill>
              </a:rPr>
              <a:t>Success: The Revenue generated by the movie worldwide could possibly tell us about the success of the movie. More Revenue generated means more profit.</a:t>
            </a:r>
          </a:p>
          <a:p>
            <a:pPr marL="0" indent="0">
              <a:buNone/>
            </a:pPr>
            <a:r>
              <a:rPr lang="en-IN" dirty="0">
                <a:solidFill>
                  <a:schemeClr val="tx1">
                    <a:lumMod val="75000"/>
                    <a:lumOff val="25000"/>
                  </a:schemeClr>
                </a:solidFill>
              </a:rPr>
              <a:t>	</a:t>
            </a:r>
            <a:r>
              <a:rPr lang="en-IN" dirty="0" smtClean="0">
                <a:solidFill>
                  <a:schemeClr val="tx1">
                    <a:lumMod val="75000"/>
                    <a:lumOff val="25000"/>
                  </a:schemeClr>
                </a:solidFill>
              </a:rPr>
              <a:t>Public Opinion: The overall opinion of the common mass about the movie( e.g. IMDb Rating). Movies are meant for the entertainment of the audience, hence their opinion is most important.</a:t>
            </a:r>
            <a:endParaRPr lang="en-IN" dirty="0">
              <a:solidFill>
                <a:schemeClr val="tx1">
                  <a:lumMod val="75000"/>
                  <a:lumOff val="25000"/>
                </a:schemeClr>
              </a:solidFill>
            </a:endParaRPr>
          </a:p>
        </p:txBody>
      </p:sp>
      <p:pic>
        <p:nvPicPr>
          <p:cNvPr id="1026" name="Picture 2" descr="C:\Users\Aman\AppData\Local\Microsoft\Windows\INetCache\IE\GOQD1JUB\Green_check.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48" y="3474198"/>
            <a:ext cx="481236" cy="4812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man\AppData\Local\Microsoft\Windows\INetCache\IE\7HRQGV2L\Red-Cross[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48" y="1628800"/>
            <a:ext cx="566433" cy="48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21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Aim:</a:t>
            </a:r>
            <a:endParaRPr lang="en-IN" dirty="0"/>
          </a:p>
        </p:txBody>
      </p:sp>
      <p:sp>
        <p:nvSpPr>
          <p:cNvPr id="3" name="Content Placeholder 2"/>
          <p:cNvSpPr>
            <a:spLocks noGrp="1"/>
          </p:cNvSpPr>
          <p:nvPr>
            <p:ph idx="1"/>
          </p:nvPr>
        </p:nvSpPr>
        <p:spPr>
          <a:xfrm>
            <a:off x="457200" y="2636912"/>
            <a:ext cx="8229600" cy="3489251"/>
          </a:xfrm>
        </p:spPr>
        <p:txBody>
          <a:bodyPr/>
          <a:lstStyle/>
          <a:p>
            <a:pPr marL="0" indent="0">
              <a:buNone/>
            </a:pPr>
            <a:r>
              <a:rPr lang="en-IN" dirty="0" smtClean="0">
                <a:solidFill>
                  <a:schemeClr val="tx1">
                    <a:lumMod val="75000"/>
                    <a:lumOff val="25000"/>
                  </a:schemeClr>
                </a:solidFill>
              </a:rPr>
              <a:t>Prepare a mathematical model to predict the IMDb Rating of a Bollywood movie based on various parameters/data of the movie available to us before its official release to the public.</a:t>
            </a:r>
            <a:endParaRPr lang="en-IN" dirty="0">
              <a:solidFill>
                <a:schemeClr val="tx1">
                  <a:lumMod val="75000"/>
                  <a:lumOff val="25000"/>
                </a:schemeClr>
              </a:solidFill>
            </a:endParaRPr>
          </a:p>
        </p:txBody>
      </p:sp>
    </p:spTree>
    <p:extLst>
      <p:ext uri="{BB962C8B-B14F-4D97-AF65-F5344CB8AC3E}">
        <p14:creationId xmlns:p14="http://schemas.microsoft.com/office/powerpoint/2010/main" val="2694478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List of probable features for the model:</a:t>
            </a:r>
            <a:endParaRPr lang="en-IN" dirty="0"/>
          </a:p>
        </p:txBody>
      </p:sp>
      <p:sp>
        <p:nvSpPr>
          <p:cNvPr id="3" name="Content Placeholder 2"/>
          <p:cNvSpPr>
            <a:spLocks noGrp="1"/>
          </p:cNvSpPr>
          <p:nvPr>
            <p:ph idx="1"/>
          </p:nvPr>
        </p:nvSpPr>
        <p:spPr/>
        <p:txBody>
          <a:bodyPr/>
          <a:lstStyle/>
          <a:p>
            <a:r>
              <a:rPr lang="en-IN" dirty="0" smtClean="0"/>
              <a:t>Star Cast</a:t>
            </a:r>
          </a:p>
          <a:p>
            <a:r>
              <a:rPr lang="en-IN" dirty="0" smtClean="0"/>
              <a:t>Director</a:t>
            </a:r>
          </a:p>
          <a:p>
            <a:r>
              <a:rPr lang="en-IN" dirty="0" smtClean="0"/>
              <a:t>Genre</a:t>
            </a:r>
          </a:p>
          <a:p>
            <a:r>
              <a:rPr lang="en-IN" dirty="0" smtClean="0"/>
              <a:t>Movie length</a:t>
            </a:r>
          </a:p>
          <a:p>
            <a:r>
              <a:rPr lang="en-IN" dirty="0" smtClean="0"/>
              <a:t>Budget</a:t>
            </a:r>
          </a:p>
          <a:p>
            <a:r>
              <a:rPr lang="en-IN" dirty="0" smtClean="0">
                <a:solidFill>
                  <a:schemeClr val="tx2">
                    <a:lumMod val="40000"/>
                    <a:lumOff val="60000"/>
                  </a:schemeClr>
                </a:solidFill>
              </a:rPr>
              <a:t>Twitter</a:t>
            </a:r>
            <a:r>
              <a:rPr lang="en-IN" dirty="0" smtClean="0">
                <a:solidFill>
                  <a:schemeClr val="tx2">
                    <a:lumMod val="60000"/>
                    <a:lumOff val="40000"/>
                  </a:schemeClr>
                </a:solidFill>
              </a:rPr>
              <a:t> </a:t>
            </a:r>
            <a:r>
              <a:rPr lang="en-IN" dirty="0" smtClean="0">
                <a:solidFill>
                  <a:schemeClr val="tx2">
                    <a:lumMod val="40000"/>
                    <a:lumOff val="60000"/>
                  </a:schemeClr>
                </a:solidFill>
              </a:rPr>
              <a:t>Data</a:t>
            </a:r>
          </a:p>
          <a:p>
            <a:r>
              <a:rPr lang="en-IN" dirty="0" smtClean="0">
                <a:solidFill>
                  <a:srgbClr val="FF0000"/>
                </a:solidFill>
              </a:rPr>
              <a:t>YouTube Data</a:t>
            </a:r>
            <a:endParaRPr lang="en-IN" dirty="0">
              <a:solidFill>
                <a:srgbClr val="FF0000"/>
              </a:solidFill>
            </a:endParaRPr>
          </a:p>
        </p:txBody>
      </p:sp>
    </p:spTree>
    <p:extLst>
      <p:ext uri="{BB962C8B-B14F-4D97-AF65-F5344CB8AC3E}">
        <p14:creationId xmlns:p14="http://schemas.microsoft.com/office/powerpoint/2010/main" val="2202182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 Collection:</a:t>
            </a:r>
            <a:endParaRPr lang="en-IN" dirty="0"/>
          </a:p>
        </p:txBody>
      </p:sp>
      <p:sp>
        <p:nvSpPr>
          <p:cNvPr id="3" name="Content Placeholder 2"/>
          <p:cNvSpPr>
            <a:spLocks noGrp="1"/>
          </p:cNvSpPr>
          <p:nvPr>
            <p:ph idx="1"/>
          </p:nvPr>
        </p:nvSpPr>
        <p:spPr>
          <a:xfrm>
            <a:off x="457200" y="2348880"/>
            <a:ext cx="8229600" cy="3777283"/>
          </a:xfrm>
        </p:spPr>
        <p:txBody>
          <a:bodyPr/>
          <a:lstStyle/>
          <a:p>
            <a:r>
              <a:rPr lang="en-IN" dirty="0">
                <a:solidFill>
                  <a:schemeClr val="tx1">
                    <a:lumMod val="75000"/>
                    <a:lumOff val="25000"/>
                  </a:schemeClr>
                </a:solidFill>
              </a:rPr>
              <a:t>o</a:t>
            </a:r>
            <a:r>
              <a:rPr lang="en-IN" dirty="0" smtClean="0">
                <a:solidFill>
                  <a:schemeClr val="tx1">
                    <a:lumMod val="75000"/>
                    <a:lumOff val="25000"/>
                  </a:schemeClr>
                </a:solidFill>
              </a:rPr>
              <a:t>mdbapi.com: A third party online service which provides the user with various data about the movie such as its IMDb Rating, Star Cast, Genre, Title etc. This data has been collected from IMDb itself and available to us in JSON or XML format.</a:t>
            </a:r>
            <a:endParaRPr lang="en-IN" dirty="0">
              <a:solidFill>
                <a:schemeClr val="tx1">
                  <a:lumMod val="75000"/>
                  <a:lumOff val="25000"/>
                </a:schemeClr>
              </a:solidFill>
            </a:endParaRPr>
          </a:p>
        </p:txBody>
      </p:sp>
    </p:spTree>
    <p:extLst>
      <p:ext uri="{BB962C8B-B14F-4D97-AF65-F5344CB8AC3E}">
        <p14:creationId xmlns:p14="http://schemas.microsoft.com/office/powerpoint/2010/main" val="3729861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lnSpcReduction="10000"/>
          </a:bodyPr>
          <a:lstStyle/>
          <a:p>
            <a:r>
              <a:rPr lang="en-IN" dirty="0">
                <a:solidFill>
                  <a:schemeClr val="tx1">
                    <a:lumMod val="75000"/>
                    <a:lumOff val="25000"/>
                  </a:schemeClr>
                </a:solidFill>
              </a:rPr>
              <a:t>c</a:t>
            </a:r>
            <a:r>
              <a:rPr lang="en-IN" dirty="0" smtClean="0">
                <a:solidFill>
                  <a:schemeClr val="tx1">
                    <a:lumMod val="75000"/>
                    <a:lumOff val="25000"/>
                  </a:schemeClr>
                </a:solidFill>
              </a:rPr>
              <a:t>inemalytics.com: It’s a Bollywood movie database which provides us various data about the movie such as its Budget, Runtime, YouTube Trailer link etc. It is also available in JSON or XML format.</a:t>
            </a:r>
          </a:p>
          <a:p>
            <a:r>
              <a:rPr lang="en-IN" dirty="0" smtClean="0">
                <a:solidFill>
                  <a:srgbClr val="FF0000"/>
                </a:solidFill>
              </a:rPr>
              <a:t>YouTube data: YouTube pages with the movie trailer were downloaded and its views, likes and dislikes were scrapped from the page to be used as features.</a:t>
            </a:r>
            <a:endParaRPr lang="en-IN" dirty="0">
              <a:solidFill>
                <a:srgbClr val="FF0000"/>
              </a:solidFill>
            </a:endParaRPr>
          </a:p>
        </p:txBody>
      </p:sp>
    </p:spTree>
    <p:extLst>
      <p:ext uri="{BB962C8B-B14F-4D97-AF65-F5344CB8AC3E}">
        <p14:creationId xmlns:p14="http://schemas.microsoft.com/office/powerpoint/2010/main" val="3422040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lstStyle/>
          <a:p>
            <a:r>
              <a:rPr lang="en-IN" dirty="0" smtClean="0">
                <a:solidFill>
                  <a:schemeClr val="tx2">
                    <a:lumMod val="20000"/>
                    <a:lumOff val="80000"/>
                  </a:schemeClr>
                </a:solidFill>
              </a:rPr>
              <a:t>Twitter Data:</a:t>
            </a:r>
            <a:r>
              <a:rPr lang="en-IN" dirty="0">
                <a:solidFill>
                  <a:schemeClr val="tx2">
                    <a:lumMod val="40000"/>
                    <a:lumOff val="60000"/>
                  </a:schemeClr>
                </a:solidFill>
              </a:rPr>
              <a:t> </a:t>
            </a:r>
            <a:r>
              <a:rPr lang="en-IN" dirty="0" smtClean="0">
                <a:solidFill>
                  <a:schemeClr val="tx2">
                    <a:lumMod val="20000"/>
                    <a:lumOff val="80000"/>
                  </a:schemeClr>
                </a:solidFill>
              </a:rPr>
              <a:t>Unfortunately</a:t>
            </a:r>
            <a:r>
              <a:rPr lang="en-IN" dirty="0" smtClean="0">
                <a:solidFill>
                  <a:schemeClr val="tx2">
                    <a:lumMod val="40000"/>
                    <a:lumOff val="60000"/>
                  </a:schemeClr>
                </a:solidFill>
              </a:rPr>
              <a:t> </a:t>
            </a:r>
            <a:r>
              <a:rPr lang="en-IN" dirty="0">
                <a:solidFill>
                  <a:schemeClr val="tx2">
                    <a:lumMod val="20000"/>
                    <a:lumOff val="80000"/>
                  </a:schemeClr>
                </a:solidFill>
              </a:rPr>
              <a:t>t</a:t>
            </a:r>
            <a:r>
              <a:rPr lang="en-IN" dirty="0" smtClean="0">
                <a:solidFill>
                  <a:schemeClr val="tx2">
                    <a:lumMod val="20000"/>
                    <a:lumOff val="80000"/>
                  </a:schemeClr>
                </a:solidFill>
              </a:rPr>
              <a:t>he datasets suitable for our use was not available and the Twitter API did not provide historic data. We were unable to use Twitter data in our model.</a:t>
            </a:r>
            <a:endParaRPr lang="en-IN" dirty="0">
              <a:solidFill>
                <a:schemeClr val="tx2">
                  <a:lumMod val="40000"/>
                  <a:lumOff val="60000"/>
                </a:schemeClr>
              </a:solidFill>
            </a:endParaRPr>
          </a:p>
        </p:txBody>
      </p:sp>
    </p:spTree>
    <p:extLst>
      <p:ext uri="{BB962C8B-B14F-4D97-AF65-F5344CB8AC3E}">
        <p14:creationId xmlns:p14="http://schemas.microsoft.com/office/powerpoint/2010/main" val="3584128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Analysis:</a:t>
            </a:r>
            <a:endParaRPr lang="en-IN" dirty="0"/>
          </a:p>
        </p:txBody>
      </p:sp>
      <p:sp>
        <p:nvSpPr>
          <p:cNvPr id="3" name="Content Placeholder 2"/>
          <p:cNvSpPr>
            <a:spLocks noGrp="1"/>
          </p:cNvSpPr>
          <p:nvPr>
            <p:ph idx="1"/>
          </p:nvPr>
        </p:nvSpPr>
        <p:spPr/>
        <p:txBody>
          <a:bodyPr/>
          <a:lstStyle/>
          <a:p>
            <a:pPr marL="0" indent="0">
              <a:buNone/>
            </a:pPr>
            <a:r>
              <a:rPr lang="en-IN" dirty="0" smtClean="0">
                <a:solidFill>
                  <a:schemeClr val="tx1">
                    <a:lumMod val="75000"/>
                    <a:lumOff val="25000"/>
                  </a:schemeClr>
                </a:solidFill>
              </a:rPr>
              <a:t>Various features like Star Cast, Genre, Movie Trailer views and likes were taken into account individually and their variation with the IMDb Rating was analysed. </a:t>
            </a:r>
            <a:endParaRPr lang="en-IN" dirty="0">
              <a:solidFill>
                <a:schemeClr val="tx1">
                  <a:lumMod val="75000"/>
                  <a:lumOff val="25000"/>
                </a:schemeClr>
              </a:solidFill>
            </a:endParaRPr>
          </a:p>
        </p:txBody>
      </p:sp>
    </p:spTree>
    <p:extLst>
      <p:ext uri="{BB962C8B-B14F-4D97-AF65-F5344CB8AC3E}">
        <p14:creationId xmlns:p14="http://schemas.microsoft.com/office/powerpoint/2010/main" val="4291799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634</Words>
  <Application>Microsoft Office PowerPoint</Application>
  <PresentationFormat>On-screen Show (4:3)</PresentationFormat>
  <Paragraphs>73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Movie/Project Success Prediction</vt:lpstr>
      <vt:lpstr>Abstract</vt:lpstr>
      <vt:lpstr>Success Criteria</vt:lpstr>
      <vt:lpstr>Aim:</vt:lpstr>
      <vt:lpstr>List of probable features for the model:</vt:lpstr>
      <vt:lpstr>Data Collection:</vt:lpstr>
      <vt:lpstr>Data Collection:</vt:lpstr>
      <vt:lpstr>Data Collection:</vt:lpstr>
      <vt:lpstr>Feature Analysis:</vt:lpstr>
      <vt:lpstr>Feature: Star Cast</vt:lpstr>
      <vt:lpstr>Feature: Director</vt:lpstr>
      <vt:lpstr>Feature: Budget</vt:lpstr>
      <vt:lpstr>Feature: Movie Length</vt:lpstr>
      <vt:lpstr>Feature: Trailer Views </vt:lpstr>
      <vt:lpstr>Feature: Trailer Likes</vt:lpstr>
      <vt:lpstr>Feature: Genre</vt:lpstr>
      <vt:lpstr>Feature: Genre (Contd.)</vt:lpstr>
      <vt:lpstr>Fitting Polynomials:</vt:lpstr>
      <vt:lpstr>Final Model:</vt:lpstr>
      <vt:lpstr>Model:</vt:lpstr>
      <vt:lpstr>Error:</vt:lpstr>
      <vt:lpstr>Further Tasks: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dc:title>
  <dc:creator>Aman Pratik</dc:creator>
  <cp:lastModifiedBy>Aman Pratik</cp:lastModifiedBy>
  <cp:revision>105</cp:revision>
  <dcterms:created xsi:type="dcterms:W3CDTF">2016-06-21T03:59:04Z</dcterms:created>
  <dcterms:modified xsi:type="dcterms:W3CDTF">2016-06-21T18:44:50Z</dcterms:modified>
</cp:coreProperties>
</file>