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sldIdLst>
    <p:sldId id="271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8288000" cy="10287000"/>
  <p:notesSz cx="6858000" cy="9144000"/>
  <p:embeddedFontLst>
    <p:embeddedFont>
      <p:font typeface="Alata" panose="020B0604020202020204" charset="0"/>
      <p:regular r:id="rId15"/>
    </p:embeddedFont>
    <p:embeddedFont>
      <p:font typeface="Calisto MT" panose="02040603050505030304" pitchFamily="18" charset="0"/>
      <p:regular r:id="rId16"/>
      <p:bold r:id="rId17"/>
      <p:italic r:id="rId18"/>
      <p:boldItalic r:id="rId19"/>
    </p:embeddedFont>
    <p:embeddedFont>
      <p:font typeface="Glacial Indifference" panose="020B0604020202020204" charset="0"/>
      <p:regular r:id="rId20"/>
    </p:embeddedFont>
    <p:embeddedFont>
      <p:font typeface="Glacial Indifference Bold" panose="020B0604020202020204" charset="0"/>
      <p:regular r:id="rId21"/>
    </p:embeddedFont>
    <p:embeddedFont>
      <p:font typeface="Wingdings 2" panose="05020102010507070707" pitchFamily="18" charset="2"/>
      <p:regular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7" d="100"/>
          <a:sy n="47" d="100"/>
        </p:scale>
        <p:origin x="1138" y="2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6040" y="2654311"/>
            <a:ext cx="14160051" cy="2743202"/>
          </a:xfrm>
        </p:spPr>
        <p:txBody>
          <a:bodyPr anchor="b">
            <a:normAutofit/>
          </a:bodyPr>
          <a:lstStyle>
            <a:lvl1pPr algn="ctr">
              <a:defRPr sz="8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6040" y="5397509"/>
            <a:ext cx="14160051" cy="1574801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1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25" y="821711"/>
            <a:ext cx="15212699" cy="57252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709" y="6847883"/>
            <a:ext cx="15532989" cy="815208"/>
          </a:xfrm>
        </p:spPr>
        <p:txBody>
          <a:bodyPr anchor="b">
            <a:normAutofit/>
          </a:bodyPr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54024" y="1042514"/>
            <a:ext cx="14768019" cy="5288507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000"/>
            </a:lvl1pPr>
            <a:lvl2pPr marL="685800" indent="0">
              <a:buNone/>
              <a:defRPr sz="3000"/>
            </a:lvl2pPr>
            <a:lvl3pPr marL="1371600" indent="0">
              <a:buNone/>
              <a:defRPr sz="30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93" y="7663092"/>
            <a:ext cx="15530643" cy="1023708"/>
          </a:xfrm>
        </p:spPr>
        <p:txBody>
          <a:bodyPr anchor="t"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6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93" y="912656"/>
            <a:ext cx="15530643" cy="5301516"/>
          </a:xfrm>
        </p:spPr>
        <p:txBody>
          <a:bodyPr anchor="ctr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92" y="6442770"/>
            <a:ext cx="15530645" cy="2252739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0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18" y="914400"/>
            <a:ext cx="13954128" cy="4489356"/>
          </a:xfrm>
        </p:spPr>
        <p:txBody>
          <a:bodyPr anchor="ctr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580967" y="5415049"/>
            <a:ext cx="13128449" cy="79912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92" y="6456530"/>
            <a:ext cx="15530645" cy="22342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85900" y="132719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57074" y="439238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7529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92" y="3190414"/>
            <a:ext cx="15530645" cy="376775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77" y="6975834"/>
            <a:ext cx="15528299" cy="1710966"/>
          </a:xfrm>
        </p:spPr>
        <p:txBody>
          <a:bodyPr anchor="t"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2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70693" y="914400"/>
            <a:ext cx="15530643" cy="1455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70693" y="2828925"/>
            <a:ext cx="4951476" cy="864393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70693" y="3857625"/>
            <a:ext cx="4951476" cy="4829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70067" y="2828925"/>
            <a:ext cx="4951476" cy="864393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662153" y="3857625"/>
            <a:ext cx="4951476" cy="4829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949858" y="2828925"/>
            <a:ext cx="4951476" cy="864393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1949858" y="3857625"/>
            <a:ext cx="4951476" cy="4829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97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943" y="2727322"/>
            <a:ext cx="5009958" cy="2771777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700" y="2727322"/>
            <a:ext cx="5009958" cy="2771777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077" y="2727322"/>
            <a:ext cx="5009958" cy="2771777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370692" y="914400"/>
            <a:ext cx="15530645" cy="1455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70693" y="5856159"/>
            <a:ext cx="4951476" cy="864393"/>
          </a:xfrm>
        </p:spPr>
        <p:txBody>
          <a:bodyPr anchor="b">
            <a:noAutofit/>
          </a:bodyPr>
          <a:lstStyle>
            <a:lvl1pPr marL="0" indent="0" algn="ctr">
              <a:buNone/>
              <a:defRPr sz="30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527153" y="2908377"/>
            <a:ext cx="4638552" cy="2404431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70693" y="6720553"/>
            <a:ext cx="4951476" cy="196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4182" y="5856159"/>
            <a:ext cx="4951476" cy="864393"/>
          </a:xfrm>
        </p:spPr>
        <p:txBody>
          <a:bodyPr anchor="b">
            <a:noAutofit/>
          </a:bodyPr>
          <a:lstStyle>
            <a:lvl1pPr marL="0" indent="0" algn="ctr">
              <a:buNone/>
              <a:defRPr sz="30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818615" y="2908641"/>
            <a:ext cx="4638552" cy="2412246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62153" y="6720551"/>
            <a:ext cx="4951476" cy="196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950046" y="5856159"/>
            <a:ext cx="4951476" cy="864393"/>
          </a:xfrm>
        </p:spPr>
        <p:txBody>
          <a:bodyPr anchor="b">
            <a:noAutofit/>
          </a:bodyPr>
          <a:lstStyle>
            <a:lvl1pPr marL="0" indent="0" algn="ctr">
              <a:buNone/>
              <a:defRPr sz="30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2113547" y="2901648"/>
            <a:ext cx="4638552" cy="2410941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1949858" y="6720548"/>
            <a:ext cx="4951476" cy="1966253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80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93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474603" y="914399"/>
            <a:ext cx="3426731" cy="7772402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694" y="914399"/>
            <a:ext cx="11875308" cy="777240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2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8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2" y="2641601"/>
            <a:ext cx="14385825" cy="2743220"/>
          </a:xfrm>
        </p:spPr>
        <p:txBody>
          <a:bodyPr anchor="b"/>
          <a:lstStyle>
            <a:lvl1pPr algn="ctr">
              <a:defRPr sz="6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5384819"/>
            <a:ext cx="14385825" cy="2260581"/>
          </a:xfrm>
        </p:spPr>
        <p:txBody>
          <a:bodyPr anchor="t"/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02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693" y="2598674"/>
            <a:ext cx="7590746" cy="608812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04339" y="2598674"/>
            <a:ext cx="7596998" cy="608812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1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693" y="2601760"/>
            <a:ext cx="7633608" cy="6223154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728" y="2601760"/>
            <a:ext cx="7633608" cy="62231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808" y="2752881"/>
            <a:ext cx="7314516" cy="817326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8808" y="3570206"/>
            <a:ext cx="7314516" cy="5116595"/>
          </a:xfrm>
        </p:spPr>
        <p:txBody>
          <a:bodyPr anchor="t"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42451" y="2752882"/>
            <a:ext cx="7342995" cy="817325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42451" y="3570206"/>
            <a:ext cx="7342995" cy="5116595"/>
          </a:xfrm>
        </p:spPr>
        <p:txBody>
          <a:bodyPr anchor="t"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0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6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1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93" y="914400"/>
            <a:ext cx="5560334" cy="2732877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3450" y="914400"/>
            <a:ext cx="9617886" cy="7772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93" y="3647277"/>
            <a:ext cx="5560334" cy="5039522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9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498" y="914400"/>
            <a:ext cx="5376249" cy="78072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93" y="914885"/>
            <a:ext cx="8902424" cy="2744007"/>
          </a:xfrm>
        </p:spPr>
        <p:txBody>
          <a:bodyPr anchor="b">
            <a:noAutofit/>
          </a:bodyPr>
          <a:lstStyle>
            <a:lvl1pPr algn="ctr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163827" y="1145553"/>
            <a:ext cx="4913627" cy="7369233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93" y="3658891"/>
            <a:ext cx="8902424" cy="5064201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9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harpenSoften amount="-50000"/>
                    </a14:imgEffect>
                    <a14:imgEffect>
                      <a14:colorTemperature colorTemp="9443"/>
                    </a14:imgEffect>
                    <a14:imgEffect>
                      <a14:saturation sat="115000"/>
                    </a14:imgEffect>
                    <a14:imgEffect>
                      <a14:brightnessContrast bright="-15000" contrast="4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0693" y="914400"/>
            <a:ext cx="15530643" cy="14556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693" y="2598674"/>
            <a:ext cx="15530643" cy="608812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518104" y="8824913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0693" y="8824913"/>
            <a:ext cx="1000929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71017" y="8824913"/>
            <a:ext cx="113031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439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685800" rtl="0" eaLnBrk="1" latinLnBrk="0" hangingPunct="1">
        <a:spcBef>
          <a:spcPct val="0"/>
        </a:spcBef>
        <a:buNone/>
        <a:defRPr sz="6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459000" algn="l" defTabSz="685800" rtl="0" eaLnBrk="1" latinLnBrk="0" hangingPunct="1">
        <a:spcBef>
          <a:spcPct val="20000"/>
        </a:spcBef>
        <a:spcAft>
          <a:spcPts val="900"/>
        </a:spcAft>
        <a:buClr>
          <a:schemeClr val="tx2"/>
        </a:buClr>
        <a:buSzPct val="70000"/>
        <a:buFont typeface="Wingdings 2" charset="2"/>
        <a:buChar char=""/>
        <a:defRPr sz="3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1080000" indent="-405000" algn="l" defTabSz="685800" rtl="0" eaLnBrk="1" latinLnBrk="0" hangingPunct="1">
        <a:spcBef>
          <a:spcPct val="20000"/>
        </a:spcBef>
        <a:spcAft>
          <a:spcPts val="900"/>
        </a:spcAft>
        <a:buClr>
          <a:schemeClr val="tx2"/>
        </a:buClr>
        <a:buSzPct val="70000"/>
        <a:buFont typeface="Wingdings 2" charset="2"/>
        <a:buChar char=""/>
        <a:defRPr sz="2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539000" indent="-324000" algn="l" defTabSz="685800" rtl="0" eaLnBrk="1" latinLnBrk="0" hangingPunct="1">
        <a:spcBef>
          <a:spcPct val="20000"/>
        </a:spcBef>
        <a:spcAft>
          <a:spcPts val="900"/>
        </a:spcAft>
        <a:buClr>
          <a:schemeClr val="tx2"/>
        </a:buClr>
        <a:buSzPct val="70000"/>
        <a:buFont typeface="Wingdings 2" charset="2"/>
        <a:buChar char=""/>
        <a:defRPr sz="2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2079000" indent="-324000" algn="l" defTabSz="685800" rtl="0" eaLnBrk="1" latinLnBrk="0" hangingPunct="1">
        <a:spcBef>
          <a:spcPct val="20000"/>
        </a:spcBef>
        <a:spcAft>
          <a:spcPts val="9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2511000" indent="-324000" algn="l" defTabSz="685800" rtl="0" eaLnBrk="1" latinLnBrk="0" hangingPunct="1">
        <a:spcBef>
          <a:spcPct val="20000"/>
        </a:spcBef>
        <a:spcAft>
          <a:spcPts val="9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30219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36027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41835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46593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25E4C-18CC-8BDC-A784-2DF5FA31C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B36AA3A-1952-C299-49B8-D5BA58188F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8288001" cy="10287000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D23A464B-E2C8-8318-7E42-3330BD78193F}"/>
              </a:ext>
            </a:extLst>
          </p:cNvPr>
          <p:cNvGrpSpPr/>
          <p:nvPr/>
        </p:nvGrpSpPr>
        <p:grpSpPr>
          <a:xfrm>
            <a:off x="9043355" y="866041"/>
            <a:ext cx="201287" cy="2401861"/>
            <a:chOff x="0" y="0"/>
            <a:chExt cx="12543" cy="1001547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5F339173-0A14-4B94-B9DA-045F176D443D}"/>
                </a:ext>
              </a:extLst>
            </p:cNvPr>
            <p:cNvSpPr/>
            <p:nvPr/>
          </p:nvSpPr>
          <p:spPr>
            <a:xfrm>
              <a:off x="0" y="0"/>
              <a:ext cx="12543" cy="1001547"/>
            </a:xfrm>
            <a:custGeom>
              <a:avLst/>
              <a:gdLst/>
              <a:ahLst/>
              <a:cxnLst/>
              <a:rect l="l" t="t" r="r" b="b"/>
              <a:pathLst>
                <a:path w="12543" h="1001547">
                  <a:moveTo>
                    <a:pt x="0" y="0"/>
                  </a:moveTo>
                  <a:lnTo>
                    <a:pt x="12543" y="0"/>
                  </a:lnTo>
                  <a:lnTo>
                    <a:pt x="12543" y="1001547"/>
                  </a:lnTo>
                  <a:lnTo>
                    <a:pt x="0" y="1001547"/>
                  </a:lnTo>
                  <a:close/>
                </a:path>
              </a:pathLst>
            </a:custGeom>
            <a:solidFill>
              <a:schemeClr val="bg1"/>
            </a:solidFill>
          </p:spPr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57370879-9910-563A-B1EA-6389DCEADA87}"/>
                </a:ext>
              </a:extLst>
            </p:cNvPr>
            <p:cNvSpPr txBox="1"/>
            <p:nvPr/>
          </p:nvSpPr>
          <p:spPr>
            <a:xfrm>
              <a:off x="0" y="-38100"/>
              <a:ext cx="12543" cy="10396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C151CCFE-FF42-97F7-3A31-A8ECFF7896BA}"/>
              </a:ext>
            </a:extLst>
          </p:cNvPr>
          <p:cNvSpPr txBox="1"/>
          <p:nvPr/>
        </p:nvSpPr>
        <p:spPr>
          <a:xfrm>
            <a:off x="9412875" y="765884"/>
            <a:ext cx="9359634" cy="2602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430"/>
              </a:lnSpc>
              <a:spcBef>
                <a:spcPct val="0"/>
              </a:spcBef>
            </a:pPr>
            <a:r>
              <a:rPr lang="en-US" sz="7450" spc="804" dirty="0">
                <a:solidFill>
                  <a:schemeClr val="bg1"/>
                </a:solidFill>
                <a:latin typeface="Alata"/>
                <a:ea typeface="Alata"/>
                <a:cs typeface="Alata"/>
                <a:sym typeface="Alata"/>
              </a:rPr>
              <a:t>RAILWAY COMPLAINT BOT</a:t>
            </a:r>
          </a:p>
        </p:txBody>
      </p:sp>
    </p:spTree>
    <p:extLst>
      <p:ext uri="{BB962C8B-B14F-4D97-AF65-F5344CB8AC3E}">
        <p14:creationId xmlns:p14="http://schemas.microsoft.com/office/powerpoint/2010/main" val="1412117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710DC9-511B-FA5B-8C28-E9D27B5CAAB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2030"/>
            <a:ext cx="18288000" cy="1026497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D1415E-B477-4029-A4F8-9523E5B53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2676"/>
            <a:ext cx="15530643" cy="148764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Impact of the Solution Proposed</a:t>
            </a:r>
            <a:br>
              <a:rPr lang="en-US" b="1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88B8D-E74A-F4D1-9516-EE0EC548D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4400" y="2294056"/>
            <a:ext cx="15530643" cy="6956629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 Improved Efficiency – Automates complaint classification, reducing manual effort and processing time.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 Enhanced Accuracy – Utilizes LLM-based classification and speech-to-text for precise complaint handling.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 Better Customer Experience – Faster resolution leads to higher customer satisfaction and reduced frustration.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 Scalability – Handles a large volume of complaints efficiently, making it suitable for enterprise applications.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 Cost Reduction – Reduces dependency on manual workforce, optimizing operational costs.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 Data-Driven Insights – Helps organizations identify common issues and improve services based on complaint trends.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477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0E305D1-6D2B-F85D-F6CD-D2BDDED5A0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2030"/>
            <a:ext cx="18288000" cy="1026497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4709EA-7EF8-2247-3335-5AE1EACE4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1175657"/>
            <a:ext cx="15530643" cy="13716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Future Outlook</a:t>
            </a:r>
            <a:br>
              <a:rPr lang="en-US" b="1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DF943-D23E-E0D3-B6E6-22EBF5D54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600" y="1409702"/>
            <a:ext cx="15530645" cy="7514409"/>
          </a:xfrm>
        </p:spPr>
        <p:txBody>
          <a:bodyPr/>
          <a:lstStyle/>
          <a:p>
            <a:pPr algn="l"/>
            <a:endParaRPr lang="en-US" b="1" dirty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</a:rPr>
              <a:t>Emotion &amp; Sentiment Analysis – Integrating AI to detect customer emotions and prioritize urgent complaints.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</a:rPr>
              <a:t>Automated Resolution Suggestions – Enhancing the system to suggest solutions based on past resolved cases.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</a:rPr>
              <a:t> Integration with Chatbots &amp; Voice Assistants – Enabling real-time complaint registration and tracking via AI-driven chatbots and voice assistants.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</a:rPr>
              <a:t> Adaptive Learning – Continuously improving complaint classification accuracy using feedback and reinforcement learning.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</a:rPr>
              <a:t> Blockchain for Transparency – Ensuring secure and tamper-proof complaint handling and resolution tracking.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</a:rPr>
              <a:t> Self-Service Portal – Empowering users to resolve common complaints without human intervention.</a:t>
            </a:r>
          </a:p>
          <a:p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334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F4237C-15E1-5C49-F4B0-DB942232B88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2030"/>
            <a:ext cx="18288000" cy="1026497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E2EFA3-E44B-9946-EB94-5DFFAA353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1500486"/>
            <a:ext cx="15530643" cy="1411444"/>
          </a:xfrm>
        </p:spPr>
        <p:txBody>
          <a:bodyPr/>
          <a:lstStyle/>
          <a:p>
            <a:pPr algn="l"/>
            <a:r>
              <a:rPr lang="en-IN" dirty="0">
                <a:solidFill>
                  <a:schemeClr val="tx1"/>
                </a:solidFill>
              </a:rPr>
              <a:t>Individual Contributions: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F4A96-F0A7-ACF4-37F8-C8B25E377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0692" y="2552700"/>
            <a:ext cx="15530645" cy="6142809"/>
          </a:xfrm>
        </p:spPr>
        <p:txBody>
          <a:bodyPr>
            <a:normAutofit/>
          </a:bodyPr>
          <a:lstStyle/>
          <a:p>
            <a:pPr marL="342900" lvl="0" indent="-342900" algn="l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en-IN" sz="320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3200" b="1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Rajesh and Sagar</a:t>
            </a:r>
            <a:r>
              <a:rPr lang="en-IN" sz="320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focused on the coding part. They worked on AI development and report preparation, ensuring the functionality of key components.</a:t>
            </a:r>
            <a:br>
              <a:rPr lang="en-IN" sz="320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sz="3200" u="none" strike="noStrik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l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en-IN" sz="3200" b="1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Nishith and Kartik</a:t>
            </a:r>
            <a:r>
              <a:rPr lang="en-IN" sz="320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handled architecture design using specialized software, studied the Railway </a:t>
            </a:r>
            <a:r>
              <a:rPr lang="en-IN" sz="3200" u="none" strike="noStrike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Madath</a:t>
            </a:r>
            <a:r>
              <a:rPr lang="en-IN" sz="320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platform, and contributed to coding.</a:t>
            </a:r>
            <a:br>
              <a:rPr lang="en-IN" sz="320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sz="3200" u="none" strike="noStrik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l">
              <a:lnSpc>
                <a:spcPct val="115000"/>
              </a:lnSpc>
              <a:spcAft>
                <a:spcPts val="1200"/>
              </a:spcAft>
              <a:buFont typeface="Arial" panose="020B0604020202020204" pitchFamily="34" charset="0"/>
              <a:buChar char="●"/>
            </a:pPr>
            <a:r>
              <a:rPr lang="en-IN" sz="3200" b="1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Vidyasagar</a:t>
            </a:r>
            <a:r>
              <a:rPr lang="en-IN" sz="320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created the PowerPoint presentation, organizing content and designing slides for clarity.</a:t>
            </a:r>
            <a:endParaRPr lang="en-I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243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A00761-6C3C-6823-A6E2-D169DC9815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076" y="32657"/>
            <a:ext cx="18200076" cy="1028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42A84B-C4B3-E22C-A0E0-38EDE900B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332" y="6362698"/>
            <a:ext cx="6573336" cy="1426029"/>
          </a:xfrm>
        </p:spPr>
        <p:txBody>
          <a:bodyPr>
            <a:noAutofit/>
          </a:bodyPr>
          <a:lstStyle/>
          <a:p>
            <a:r>
              <a:rPr lang="en-IN" sz="9600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3718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B3BD515-A27C-8A92-0B62-545239EE9B1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7999" cy="102870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992411" y="1555294"/>
            <a:ext cx="6349525" cy="1095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85"/>
              </a:lnSpc>
              <a:spcBef>
                <a:spcPct val="0"/>
              </a:spcBef>
            </a:pPr>
            <a:r>
              <a:rPr lang="en-US" sz="6417" spc="417" dirty="0">
                <a:latin typeface="Alata"/>
                <a:ea typeface="Alata"/>
                <a:cs typeface="Alata"/>
                <a:sym typeface="Alata"/>
              </a:rPr>
              <a:t>Overview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09404" y="2628900"/>
            <a:ext cx="6267634" cy="48099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53892" lvl="1" indent="-326946" algn="l">
              <a:lnSpc>
                <a:spcPts val="4240"/>
              </a:lnSpc>
              <a:buFont typeface="Arial"/>
              <a:buChar char="•"/>
            </a:pPr>
            <a:r>
              <a:rPr lang="en-US" sz="2800" spc="215" dirty="0">
                <a:latin typeface="Glacial Indifference"/>
                <a:ea typeface="Glacial Indifference"/>
                <a:cs typeface="Glacial Indifference"/>
                <a:sym typeface="Glacial Indifference"/>
              </a:rPr>
              <a:t>Problem Statement</a:t>
            </a:r>
          </a:p>
          <a:p>
            <a:pPr marL="653892" lvl="1" indent="-326946" algn="l">
              <a:lnSpc>
                <a:spcPts val="4240"/>
              </a:lnSpc>
              <a:buFont typeface="Arial"/>
              <a:buChar char="•"/>
            </a:pPr>
            <a:r>
              <a:rPr lang="en-US" sz="3028" spc="215" dirty="0">
                <a:latin typeface="Glacial Indifference"/>
                <a:ea typeface="Glacial Indifference"/>
                <a:cs typeface="Glacial Indifference"/>
                <a:sym typeface="Glacial Indifference"/>
              </a:rPr>
              <a:t>Approaches Taken to arrive at Solution</a:t>
            </a:r>
          </a:p>
          <a:p>
            <a:pPr marL="653892" lvl="1" indent="-326946" algn="l">
              <a:lnSpc>
                <a:spcPts val="4240"/>
              </a:lnSpc>
              <a:buFont typeface="Arial"/>
              <a:buChar char="•"/>
            </a:pPr>
            <a:r>
              <a:rPr lang="en-US" sz="3028" spc="215" dirty="0">
                <a:latin typeface="Glacial Indifference"/>
                <a:ea typeface="Glacial Indifference"/>
                <a:cs typeface="Glacial Indifference"/>
                <a:sym typeface="Glacial Indifference"/>
              </a:rPr>
              <a:t>Tech Stack Used</a:t>
            </a:r>
          </a:p>
          <a:p>
            <a:pPr marL="653892" lvl="1" indent="-326946" algn="l">
              <a:lnSpc>
                <a:spcPts val="4240"/>
              </a:lnSpc>
              <a:buFont typeface="Arial"/>
              <a:buChar char="•"/>
            </a:pPr>
            <a:r>
              <a:rPr lang="en-US" sz="3028" spc="215" dirty="0">
                <a:latin typeface="Glacial Indifference"/>
                <a:ea typeface="Glacial Indifference"/>
                <a:cs typeface="Glacial Indifference"/>
                <a:sym typeface="Glacial Indifference"/>
              </a:rPr>
              <a:t>How 5 Frameworks Helped</a:t>
            </a:r>
          </a:p>
          <a:p>
            <a:pPr marL="653892" lvl="1" indent="-326946" algn="l">
              <a:lnSpc>
                <a:spcPts val="4240"/>
              </a:lnSpc>
              <a:buFont typeface="Arial"/>
              <a:buChar char="•"/>
            </a:pPr>
            <a:r>
              <a:rPr lang="en-US" sz="3028" spc="215" dirty="0">
                <a:latin typeface="Glacial Indifference"/>
                <a:ea typeface="Glacial Indifference"/>
                <a:cs typeface="Glacial Indifference"/>
                <a:sym typeface="Glacial Indifference"/>
              </a:rPr>
              <a:t>Challenges Faced</a:t>
            </a:r>
          </a:p>
          <a:p>
            <a:pPr marL="653892" lvl="1" indent="-326946" algn="l">
              <a:lnSpc>
                <a:spcPts val="4240"/>
              </a:lnSpc>
              <a:buFont typeface="Arial"/>
              <a:buChar char="•"/>
            </a:pPr>
            <a:r>
              <a:rPr lang="en-US" sz="3028" spc="215" dirty="0">
                <a:latin typeface="Glacial Indifference"/>
                <a:ea typeface="Glacial Indifference"/>
                <a:cs typeface="Glacial Indifference"/>
                <a:sym typeface="Glacial Indifference"/>
              </a:rPr>
              <a:t>Impact of Solution Proposed</a:t>
            </a:r>
          </a:p>
          <a:p>
            <a:pPr marL="653892" lvl="1" indent="-326946" algn="l">
              <a:lnSpc>
                <a:spcPts val="4240"/>
              </a:lnSpc>
              <a:buFont typeface="Arial"/>
              <a:buChar char="•"/>
            </a:pPr>
            <a:r>
              <a:rPr lang="en-US" sz="3028" spc="215" dirty="0">
                <a:latin typeface="Glacial Indifference"/>
                <a:ea typeface="Glacial Indifference"/>
                <a:cs typeface="Glacial Indifference"/>
                <a:sym typeface="Glacial Indifference"/>
              </a:rPr>
              <a:t>Future Outlook</a:t>
            </a:r>
          </a:p>
          <a:p>
            <a:pPr marL="653892" lvl="1" indent="-326946" algn="l">
              <a:lnSpc>
                <a:spcPts val="4240"/>
              </a:lnSpc>
              <a:buFont typeface="Arial"/>
              <a:buChar char="•"/>
            </a:pPr>
            <a:r>
              <a:rPr lang="en-US" sz="3028" spc="215" dirty="0">
                <a:latin typeface="Glacial Indifference"/>
                <a:ea typeface="Glacial Indifference"/>
                <a:cs typeface="Glacial Indifference"/>
                <a:sym typeface="Glacial Indifference"/>
              </a:rPr>
              <a:t>Individual Contributions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781800" y="2628900"/>
            <a:ext cx="1408971" cy="53485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40"/>
              </a:lnSpc>
            </a:pPr>
            <a:r>
              <a:rPr lang="en-US" sz="3028" b="1" spc="215" dirty="0"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02</a:t>
            </a:r>
          </a:p>
          <a:p>
            <a:pPr algn="ctr">
              <a:lnSpc>
                <a:spcPts val="4240"/>
              </a:lnSpc>
            </a:pPr>
            <a:r>
              <a:rPr lang="en-US" sz="3028" b="1" spc="215" dirty="0"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04</a:t>
            </a:r>
          </a:p>
          <a:p>
            <a:pPr algn="ctr">
              <a:lnSpc>
                <a:spcPts val="4240"/>
              </a:lnSpc>
            </a:pPr>
            <a:endParaRPr lang="en-US" sz="3028" b="1" spc="215" dirty="0"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  <a:p>
            <a:pPr algn="ctr">
              <a:lnSpc>
                <a:spcPts val="4240"/>
              </a:lnSpc>
            </a:pPr>
            <a:r>
              <a:rPr lang="en-US" sz="3028" b="1" spc="215" dirty="0"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07</a:t>
            </a:r>
          </a:p>
          <a:p>
            <a:pPr algn="ctr">
              <a:lnSpc>
                <a:spcPts val="4240"/>
              </a:lnSpc>
            </a:pPr>
            <a:r>
              <a:rPr lang="en-US" sz="3028" b="1" spc="215" dirty="0"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08</a:t>
            </a:r>
          </a:p>
          <a:p>
            <a:pPr algn="ctr">
              <a:lnSpc>
                <a:spcPts val="4240"/>
              </a:lnSpc>
            </a:pPr>
            <a:r>
              <a:rPr lang="en-US" sz="3028" b="1" spc="215" dirty="0"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09</a:t>
            </a:r>
          </a:p>
          <a:p>
            <a:pPr algn="ctr">
              <a:lnSpc>
                <a:spcPts val="4240"/>
              </a:lnSpc>
            </a:pPr>
            <a:r>
              <a:rPr lang="en-US" sz="3028" b="1" spc="215" dirty="0"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10</a:t>
            </a:r>
          </a:p>
          <a:p>
            <a:pPr algn="ctr">
              <a:lnSpc>
                <a:spcPts val="4240"/>
              </a:lnSpc>
            </a:pPr>
            <a:r>
              <a:rPr lang="en-US" sz="3028" b="1" spc="215" dirty="0"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11</a:t>
            </a:r>
          </a:p>
          <a:p>
            <a:pPr algn="ctr">
              <a:lnSpc>
                <a:spcPts val="4240"/>
              </a:lnSpc>
            </a:pPr>
            <a:r>
              <a:rPr lang="en-US" sz="3028" b="1" spc="215" dirty="0"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12</a:t>
            </a:r>
          </a:p>
          <a:p>
            <a:pPr marL="0" lvl="0" indent="0" algn="ctr">
              <a:lnSpc>
                <a:spcPts val="4240"/>
              </a:lnSpc>
            </a:pPr>
            <a:endParaRPr lang="en-US" sz="3028" b="1" spc="215" dirty="0"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6CA9C9-1085-0FEE-B78A-25FC213F6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4F85C99-7A04-6288-A851-2D146B7BDB0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2030"/>
            <a:ext cx="18288000" cy="1026497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FEB3E6-EAD0-CF6B-2251-B80F55950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658589"/>
            <a:ext cx="13014333" cy="1485898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Problem Statement: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35504FA-8177-3A88-C7DA-A41414E6E4F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22266" y="2521846"/>
            <a:ext cx="15960733" cy="6555641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/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Passengers face issues related to security, cleanliness, staff behavior, electrical faults, and catering.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complaint management is inefficient, leading to delayed responses and unresolved issues.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 handling causes misclassification, inconsistencies, and difficulty in tracking complaints.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Passengers struggle with complex submission processes and lack of real-time updates.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intelligent system to categorize and forward complaints to relevant authorities.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Need for an AI-powered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Railway Complaint Management System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automate classification, improve efficiency, and enhance passenger satisfaction.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604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28B3A-7561-45EC-D8F2-1CC7B7E88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D593AD-ACD5-3124-0F28-CC3291AB25E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C9A396-92D3-6D6F-503E-C559300C4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419100"/>
            <a:ext cx="15107451" cy="1905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Approach Taken to Arrive at the Solution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1435A-B633-EDA0-DB46-6AC300136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2705100"/>
            <a:ext cx="15107451" cy="6781800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en-US" b="1" dirty="0"/>
              <a:t>1. Understanding User Needs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Identified common railway-related complaints from passengers.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Researched existing complaint redressal mechanisms and their limitations.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Defined categories of complaints for effective classification.</a:t>
            </a:r>
          </a:p>
          <a:p>
            <a:pPr algn="l">
              <a:buNone/>
            </a:pPr>
            <a:endParaRPr lang="en-US" b="1" dirty="0"/>
          </a:p>
          <a:p>
            <a:pPr algn="l">
              <a:buNone/>
            </a:pPr>
            <a:r>
              <a:rPr lang="en-US" b="1" dirty="0"/>
              <a:t>2. Leveraging AI and Automation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Large Language Model (LLM) Integration: Used Google's Gemini AI to classify complaints and validate image-based evidence.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Speech-to-Text: Enabled voice-based complaint submission using </a:t>
            </a:r>
            <a:r>
              <a:rPr lang="en-US" b="1" dirty="0" err="1"/>
              <a:t>SpeechRecognition</a:t>
            </a:r>
            <a:r>
              <a:rPr lang="en-US" b="1" dirty="0"/>
              <a:t> to improve accessibility.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094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718F0-AAE9-0D17-6587-7AD9E57AF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9E3ADC-387D-B6EE-FF0F-0CB9FA31EA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2030"/>
            <a:ext cx="18288000" cy="1026497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0FECE06-2390-5E0E-7416-4117198A2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1088565"/>
            <a:ext cx="14421651" cy="8991600"/>
          </a:xfrm>
        </p:spPr>
        <p:txBody>
          <a:bodyPr>
            <a:normAutofit lnSpcReduction="10000"/>
          </a:bodyPr>
          <a:lstStyle/>
          <a:p>
            <a:pPr algn="l">
              <a:buNone/>
            </a:pPr>
            <a:r>
              <a:rPr lang="en-US" b="1" dirty="0"/>
              <a:t>3. Database and Storage Setup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MySQL Database: Designed an efficient schema to store complaints, categorize them, and track status updates.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Unique ID Generation: Implemented UUIDs for easy tracking of complaints.</a:t>
            </a:r>
          </a:p>
          <a:p>
            <a:pPr algn="l">
              <a:buNone/>
            </a:pPr>
            <a:endParaRPr lang="en-US" b="1" dirty="0"/>
          </a:p>
          <a:p>
            <a:pPr algn="l">
              <a:buNone/>
            </a:pPr>
            <a:r>
              <a:rPr lang="en-US" b="1" dirty="0"/>
              <a:t>4. Automated Email Forwarding System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Dynamic Email Routing: Mapped complaint categories to relevant railway authorities using predefined email addresses.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SMTP Integration: Automated email dispatch to ensure rapid complaint escalation.</a:t>
            </a:r>
          </a:p>
          <a:p>
            <a:pPr algn="l">
              <a:buNone/>
            </a:pPr>
            <a:endParaRPr lang="en-US" b="1" dirty="0"/>
          </a:p>
          <a:p>
            <a:pPr algn="l">
              <a:buNone/>
            </a:pPr>
            <a:r>
              <a:rPr lang="en-US" b="1" dirty="0"/>
              <a:t>5. </a:t>
            </a:r>
            <a:r>
              <a:rPr lang="en-US" b="1" dirty="0" err="1"/>
              <a:t>Streamlit</a:t>
            </a:r>
            <a:r>
              <a:rPr lang="en-US" b="1" dirty="0"/>
              <a:t>-Based User Interface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Interactive UI: Developed a </a:t>
            </a:r>
            <a:r>
              <a:rPr lang="en-US" b="1" dirty="0" err="1"/>
              <a:t>Streamlit</a:t>
            </a:r>
            <a:r>
              <a:rPr lang="en-US" b="1" dirty="0"/>
              <a:t>-based web app for users to submit complaints effortlessly.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Image Upload &amp; Evidence Verification: Allowed users to submit images as supporting evidence.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7579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2AE82-82BB-2ECF-58D5-E5E6D6A2F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77AA46-996A-E2B3-03BD-66C25F3747F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2030"/>
            <a:ext cx="18288000" cy="1026497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A05D5F7-9260-6211-B535-A95B00B73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655233"/>
            <a:ext cx="15301691" cy="8288867"/>
          </a:xfrm>
        </p:spPr>
        <p:txBody>
          <a:bodyPr/>
          <a:lstStyle/>
          <a:p>
            <a:pPr algn="l">
              <a:buNone/>
            </a:pPr>
            <a:r>
              <a:rPr lang="en-US" b="1" dirty="0"/>
              <a:t>6. AI-Based Complaint Verification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Automated Approval/Rejection: The LLM verifies complaints by analyzing text input and attached images.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Decision Explanation: If rejected, users are provided with a reason for rejection.</a:t>
            </a:r>
          </a:p>
          <a:p>
            <a:pPr algn="l">
              <a:buNone/>
            </a:pPr>
            <a:endParaRPr lang="en-US" b="1" dirty="0"/>
          </a:p>
          <a:p>
            <a:pPr algn="l">
              <a:buNone/>
            </a:pPr>
            <a:endParaRPr lang="en-US" b="1" dirty="0"/>
          </a:p>
          <a:p>
            <a:pPr algn="l">
              <a:buNone/>
            </a:pPr>
            <a:r>
              <a:rPr lang="en-US" b="1" dirty="0"/>
              <a:t>7. Admin Panel &amp; Complaint Tracking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Admin Dashboard: Allowed railway officials to track complaints, review statuses, and download reports.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User Complaint Tracking: Enabled users to check their complaint status using a unique complaint ID.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2862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3A0EBA-13FC-E041-919B-C1A82E534AC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2030"/>
            <a:ext cx="18288000" cy="1026497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F2E2A5-EC0E-CA56-FE5D-414261AF7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5400"/>
            <a:ext cx="15530643" cy="1335244"/>
          </a:xfrm>
        </p:spPr>
        <p:txBody>
          <a:bodyPr/>
          <a:lstStyle/>
          <a:p>
            <a:pPr algn="l"/>
            <a:r>
              <a:rPr lang="en-IN" dirty="0">
                <a:solidFill>
                  <a:schemeClr val="tx1"/>
                </a:solidFill>
              </a:rPr>
              <a:t>Tech Stack Used: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CE655-AB25-7579-3BEC-860E6BC28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1464128"/>
            <a:ext cx="16383000" cy="6676209"/>
          </a:xfrm>
        </p:spPr>
        <p:txBody>
          <a:bodyPr>
            <a:normAutofit/>
          </a:bodyPr>
          <a:lstStyle/>
          <a:p>
            <a:pPr algn="l"/>
            <a:r>
              <a:rPr lang="en-IN" sz="3600" b="1" dirty="0">
                <a:solidFill>
                  <a:schemeClr val="tx1"/>
                </a:solidFill>
              </a:rPr>
              <a:t>Programming Languages: Python</a:t>
            </a:r>
            <a:br>
              <a:rPr lang="en-IN" sz="3600" b="1" dirty="0">
                <a:solidFill>
                  <a:schemeClr val="tx1"/>
                </a:solidFill>
              </a:rPr>
            </a:br>
            <a:r>
              <a:rPr lang="en-IN" sz="3600" b="1" dirty="0">
                <a:solidFill>
                  <a:schemeClr val="tx1"/>
                </a:solidFill>
              </a:rPr>
              <a:t>🔹 Frameworks: </a:t>
            </a:r>
            <a:r>
              <a:rPr lang="en-IN" sz="3600" b="1" dirty="0" err="1">
                <a:solidFill>
                  <a:schemeClr val="tx1"/>
                </a:solidFill>
              </a:rPr>
              <a:t>Streamlit</a:t>
            </a:r>
            <a:r>
              <a:rPr lang="en-IN" sz="3600" b="1" dirty="0">
                <a:solidFill>
                  <a:schemeClr val="tx1"/>
                </a:solidFill>
              </a:rPr>
              <a:t> (UI), Flask (Backend)</a:t>
            </a:r>
            <a:br>
              <a:rPr lang="en-IN" sz="3600" b="1" dirty="0">
                <a:solidFill>
                  <a:schemeClr val="tx1"/>
                </a:solidFill>
              </a:rPr>
            </a:br>
            <a:r>
              <a:rPr lang="en-IN" sz="3600" b="1" dirty="0">
                <a:solidFill>
                  <a:schemeClr val="tx1"/>
                </a:solidFill>
              </a:rPr>
              <a:t>🔹 AI &amp; NLP: Google Gemini AI (Complaint Classification),             </a:t>
            </a:r>
            <a:r>
              <a:rPr lang="en-IN" sz="3600" b="1" dirty="0" err="1">
                <a:solidFill>
                  <a:schemeClr val="tx1"/>
                </a:solidFill>
              </a:rPr>
              <a:t>SpeechRecognition</a:t>
            </a:r>
            <a:r>
              <a:rPr lang="en-IN" sz="3600" b="1" dirty="0">
                <a:solidFill>
                  <a:schemeClr val="tx1"/>
                </a:solidFill>
              </a:rPr>
              <a:t> (Speech-to-Text)</a:t>
            </a:r>
            <a:br>
              <a:rPr lang="en-IN" sz="3600" b="1" dirty="0">
                <a:solidFill>
                  <a:schemeClr val="tx1"/>
                </a:solidFill>
              </a:rPr>
            </a:br>
            <a:r>
              <a:rPr lang="en-IN" sz="3600" b="1" dirty="0">
                <a:solidFill>
                  <a:schemeClr val="tx1"/>
                </a:solidFill>
              </a:rPr>
              <a:t>🔹 Database: MySQL (Stores complaints and tracking info)</a:t>
            </a:r>
            <a:br>
              <a:rPr lang="en-IN" sz="3600" b="1" dirty="0">
                <a:solidFill>
                  <a:schemeClr val="tx1"/>
                </a:solidFill>
              </a:rPr>
            </a:br>
            <a:r>
              <a:rPr lang="en-IN" sz="3600" b="1" dirty="0">
                <a:solidFill>
                  <a:schemeClr val="tx1"/>
                </a:solidFill>
              </a:rPr>
              <a:t>🔹 Automation: SMTP (Email forwarding to authorities)</a:t>
            </a:r>
            <a:br>
              <a:rPr lang="en-IN" sz="3600" b="1" dirty="0">
                <a:solidFill>
                  <a:schemeClr val="tx1"/>
                </a:solidFill>
              </a:rPr>
            </a:br>
            <a:r>
              <a:rPr lang="en-IN" sz="3600" b="1" dirty="0">
                <a:solidFill>
                  <a:schemeClr val="tx1"/>
                </a:solidFill>
              </a:rPr>
              <a:t>🔹 Frontend: </a:t>
            </a:r>
            <a:r>
              <a:rPr lang="en-IN" sz="3600" b="1" dirty="0" err="1">
                <a:solidFill>
                  <a:schemeClr val="tx1"/>
                </a:solidFill>
              </a:rPr>
              <a:t>Streamlit</a:t>
            </a:r>
            <a:r>
              <a:rPr lang="en-IN" sz="3600" b="1" dirty="0">
                <a:solidFill>
                  <a:schemeClr val="tx1"/>
                </a:solidFill>
              </a:rPr>
              <a:t> (User Interface)</a:t>
            </a:r>
          </a:p>
        </p:txBody>
      </p:sp>
    </p:spTree>
    <p:extLst>
      <p:ext uri="{BB962C8B-B14F-4D97-AF65-F5344CB8AC3E}">
        <p14:creationId xmlns:p14="http://schemas.microsoft.com/office/powerpoint/2010/main" val="3836748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E2FD72-199C-F8D8-8C4D-79ECE8E1C1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2030"/>
            <a:ext cx="18288000" cy="1026497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7450F3-C6E7-2392-99F9-A2E48B279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1141258"/>
            <a:ext cx="15530643" cy="133524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How the 5-Step Framework Helped?</a:t>
            </a:r>
            <a:br>
              <a:rPr lang="en-US" b="1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41D5A-9DE8-BD6C-27F5-6D8A2C72B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1" y="2247900"/>
            <a:ext cx="15392400" cy="5943599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</a:rPr>
              <a:t> Problem Understanding – Identified common issues in complaint management.</a:t>
            </a:r>
            <a:br>
              <a:rPr lang="en-US" sz="2800" b="1" dirty="0">
                <a:solidFill>
                  <a:schemeClr val="tx1"/>
                </a:solidFill>
              </a:rPr>
            </a:br>
            <a:endParaRPr lang="en-US" sz="2800" b="1" dirty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</a:rPr>
              <a:t> Data Collection &amp; Processing – Used past complaints for training and classification.</a:t>
            </a:r>
            <a:br>
              <a:rPr lang="en-US" sz="2800" b="1" dirty="0">
                <a:solidFill>
                  <a:schemeClr val="tx1"/>
                </a:solidFill>
              </a:rPr>
            </a:br>
            <a:r>
              <a:rPr lang="en-US" sz="2800" b="1" dirty="0">
                <a:solidFill>
                  <a:schemeClr val="tx1"/>
                </a:solidFill>
              </a:rPr>
              <a:t>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</a:rPr>
              <a:t>Model Selection &amp; Implementation – Leveraged Google Gemini AI for NLP and categorization.</a:t>
            </a:r>
            <a:br>
              <a:rPr lang="en-US" sz="2800" b="1" dirty="0">
                <a:solidFill>
                  <a:schemeClr val="tx1"/>
                </a:solidFill>
              </a:rPr>
            </a:br>
            <a:endParaRPr lang="en-US" sz="2800" b="1" dirty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</a:rPr>
              <a:t>Integration &amp; Automation – Combined Speech-to-Text, AI processing, and MySQL database to streamline the system.</a:t>
            </a:r>
            <a:br>
              <a:rPr lang="en-US" sz="2800" b="1" dirty="0">
                <a:solidFill>
                  <a:schemeClr val="tx1"/>
                </a:solidFill>
              </a:rPr>
            </a:br>
            <a:r>
              <a:rPr lang="en-US" sz="2800" b="1" dirty="0">
                <a:solidFill>
                  <a:schemeClr val="tx1"/>
                </a:solidFill>
              </a:rPr>
              <a:t>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</a:rPr>
              <a:t>Testing &amp; Deployment – Ensured system efficiency and accuracy through real-time user testing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85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F14462-CBD2-4DC1-0267-E13AAD6400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2030"/>
            <a:ext cx="18288000" cy="1026497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C0FD71-B7B0-C2A7-48B7-62B9460A5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2022998"/>
            <a:ext cx="15530643" cy="1563844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Challenges Faced</a:t>
            </a:r>
            <a:br>
              <a:rPr lang="en-IN" b="1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786F9-7964-AE78-132B-1DBA71342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03350" y="2476500"/>
            <a:ext cx="15530645" cy="6672339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tx1"/>
                </a:solidFill>
              </a:rPr>
              <a:t>Speech-to-Text Accuracy – Handling different accents, background noise, and unclear speech.</a:t>
            </a:r>
            <a:br>
              <a:rPr lang="en-IN" sz="2800" b="1" dirty="0">
                <a:solidFill>
                  <a:schemeClr val="tx1"/>
                </a:solidFill>
              </a:rPr>
            </a:br>
            <a:endParaRPr lang="en-IN" sz="2800" b="1" dirty="0">
              <a:solidFill>
                <a:schemeClr val="tx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tx1"/>
                </a:solidFill>
              </a:rPr>
              <a:t>Complaint Classification – Ensuring AI correctly categorizes diverse complaints.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IN" sz="2800" b="1" dirty="0">
              <a:solidFill>
                <a:schemeClr val="tx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tx1"/>
                </a:solidFill>
              </a:rPr>
              <a:t>Integration Issues – Linking AI, database, and email automation seamlessly.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IN" sz="2800" b="1" dirty="0">
              <a:solidFill>
                <a:schemeClr val="tx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tx1"/>
                </a:solidFill>
              </a:rPr>
              <a:t> Scalability – Managing high complaint volumes efficiently.</a:t>
            </a:r>
          </a:p>
          <a:p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646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>
    <a:spDef>
      <a:spPr>
        <a:blipFill>
          <a:blip xmlns:r="http://schemas.openxmlformats.org/officeDocument/2006/relationships"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62"/>
                    </a14:imgEffect>
                    <a14:imgEffect>
                      <a14:brightnessContrast contrast="45000"/>
                    </a14:imgEffect>
                  </a14:imgLayer>
                </a14:imgProps>
              </a:ext>
            </a:extLst>
          </a:blip>
          <a:stretch>
            <a:fillRect t="-9293" b="-7936"/>
          </a:stretch>
        </a:blipFill>
      </a:spPr>
      <a:bodyPr/>
      <a:lstStyle/>
    </a:spDef>
  </a:objectDefaults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0</TotalTime>
  <Words>858</Words>
  <Application>Microsoft Office PowerPoint</Application>
  <PresentationFormat>Custom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Glacial Indifference</vt:lpstr>
      <vt:lpstr>Wingdings</vt:lpstr>
      <vt:lpstr>Wingdings 2</vt:lpstr>
      <vt:lpstr>Arial</vt:lpstr>
      <vt:lpstr>Times New Roman</vt:lpstr>
      <vt:lpstr>Calibri</vt:lpstr>
      <vt:lpstr>Calisto MT</vt:lpstr>
      <vt:lpstr>Alata</vt:lpstr>
      <vt:lpstr>Glacial Indifference Bold</vt:lpstr>
      <vt:lpstr>Slate</vt:lpstr>
      <vt:lpstr>PowerPoint Presentation</vt:lpstr>
      <vt:lpstr>PowerPoint Presentation</vt:lpstr>
      <vt:lpstr>Problem Statement:</vt:lpstr>
      <vt:lpstr>Approach Taken to Arrive at the Solution</vt:lpstr>
      <vt:lpstr>PowerPoint Presentation</vt:lpstr>
      <vt:lpstr>PowerPoint Presentation</vt:lpstr>
      <vt:lpstr>Tech Stack Used:</vt:lpstr>
      <vt:lpstr>How the 5-Step Framework Helped? </vt:lpstr>
      <vt:lpstr>Challenges Faced </vt:lpstr>
      <vt:lpstr>Impact of the Solution Proposed </vt:lpstr>
      <vt:lpstr>Future Outlook </vt:lpstr>
      <vt:lpstr>Individual Contributions: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RAILWAY COMPLAINT BOT</dc:title>
  <dc:creator>Vidya sagar L</dc:creator>
  <cp:lastModifiedBy>Vidya sagar L</cp:lastModifiedBy>
  <cp:revision>3</cp:revision>
  <dcterms:created xsi:type="dcterms:W3CDTF">2006-08-16T00:00:00Z</dcterms:created>
  <dcterms:modified xsi:type="dcterms:W3CDTF">2025-03-31T16:54:30Z</dcterms:modified>
  <dc:identifier>DAGjNhqlsfA</dc:identifier>
</cp:coreProperties>
</file>