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52"/>
  </p:notesMasterIdLst>
  <p:sldIdLst>
    <p:sldId id="256" r:id="rId2"/>
    <p:sldId id="265" r:id="rId3"/>
    <p:sldId id="266" r:id="rId4"/>
    <p:sldId id="259" r:id="rId5"/>
    <p:sldId id="260" r:id="rId6"/>
    <p:sldId id="261" r:id="rId7"/>
    <p:sldId id="262" r:id="rId8"/>
    <p:sldId id="257" r:id="rId9"/>
    <p:sldId id="258" r:id="rId10"/>
    <p:sldId id="267" r:id="rId11"/>
    <p:sldId id="268" r:id="rId12"/>
    <p:sldId id="269" r:id="rId13"/>
    <p:sldId id="270" r:id="rId14"/>
    <p:sldId id="263" r:id="rId15"/>
    <p:sldId id="305" r:id="rId16"/>
    <p:sldId id="264"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05FAB7-BC3D-4347-8D3A-01C4A723B4AD}" type="datetimeFigureOut">
              <a:rPr lang="en-IN" smtClean="0"/>
              <a:t>01-01-2019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259A1-64D5-48A7-AA60-D1358B29762F}" type="slidenum">
              <a:rPr lang="en-IN" smtClean="0"/>
              <a:t>‹#›</a:t>
            </a:fld>
            <a:endParaRPr lang="en-IN"/>
          </a:p>
        </p:txBody>
      </p:sp>
    </p:spTree>
    <p:extLst>
      <p:ext uri="{BB962C8B-B14F-4D97-AF65-F5344CB8AC3E}">
        <p14:creationId xmlns:p14="http://schemas.microsoft.com/office/powerpoint/2010/main" val="1822990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465D36-AF57-40CA-9724-339EF7179E34}" type="datetimeFigureOut">
              <a:rPr lang="en-IN" smtClean="0"/>
              <a:t>01-01-2019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AB141D97-46B6-40AF-B781-3306CD79635F}" type="slidenum">
              <a:rPr lang="en-IN" smtClean="0"/>
              <a:t>‹#›</a:t>
            </a:fld>
            <a:endParaRPr lang="en-IN"/>
          </a:p>
        </p:txBody>
      </p:sp>
    </p:spTree>
    <p:extLst>
      <p:ext uri="{BB962C8B-B14F-4D97-AF65-F5344CB8AC3E}">
        <p14:creationId xmlns:p14="http://schemas.microsoft.com/office/powerpoint/2010/main" val="251334885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465D36-AF57-40CA-9724-339EF7179E34}" type="datetimeFigureOut">
              <a:rPr lang="en-IN" smtClean="0"/>
              <a:t>01-01-2019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AB141D97-46B6-40AF-B781-3306CD79635F}" type="slidenum">
              <a:rPr lang="en-IN" smtClean="0"/>
              <a:t>‹#›</a:t>
            </a:fld>
            <a:endParaRPr lang="en-IN"/>
          </a:p>
        </p:txBody>
      </p:sp>
    </p:spTree>
    <p:extLst>
      <p:ext uri="{BB962C8B-B14F-4D97-AF65-F5344CB8AC3E}">
        <p14:creationId xmlns:p14="http://schemas.microsoft.com/office/powerpoint/2010/main" val="74158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465D36-AF57-40CA-9724-339EF7179E34}" type="datetimeFigureOut">
              <a:rPr lang="en-IN" smtClean="0"/>
              <a:t>01-01-2019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AB141D97-46B6-40AF-B781-3306CD79635F}" type="slidenum">
              <a:rPr lang="en-IN" smtClean="0"/>
              <a:t>‹#›</a:t>
            </a:fld>
            <a:endParaRPr lang="en-IN"/>
          </a:p>
        </p:txBody>
      </p:sp>
    </p:spTree>
    <p:extLst>
      <p:ext uri="{BB962C8B-B14F-4D97-AF65-F5344CB8AC3E}">
        <p14:creationId xmlns:p14="http://schemas.microsoft.com/office/powerpoint/2010/main" val="1169439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465D36-AF57-40CA-9724-339EF7179E34}" type="datetimeFigureOut">
              <a:rPr lang="en-IN" smtClean="0"/>
              <a:t>01-01-2019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AB141D97-46B6-40AF-B781-3306CD79635F}"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929430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465D36-AF57-40CA-9724-339EF7179E34}" type="datetimeFigureOut">
              <a:rPr lang="en-IN" smtClean="0"/>
              <a:t>01-01-2019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AB141D97-46B6-40AF-B781-3306CD79635F}" type="slidenum">
              <a:rPr lang="en-IN" smtClean="0"/>
              <a:t>‹#›</a:t>
            </a:fld>
            <a:endParaRPr lang="en-IN"/>
          </a:p>
        </p:txBody>
      </p:sp>
    </p:spTree>
    <p:extLst>
      <p:ext uri="{BB962C8B-B14F-4D97-AF65-F5344CB8AC3E}">
        <p14:creationId xmlns:p14="http://schemas.microsoft.com/office/powerpoint/2010/main" val="429153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4465D36-AF57-40CA-9724-339EF7179E34}" type="datetimeFigureOut">
              <a:rPr lang="en-IN" smtClean="0"/>
              <a:t>01-01-2019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141D97-46B6-40AF-B781-3306CD79635F}" type="slidenum">
              <a:rPr lang="en-IN" smtClean="0"/>
              <a:t>‹#›</a:t>
            </a:fld>
            <a:endParaRPr lang="en-IN"/>
          </a:p>
        </p:txBody>
      </p:sp>
    </p:spTree>
    <p:extLst>
      <p:ext uri="{BB962C8B-B14F-4D97-AF65-F5344CB8AC3E}">
        <p14:creationId xmlns:p14="http://schemas.microsoft.com/office/powerpoint/2010/main" val="3455212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4465D36-AF57-40CA-9724-339EF7179E34}" type="datetimeFigureOut">
              <a:rPr lang="en-IN" smtClean="0"/>
              <a:t>01-01-2019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141D97-46B6-40AF-B781-3306CD79635F}" type="slidenum">
              <a:rPr lang="en-IN" smtClean="0"/>
              <a:t>‹#›</a:t>
            </a:fld>
            <a:endParaRPr lang="en-IN"/>
          </a:p>
        </p:txBody>
      </p:sp>
    </p:spTree>
    <p:extLst>
      <p:ext uri="{BB962C8B-B14F-4D97-AF65-F5344CB8AC3E}">
        <p14:creationId xmlns:p14="http://schemas.microsoft.com/office/powerpoint/2010/main" val="632184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65D36-AF57-40CA-9724-339EF7179E34}" type="datetimeFigureOut">
              <a:rPr lang="en-IN" smtClean="0"/>
              <a:t>01-01-2019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141D97-46B6-40AF-B781-3306CD79635F}" type="slidenum">
              <a:rPr lang="en-IN" smtClean="0"/>
              <a:t>‹#›</a:t>
            </a:fld>
            <a:endParaRPr lang="en-IN"/>
          </a:p>
        </p:txBody>
      </p:sp>
    </p:spTree>
    <p:extLst>
      <p:ext uri="{BB962C8B-B14F-4D97-AF65-F5344CB8AC3E}">
        <p14:creationId xmlns:p14="http://schemas.microsoft.com/office/powerpoint/2010/main" val="2398456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4465D36-AF57-40CA-9724-339EF7179E34}" type="datetimeFigureOut">
              <a:rPr lang="en-IN" smtClean="0"/>
              <a:t>01-01-2019</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B141D97-46B6-40AF-B781-3306CD79635F}" type="slidenum">
              <a:rPr lang="en-IN" smtClean="0"/>
              <a:t>‹#›</a:t>
            </a:fld>
            <a:endParaRPr lang="en-IN"/>
          </a:p>
        </p:txBody>
      </p:sp>
    </p:spTree>
    <p:extLst>
      <p:ext uri="{BB962C8B-B14F-4D97-AF65-F5344CB8AC3E}">
        <p14:creationId xmlns:p14="http://schemas.microsoft.com/office/powerpoint/2010/main" val="382186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65D36-AF57-40CA-9724-339EF7179E34}" type="datetimeFigureOut">
              <a:rPr lang="en-IN" smtClean="0"/>
              <a:t>01-01-2019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141D97-46B6-40AF-B781-3306CD79635F}" type="slidenum">
              <a:rPr lang="en-IN" smtClean="0"/>
              <a:t>‹#›</a:t>
            </a:fld>
            <a:endParaRPr lang="en-IN"/>
          </a:p>
        </p:txBody>
      </p:sp>
    </p:spTree>
    <p:extLst>
      <p:ext uri="{BB962C8B-B14F-4D97-AF65-F5344CB8AC3E}">
        <p14:creationId xmlns:p14="http://schemas.microsoft.com/office/powerpoint/2010/main" val="198896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465D36-AF57-40CA-9724-339EF7179E34}" type="datetimeFigureOut">
              <a:rPr lang="en-IN" smtClean="0"/>
              <a:t>01-01-2019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AB141D97-46B6-40AF-B781-3306CD79635F}" type="slidenum">
              <a:rPr lang="en-IN" smtClean="0"/>
              <a:t>‹#›</a:t>
            </a:fld>
            <a:endParaRPr lang="en-IN"/>
          </a:p>
        </p:txBody>
      </p:sp>
    </p:spTree>
    <p:extLst>
      <p:ext uri="{BB962C8B-B14F-4D97-AF65-F5344CB8AC3E}">
        <p14:creationId xmlns:p14="http://schemas.microsoft.com/office/powerpoint/2010/main" val="2218010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465D36-AF57-40CA-9724-339EF7179E34}" type="datetimeFigureOut">
              <a:rPr lang="en-IN" smtClean="0"/>
              <a:t>01-01-2019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41D97-46B6-40AF-B781-3306CD79635F}" type="slidenum">
              <a:rPr lang="en-IN" smtClean="0"/>
              <a:t>‹#›</a:t>
            </a:fld>
            <a:endParaRPr lang="en-IN"/>
          </a:p>
        </p:txBody>
      </p:sp>
    </p:spTree>
    <p:extLst>
      <p:ext uri="{BB962C8B-B14F-4D97-AF65-F5344CB8AC3E}">
        <p14:creationId xmlns:p14="http://schemas.microsoft.com/office/powerpoint/2010/main" val="3280837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465D36-AF57-40CA-9724-339EF7179E34}" type="datetimeFigureOut">
              <a:rPr lang="en-IN" smtClean="0"/>
              <a:t>01-01-2019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141D97-46B6-40AF-B781-3306CD79635F}" type="slidenum">
              <a:rPr lang="en-IN" smtClean="0"/>
              <a:t>‹#›</a:t>
            </a:fld>
            <a:endParaRPr lang="en-IN"/>
          </a:p>
        </p:txBody>
      </p:sp>
    </p:spTree>
    <p:extLst>
      <p:ext uri="{BB962C8B-B14F-4D97-AF65-F5344CB8AC3E}">
        <p14:creationId xmlns:p14="http://schemas.microsoft.com/office/powerpoint/2010/main" val="268018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465D36-AF57-40CA-9724-339EF7179E34}" type="datetimeFigureOut">
              <a:rPr lang="en-IN" smtClean="0"/>
              <a:t>01-01-2019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141D97-46B6-40AF-B781-3306CD79635F}" type="slidenum">
              <a:rPr lang="en-IN" smtClean="0"/>
              <a:t>‹#›</a:t>
            </a:fld>
            <a:endParaRPr lang="en-IN"/>
          </a:p>
        </p:txBody>
      </p:sp>
    </p:spTree>
    <p:extLst>
      <p:ext uri="{BB962C8B-B14F-4D97-AF65-F5344CB8AC3E}">
        <p14:creationId xmlns:p14="http://schemas.microsoft.com/office/powerpoint/2010/main" val="215237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4465D36-AF57-40CA-9724-339EF7179E34}" type="datetimeFigureOut">
              <a:rPr lang="en-IN" smtClean="0"/>
              <a:t>01-01-2019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141D97-46B6-40AF-B781-3306CD79635F}" type="slidenum">
              <a:rPr lang="en-IN" smtClean="0"/>
              <a:t>‹#›</a:t>
            </a:fld>
            <a:endParaRPr lang="en-IN"/>
          </a:p>
        </p:txBody>
      </p:sp>
    </p:spTree>
    <p:extLst>
      <p:ext uri="{BB962C8B-B14F-4D97-AF65-F5344CB8AC3E}">
        <p14:creationId xmlns:p14="http://schemas.microsoft.com/office/powerpoint/2010/main" val="202218376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465D36-AF57-40CA-9724-339EF7179E34}" type="datetimeFigureOut">
              <a:rPr lang="en-IN" smtClean="0"/>
              <a:t>01-01-2019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41D97-46B6-40AF-B781-3306CD79635F}" type="slidenum">
              <a:rPr lang="en-IN" smtClean="0"/>
              <a:t>‹#›</a:t>
            </a:fld>
            <a:endParaRPr lang="en-IN"/>
          </a:p>
        </p:txBody>
      </p:sp>
    </p:spTree>
    <p:extLst>
      <p:ext uri="{BB962C8B-B14F-4D97-AF65-F5344CB8AC3E}">
        <p14:creationId xmlns:p14="http://schemas.microsoft.com/office/powerpoint/2010/main" val="225789807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465D36-AF57-40CA-9724-339EF7179E34}" type="datetimeFigureOut">
              <a:rPr lang="en-IN" smtClean="0"/>
              <a:t>01-01-2019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41D97-46B6-40AF-B781-3306CD79635F}" type="slidenum">
              <a:rPr lang="en-IN" smtClean="0"/>
              <a:t>‹#›</a:t>
            </a:fld>
            <a:endParaRPr lang="en-IN"/>
          </a:p>
        </p:txBody>
      </p:sp>
    </p:spTree>
    <p:extLst>
      <p:ext uri="{BB962C8B-B14F-4D97-AF65-F5344CB8AC3E}">
        <p14:creationId xmlns:p14="http://schemas.microsoft.com/office/powerpoint/2010/main" val="367211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465D36-AF57-40CA-9724-339EF7179E34}" type="datetimeFigureOut">
              <a:rPr lang="en-IN" smtClean="0"/>
              <a:t>01-01-2019</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B141D97-46B6-40AF-B781-3306CD79635F}" type="slidenum">
              <a:rPr lang="en-IN" smtClean="0"/>
              <a:t>‹#›</a:t>
            </a:fld>
            <a:endParaRPr lang="en-IN"/>
          </a:p>
        </p:txBody>
      </p:sp>
    </p:spTree>
    <p:extLst>
      <p:ext uri="{BB962C8B-B14F-4D97-AF65-F5344CB8AC3E}">
        <p14:creationId xmlns:p14="http://schemas.microsoft.com/office/powerpoint/2010/main" val="104732511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6258E-678A-4156-90B6-5AE38A87A0B7}"/>
              </a:ext>
            </a:extLst>
          </p:cNvPr>
          <p:cNvSpPr>
            <a:spLocks noGrp="1"/>
          </p:cNvSpPr>
          <p:nvPr>
            <p:ph type="ctrTitle"/>
          </p:nvPr>
        </p:nvSpPr>
        <p:spPr/>
        <p:txBody>
          <a:bodyPr/>
          <a:lstStyle/>
          <a:p>
            <a:r>
              <a:rPr lang="en-IN" dirty="0"/>
              <a:t>MICRO MOUSE MAZE</a:t>
            </a:r>
          </a:p>
        </p:txBody>
      </p:sp>
      <p:sp>
        <p:nvSpPr>
          <p:cNvPr id="3" name="Subtitle 2">
            <a:extLst>
              <a:ext uri="{FF2B5EF4-FFF2-40B4-BE49-F238E27FC236}">
                <a16:creationId xmlns:a16="http://schemas.microsoft.com/office/drawing/2014/main" id="{B0DC04F6-3C0E-42A4-9090-079AB8CDA5EE}"/>
              </a:ext>
            </a:extLst>
          </p:cNvPr>
          <p:cNvSpPr>
            <a:spLocks noGrp="1"/>
          </p:cNvSpPr>
          <p:nvPr>
            <p:ph type="subTitle" idx="1"/>
          </p:nvPr>
        </p:nvSpPr>
        <p:spPr/>
        <p:txBody>
          <a:bodyPr/>
          <a:lstStyle/>
          <a:p>
            <a:r>
              <a:rPr lang="en-IN" dirty="0"/>
              <a:t>TEAM NAME : HORIZON</a:t>
            </a:r>
          </a:p>
          <a:p>
            <a:r>
              <a:rPr lang="en-IN" dirty="0"/>
              <a:t>SHAASTRA-IIT MADRAS 2019</a:t>
            </a:r>
          </a:p>
        </p:txBody>
      </p:sp>
    </p:spTree>
    <p:extLst>
      <p:ext uri="{BB962C8B-B14F-4D97-AF65-F5344CB8AC3E}">
        <p14:creationId xmlns:p14="http://schemas.microsoft.com/office/powerpoint/2010/main" val="3791185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12D56-8818-423E-8F5F-EC10C4275925}"/>
              </a:ext>
            </a:extLst>
          </p:cNvPr>
          <p:cNvSpPr>
            <a:spLocks noGrp="1"/>
          </p:cNvSpPr>
          <p:nvPr>
            <p:ph type="ctrTitle"/>
          </p:nvPr>
        </p:nvSpPr>
        <p:spPr>
          <a:xfrm>
            <a:off x="680322" y="2742465"/>
            <a:ext cx="8144134" cy="1373070"/>
          </a:xfrm>
        </p:spPr>
        <p:txBody>
          <a:bodyPr/>
          <a:lstStyle/>
          <a:p>
            <a:r>
              <a:rPr lang="en-IN" sz="4400" dirty="0"/>
              <a:t>MAZE SOLVING ALGORITHM</a:t>
            </a:r>
          </a:p>
        </p:txBody>
      </p:sp>
      <p:sp>
        <p:nvSpPr>
          <p:cNvPr id="3" name="Subtitle 2">
            <a:extLst>
              <a:ext uri="{FF2B5EF4-FFF2-40B4-BE49-F238E27FC236}">
                <a16:creationId xmlns:a16="http://schemas.microsoft.com/office/drawing/2014/main" id="{5A152D86-275E-4389-A28A-8D6F2DCB9741}"/>
              </a:ext>
            </a:extLst>
          </p:cNvPr>
          <p:cNvSpPr>
            <a:spLocks noGrp="1"/>
          </p:cNvSpPr>
          <p:nvPr>
            <p:ph type="subTitle" idx="1"/>
          </p:nvPr>
        </p:nvSpPr>
        <p:spPr/>
        <p:txBody>
          <a:bodyPr>
            <a:normAutofit/>
          </a:bodyPr>
          <a:lstStyle/>
          <a:p>
            <a:r>
              <a:rPr lang="en-IN" sz="4400" dirty="0"/>
              <a:t>-Modified Flood Fill Algorithm</a:t>
            </a:r>
          </a:p>
        </p:txBody>
      </p:sp>
    </p:spTree>
    <p:extLst>
      <p:ext uri="{BB962C8B-B14F-4D97-AF65-F5344CB8AC3E}">
        <p14:creationId xmlns:p14="http://schemas.microsoft.com/office/powerpoint/2010/main" val="4177389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6949-7A92-444A-B75B-ED673E9B1F56}"/>
              </a:ext>
            </a:extLst>
          </p:cNvPr>
          <p:cNvSpPr>
            <a:spLocks noGrp="1"/>
          </p:cNvSpPr>
          <p:nvPr>
            <p:ph type="title"/>
          </p:nvPr>
        </p:nvSpPr>
        <p:spPr/>
        <p:txBody>
          <a:bodyPr/>
          <a:lstStyle/>
          <a:p>
            <a:r>
              <a:rPr lang="en-IN" dirty="0"/>
              <a:t>ALGORITHM DESCRIPTION:</a:t>
            </a:r>
          </a:p>
        </p:txBody>
      </p:sp>
      <p:sp>
        <p:nvSpPr>
          <p:cNvPr id="3" name="Content Placeholder 2">
            <a:extLst>
              <a:ext uri="{FF2B5EF4-FFF2-40B4-BE49-F238E27FC236}">
                <a16:creationId xmlns:a16="http://schemas.microsoft.com/office/drawing/2014/main" id="{128BA433-779D-4116-854F-1DD31F23007C}"/>
              </a:ext>
            </a:extLst>
          </p:cNvPr>
          <p:cNvSpPr>
            <a:spLocks noGrp="1"/>
          </p:cNvSpPr>
          <p:nvPr>
            <p:ph idx="1"/>
          </p:nvPr>
        </p:nvSpPr>
        <p:spPr>
          <a:xfrm>
            <a:off x="600422" y="2126202"/>
            <a:ext cx="6918964" cy="4731798"/>
          </a:xfrm>
        </p:spPr>
        <p:txBody>
          <a:bodyPr>
            <a:normAutofit fontScale="70000" lnSpcReduction="20000"/>
          </a:bodyPr>
          <a:lstStyle/>
          <a:p>
            <a:r>
              <a:rPr lang="en-IN" dirty="0"/>
              <a:t>The Flood Fill algorithm works by assigning value for all nodes in the maze, where these values indicate the steps from any cell to the destination node. </a:t>
            </a:r>
          </a:p>
          <a:p>
            <a:r>
              <a:rPr lang="en-IN" dirty="0"/>
              <a:t>Once the micro-mouse reaches a particular node it updates its flood value to 1 + minimum flood value of the open neighbour node, propagates the flood values and moves to the node which has the smallest flood value. </a:t>
            </a:r>
          </a:p>
          <a:p>
            <a:r>
              <a:rPr lang="en-IN" dirty="0"/>
              <a:t>The Modified Flood Fill Algorithm is the further extension of the Flood Fill algorithm where the flood value of the present node is updated only if required to do so else continues its motion in a greater pace. </a:t>
            </a:r>
          </a:p>
          <a:p>
            <a:r>
              <a:rPr lang="en-IN" dirty="0"/>
              <a:t>Here in our Algorithm, after propagating the flood values to all the adjacent neighbouring nodes, the flood value of the present node is checked. Not every node travelled by the micro-mouse robot but only the nodes which is 1 less than the flood value of the previously stored node’s flood value, is pushed to the dynamically allocated stack for keeping track of the preferred path to destination cell.</a:t>
            </a:r>
          </a:p>
          <a:p>
            <a:r>
              <a:rPr lang="en-IN" dirty="0"/>
              <a:t> In this way only one final exact path to the destination node will be stored which solves the algorithm to solve the entire maze by the micro-mouse maze efficiently.   </a:t>
            </a:r>
          </a:p>
          <a:p>
            <a:endParaRPr lang="en-IN" dirty="0"/>
          </a:p>
        </p:txBody>
      </p:sp>
      <p:pic>
        <p:nvPicPr>
          <p:cNvPr id="4" name="Picture 3">
            <a:extLst>
              <a:ext uri="{FF2B5EF4-FFF2-40B4-BE49-F238E27FC236}">
                <a16:creationId xmlns:a16="http://schemas.microsoft.com/office/drawing/2014/main" id="{FAC70AE3-BAFB-475B-9A50-B9D8BFB6E66B}"/>
              </a:ext>
            </a:extLst>
          </p:cNvPr>
          <p:cNvPicPr>
            <a:picLocks noChangeAspect="1"/>
          </p:cNvPicPr>
          <p:nvPr/>
        </p:nvPicPr>
        <p:blipFill>
          <a:blip r:embed="rId2"/>
          <a:stretch>
            <a:fillRect/>
          </a:stretch>
        </p:blipFill>
        <p:spPr>
          <a:xfrm>
            <a:off x="7519385" y="2734322"/>
            <a:ext cx="4338315" cy="2929354"/>
          </a:xfrm>
          <a:prstGeom prst="rect">
            <a:avLst/>
          </a:prstGeom>
        </p:spPr>
      </p:pic>
    </p:spTree>
    <p:extLst>
      <p:ext uri="{BB962C8B-B14F-4D97-AF65-F5344CB8AC3E}">
        <p14:creationId xmlns:p14="http://schemas.microsoft.com/office/powerpoint/2010/main" val="1366031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8F813-D912-46CA-8E37-4E3CD5CDCA78}"/>
              </a:ext>
            </a:extLst>
          </p:cNvPr>
          <p:cNvSpPr>
            <a:spLocks noGrp="1"/>
          </p:cNvSpPr>
          <p:nvPr>
            <p:ph type="title"/>
          </p:nvPr>
        </p:nvSpPr>
        <p:spPr/>
        <p:txBody>
          <a:bodyPr/>
          <a:lstStyle/>
          <a:p>
            <a:r>
              <a:rPr lang="en-IN" dirty="0"/>
              <a:t>Propagation And Storing Of Flood values:</a:t>
            </a:r>
          </a:p>
        </p:txBody>
      </p:sp>
      <p:pic>
        <p:nvPicPr>
          <p:cNvPr id="5" name="Content Placeholder 4">
            <a:extLst>
              <a:ext uri="{FF2B5EF4-FFF2-40B4-BE49-F238E27FC236}">
                <a16:creationId xmlns:a16="http://schemas.microsoft.com/office/drawing/2014/main" id="{4C7A90C3-C8FF-4DF9-A31D-B00CB84A7E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756" y="1604356"/>
            <a:ext cx="10208029" cy="5195455"/>
          </a:xfrm>
        </p:spPr>
      </p:pic>
      <p:pic>
        <p:nvPicPr>
          <p:cNvPr id="7" name="Picture 6">
            <a:extLst>
              <a:ext uri="{FF2B5EF4-FFF2-40B4-BE49-F238E27FC236}">
                <a16:creationId xmlns:a16="http://schemas.microsoft.com/office/drawing/2014/main" id="{E72D2597-0473-4651-8341-4844B5A6A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8362" y="5316626"/>
            <a:ext cx="1270882" cy="1295512"/>
          </a:xfrm>
          <a:prstGeom prst="rect">
            <a:avLst/>
          </a:prstGeom>
        </p:spPr>
      </p:pic>
    </p:spTree>
    <p:extLst>
      <p:ext uri="{BB962C8B-B14F-4D97-AF65-F5344CB8AC3E}">
        <p14:creationId xmlns:p14="http://schemas.microsoft.com/office/powerpoint/2010/main" val="88337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6281-8CFA-4CE8-B06C-FB59E7D79482}"/>
              </a:ext>
            </a:extLst>
          </p:cNvPr>
          <p:cNvSpPr>
            <a:spLocks noGrp="1"/>
          </p:cNvSpPr>
          <p:nvPr>
            <p:ph type="title"/>
          </p:nvPr>
        </p:nvSpPr>
        <p:spPr/>
        <p:txBody>
          <a:bodyPr/>
          <a:lstStyle/>
          <a:p>
            <a:r>
              <a:rPr lang="en-IN" dirty="0"/>
              <a:t>Propagation And Storing Of Flood values:</a:t>
            </a:r>
          </a:p>
        </p:txBody>
      </p:sp>
      <p:pic>
        <p:nvPicPr>
          <p:cNvPr id="5" name="Content Placeholder 4">
            <a:extLst>
              <a:ext uri="{FF2B5EF4-FFF2-40B4-BE49-F238E27FC236}">
                <a16:creationId xmlns:a16="http://schemas.microsoft.com/office/drawing/2014/main" id="{BBDA769B-F8C5-442B-AFB2-ED1F183276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0316" y="4447308"/>
            <a:ext cx="1438102" cy="2410691"/>
          </a:xfrm>
        </p:spPr>
      </p:pic>
      <p:pic>
        <p:nvPicPr>
          <p:cNvPr id="7" name="Picture 6">
            <a:extLst>
              <a:ext uri="{FF2B5EF4-FFF2-40B4-BE49-F238E27FC236}">
                <a16:creationId xmlns:a16="http://schemas.microsoft.com/office/drawing/2014/main" id="{28836249-D9E3-4028-BF8E-5A67F80B7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770316" cy="6858000"/>
          </a:xfrm>
          <a:prstGeom prst="rect">
            <a:avLst/>
          </a:prstGeom>
        </p:spPr>
      </p:pic>
      <p:pic>
        <p:nvPicPr>
          <p:cNvPr id="9" name="Picture 8">
            <a:extLst>
              <a:ext uri="{FF2B5EF4-FFF2-40B4-BE49-F238E27FC236}">
                <a16:creationId xmlns:a16="http://schemas.microsoft.com/office/drawing/2014/main" id="{B70745E1-2FF0-4701-8290-AA16934054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8525" y="1834166"/>
            <a:ext cx="1421684" cy="2095682"/>
          </a:xfrm>
          <a:prstGeom prst="rect">
            <a:avLst/>
          </a:prstGeom>
        </p:spPr>
      </p:pic>
    </p:spTree>
    <p:extLst>
      <p:ext uri="{BB962C8B-B14F-4D97-AF65-F5344CB8AC3E}">
        <p14:creationId xmlns:p14="http://schemas.microsoft.com/office/powerpoint/2010/main" val="229619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0C2F-6601-4CA6-AE6C-2A9257AD7125}"/>
              </a:ext>
            </a:extLst>
          </p:cNvPr>
          <p:cNvSpPr>
            <a:spLocks noGrp="1"/>
          </p:cNvSpPr>
          <p:nvPr>
            <p:ph type="title"/>
          </p:nvPr>
        </p:nvSpPr>
        <p:spPr/>
        <p:txBody>
          <a:bodyPr>
            <a:normAutofit/>
          </a:bodyPr>
          <a:lstStyle/>
          <a:p>
            <a:r>
              <a:rPr lang="en-IN" sz="2600" dirty="0"/>
              <a:t>SHAASTRA 2019 MICRO-MOUSE MAZE SOLVING PROGRAM CODE</a:t>
            </a:r>
          </a:p>
        </p:txBody>
      </p:sp>
      <p:pic>
        <p:nvPicPr>
          <p:cNvPr id="3" name="Picture 2">
            <a:extLst>
              <a:ext uri="{FF2B5EF4-FFF2-40B4-BE49-F238E27FC236}">
                <a16:creationId xmlns:a16="http://schemas.microsoft.com/office/drawing/2014/main" id="{FAA820FC-8007-4706-A152-773E005ADFD6}"/>
              </a:ext>
            </a:extLst>
          </p:cNvPr>
          <p:cNvPicPr>
            <a:picLocks noChangeAspect="1"/>
          </p:cNvPicPr>
          <p:nvPr/>
        </p:nvPicPr>
        <p:blipFill>
          <a:blip r:embed="rId2"/>
          <a:stretch>
            <a:fillRect/>
          </a:stretch>
        </p:blipFill>
        <p:spPr>
          <a:xfrm>
            <a:off x="3500371" y="1685911"/>
            <a:ext cx="3912483" cy="5047802"/>
          </a:xfrm>
          <a:prstGeom prst="rect">
            <a:avLst/>
          </a:prstGeom>
        </p:spPr>
      </p:pic>
    </p:spTree>
    <p:extLst>
      <p:ext uri="{BB962C8B-B14F-4D97-AF65-F5344CB8AC3E}">
        <p14:creationId xmlns:p14="http://schemas.microsoft.com/office/powerpoint/2010/main" val="179693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9CB6-1B13-46BD-A501-BD0FD30AFB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998496-EEC6-4706-9741-BD6E6E4FBF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A4916E96-F25C-4749-8408-E2F0783BC7E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3971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251047-AAED-4621-A875-6C37487599F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63494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CF0A5-7AD5-46A8-97CC-8F35BA817A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846A7E-0064-46F0-81D1-DA08366AF1F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4DA4DEC6-9444-4948-8219-00EBC899FAC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05267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8707-4CFC-4D6D-AF77-5BDFD196B1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31172E-7D2D-4CAA-AE3F-27FB3E88562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4B8582FA-1C1C-46C6-86E8-BF4BA544FD2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46357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B62AF-488C-4674-BD48-D798B183E8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9966ED-3EDC-479B-BD98-3B70F12925F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235F570-EE57-407E-8A01-9D08BFF2C5E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0332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230A-DE9C-4A68-8A29-CC0F4BECF36A}"/>
              </a:ext>
            </a:extLst>
          </p:cNvPr>
          <p:cNvSpPr>
            <a:spLocks noGrp="1"/>
          </p:cNvSpPr>
          <p:nvPr>
            <p:ph type="title"/>
          </p:nvPr>
        </p:nvSpPr>
        <p:spPr/>
        <p:txBody>
          <a:bodyPr/>
          <a:lstStyle/>
          <a:p>
            <a:r>
              <a:rPr lang="en-IN" dirty="0"/>
              <a:t>MICRO-MOUSE MAZE SOLVER ROBOT</a:t>
            </a:r>
          </a:p>
        </p:txBody>
      </p:sp>
      <p:pic>
        <p:nvPicPr>
          <p:cNvPr id="8" name="Picture 7">
            <a:extLst>
              <a:ext uri="{FF2B5EF4-FFF2-40B4-BE49-F238E27FC236}">
                <a16:creationId xmlns:a16="http://schemas.microsoft.com/office/drawing/2014/main" id="{088067C5-9266-4B0E-B348-498AF97F3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34" y="4655837"/>
            <a:ext cx="2269021" cy="1134511"/>
          </a:xfrm>
          <a:prstGeom prst="rect">
            <a:avLst/>
          </a:prstGeom>
        </p:spPr>
      </p:pic>
      <p:pic>
        <p:nvPicPr>
          <p:cNvPr id="10" name="Picture 9">
            <a:extLst>
              <a:ext uri="{FF2B5EF4-FFF2-40B4-BE49-F238E27FC236}">
                <a16:creationId xmlns:a16="http://schemas.microsoft.com/office/drawing/2014/main" id="{56A49DA7-A080-4441-A2B9-44E2A2DA2A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5785" y="4626679"/>
            <a:ext cx="1158397" cy="1842117"/>
          </a:xfrm>
          <a:prstGeom prst="rect">
            <a:avLst/>
          </a:prstGeom>
        </p:spPr>
      </p:pic>
      <p:pic>
        <p:nvPicPr>
          <p:cNvPr id="12" name="Picture 11">
            <a:extLst>
              <a:ext uri="{FF2B5EF4-FFF2-40B4-BE49-F238E27FC236}">
                <a16:creationId xmlns:a16="http://schemas.microsoft.com/office/drawing/2014/main" id="{B9CC5F91-3EED-4A98-AE65-C50A0B95F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88" y="2204686"/>
            <a:ext cx="3444452" cy="1722226"/>
          </a:xfrm>
          <a:prstGeom prst="rect">
            <a:avLst/>
          </a:prstGeom>
        </p:spPr>
      </p:pic>
      <p:pic>
        <p:nvPicPr>
          <p:cNvPr id="14" name="Picture 13">
            <a:extLst>
              <a:ext uri="{FF2B5EF4-FFF2-40B4-BE49-F238E27FC236}">
                <a16:creationId xmlns:a16="http://schemas.microsoft.com/office/drawing/2014/main" id="{F50BE30E-9B54-4F68-B46E-C9C430F2E8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4714" y="2840854"/>
            <a:ext cx="3973141" cy="3082289"/>
          </a:xfrm>
          <a:prstGeom prst="rect">
            <a:avLst/>
          </a:prstGeom>
        </p:spPr>
      </p:pic>
      <p:pic>
        <p:nvPicPr>
          <p:cNvPr id="16" name="Picture 15">
            <a:extLst>
              <a:ext uri="{FF2B5EF4-FFF2-40B4-BE49-F238E27FC236}">
                <a16:creationId xmlns:a16="http://schemas.microsoft.com/office/drawing/2014/main" id="{1FAE87D1-B6F0-4565-9267-8666BBAA9A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7629" y="1973946"/>
            <a:ext cx="3116062" cy="2512953"/>
          </a:xfrm>
          <a:prstGeom prst="rect">
            <a:avLst/>
          </a:prstGeom>
        </p:spPr>
      </p:pic>
      <p:sp>
        <p:nvSpPr>
          <p:cNvPr id="17" name="TextBox 16">
            <a:extLst>
              <a:ext uri="{FF2B5EF4-FFF2-40B4-BE49-F238E27FC236}">
                <a16:creationId xmlns:a16="http://schemas.microsoft.com/office/drawing/2014/main" id="{07D092D0-967D-4FA5-8BCE-188D534997DB}"/>
              </a:ext>
            </a:extLst>
          </p:cNvPr>
          <p:cNvSpPr txBox="1"/>
          <p:nvPr/>
        </p:nvSpPr>
        <p:spPr>
          <a:xfrm>
            <a:off x="532135" y="4079254"/>
            <a:ext cx="2601157" cy="369332"/>
          </a:xfrm>
          <a:prstGeom prst="rect">
            <a:avLst/>
          </a:prstGeom>
          <a:noFill/>
        </p:spPr>
        <p:txBody>
          <a:bodyPr wrap="square" rtlCol="0">
            <a:spAutoFit/>
          </a:bodyPr>
          <a:lstStyle/>
          <a:p>
            <a:r>
              <a:rPr lang="en-IN" dirty="0"/>
              <a:t>Opto-coupler Encoder</a:t>
            </a:r>
          </a:p>
        </p:txBody>
      </p:sp>
      <p:sp>
        <p:nvSpPr>
          <p:cNvPr id="18" name="TextBox 17">
            <a:extLst>
              <a:ext uri="{FF2B5EF4-FFF2-40B4-BE49-F238E27FC236}">
                <a16:creationId xmlns:a16="http://schemas.microsoft.com/office/drawing/2014/main" id="{6E1BC618-5ACB-42A5-B92B-2560836BB0EA}"/>
              </a:ext>
            </a:extLst>
          </p:cNvPr>
          <p:cNvSpPr txBox="1"/>
          <p:nvPr/>
        </p:nvSpPr>
        <p:spPr>
          <a:xfrm>
            <a:off x="826728" y="5898617"/>
            <a:ext cx="2269021" cy="369332"/>
          </a:xfrm>
          <a:prstGeom prst="rect">
            <a:avLst/>
          </a:prstGeom>
          <a:noFill/>
        </p:spPr>
        <p:txBody>
          <a:bodyPr wrap="square" rtlCol="0">
            <a:spAutoFit/>
          </a:bodyPr>
          <a:lstStyle/>
          <a:p>
            <a:r>
              <a:rPr lang="en-IN" dirty="0"/>
              <a:t>Ultrasonic Sensor</a:t>
            </a:r>
          </a:p>
        </p:txBody>
      </p:sp>
      <p:sp>
        <p:nvSpPr>
          <p:cNvPr id="19" name="TextBox 18">
            <a:extLst>
              <a:ext uri="{FF2B5EF4-FFF2-40B4-BE49-F238E27FC236}">
                <a16:creationId xmlns:a16="http://schemas.microsoft.com/office/drawing/2014/main" id="{583F9D66-EAA2-4318-A25C-8531A58B78A2}"/>
              </a:ext>
            </a:extLst>
          </p:cNvPr>
          <p:cNvSpPr txBox="1"/>
          <p:nvPr/>
        </p:nvSpPr>
        <p:spPr>
          <a:xfrm>
            <a:off x="9037467" y="6450132"/>
            <a:ext cx="1597981" cy="369332"/>
          </a:xfrm>
          <a:prstGeom prst="rect">
            <a:avLst/>
          </a:prstGeom>
          <a:noFill/>
        </p:spPr>
        <p:txBody>
          <a:bodyPr wrap="square" rtlCol="0">
            <a:spAutoFit/>
          </a:bodyPr>
          <a:lstStyle/>
          <a:p>
            <a:r>
              <a:rPr lang="en-IN" dirty="0"/>
              <a:t>Motor  Driver</a:t>
            </a:r>
          </a:p>
        </p:txBody>
      </p:sp>
      <p:sp>
        <p:nvSpPr>
          <p:cNvPr id="20" name="TextBox 19">
            <a:extLst>
              <a:ext uri="{FF2B5EF4-FFF2-40B4-BE49-F238E27FC236}">
                <a16:creationId xmlns:a16="http://schemas.microsoft.com/office/drawing/2014/main" id="{50BD1999-EB0B-4CBC-BBFC-79302191B707}"/>
              </a:ext>
            </a:extLst>
          </p:cNvPr>
          <p:cNvSpPr txBox="1"/>
          <p:nvPr/>
        </p:nvSpPr>
        <p:spPr>
          <a:xfrm>
            <a:off x="9545660" y="4108235"/>
            <a:ext cx="1917576" cy="369332"/>
          </a:xfrm>
          <a:prstGeom prst="rect">
            <a:avLst/>
          </a:prstGeom>
          <a:noFill/>
        </p:spPr>
        <p:txBody>
          <a:bodyPr wrap="square" rtlCol="0">
            <a:spAutoFit/>
          </a:bodyPr>
          <a:lstStyle/>
          <a:p>
            <a:r>
              <a:rPr lang="en-IN" dirty="0"/>
              <a:t>Arduino UNO</a:t>
            </a:r>
          </a:p>
        </p:txBody>
      </p:sp>
      <p:sp>
        <p:nvSpPr>
          <p:cNvPr id="21" name="TextBox 20">
            <a:extLst>
              <a:ext uri="{FF2B5EF4-FFF2-40B4-BE49-F238E27FC236}">
                <a16:creationId xmlns:a16="http://schemas.microsoft.com/office/drawing/2014/main" id="{C2BBCECC-69D8-4BDE-B0D0-344BA2271569}"/>
              </a:ext>
            </a:extLst>
          </p:cNvPr>
          <p:cNvSpPr txBox="1"/>
          <p:nvPr/>
        </p:nvSpPr>
        <p:spPr>
          <a:xfrm>
            <a:off x="4059921" y="6080800"/>
            <a:ext cx="3619732" cy="369332"/>
          </a:xfrm>
          <a:prstGeom prst="rect">
            <a:avLst/>
          </a:prstGeom>
          <a:noFill/>
        </p:spPr>
        <p:txBody>
          <a:bodyPr wrap="square" rtlCol="0">
            <a:spAutoFit/>
          </a:bodyPr>
          <a:lstStyle/>
          <a:p>
            <a:r>
              <a:rPr lang="en-IN" dirty="0"/>
              <a:t>Micro-Mouse Maze Solver Robot</a:t>
            </a:r>
          </a:p>
        </p:txBody>
      </p:sp>
    </p:spTree>
    <p:extLst>
      <p:ext uri="{BB962C8B-B14F-4D97-AF65-F5344CB8AC3E}">
        <p14:creationId xmlns:p14="http://schemas.microsoft.com/office/powerpoint/2010/main" val="60838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6C4D-9549-4C4D-966A-3E903E20A1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0E1892-81DA-403C-846F-BE1805622A2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94D8F09-34FB-4EBC-8A53-AE0C9C0D0F1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3545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FA5B4-456C-4CAC-B63E-D301417BC3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17D79E-354A-4620-B3FE-4A69015C396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210ADA2-60B9-4F1E-B492-A995FED0367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43032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D8CC-EE2B-4DE8-A678-602B1F3691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3F8F0F-FE43-4833-BF89-3E5305FAFAF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88EE68B-3A2A-46F4-9067-CDBDC33816D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55796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B19AD-5FC0-48D7-B300-A3F79CE2C3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9C54D8-4B66-4CD1-B1B9-209879F6C22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4AE10A2-C046-4BD4-84C9-6FE46E26A8E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49108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8106-BD7F-40C0-A899-FF64D81EE2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1D1658-A4D4-47AA-968C-38A4E414338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BB23AF7-B170-4E3C-91FB-72BB97E1406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84983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C0FD-CC4B-4E27-A59C-29CF7E109E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880883-B248-4C89-8572-F6FBF04D948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B73F687-4F8E-405A-8F3E-15385094A4A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52314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AE5B9-B57C-4BE1-A6A7-6AB09754C6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D3C32F-3212-44EC-8A26-A0FE3B4B35D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7E64B58-DF7C-4329-9945-96E0DA217F4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29447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AEB50-EDEE-49C6-A003-99A1ABD14A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CB7799-6611-4589-B282-D7216A7E4C75}"/>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A7BDA17-6F24-443D-93FD-6816C63905B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79773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93AF-06AA-48C5-A8A5-F1A94E62D790}"/>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8E00B5F4-265B-4199-B25D-E9D5B109D79D}"/>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89B364CD-B4C5-4F99-B994-3DA778F52B3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699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1E92-BB56-4DD5-8A67-41867AAF36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9810BB-390F-4D92-BAEF-8221ED6D51C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AAA48C25-A351-4903-91BE-42BF1751B8B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14729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C8D4-9F1B-4C22-B329-645F42D88CD1}"/>
              </a:ext>
            </a:extLst>
          </p:cNvPr>
          <p:cNvSpPr>
            <a:spLocks noGrp="1"/>
          </p:cNvSpPr>
          <p:nvPr>
            <p:ph type="ctrTitle"/>
          </p:nvPr>
        </p:nvSpPr>
        <p:spPr/>
        <p:txBody>
          <a:bodyPr/>
          <a:lstStyle/>
          <a:p>
            <a:r>
              <a:rPr lang="en-IN" dirty="0"/>
              <a:t>COMPONENTS USED:</a:t>
            </a:r>
          </a:p>
        </p:txBody>
      </p:sp>
      <p:sp>
        <p:nvSpPr>
          <p:cNvPr id="3" name="Subtitle 2">
            <a:extLst>
              <a:ext uri="{FF2B5EF4-FFF2-40B4-BE49-F238E27FC236}">
                <a16:creationId xmlns:a16="http://schemas.microsoft.com/office/drawing/2014/main" id="{3A88CD68-4B31-4668-8466-1D46C929F3F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48261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C9FE-81D5-4809-ADBC-EDFDA64E76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BE72BE-E0F9-4E1F-9F7B-FA3730D80E7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9572A9-4A17-408F-9AD4-769B4062A69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32582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71C2-655E-4504-A6B5-B2ACD28BF2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DB215D-9D2A-4BBF-92C4-68C051A7258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045821B-6337-4BDD-B8D5-44C868AC5D3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94756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13975-C8FC-41B3-B3EF-B264B989F9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049E92-7AF1-49A6-A011-6295238C90D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AA3052E1-A30A-4A35-949E-E023ECB3C00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35931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F3C3-628D-411F-B22D-312F0C30DD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08F1FB-3C2F-46DB-BB57-0F80E1C084F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80AAF4E-A9BF-409D-8785-1D7718375DF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15490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66B2F-D368-49EA-9124-CD210AE862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063C60-8E9E-43C5-AB73-B0E7D152DD7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1860265-2043-4639-9A85-DFEB41441A3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07107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EB87-20AD-4927-84E9-A7D6352E5A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F58D64-9C19-4AEE-93C8-927C61434C5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626B8BD-2CB6-4579-95BF-B10FEA429BF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93427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8D82-42E5-4E22-AE01-89D54E87FB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69BE43-D1BD-4E55-8336-BB7A1443FDC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B0340E8-1B1F-4BCD-A17A-910E6A875F3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15067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5E4E-3DE8-492C-B618-A923D323A9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DDF312-2FD9-4FB0-9703-4E36D71D3D9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04FA270-AA38-4F29-8CCC-9E50AEC3BBB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29927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ABA88-0C5C-4286-A06F-802C1B0622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0AF87E-2892-46D7-AA1E-A8A30F23E85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0D5ADB7-343B-407A-B990-0C7BB7CFA15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81470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CA91-6411-4617-B89C-84E82697EF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98D7AE-3F7F-458C-9629-E306FF71F42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E68AE9CF-6E91-4BFF-A7EF-5412BDF6390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89687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A4D9-53F8-4C6E-A269-7F951B865A37}"/>
              </a:ext>
            </a:extLst>
          </p:cNvPr>
          <p:cNvSpPr>
            <a:spLocks noGrp="1"/>
          </p:cNvSpPr>
          <p:nvPr>
            <p:ph type="title"/>
          </p:nvPr>
        </p:nvSpPr>
        <p:spPr/>
        <p:txBody>
          <a:bodyPr/>
          <a:lstStyle/>
          <a:p>
            <a:r>
              <a:rPr lang="en-IN" dirty="0"/>
              <a:t>ARDUINO UNO</a:t>
            </a:r>
          </a:p>
        </p:txBody>
      </p:sp>
      <p:pic>
        <p:nvPicPr>
          <p:cNvPr id="5" name="Content Placeholder 4">
            <a:extLst>
              <a:ext uri="{FF2B5EF4-FFF2-40B4-BE49-F238E27FC236}">
                <a16:creationId xmlns:a16="http://schemas.microsoft.com/office/drawing/2014/main" id="{8380E2C5-CFB3-427A-928D-7E9F366C30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9873" y="2336800"/>
            <a:ext cx="4896230" cy="3598863"/>
          </a:xfrm>
        </p:spPr>
      </p:pic>
    </p:spTree>
    <p:extLst>
      <p:ext uri="{BB962C8B-B14F-4D97-AF65-F5344CB8AC3E}">
        <p14:creationId xmlns:p14="http://schemas.microsoft.com/office/powerpoint/2010/main" val="4036601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1A37-BA99-42FE-8DDE-1C72B1B4DE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E37A44-1A74-4569-815A-8E7703C9625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FB0DA52-08DD-4635-AB58-BB1F42581D5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94046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7242A-917D-4045-BEA3-8FC1A61B49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4D5393-4235-47C8-B3E3-FF9100D48AA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D4B169F-9270-45F9-BE0C-C27BED04432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90802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DCB8-763D-41B0-A464-474F17160F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28AF5E-23CD-41A0-9FC0-ADCFA46CE6D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ABD5656-F2E4-4599-8258-F004A5B7E79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91233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580F-459C-4678-A25A-CF602D303E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2268DE-8DB1-49D3-B8B7-D3320AE2DE6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C6AC0C7-F131-49D1-991C-6094FD3099E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262220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F330-A5B8-4E7C-9D78-F06CAF52B9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37400B-7096-4FEA-86ED-F9C0E17EB2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8BDB108-FB93-4973-98E1-7FA45CB5A66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10543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EB21-D9AE-4FC5-BD32-BC69E6F357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6502C3-AD62-4AFA-B6FA-596AD950701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6935913-E745-4FC1-AD88-1D5CCCDECA7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841247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73F7-3AA9-4459-A691-9624A1D395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CB2DC9-3A8B-4AD6-98A0-8EC69EA6562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237E574-C10D-45C7-8B4C-A5B847E5052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981203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4F91-88B8-41A9-B2AA-9F229E0896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A41846-E9F7-4D00-97D5-D61D8056ECE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91F3B14-8562-4FB0-A1E6-969446E33DA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03712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7B21-AB8F-46CD-A82B-AF6FE70DBF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1D9F82-F80B-46A2-A89F-0BB7306F236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6CC26FA-20A0-4847-9D01-75533620D6C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85518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230A-DE9C-4A68-8A29-CC0F4BECF36A}"/>
              </a:ext>
            </a:extLst>
          </p:cNvPr>
          <p:cNvSpPr>
            <a:spLocks noGrp="1"/>
          </p:cNvSpPr>
          <p:nvPr>
            <p:ph type="title"/>
          </p:nvPr>
        </p:nvSpPr>
        <p:spPr/>
        <p:txBody>
          <a:bodyPr/>
          <a:lstStyle/>
          <a:p>
            <a:r>
              <a:rPr lang="en-IN" dirty="0"/>
              <a:t>MICRO-MOUSE MAZE SOLVER ROBOT</a:t>
            </a:r>
          </a:p>
        </p:txBody>
      </p:sp>
      <p:pic>
        <p:nvPicPr>
          <p:cNvPr id="8" name="Picture 7">
            <a:extLst>
              <a:ext uri="{FF2B5EF4-FFF2-40B4-BE49-F238E27FC236}">
                <a16:creationId xmlns:a16="http://schemas.microsoft.com/office/drawing/2014/main" id="{088067C5-9266-4B0E-B348-498AF97F3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34" y="4655837"/>
            <a:ext cx="2269021" cy="1134511"/>
          </a:xfrm>
          <a:prstGeom prst="rect">
            <a:avLst/>
          </a:prstGeom>
        </p:spPr>
      </p:pic>
      <p:pic>
        <p:nvPicPr>
          <p:cNvPr id="10" name="Picture 9">
            <a:extLst>
              <a:ext uri="{FF2B5EF4-FFF2-40B4-BE49-F238E27FC236}">
                <a16:creationId xmlns:a16="http://schemas.microsoft.com/office/drawing/2014/main" id="{56A49DA7-A080-4441-A2B9-44E2A2DA2A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5785" y="4626679"/>
            <a:ext cx="1158397" cy="1842117"/>
          </a:xfrm>
          <a:prstGeom prst="rect">
            <a:avLst/>
          </a:prstGeom>
        </p:spPr>
      </p:pic>
      <p:pic>
        <p:nvPicPr>
          <p:cNvPr id="12" name="Picture 11">
            <a:extLst>
              <a:ext uri="{FF2B5EF4-FFF2-40B4-BE49-F238E27FC236}">
                <a16:creationId xmlns:a16="http://schemas.microsoft.com/office/drawing/2014/main" id="{B9CC5F91-3EED-4A98-AE65-C50A0B95F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88" y="2204686"/>
            <a:ext cx="3444452" cy="1722226"/>
          </a:xfrm>
          <a:prstGeom prst="rect">
            <a:avLst/>
          </a:prstGeom>
        </p:spPr>
      </p:pic>
      <p:pic>
        <p:nvPicPr>
          <p:cNvPr id="14" name="Picture 13">
            <a:extLst>
              <a:ext uri="{FF2B5EF4-FFF2-40B4-BE49-F238E27FC236}">
                <a16:creationId xmlns:a16="http://schemas.microsoft.com/office/drawing/2014/main" id="{F50BE30E-9B54-4F68-B46E-C9C430F2E8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4714" y="2840854"/>
            <a:ext cx="3973141" cy="3082289"/>
          </a:xfrm>
          <a:prstGeom prst="rect">
            <a:avLst/>
          </a:prstGeom>
        </p:spPr>
      </p:pic>
      <p:pic>
        <p:nvPicPr>
          <p:cNvPr id="16" name="Picture 15">
            <a:extLst>
              <a:ext uri="{FF2B5EF4-FFF2-40B4-BE49-F238E27FC236}">
                <a16:creationId xmlns:a16="http://schemas.microsoft.com/office/drawing/2014/main" id="{1FAE87D1-B6F0-4565-9267-8666BBAA9A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7629" y="1973946"/>
            <a:ext cx="3116062" cy="2512953"/>
          </a:xfrm>
          <a:prstGeom prst="rect">
            <a:avLst/>
          </a:prstGeom>
        </p:spPr>
      </p:pic>
      <p:sp>
        <p:nvSpPr>
          <p:cNvPr id="17" name="TextBox 16">
            <a:extLst>
              <a:ext uri="{FF2B5EF4-FFF2-40B4-BE49-F238E27FC236}">
                <a16:creationId xmlns:a16="http://schemas.microsoft.com/office/drawing/2014/main" id="{07D092D0-967D-4FA5-8BCE-188D534997DB}"/>
              </a:ext>
            </a:extLst>
          </p:cNvPr>
          <p:cNvSpPr txBox="1"/>
          <p:nvPr/>
        </p:nvSpPr>
        <p:spPr>
          <a:xfrm>
            <a:off x="532135" y="4079254"/>
            <a:ext cx="2601157" cy="369332"/>
          </a:xfrm>
          <a:prstGeom prst="rect">
            <a:avLst/>
          </a:prstGeom>
          <a:noFill/>
        </p:spPr>
        <p:txBody>
          <a:bodyPr wrap="square" rtlCol="0">
            <a:spAutoFit/>
          </a:bodyPr>
          <a:lstStyle/>
          <a:p>
            <a:r>
              <a:rPr lang="en-IN" dirty="0"/>
              <a:t>Opto-coupler Encoder</a:t>
            </a:r>
          </a:p>
        </p:txBody>
      </p:sp>
      <p:sp>
        <p:nvSpPr>
          <p:cNvPr id="18" name="TextBox 17">
            <a:extLst>
              <a:ext uri="{FF2B5EF4-FFF2-40B4-BE49-F238E27FC236}">
                <a16:creationId xmlns:a16="http://schemas.microsoft.com/office/drawing/2014/main" id="{6E1BC618-5ACB-42A5-B92B-2560836BB0EA}"/>
              </a:ext>
            </a:extLst>
          </p:cNvPr>
          <p:cNvSpPr txBox="1"/>
          <p:nvPr/>
        </p:nvSpPr>
        <p:spPr>
          <a:xfrm>
            <a:off x="826728" y="5898617"/>
            <a:ext cx="2269021" cy="369332"/>
          </a:xfrm>
          <a:prstGeom prst="rect">
            <a:avLst/>
          </a:prstGeom>
          <a:noFill/>
        </p:spPr>
        <p:txBody>
          <a:bodyPr wrap="square" rtlCol="0">
            <a:spAutoFit/>
          </a:bodyPr>
          <a:lstStyle/>
          <a:p>
            <a:r>
              <a:rPr lang="en-IN" dirty="0"/>
              <a:t>Ultrasonic Sensor</a:t>
            </a:r>
          </a:p>
        </p:txBody>
      </p:sp>
      <p:sp>
        <p:nvSpPr>
          <p:cNvPr id="19" name="TextBox 18">
            <a:extLst>
              <a:ext uri="{FF2B5EF4-FFF2-40B4-BE49-F238E27FC236}">
                <a16:creationId xmlns:a16="http://schemas.microsoft.com/office/drawing/2014/main" id="{583F9D66-EAA2-4318-A25C-8531A58B78A2}"/>
              </a:ext>
            </a:extLst>
          </p:cNvPr>
          <p:cNvSpPr txBox="1"/>
          <p:nvPr/>
        </p:nvSpPr>
        <p:spPr>
          <a:xfrm>
            <a:off x="9037467" y="6450132"/>
            <a:ext cx="1597981" cy="369332"/>
          </a:xfrm>
          <a:prstGeom prst="rect">
            <a:avLst/>
          </a:prstGeom>
          <a:noFill/>
        </p:spPr>
        <p:txBody>
          <a:bodyPr wrap="square" rtlCol="0">
            <a:spAutoFit/>
          </a:bodyPr>
          <a:lstStyle/>
          <a:p>
            <a:r>
              <a:rPr lang="en-IN" dirty="0"/>
              <a:t>Motor  Driver</a:t>
            </a:r>
          </a:p>
        </p:txBody>
      </p:sp>
      <p:sp>
        <p:nvSpPr>
          <p:cNvPr id="20" name="TextBox 19">
            <a:extLst>
              <a:ext uri="{FF2B5EF4-FFF2-40B4-BE49-F238E27FC236}">
                <a16:creationId xmlns:a16="http://schemas.microsoft.com/office/drawing/2014/main" id="{50BD1999-EB0B-4CBC-BBFC-79302191B707}"/>
              </a:ext>
            </a:extLst>
          </p:cNvPr>
          <p:cNvSpPr txBox="1"/>
          <p:nvPr/>
        </p:nvSpPr>
        <p:spPr>
          <a:xfrm>
            <a:off x="9545660" y="4108235"/>
            <a:ext cx="1917576" cy="369332"/>
          </a:xfrm>
          <a:prstGeom prst="rect">
            <a:avLst/>
          </a:prstGeom>
          <a:noFill/>
        </p:spPr>
        <p:txBody>
          <a:bodyPr wrap="square" rtlCol="0">
            <a:spAutoFit/>
          </a:bodyPr>
          <a:lstStyle/>
          <a:p>
            <a:r>
              <a:rPr lang="en-IN" dirty="0"/>
              <a:t>Arduino UNO</a:t>
            </a:r>
          </a:p>
        </p:txBody>
      </p:sp>
      <p:sp>
        <p:nvSpPr>
          <p:cNvPr id="21" name="TextBox 20">
            <a:extLst>
              <a:ext uri="{FF2B5EF4-FFF2-40B4-BE49-F238E27FC236}">
                <a16:creationId xmlns:a16="http://schemas.microsoft.com/office/drawing/2014/main" id="{C2BBCECC-69D8-4BDE-B0D0-344BA2271569}"/>
              </a:ext>
            </a:extLst>
          </p:cNvPr>
          <p:cNvSpPr txBox="1"/>
          <p:nvPr/>
        </p:nvSpPr>
        <p:spPr>
          <a:xfrm>
            <a:off x="4059921" y="6080800"/>
            <a:ext cx="3619732" cy="369332"/>
          </a:xfrm>
          <a:prstGeom prst="rect">
            <a:avLst/>
          </a:prstGeom>
          <a:noFill/>
        </p:spPr>
        <p:txBody>
          <a:bodyPr wrap="square" rtlCol="0">
            <a:spAutoFit/>
          </a:bodyPr>
          <a:lstStyle/>
          <a:p>
            <a:r>
              <a:rPr lang="en-IN" dirty="0"/>
              <a:t>Micro-Mouse Maze Solver Robot</a:t>
            </a:r>
          </a:p>
        </p:txBody>
      </p:sp>
    </p:spTree>
    <p:extLst>
      <p:ext uri="{BB962C8B-B14F-4D97-AF65-F5344CB8AC3E}">
        <p14:creationId xmlns:p14="http://schemas.microsoft.com/office/powerpoint/2010/main" val="235647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92CF-8319-4D7C-8028-90EF64E77B09}"/>
              </a:ext>
            </a:extLst>
          </p:cNvPr>
          <p:cNvSpPr>
            <a:spLocks noGrp="1"/>
          </p:cNvSpPr>
          <p:nvPr>
            <p:ph type="title"/>
          </p:nvPr>
        </p:nvSpPr>
        <p:spPr/>
        <p:txBody>
          <a:bodyPr/>
          <a:lstStyle/>
          <a:p>
            <a:r>
              <a:rPr lang="en-IN" dirty="0"/>
              <a:t>OPTO COUPLER ENCODER – LM393</a:t>
            </a:r>
          </a:p>
        </p:txBody>
      </p:sp>
      <p:pic>
        <p:nvPicPr>
          <p:cNvPr id="6" name="Content Placeholder 5">
            <a:extLst>
              <a:ext uri="{FF2B5EF4-FFF2-40B4-BE49-F238E27FC236}">
                <a16:creationId xmlns:a16="http://schemas.microsoft.com/office/drawing/2014/main" id="{643D99F9-8084-4659-8838-649666D924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7461" y="2751333"/>
            <a:ext cx="4159387" cy="2938978"/>
          </a:xfrm>
        </p:spPr>
      </p:pic>
      <p:sp>
        <p:nvSpPr>
          <p:cNvPr id="4" name="Text Placeholder 3">
            <a:extLst>
              <a:ext uri="{FF2B5EF4-FFF2-40B4-BE49-F238E27FC236}">
                <a16:creationId xmlns:a16="http://schemas.microsoft.com/office/drawing/2014/main" id="{FD6B5859-3E9A-45C9-9BCE-7BDE3C39DDB3}"/>
              </a:ext>
            </a:extLst>
          </p:cNvPr>
          <p:cNvSpPr>
            <a:spLocks noGrp="1"/>
          </p:cNvSpPr>
          <p:nvPr>
            <p:ph type="body" sz="half" idx="2"/>
          </p:nvPr>
        </p:nvSpPr>
        <p:spPr>
          <a:xfrm>
            <a:off x="680321" y="2336872"/>
            <a:ext cx="6526813" cy="3767901"/>
          </a:xfrm>
        </p:spPr>
        <p:txBody>
          <a:bodyPr/>
          <a:lstStyle/>
          <a:p>
            <a:r>
              <a:rPr lang="en-US" dirty="0"/>
              <a:t>A current is first applied to the Optocoupler, which makes the infrared LED emit a light that’s proportional to the current. When the light hits the photosensitive device, it switches on and starts to conduct a current as any ordinary transistor might. This is used in encoder.</a:t>
            </a:r>
            <a:endParaRPr lang="en-IN" dirty="0"/>
          </a:p>
        </p:txBody>
      </p:sp>
    </p:spTree>
    <p:extLst>
      <p:ext uri="{BB962C8B-B14F-4D97-AF65-F5344CB8AC3E}">
        <p14:creationId xmlns:p14="http://schemas.microsoft.com/office/powerpoint/2010/main" val="26147799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6546-7892-4687-81F4-3617B202E2F3}"/>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6793AA42-A1D4-456B-AEEE-9AAEC334397A}"/>
              </a:ext>
            </a:extLst>
          </p:cNvPr>
          <p:cNvSpPr>
            <a:spLocks noGrp="1"/>
          </p:cNvSpPr>
          <p:nvPr>
            <p:ph type="subTitle" idx="1"/>
          </p:nvPr>
        </p:nvSpPr>
        <p:spPr/>
        <p:txBody>
          <a:bodyPr/>
          <a:lstStyle/>
          <a:p>
            <a:r>
              <a:rPr lang="en-IN" dirty="0"/>
              <a:t>Team Name: HORIZON</a:t>
            </a:r>
          </a:p>
          <a:p>
            <a:r>
              <a:rPr lang="en-IN" dirty="0"/>
              <a:t>SHAASTRA 2019-IIT MADRAS</a:t>
            </a:r>
          </a:p>
        </p:txBody>
      </p:sp>
    </p:spTree>
    <p:extLst>
      <p:ext uri="{BB962C8B-B14F-4D97-AF65-F5344CB8AC3E}">
        <p14:creationId xmlns:p14="http://schemas.microsoft.com/office/powerpoint/2010/main" val="2708185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CB6E-3392-4940-BFDB-216B0CEFEDE5}"/>
              </a:ext>
            </a:extLst>
          </p:cNvPr>
          <p:cNvSpPr>
            <a:spLocks noGrp="1"/>
          </p:cNvSpPr>
          <p:nvPr>
            <p:ph type="title"/>
          </p:nvPr>
        </p:nvSpPr>
        <p:spPr/>
        <p:txBody>
          <a:bodyPr/>
          <a:lstStyle/>
          <a:p>
            <a:r>
              <a:rPr lang="en-IN" dirty="0"/>
              <a:t>ULTRASONIC SENSOR – HC-SR04</a:t>
            </a:r>
          </a:p>
        </p:txBody>
      </p:sp>
      <p:pic>
        <p:nvPicPr>
          <p:cNvPr id="6" name="Content Placeholder 5">
            <a:extLst>
              <a:ext uri="{FF2B5EF4-FFF2-40B4-BE49-F238E27FC236}">
                <a16:creationId xmlns:a16="http://schemas.microsoft.com/office/drawing/2014/main" id="{9D6D0EEB-2D1E-4E3E-AE84-0A76978B12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78649" y="2753799"/>
            <a:ext cx="2831061" cy="2831061"/>
          </a:xfrm>
        </p:spPr>
      </p:pic>
      <p:sp>
        <p:nvSpPr>
          <p:cNvPr id="4" name="Text Placeholder 3">
            <a:extLst>
              <a:ext uri="{FF2B5EF4-FFF2-40B4-BE49-F238E27FC236}">
                <a16:creationId xmlns:a16="http://schemas.microsoft.com/office/drawing/2014/main" id="{534D77F9-E779-4FD7-9F6B-01F970924348}"/>
              </a:ext>
            </a:extLst>
          </p:cNvPr>
          <p:cNvSpPr>
            <a:spLocks noGrp="1"/>
          </p:cNvSpPr>
          <p:nvPr>
            <p:ph type="body" sz="half" idx="2"/>
          </p:nvPr>
        </p:nvSpPr>
        <p:spPr>
          <a:xfrm>
            <a:off x="680322" y="2336872"/>
            <a:ext cx="6776194" cy="3664917"/>
          </a:xfrm>
        </p:spPr>
        <p:txBody>
          <a:bodyPr/>
          <a:lstStyle/>
          <a:p>
            <a:r>
              <a:rPr lang="en-US" b="1" dirty="0"/>
              <a:t>Ultrasonic sensors work</a:t>
            </a:r>
            <a:r>
              <a:rPr lang="en-US" dirty="0"/>
              <a:t> by emitting sound waves at a frequency too high for humans to hear. They then wait for the sound to be reflected back, calculating distance based on the time required. This is similar to how radar measures the time it takes a radio wave to return after hitting an object. This is used to measure the distance travelled by the robot.</a:t>
            </a:r>
            <a:endParaRPr lang="en-IN" dirty="0"/>
          </a:p>
        </p:txBody>
      </p:sp>
    </p:spTree>
    <p:extLst>
      <p:ext uri="{BB962C8B-B14F-4D97-AF65-F5344CB8AC3E}">
        <p14:creationId xmlns:p14="http://schemas.microsoft.com/office/powerpoint/2010/main" val="968005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5415-22D6-4ACE-B4F1-F46BE2C71F64}"/>
              </a:ext>
            </a:extLst>
          </p:cNvPr>
          <p:cNvSpPr>
            <a:spLocks noGrp="1"/>
          </p:cNvSpPr>
          <p:nvPr>
            <p:ph type="title"/>
          </p:nvPr>
        </p:nvSpPr>
        <p:spPr/>
        <p:txBody>
          <a:bodyPr/>
          <a:lstStyle/>
          <a:p>
            <a:r>
              <a:rPr lang="en-IN" dirty="0"/>
              <a:t>MOTOR DRIVER – L298N</a:t>
            </a:r>
          </a:p>
        </p:txBody>
      </p:sp>
      <p:pic>
        <p:nvPicPr>
          <p:cNvPr id="6" name="Content Placeholder 5">
            <a:extLst>
              <a:ext uri="{FF2B5EF4-FFF2-40B4-BE49-F238E27FC236}">
                <a16:creationId xmlns:a16="http://schemas.microsoft.com/office/drawing/2014/main" id="{D8BA6145-2481-43F9-BBA9-893C233041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18987" y="2648125"/>
            <a:ext cx="2592691" cy="2592691"/>
          </a:xfrm>
        </p:spPr>
      </p:pic>
      <p:sp>
        <p:nvSpPr>
          <p:cNvPr id="4" name="Text Placeholder 3">
            <a:extLst>
              <a:ext uri="{FF2B5EF4-FFF2-40B4-BE49-F238E27FC236}">
                <a16:creationId xmlns:a16="http://schemas.microsoft.com/office/drawing/2014/main" id="{7368B1FB-8B94-4500-9BF3-D0229C27F75E}"/>
              </a:ext>
            </a:extLst>
          </p:cNvPr>
          <p:cNvSpPr>
            <a:spLocks noGrp="1"/>
          </p:cNvSpPr>
          <p:nvPr>
            <p:ph type="body" sz="half" idx="2"/>
          </p:nvPr>
        </p:nvSpPr>
        <p:spPr>
          <a:xfrm>
            <a:off x="680322" y="2336872"/>
            <a:ext cx="7092078" cy="3599317"/>
          </a:xfrm>
        </p:spPr>
        <p:txBody>
          <a:bodyPr/>
          <a:lstStyle/>
          <a:p>
            <a:r>
              <a:rPr lang="en-US" dirty="0"/>
              <a:t>A motor driver IC is an integrated circuit chip which is usually used to control motors in autonomous robots. Motor driver ICs act as an interface between microprocessors in robots and the motors in the robot. The most commonly used motor driver IC’s are from the L293 series such as L293D, L293NE, etc. These ICs are designed to control 2 DC motors simultaneously. L293D consist of two H-bridge. H-bridge is the simplest circuit for controlling a low current rated motor. Motor Driver ICs are primarily used in autonomous robotics only. Also most microprocessors operate at low voltages and require a small amount of current to operate while  the motors require a relatively higher voltages and current . Thus current cannot be supplied to the motors from the microprocessor. This is the primary need for the  motor driver IC.</a:t>
            </a:r>
            <a:endParaRPr lang="en-IN" dirty="0"/>
          </a:p>
        </p:txBody>
      </p:sp>
    </p:spTree>
    <p:extLst>
      <p:ext uri="{BB962C8B-B14F-4D97-AF65-F5344CB8AC3E}">
        <p14:creationId xmlns:p14="http://schemas.microsoft.com/office/powerpoint/2010/main" val="647640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3B86-EA2B-42B8-9837-81ABF72751F1}"/>
              </a:ext>
            </a:extLst>
          </p:cNvPr>
          <p:cNvSpPr>
            <a:spLocks noGrp="1"/>
          </p:cNvSpPr>
          <p:nvPr>
            <p:ph type="title"/>
          </p:nvPr>
        </p:nvSpPr>
        <p:spPr/>
        <p:txBody>
          <a:bodyPr/>
          <a:lstStyle/>
          <a:p>
            <a:r>
              <a:rPr lang="en-IN" dirty="0"/>
              <a:t>BATTERY, WIRES AND BREADBOARD</a:t>
            </a:r>
          </a:p>
        </p:txBody>
      </p:sp>
      <p:pic>
        <p:nvPicPr>
          <p:cNvPr id="7" name="Content Placeholder 6">
            <a:extLst>
              <a:ext uri="{FF2B5EF4-FFF2-40B4-BE49-F238E27FC236}">
                <a16:creationId xmlns:a16="http://schemas.microsoft.com/office/drawing/2014/main" id="{DF0C20F6-2BE8-4E61-8D16-DEC5D1159C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675" y="2505909"/>
            <a:ext cx="4088399" cy="3598863"/>
          </a:xfrm>
        </p:spPr>
      </p:pic>
      <p:pic>
        <p:nvPicPr>
          <p:cNvPr id="9" name="Picture 8">
            <a:extLst>
              <a:ext uri="{FF2B5EF4-FFF2-40B4-BE49-F238E27FC236}">
                <a16:creationId xmlns:a16="http://schemas.microsoft.com/office/drawing/2014/main" id="{A1CB3498-AA02-4AE4-AA0E-7BC9CFD6C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546785" y="3450408"/>
            <a:ext cx="2010112" cy="3826085"/>
          </a:xfrm>
          <a:prstGeom prst="rect">
            <a:avLst/>
          </a:prstGeom>
        </p:spPr>
      </p:pic>
      <p:pic>
        <p:nvPicPr>
          <p:cNvPr id="11" name="Picture 10">
            <a:extLst>
              <a:ext uri="{FF2B5EF4-FFF2-40B4-BE49-F238E27FC236}">
                <a16:creationId xmlns:a16="http://schemas.microsoft.com/office/drawing/2014/main" id="{80340AA2-6173-479E-A58D-37F49E574E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8340" y="2558963"/>
            <a:ext cx="3158209" cy="3545809"/>
          </a:xfrm>
          <a:prstGeom prst="rect">
            <a:avLst/>
          </a:prstGeom>
        </p:spPr>
      </p:pic>
      <p:pic>
        <p:nvPicPr>
          <p:cNvPr id="13" name="Picture 12">
            <a:extLst>
              <a:ext uri="{FF2B5EF4-FFF2-40B4-BE49-F238E27FC236}">
                <a16:creationId xmlns:a16="http://schemas.microsoft.com/office/drawing/2014/main" id="{5F1A8930-6F85-414F-A55A-1AFD4EA32C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9713" y="2024717"/>
            <a:ext cx="2143125" cy="2143125"/>
          </a:xfrm>
          <a:prstGeom prst="rect">
            <a:avLst/>
          </a:prstGeom>
        </p:spPr>
      </p:pic>
    </p:spTree>
    <p:extLst>
      <p:ext uri="{BB962C8B-B14F-4D97-AF65-F5344CB8AC3E}">
        <p14:creationId xmlns:p14="http://schemas.microsoft.com/office/powerpoint/2010/main" val="2363964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85BE6-2173-4C10-8DA0-9DDBD8ED9DB4}"/>
              </a:ext>
            </a:extLst>
          </p:cNvPr>
          <p:cNvSpPr>
            <a:spLocks noGrp="1"/>
          </p:cNvSpPr>
          <p:nvPr>
            <p:ph type="title"/>
          </p:nvPr>
        </p:nvSpPr>
        <p:spPr/>
        <p:txBody>
          <a:bodyPr/>
          <a:lstStyle/>
          <a:p>
            <a:r>
              <a:rPr lang="en-IN" dirty="0"/>
              <a:t>CHASSIS, WHEELS, CASTER WHEEL</a:t>
            </a:r>
            <a:br>
              <a:rPr lang="en-IN" dirty="0"/>
            </a:br>
            <a:r>
              <a:rPr lang="en-IN" dirty="0"/>
              <a:t> </a:t>
            </a:r>
            <a:r>
              <a:rPr lang="en-IN"/>
              <a:t>AND DC-MOTORS</a:t>
            </a:r>
            <a:endParaRPr lang="en-IN" dirty="0"/>
          </a:p>
        </p:txBody>
      </p:sp>
      <p:pic>
        <p:nvPicPr>
          <p:cNvPr id="5" name="Content Placeholder 4">
            <a:extLst>
              <a:ext uri="{FF2B5EF4-FFF2-40B4-BE49-F238E27FC236}">
                <a16:creationId xmlns:a16="http://schemas.microsoft.com/office/drawing/2014/main" id="{92C9CF91-B1AA-427F-822C-29C9C56311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4669" y="2035834"/>
            <a:ext cx="2937355" cy="2725947"/>
          </a:xfrm>
        </p:spPr>
      </p:pic>
      <p:pic>
        <p:nvPicPr>
          <p:cNvPr id="7" name="Picture 6">
            <a:extLst>
              <a:ext uri="{FF2B5EF4-FFF2-40B4-BE49-F238E27FC236}">
                <a16:creationId xmlns:a16="http://schemas.microsoft.com/office/drawing/2014/main" id="{796E7FC5-BE05-471E-8090-E5262A345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23" y="2346681"/>
            <a:ext cx="2855047" cy="2855047"/>
          </a:xfrm>
          <a:prstGeom prst="rect">
            <a:avLst/>
          </a:prstGeom>
        </p:spPr>
      </p:pic>
      <p:pic>
        <p:nvPicPr>
          <p:cNvPr id="9" name="Picture 8">
            <a:extLst>
              <a:ext uri="{FF2B5EF4-FFF2-40B4-BE49-F238E27FC236}">
                <a16:creationId xmlns:a16="http://schemas.microsoft.com/office/drawing/2014/main" id="{9BEC4C6B-BE02-4343-B538-CF370175A5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5532" y="2717321"/>
            <a:ext cx="4080189" cy="2855343"/>
          </a:xfrm>
          <a:prstGeom prst="rect">
            <a:avLst/>
          </a:prstGeom>
        </p:spPr>
      </p:pic>
      <p:pic>
        <p:nvPicPr>
          <p:cNvPr id="11" name="Picture 10">
            <a:extLst>
              <a:ext uri="{FF2B5EF4-FFF2-40B4-BE49-F238E27FC236}">
                <a16:creationId xmlns:a16="http://schemas.microsoft.com/office/drawing/2014/main" id="{AA9AFFB7-28E4-488D-9B46-42037BD641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3417" y="4214662"/>
            <a:ext cx="2246103" cy="2246103"/>
          </a:xfrm>
          <a:prstGeom prst="rect">
            <a:avLst/>
          </a:prstGeom>
        </p:spPr>
      </p:pic>
    </p:spTree>
    <p:extLst>
      <p:ext uri="{BB962C8B-B14F-4D97-AF65-F5344CB8AC3E}">
        <p14:creationId xmlns:p14="http://schemas.microsoft.com/office/powerpoint/2010/main" val="112490023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0</TotalTime>
  <Words>464</Words>
  <Application>Microsoft Office PowerPoint</Application>
  <PresentationFormat>Widescreen</PresentationFormat>
  <Paragraphs>39</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Trebuchet MS</vt:lpstr>
      <vt:lpstr>Berlin</vt:lpstr>
      <vt:lpstr>MICRO MOUSE MAZE</vt:lpstr>
      <vt:lpstr>MICRO-MOUSE MAZE SOLVER ROBOT</vt:lpstr>
      <vt:lpstr>COMPONENTS USED:</vt:lpstr>
      <vt:lpstr>ARDUINO UNO</vt:lpstr>
      <vt:lpstr>OPTO COUPLER ENCODER – LM393</vt:lpstr>
      <vt:lpstr>ULTRASONIC SENSOR – HC-SR04</vt:lpstr>
      <vt:lpstr>MOTOR DRIVER – L298N</vt:lpstr>
      <vt:lpstr>BATTERY, WIRES AND BREADBOARD</vt:lpstr>
      <vt:lpstr>CHASSIS, WHEELS, CASTER WHEEL  AND DC-MOTORS</vt:lpstr>
      <vt:lpstr>MAZE SOLVING ALGORITHM</vt:lpstr>
      <vt:lpstr>ALGORITHM DESCRIPTION:</vt:lpstr>
      <vt:lpstr>Propagation And Storing Of Flood values:</vt:lpstr>
      <vt:lpstr>Propagation And Storing Of Flood values:</vt:lpstr>
      <vt:lpstr>SHAASTRA 2019 MICRO-MOUSE MAZE SOLVING PROGRAM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MICRO-MOUSE MAZE SOLVER ROBOT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MOUSE MAZE</dc:title>
  <dc:creator>HEMANGANI N</dc:creator>
  <cp:lastModifiedBy>HEMANGANI N</cp:lastModifiedBy>
  <cp:revision>16</cp:revision>
  <dcterms:created xsi:type="dcterms:W3CDTF">2018-12-31T15:24:06Z</dcterms:created>
  <dcterms:modified xsi:type="dcterms:W3CDTF">2019-01-01T04:18:34Z</dcterms:modified>
</cp:coreProperties>
</file>