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9"/>
  </p:notesMasterIdLst>
  <p:handoutMasterIdLst>
    <p:handoutMasterId r:id="rId20"/>
  </p:handoutMasterIdLst>
  <p:sldIdLst>
    <p:sldId id="529" r:id="rId2"/>
    <p:sldId id="495" r:id="rId3"/>
    <p:sldId id="514" r:id="rId4"/>
    <p:sldId id="497" r:id="rId5"/>
    <p:sldId id="515" r:id="rId6"/>
    <p:sldId id="516" r:id="rId7"/>
    <p:sldId id="517" r:id="rId8"/>
    <p:sldId id="536" r:id="rId9"/>
    <p:sldId id="518" r:id="rId10"/>
    <p:sldId id="520" r:id="rId11"/>
    <p:sldId id="530" r:id="rId12"/>
    <p:sldId id="531" r:id="rId13"/>
    <p:sldId id="532" r:id="rId14"/>
    <p:sldId id="535" r:id="rId15"/>
    <p:sldId id="533" r:id="rId16"/>
    <p:sldId id="534" r:id="rId17"/>
    <p:sldId id="528" r:id="rId1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91" d="100"/>
          <a:sy n="91" d="100"/>
        </p:scale>
        <p:origin x="1022"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12/4/2024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12/4/2024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7</a:t>
            </a:fld>
            <a:endParaRPr lang="en-US" altLang="en-US"/>
          </a:p>
        </p:txBody>
      </p:sp>
    </p:spTree>
    <p:extLst>
      <p:ext uri="{BB962C8B-B14F-4D97-AF65-F5344CB8AC3E}">
        <p14:creationId xmlns:p14="http://schemas.microsoft.com/office/powerpoint/2010/main" val="341098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C804F-24D6-3103-6B1C-436EA0E1FC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93B9A9-71D7-0AD2-D9A0-AAC398DF7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AFF800-D254-E2F4-89EC-F105C85E6FA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8006819-298B-137F-3623-267B50DAAEB4}"/>
              </a:ext>
            </a:extLst>
          </p:cNvPr>
          <p:cNvSpPr>
            <a:spLocks noGrp="1"/>
          </p:cNvSpPr>
          <p:nvPr>
            <p:ph type="sldNum" sz="quarter" idx="5"/>
          </p:nvPr>
        </p:nvSpPr>
        <p:spPr/>
        <p:txBody>
          <a:bodyPr/>
          <a:lstStyle/>
          <a:p>
            <a:pPr>
              <a:defRPr/>
            </a:pPr>
            <a:fld id="{F2D8CC3F-ADB2-4AF7-880C-111F7E6C7FE6}" type="slidenum">
              <a:rPr lang="en-US" altLang="en-US" smtClean="0"/>
              <a:pPr>
                <a:defRPr/>
              </a:pPr>
              <a:t>8</a:t>
            </a:fld>
            <a:endParaRPr lang="en-US" altLang="en-US"/>
          </a:p>
        </p:txBody>
      </p:sp>
    </p:spTree>
    <p:extLst>
      <p:ext uri="{BB962C8B-B14F-4D97-AF65-F5344CB8AC3E}">
        <p14:creationId xmlns:p14="http://schemas.microsoft.com/office/powerpoint/2010/main" val="357479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4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4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4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4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4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4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Computer Science and Engineering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:8115U23AM057</a:t>
            </a:r>
          </a:p>
          <a:p>
            <a:pPr>
              <a:defRPr/>
            </a:pPr>
            <a:r>
              <a:rPr lang="en-US" sz="2500" b="1" dirty="0">
                <a:solidFill>
                  <a:schemeClr val="tx1"/>
                </a:solidFill>
                <a:latin typeface="Times New Roman" pitchFamily="18" charset="0"/>
                <a:cs typeface="Times New Roman" pitchFamily="18" charset="0"/>
              </a:rPr>
              <a:t>Name					:VIGNESH R</a:t>
            </a:r>
          </a:p>
          <a:p>
            <a:pPr>
              <a:defRPr/>
            </a:pPr>
            <a:r>
              <a:rPr lang="en-US" sz="2500" b="1" dirty="0">
                <a:solidFill>
                  <a:schemeClr val="tx1"/>
                </a:solidFill>
                <a:latin typeface="Times New Roman" pitchFamily="18" charset="0"/>
                <a:cs typeface="Times New Roman" pitchFamily="18" charset="0"/>
              </a:rPr>
              <a:t>Year					:2023-2027</a:t>
            </a:r>
          </a:p>
          <a:p>
            <a:pPr>
              <a:defRPr/>
            </a:pPr>
            <a:r>
              <a:rPr lang="en-US" sz="2500" b="1" dirty="0">
                <a:solidFill>
                  <a:schemeClr val="tx1"/>
                </a:solidFill>
                <a:latin typeface="Times New Roman" pitchFamily="18" charset="0"/>
                <a:cs typeface="Times New Roman" pitchFamily="18" charset="0"/>
              </a:rPr>
              <a:t>Semester				:III</a:t>
            </a:r>
          </a:p>
          <a:p>
            <a:pPr>
              <a:defRPr/>
            </a:pPr>
            <a:r>
              <a:rPr lang="en-US" sz="2500" b="1" dirty="0">
                <a:solidFill>
                  <a:schemeClr val="tx1"/>
                </a:solidFill>
                <a:latin typeface="Times New Roman" pitchFamily="18" charset="0"/>
                <a:cs typeface="Times New Roman" pitchFamily="18" charset="0"/>
              </a:rPr>
              <a:t>Section				:</a:t>
            </a:r>
          </a:p>
          <a:p>
            <a:pPr>
              <a:defRPr/>
            </a:pPr>
            <a:r>
              <a:rPr lang="en-US" sz="2500" b="1" dirty="0">
                <a:solidFill>
                  <a:schemeClr val="tx1"/>
                </a:solidFill>
                <a:latin typeface="Times New Roman" pitchFamily="18" charset="0"/>
                <a:cs typeface="Times New Roman" pitchFamily="18" charset="0"/>
              </a:rPr>
              <a:t>Date					:</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4" name="Rectangle 1">
            <a:extLst>
              <a:ext uri="{FF2B5EF4-FFF2-40B4-BE49-F238E27FC236}">
                <a16:creationId xmlns:a16="http://schemas.microsoft.com/office/drawing/2014/main" id="{183F97D5-5750-7D94-A021-D85398B08DA9}"/>
              </a:ext>
            </a:extLst>
          </p:cNvPr>
          <p:cNvSpPr>
            <a:spLocks noGrp="1" noChangeArrowheads="1"/>
          </p:cNvSpPr>
          <p:nvPr>
            <p:ph sz="quarter" idx="1"/>
          </p:nvPr>
        </p:nvSpPr>
        <p:spPr bwMode="auto">
          <a:xfrm>
            <a:off x="457200" y="1165620"/>
            <a:ext cx="8678979"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0D0D0D"/>
                </a:solidFill>
                <a:latin typeface="Times New Roman" panose="02020603050405020304" pitchFamily="18" charset="0"/>
                <a:cs typeface="Times New Roman" panose="02020603050405020304" pitchFamily="18" charset="0"/>
              </a:rPr>
              <a:t>1. </a:t>
            </a:r>
            <a:r>
              <a:rPr lang="en-US" altLang="en-US" sz="2300" b="1" dirty="0">
                <a:solidFill>
                  <a:srgbClr val="0D0D0D"/>
                </a:solidFill>
                <a:latin typeface="Times New Roman" panose="02020603050405020304" pitchFamily="18" charset="0"/>
                <a:cs typeface="Times New Roman" panose="02020603050405020304" pitchFamily="18" charset="0"/>
              </a:rPr>
              <a:t>User Module: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300" dirty="0">
                <a:solidFill>
                  <a:srgbClr val="0D0D0D"/>
                </a:solidFill>
                <a:latin typeface="Times New Roman" panose="02020603050405020304" pitchFamily="18" charset="0"/>
                <a:cs typeface="Times New Roman" panose="02020603050405020304" pitchFamily="18" charset="0"/>
              </a:rPr>
              <a:t>Manages user profiles and personal fitness goals.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0D0D0D"/>
                </a:solidFill>
                <a:latin typeface="Times New Roman" panose="02020603050405020304" pitchFamily="18" charset="0"/>
                <a:cs typeface="Times New Roman" panose="02020603050405020304" pitchFamily="18" charset="0"/>
              </a:rPr>
              <a:t>2. </a:t>
            </a:r>
            <a:r>
              <a:rPr lang="en-US" altLang="en-US" sz="2300" b="1" dirty="0">
                <a:solidFill>
                  <a:srgbClr val="0D0D0D"/>
                </a:solidFill>
                <a:latin typeface="Times New Roman" panose="02020603050405020304" pitchFamily="18" charset="0"/>
                <a:cs typeface="Times New Roman" panose="02020603050405020304" pitchFamily="18" charset="0"/>
              </a:rPr>
              <a:t>Workout Module: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300" dirty="0">
                <a:solidFill>
                  <a:srgbClr val="0D0D0D"/>
                </a:solidFill>
                <a:latin typeface="Times New Roman" panose="02020603050405020304" pitchFamily="18" charset="0"/>
                <a:cs typeface="Times New Roman" panose="02020603050405020304" pitchFamily="18" charset="0"/>
              </a:rPr>
              <a:t>Handles logging and tracking of workout sessions and exercises.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0D0D0D"/>
                </a:solidFill>
                <a:latin typeface="Times New Roman" panose="02020603050405020304" pitchFamily="18" charset="0"/>
                <a:cs typeface="Times New Roman" panose="02020603050405020304" pitchFamily="18" charset="0"/>
              </a:rPr>
              <a:t>3. </a:t>
            </a:r>
            <a:r>
              <a:rPr lang="en-US" altLang="en-US" sz="2300" b="1" dirty="0">
                <a:solidFill>
                  <a:srgbClr val="0D0D0D"/>
                </a:solidFill>
                <a:latin typeface="Times New Roman" panose="02020603050405020304" pitchFamily="18" charset="0"/>
                <a:cs typeface="Times New Roman" panose="02020603050405020304" pitchFamily="18" charset="0"/>
              </a:rPr>
              <a:t>Goal Module: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300" dirty="0">
                <a:solidFill>
                  <a:srgbClr val="0D0D0D"/>
                </a:solidFill>
                <a:latin typeface="Times New Roman" panose="02020603050405020304" pitchFamily="18" charset="0"/>
                <a:cs typeface="Times New Roman" panose="02020603050405020304" pitchFamily="18" charset="0"/>
              </a:rPr>
              <a:t>Manages setting, updating, and tracking progress toward fitness goals.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solidFill>
                  <a:srgbClr val="0D0D0D"/>
                </a:solidFill>
                <a:latin typeface="Times New Roman" panose="02020603050405020304" pitchFamily="18" charset="0"/>
                <a:cs typeface="Times New Roman" panose="02020603050405020304" pitchFamily="18" charset="0"/>
              </a:rPr>
              <a:t>4. </a:t>
            </a:r>
            <a:r>
              <a:rPr lang="en-US" altLang="en-US" sz="2300" b="1" dirty="0">
                <a:solidFill>
                  <a:srgbClr val="0D0D0D"/>
                </a:solidFill>
                <a:latin typeface="Times New Roman" panose="02020603050405020304" pitchFamily="18" charset="0"/>
                <a:cs typeface="Times New Roman" panose="02020603050405020304" pitchFamily="18" charset="0"/>
              </a:rPr>
              <a:t>User Interface Module (GUI):</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300" dirty="0">
                <a:solidFill>
                  <a:srgbClr val="0D0D0D"/>
                </a:solidFill>
                <a:latin typeface="Times New Roman" panose="02020603050405020304" pitchFamily="18" charset="0"/>
                <a:cs typeface="Times New Roman" panose="02020603050405020304" pitchFamily="18" charset="0"/>
              </a:rPr>
              <a:t>Provides the visual interface for user interaction and data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normAutofit fontScale="25000" lnSpcReduction="20000"/>
          </a:bodyPr>
          <a:lstStyle/>
          <a:p>
            <a:r>
              <a:rPr lang="en-US" sz="9200" dirty="0">
                <a:solidFill>
                  <a:srgbClr val="0D0D0D"/>
                </a:solidFill>
                <a:latin typeface="Times New Roman" panose="02020603050405020304" pitchFamily="18" charset="0"/>
                <a:cs typeface="Times New Roman" panose="02020603050405020304" pitchFamily="18" charset="0"/>
              </a:rPr>
              <a:t>1. User Module:</a:t>
            </a:r>
          </a:p>
          <a:p>
            <a:pPr>
              <a:buFont typeface="Arial" panose="020B0604020202020204" pitchFamily="34" charset="0"/>
              <a:buChar char="•"/>
            </a:pPr>
            <a:r>
              <a:rPr lang="en-US" sz="9200" dirty="0">
                <a:solidFill>
                  <a:srgbClr val="0D0D0D"/>
                </a:solidFill>
                <a:latin typeface="Times New Roman" panose="02020603050405020304" pitchFamily="18" charset="0"/>
                <a:cs typeface="Times New Roman" panose="02020603050405020304" pitchFamily="18" charset="0"/>
              </a:rPr>
              <a:t>Description: This module manages user-related information, such as profile data (name, age, weight, and height) and individual fitness goals. It allows users to create and update their profiles, set personal fitness targets (like weight loss or muscle gain), and adjust their information as needed. This module acts as the central point for customizing the fitness experience to each user's needs.</a:t>
            </a:r>
          </a:p>
          <a:p>
            <a:r>
              <a:rPr lang="en-US" sz="9200" dirty="0">
                <a:solidFill>
                  <a:srgbClr val="0D0D0D"/>
                </a:solidFill>
                <a:latin typeface="Times New Roman" panose="02020603050405020304" pitchFamily="18" charset="0"/>
                <a:cs typeface="Times New Roman" panose="02020603050405020304" pitchFamily="18" charset="0"/>
              </a:rPr>
              <a:t>2. Workout Module:</a:t>
            </a:r>
          </a:p>
          <a:p>
            <a:pPr>
              <a:buFont typeface="Arial" panose="020B0604020202020204" pitchFamily="34" charset="0"/>
              <a:buChar char="•"/>
            </a:pPr>
            <a:r>
              <a:rPr lang="en-US" sz="9200" dirty="0">
                <a:solidFill>
                  <a:srgbClr val="0D0D0D"/>
                </a:solidFill>
                <a:latin typeface="Times New Roman" panose="02020603050405020304" pitchFamily="18" charset="0"/>
                <a:cs typeface="Times New Roman" panose="02020603050405020304" pitchFamily="18" charset="0"/>
              </a:rPr>
              <a:t>Description: The Workout Module handles all aspects of exercise tracking. It allows users to log new workouts, including exercise types, duration, intensity, and calories burned. It supports various workout categories, such as cardio, strength training etc.</a:t>
            </a:r>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p:txBody>
          <a:bodyPr>
            <a:normAutofit fontScale="40000" lnSpcReduction="20000"/>
          </a:bodyPr>
          <a:lstStyle/>
          <a:p>
            <a:r>
              <a:rPr lang="en-US" sz="4800" b="1" dirty="0">
                <a:solidFill>
                  <a:srgbClr val="0D0D0D"/>
                </a:solidFill>
                <a:latin typeface="Times New Roman" panose="02020603050405020304" pitchFamily="18" charset="0"/>
                <a:cs typeface="Times New Roman" panose="02020603050405020304" pitchFamily="18" charset="0"/>
              </a:rPr>
              <a:t>3. Goal Module:</a:t>
            </a:r>
          </a:p>
          <a:p>
            <a:pPr>
              <a:buFont typeface="Arial" panose="020B0604020202020204" pitchFamily="34" charset="0"/>
              <a:buChar char="•"/>
            </a:pPr>
            <a:r>
              <a:rPr lang="en-US" sz="4800" b="1" dirty="0">
                <a:solidFill>
                  <a:srgbClr val="0D0D0D"/>
                </a:solidFill>
                <a:latin typeface="Times New Roman" panose="02020603050405020304" pitchFamily="18" charset="0"/>
                <a:cs typeface="Times New Roman" panose="02020603050405020304" pitchFamily="18" charset="0"/>
              </a:rPr>
              <a:t>Description:</a:t>
            </a:r>
            <a:r>
              <a:rPr lang="en-US" sz="4800" dirty="0">
                <a:solidFill>
                  <a:srgbClr val="0D0D0D"/>
                </a:solidFill>
                <a:latin typeface="Times New Roman" panose="02020603050405020304" pitchFamily="18" charset="0"/>
                <a:cs typeface="Times New Roman" panose="02020603050405020304" pitchFamily="18" charset="0"/>
              </a:rPr>
              <a:t> This module is dedicated to managing fitness goals, such as daily step targets, calorie burn goals, or specific workout milestones. Users can set, track, and adjust their fitness objectives, and receive feedback on progress. The Goal Module keeps users motivated by providing updates on goal achievement and suggesting adjustments based on performance.</a:t>
            </a:r>
          </a:p>
          <a:p>
            <a:endParaRPr lang="en-US" sz="4800" dirty="0">
              <a:solidFill>
                <a:srgbClr val="0D0D0D"/>
              </a:solidFill>
              <a:latin typeface="Times New Roman" panose="02020603050405020304" pitchFamily="18" charset="0"/>
              <a:cs typeface="Times New Roman" panose="02020603050405020304" pitchFamily="18" charset="0"/>
            </a:endParaRPr>
          </a:p>
          <a:p>
            <a:r>
              <a:rPr lang="en-US" sz="4800" b="1" dirty="0">
                <a:solidFill>
                  <a:srgbClr val="0D0D0D"/>
                </a:solidFill>
                <a:latin typeface="Times New Roman" panose="02020603050405020304" pitchFamily="18" charset="0"/>
                <a:cs typeface="Times New Roman" panose="02020603050405020304" pitchFamily="18" charset="0"/>
              </a:rPr>
              <a:t>4. User Interface Module (GUI):</a:t>
            </a:r>
          </a:p>
          <a:p>
            <a:pPr>
              <a:buFont typeface="Arial" panose="020B0604020202020204" pitchFamily="34" charset="0"/>
              <a:buChar char="•"/>
            </a:pPr>
            <a:r>
              <a:rPr lang="en-US" sz="4800" b="1" dirty="0">
                <a:solidFill>
                  <a:srgbClr val="0D0D0D"/>
                </a:solidFill>
                <a:latin typeface="Times New Roman" panose="02020603050405020304" pitchFamily="18" charset="0"/>
                <a:cs typeface="Times New Roman" panose="02020603050405020304" pitchFamily="18" charset="0"/>
              </a:rPr>
              <a:t>Description:</a:t>
            </a:r>
            <a:r>
              <a:rPr lang="en-US" sz="4800" dirty="0">
                <a:solidFill>
                  <a:srgbClr val="0D0D0D"/>
                </a:solidFill>
                <a:latin typeface="Times New Roman" panose="02020603050405020304" pitchFamily="18" charset="0"/>
                <a:cs typeface="Times New Roman" panose="02020603050405020304" pitchFamily="18" charset="0"/>
              </a:rPr>
              <a:t> This module provides a visual interface for the application, allowing users to interact easily with features like logging workouts, setting goals, and viewing progress. It handles the design of windows, forms, buttons, and charts, ensuring a user-friendly experience. The GUI Module also manages the flow of information between the user and the application’s core functions, presenting data in an intuitive way.</a:t>
            </a:r>
          </a:p>
          <a:p>
            <a:endParaRPr lang="en-US"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pic>
        <p:nvPicPr>
          <p:cNvPr id="3" name="Content Placeholder 2">
            <a:extLst>
              <a:ext uri="{FF2B5EF4-FFF2-40B4-BE49-F238E27FC236}">
                <a16:creationId xmlns:a16="http://schemas.microsoft.com/office/drawing/2014/main" id="{54DECE47-5278-DC54-054C-3ECD58AC3FEC}"/>
              </a:ext>
            </a:extLst>
          </p:cNvPr>
          <p:cNvPicPr>
            <a:picLocks noGrp="1" noChangeAspect="1"/>
          </p:cNvPicPr>
          <p:nvPr>
            <p:ph sz="quarter" idx="1"/>
          </p:nvPr>
        </p:nvPicPr>
        <p:blipFill>
          <a:blip r:embed="rId2"/>
          <a:stretch>
            <a:fillRect/>
          </a:stretch>
        </p:blipFill>
        <p:spPr>
          <a:xfrm>
            <a:off x="457200" y="857250"/>
            <a:ext cx="8229600" cy="37036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42EA3-26B7-5E1A-81FC-C7F610891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379BB-022D-EE1B-F796-CCF721C37CE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A5EA283-9A42-8F65-0961-9AAAF89C9C9B}"/>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a:extLst>
              <a:ext uri="{FF2B5EF4-FFF2-40B4-BE49-F238E27FC236}">
                <a16:creationId xmlns:a16="http://schemas.microsoft.com/office/drawing/2014/main" id="{5E4E7A03-D4AA-253A-FB5A-1F81A2AD3D96}"/>
              </a:ext>
            </a:extLst>
          </p:cNvPr>
          <p:cNvSpPr>
            <a:spLocks noGrp="1"/>
          </p:cNvSpPr>
          <p:nvPr>
            <p:ph sz="quarter" idx="1"/>
          </p:nvPr>
        </p:nvSpPr>
        <p:spPr/>
        <p:txBody>
          <a:bodyPr>
            <a:normAutofit fontScale="92500" lnSpcReduction="10000"/>
          </a:bodyPr>
          <a:lstStyle/>
          <a:p>
            <a:r>
              <a:rPr lang="en-US" sz="1800" b="1" dirty="0">
                <a:latin typeface="Times New Roman" panose="02020603050405020304" pitchFamily="18" charset="0"/>
                <a:cs typeface="Times New Roman" panose="02020603050405020304" pitchFamily="18" charset="0"/>
              </a:rPr>
              <a:t>Results:</a:t>
            </a:r>
          </a:p>
          <a:p>
            <a:r>
              <a:rPr lang="en-US" sz="1800" b="1" dirty="0">
                <a:latin typeface="Times New Roman" panose="02020603050405020304" pitchFamily="18" charset="0"/>
                <a:cs typeface="Times New Roman" panose="02020603050405020304" pitchFamily="18" charset="0"/>
              </a:rPr>
              <a:t>User Adoption and Engagement: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use of fitness tracker applications has rapidly increased, with millions of users worldwide adopting these apps as part of their daily routines. Many users report increased motivation and adherence to fitness goals, such as walking more steps, exercising regularly, or improving sleep patterns.</a:t>
            </a:r>
          </a:p>
          <a:p>
            <a:r>
              <a:rPr lang="en-US" sz="1900" b="1" dirty="0">
                <a:latin typeface="Times New Roman" panose="02020603050405020304" pitchFamily="18" charset="0"/>
                <a:cs typeface="Times New Roman" panose="02020603050405020304" pitchFamily="18" charset="0"/>
              </a:rPr>
              <a:t>Discussion:</a:t>
            </a:r>
          </a:p>
          <a:p>
            <a:r>
              <a:rPr lang="en-US" sz="1900" dirty="0">
                <a:latin typeface="Times New Roman" panose="02020603050405020304" pitchFamily="18" charset="0"/>
                <a:cs typeface="Times New Roman" panose="02020603050405020304" pitchFamily="18" charset="0"/>
              </a:rPr>
              <a:t>Fitness tracker applications have undeniably transformed the way individuals monitor their health and fitness. The results indicate that they play an important role in motivating users to maintain healthy lifestyles by setting goals, tracking progress, and providing actionable insights. However, the continued success of these applications depends on several factors, including user engagement and data reliability.</a:t>
            </a:r>
          </a:p>
          <a:p>
            <a:endParaRPr lang="en-US"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1BA4A4D-AB22-91BB-191E-E7571AC96B7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394849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p:cNvSpPr>
            <a:spLocks noGrp="1"/>
          </p:cNvSpPr>
          <p:nvPr>
            <p:ph sz="quarter" idx="1"/>
          </p:nvPr>
        </p:nvSpPr>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Fitness tracker applications have gained widespread adoption, with users reporting increased motivation and improved health outcomes, such as higher physical activity levels and better sleep. However, user engagement tends to decrease over time, and issues with data accuracy—particularly with tracking steps, calories, and heart rate—remain. Privacy concerns also persist, as users are cautious about how their health data is collected and used.</a:t>
            </a:r>
          </a:p>
          <a:p>
            <a:r>
              <a:rPr lang="en-US" b="1" dirty="0">
                <a:latin typeface="Times New Roman" panose="02020603050405020304" pitchFamily="18" charset="0"/>
                <a:cs typeface="Times New Roman" panose="02020603050405020304" pitchFamily="18" charset="0"/>
              </a:rPr>
              <a:t>Discussion:</a:t>
            </a:r>
          </a:p>
          <a:p>
            <a:r>
              <a:rPr lang="en-US" dirty="0">
                <a:latin typeface="Times New Roman" panose="02020603050405020304" pitchFamily="18" charset="0"/>
                <a:cs typeface="Times New Roman" panose="02020603050405020304" pitchFamily="18" charset="0"/>
              </a:rPr>
              <a:t>Fitness trackers are effective in encouraging healthier habits, but their long-term success depends on maintaining user engagement, improving data accuracy, and addressing privacy concerns. While they help users track and improve fitness, the inconsistency in data and the need for stronger security measures can impact trust. Future advancements in technology and better data protection are essential for enhancing user experience and ensuring sustained health benefits.</a:t>
            </a:r>
          </a:p>
          <a:p>
            <a:endParaRPr lang="en-US"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5" name="Content Placeholder 4"/>
          <p:cNvSpPr>
            <a:spLocks noGrp="1"/>
          </p:cNvSpPr>
          <p:nvPr>
            <p:ph sz="quarter"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Conclusion :</a:t>
            </a:r>
          </a:p>
          <a:p>
            <a:r>
              <a:rPr lang="en-US" sz="2200" dirty="0">
                <a:latin typeface="Times New Roman" panose="02020603050405020304" pitchFamily="18" charset="0"/>
                <a:cs typeface="Times New Roman" panose="02020603050405020304" pitchFamily="18" charset="0"/>
              </a:rPr>
              <a:t>Fitness tracker applications have proven to be valuable tools for encouraging healthier lifestyles by helping users monitor their physical activity, sleep patterns, and overall well-being. These apps have demonstrated positive effects on user motivation, leading to improved fitness outcomes. However, challenges such as data accuracy, user retention, and privacy concerns need to be addressed for continued success. By improving technology, enhancing user engagement features, and ensuring robust data security, fitness tracker apps can provide even greater benefits to users and contribute to long-term health improvements.</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17</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533400" y="226695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0" indent="0" algn="ctr">
              <a:buNone/>
            </a:pPr>
            <a:endParaRPr lang="en-IN" sz="4000" b="1" dirty="0">
              <a:solidFill>
                <a:srgbClr val="0D0D0D"/>
              </a:solidFill>
              <a:latin typeface="Times New Roman" panose="02020603050405020304" pitchFamily="18" charset="0"/>
              <a:cs typeface="Times New Roman" panose="02020603050405020304" pitchFamily="18" charset="0"/>
            </a:endParaRPr>
          </a:p>
          <a:p>
            <a:pPr algn="ctr"/>
            <a:endParaRPr lang="en-US" sz="4000" b="1" dirty="0">
              <a:solidFill>
                <a:srgbClr val="0D0D0D"/>
              </a:solidFill>
              <a:latin typeface="Times New Roman" panose="02020603050405020304" pitchFamily="18" charset="0"/>
              <a:cs typeface="Times New Roman" panose="02020603050405020304" pitchFamily="18" charset="0"/>
            </a:endParaRPr>
          </a:p>
          <a:p>
            <a:pPr algn="ctr"/>
            <a:r>
              <a:rPr lang="en-US" sz="4000" b="1" dirty="0">
                <a:solidFill>
                  <a:srgbClr val="0D0D0D"/>
                </a:solidFill>
                <a:latin typeface="Times New Roman" panose="02020603050405020304" pitchFamily="18" charset="0"/>
                <a:cs typeface="Times New Roman" panose="02020603050405020304" pitchFamily="18" charset="0"/>
              </a:rPr>
              <a:t>FITNESS TRACKER APPLICATION</a:t>
            </a:r>
            <a:endParaRPr lang="en-IN" sz="4000" b="1" dirty="0">
              <a:solidFill>
                <a:srgbClr val="0D0D0D"/>
              </a:solidFill>
              <a:latin typeface="Times New Roman" panose="02020603050405020304" pitchFamily="18" charset="0"/>
              <a:cs typeface="Times New Roman" panose="02020603050405020304" pitchFamily="18" charset="0"/>
            </a:endParaRPr>
          </a:p>
          <a:p>
            <a:pPr algn="ctr"/>
            <a:endParaRPr lang="en-US" sz="4000" b="1" dirty="0">
              <a:solidFill>
                <a:srgbClr val="0D0D0D"/>
              </a:solidFill>
              <a:latin typeface="Times New Roman" panose="02020603050405020304" pitchFamily="18" charset="0"/>
              <a:cs typeface="Times New Roman" panose="02020603050405020304" pitchFamily="18" charset="0"/>
            </a:endParaRPr>
          </a:p>
          <a:p>
            <a:pPr algn="ctr"/>
            <a:endParaRPr lang="en-US" sz="4000" b="1" dirty="0">
              <a:solidFill>
                <a:srgbClr val="0D0D0D"/>
              </a:solidFill>
              <a:latin typeface="Times New Roman" panose="02020603050405020304" pitchFamily="18" charset="0"/>
              <a:cs typeface="Times New Roman" panose="02020603050405020304" pitchFamily="18" charset="0"/>
            </a:endParaRPr>
          </a:p>
          <a:p>
            <a:pPr algn="ctr"/>
            <a:endParaRPr lang="en-US" sz="4000" b="1" dirty="0">
              <a:solidFill>
                <a:srgbClr val="0D0D0D"/>
              </a:solidFill>
              <a:latin typeface="Times New Roman" panose="02020603050405020304" pitchFamily="18" charset="0"/>
              <a:cs typeface="Times New Roman" panose="02020603050405020304" pitchFamily="18" charset="0"/>
            </a:endParaRPr>
          </a:p>
          <a:p>
            <a:pPr algn="ctr"/>
            <a:endParaRPr lang="en-IN" sz="4000" b="1" dirty="0">
              <a:solidFill>
                <a:srgbClr val="0D0D0D"/>
              </a:solidFill>
              <a:latin typeface="Times New Roman" panose="02020603050405020304" pitchFamily="18" charset="0"/>
              <a:cs typeface="Times New Roman" panose="02020603050405020304" pitchFamily="18" charset="0"/>
            </a:endParaRPr>
          </a:p>
          <a:p>
            <a:pPr algn="ctr"/>
            <a:endParaRPr lang="en-IN" sz="4000" b="1"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r>
              <a:rPr lang="en-US" sz="2000" b="1" dirty="0">
                <a:solidFill>
                  <a:srgbClr val="0D0D0D"/>
                </a:solidFill>
                <a:latin typeface="Times New Roman" panose="02020603050405020304" pitchFamily="18" charset="0"/>
                <a:cs typeface="Times New Roman" panose="02020603050405020304" pitchFamily="18" charset="0"/>
              </a:rPr>
              <a:t>A Fitness Tracker Application </a:t>
            </a:r>
            <a:r>
              <a:rPr lang="en-US" sz="2000" dirty="0">
                <a:solidFill>
                  <a:srgbClr val="0D0D0D"/>
                </a:solidFill>
                <a:latin typeface="Times New Roman" panose="02020603050405020304" pitchFamily="18" charset="0"/>
                <a:cs typeface="Times New Roman" panose="02020603050405020304" pitchFamily="18" charset="0"/>
              </a:rPr>
              <a:t>is a software tool designed to help users monitor and improve their health and fitness levels. The application can track various parameters such as steps taken, distance traveled, calories burned, and workout duration. It provides users with real-time feedback and stores historical data to analyze progress over time. The application aims to motivate individuals to achieve their fitness goals through goal-setting, reminders, and data visualization. It can be enhanced with additional features like social sharing, custom workouts, and integration with wearables.</a:t>
            </a:r>
            <a:endParaRPr lang="en-IN" sz="20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8194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2275243311"/>
              </p:ext>
            </p:extLst>
          </p:nvPr>
        </p:nvGraphicFramePr>
        <p:xfrm>
          <a:off x="533400" y="1123950"/>
          <a:ext cx="8153400" cy="3238502"/>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38734">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pPr marL="0" indent="0" algn="just">
                        <a:buFont typeface="+mj-lt"/>
                        <a:buNone/>
                      </a:pPr>
                      <a:r>
                        <a:rPr lang="en-US" dirty="0">
                          <a:latin typeface="Times New Roman" panose="02020603050405020304" pitchFamily="18" charset="0"/>
                          <a:cs typeface="Times New Roman" panose="02020603050405020304" pitchFamily="18" charset="0"/>
                        </a:rPr>
                        <a:t>Fitness tracker applications are widely used to promote health and wellness by tracking physical activity, sleep, and vital statistics. These apps help users set fitness goals and maintain healthier lifestyles. However, challenges such as data accuracy, user engagement, and privacy concerns persist. This study explores the effectiveness of fitness trackers, analyzing their benefits and limitations while suggesting improvements in technology and security to enhance user experience and long-term health benefits.</a:t>
                      </a:r>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lnSpcReduction="10000"/>
          </a:bodyPr>
          <a:lstStyle/>
          <a:p>
            <a:r>
              <a:rPr lang="en-US" sz="2000" b="1" dirty="0">
                <a:solidFill>
                  <a:srgbClr val="0D0D0D"/>
                </a:solidFill>
                <a:latin typeface="Times New Roman" panose="02020603050405020304" pitchFamily="18" charset="0"/>
                <a:cs typeface="Times New Roman" panose="02020603050405020304" pitchFamily="18" charset="0"/>
              </a:rPr>
              <a:t>The Fitness Tracker Application </a:t>
            </a:r>
            <a:r>
              <a:rPr lang="en-US" sz="2000" dirty="0">
                <a:solidFill>
                  <a:srgbClr val="0D0D0D"/>
                </a:solidFill>
                <a:latin typeface="Times New Roman" panose="02020603050405020304" pitchFamily="18" charset="0"/>
                <a:cs typeface="Times New Roman" panose="02020603050405020304" pitchFamily="18" charset="0"/>
              </a:rPr>
              <a:t>is a software solution designed to aid individuals in monitoring and managing their physical activity and overall health. With an increasing focus on well-being and an active lifestyle, this application serves as a companion for users aiming to stay fit and healthy. It allows users to log workouts, track steps, monitor calorie consumption, and observe progress over time. By collecting and analyzing personal data, the Fitness Tracker Application provides insights that help users make informed decisions about their fitness routines. The application also motivates users by setting goals, sending reminders, and offering rewards for achieving milestones. It can be utilized by anyone from fitness enthusiasts to beginners looking to start their health journey, providing a structured approach to achieve their fitness objectives efficiently.</a:t>
            </a:r>
            <a:endParaRPr lang="en-IN" sz="20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lstStyle/>
          <a:p>
            <a:pPr>
              <a:buNone/>
            </a:pPr>
            <a:r>
              <a:rPr lang="en-IN" sz="2000" b="1" dirty="0">
                <a:solidFill>
                  <a:srgbClr val="0D0D0D"/>
                </a:solidFill>
                <a:latin typeface="Times New Roman" panose="02020603050405020304" pitchFamily="18" charset="0"/>
                <a:cs typeface="Times New Roman" panose="02020603050405020304" pitchFamily="18" charset="0"/>
              </a:rPr>
              <a:t>1.Object-Oriented Programming (OOP): </a:t>
            </a:r>
            <a:r>
              <a:rPr lang="en-IN" sz="2000" dirty="0">
                <a:solidFill>
                  <a:srgbClr val="0D0D0D"/>
                </a:solidFill>
                <a:latin typeface="Times New Roman" panose="02020603050405020304" pitchFamily="18" charset="0"/>
                <a:cs typeface="Times New Roman" panose="02020603050405020304" pitchFamily="18" charset="0"/>
              </a:rPr>
              <a:t>Classes, Objects, Inheritance, Polymorphism, and Encapsulation </a:t>
            </a:r>
          </a:p>
          <a:p>
            <a:pPr>
              <a:buNone/>
            </a:pPr>
            <a:r>
              <a:rPr lang="en-IN" sz="2000" dirty="0">
                <a:solidFill>
                  <a:srgbClr val="0D0D0D"/>
                </a:solidFill>
                <a:latin typeface="Times New Roman" panose="02020603050405020304" pitchFamily="18" charset="0"/>
                <a:cs typeface="Times New Roman" panose="02020603050405020304" pitchFamily="18" charset="0"/>
              </a:rPr>
              <a:t>for structured data management.</a:t>
            </a:r>
          </a:p>
          <a:p>
            <a:pPr>
              <a:buNone/>
            </a:pPr>
            <a:r>
              <a:rPr lang="en-IN" sz="2000" b="1" dirty="0">
                <a:solidFill>
                  <a:srgbClr val="0D0D0D"/>
                </a:solidFill>
                <a:latin typeface="Times New Roman" panose="02020603050405020304" pitchFamily="18" charset="0"/>
                <a:cs typeface="Times New Roman" panose="02020603050405020304" pitchFamily="18" charset="0"/>
              </a:rPr>
              <a:t>2.Data Structures:</a:t>
            </a:r>
            <a:r>
              <a:rPr lang="en-IN" sz="2000" dirty="0">
                <a:solidFill>
                  <a:srgbClr val="0D0D0D"/>
                </a:solidFill>
                <a:latin typeface="Times New Roman" panose="02020603050405020304" pitchFamily="18" charset="0"/>
                <a:cs typeface="Times New Roman" panose="02020603050405020304" pitchFamily="18" charset="0"/>
              </a:rPr>
              <a:t> Use of Arrays, </a:t>
            </a:r>
            <a:r>
              <a:rPr lang="en-IN" sz="2000" dirty="0" err="1">
                <a:solidFill>
                  <a:srgbClr val="0D0D0D"/>
                </a:solidFill>
                <a:latin typeface="Times New Roman" panose="02020603050405020304" pitchFamily="18" charset="0"/>
                <a:cs typeface="Times New Roman" panose="02020603050405020304" pitchFamily="18" charset="0"/>
              </a:rPr>
              <a:t>ArrayLists</a:t>
            </a:r>
            <a:r>
              <a:rPr lang="en-IN" sz="2000" dirty="0">
                <a:solidFill>
                  <a:srgbClr val="0D0D0D"/>
                </a:solidFill>
                <a:latin typeface="Times New Roman" panose="02020603050405020304" pitchFamily="18" charset="0"/>
                <a:cs typeface="Times New Roman" panose="02020603050405020304" pitchFamily="18" charset="0"/>
              </a:rPr>
              <a:t>, and </a:t>
            </a:r>
            <a:r>
              <a:rPr lang="en-IN" sz="2000" dirty="0" err="1">
                <a:solidFill>
                  <a:srgbClr val="0D0D0D"/>
                </a:solidFill>
                <a:latin typeface="Times New Roman" panose="02020603050405020304" pitchFamily="18" charset="0"/>
                <a:cs typeface="Times New Roman" panose="02020603050405020304" pitchFamily="18" charset="0"/>
              </a:rPr>
              <a:t>HashMaps</a:t>
            </a:r>
            <a:r>
              <a:rPr lang="en-IN" sz="2000" dirty="0">
                <a:solidFill>
                  <a:srgbClr val="0D0D0D"/>
                </a:solidFill>
                <a:latin typeface="Times New Roman" panose="02020603050405020304" pitchFamily="18" charset="0"/>
                <a:cs typeface="Times New Roman" panose="02020603050405020304" pitchFamily="18" charset="0"/>
              </a:rPr>
              <a:t> to store user data and workouts.</a:t>
            </a:r>
          </a:p>
          <a:p>
            <a:pPr>
              <a:buNone/>
            </a:pPr>
            <a:r>
              <a:rPr lang="en-IN" sz="2000" b="1" dirty="0">
                <a:solidFill>
                  <a:srgbClr val="0D0D0D"/>
                </a:solidFill>
                <a:latin typeface="Times New Roman" panose="02020603050405020304" pitchFamily="18" charset="0"/>
                <a:cs typeface="Times New Roman" panose="02020603050405020304" pitchFamily="18" charset="0"/>
              </a:rPr>
              <a:t>3.File Handling: </a:t>
            </a:r>
            <a:r>
              <a:rPr lang="en-IN" sz="2000" dirty="0">
                <a:solidFill>
                  <a:srgbClr val="0D0D0D"/>
                </a:solidFill>
                <a:latin typeface="Times New Roman" panose="02020603050405020304" pitchFamily="18" charset="0"/>
                <a:cs typeface="Times New Roman" panose="02020603050405020304" pitchFamily="18" charset="0"/>
              </a:rPr>
              <a:t>Java I/O for reading/writing files and Serialization for data persistence.</a:t>
            </a:r>
          </a:p>
          <a:p>
            <a:pPr>
              <a:buNone/>
            </a:pPr>
            <a:r>
              <a:rPr lang="en-US" sz="2000" b="1" dirty="0">
                <a:solidFill>
                  <a:srgbClr val="0D0D0D"/>
                </a:solidFill>
                <a:latin typeface="Times New Roman" panose="02020603050405020304" pitchFamily="18" charset="0"/>
                <a:cs typeface="Times New Roman" panose="02020603050405020304" pitchFamily="18" charset="0"/>
              </a:rPr>
              <a:t>4.Exception Handling: </a:t>
            </a:r>
            <a:r>
              <a:rPr lang="en-US" sz="2000" dirty="0">
                <a:solidFill>
                  <a:srgbClr val="0D0D0D"/>
                </a:solidFill>
                <a:latin typeface="Times New Roman" panose="02020603050405020304" pitchFamily="18" charset="0"/>
                <a:cs typeface="Times New Roman" panose="02020603050405020304" pitchFamily="18" charset="0"/>
              </a:rPr>
              <a:t>Try-catch blocks and custom exceptions for robust error management.</a:t>
            </a:r>
            <a:endParaRPr lang="en-IN" sz="20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4" name="Content Placeholder 3">
            <a:extLst>
              <a:ext uri="{FF2B5EF4-FFF2-40B4-BE49-F238E27FC236}">
                <a16:creationId xmlns:a16="http://schemas.microsoft.com/office/drawing/2014/main" id="{764A5D19-90A6-B790-F5D0-55F1AF57BF1B}"/>
              </a:ext>
            </a:extLst>
          </p:cNvPr>
          <p:cNvPicPr>
            <a:picLocks noGrp="1" noChangeAspect="1"/>
          </p:cNvPicPr>
          <p:nvPr>
            <p:ph sz="quarter" idx="1"/>
          </p:nvPr>
        </p:nvPicPr>
        <p:blipFill>
          <a:blip r:embed="rId3"/>
          <a:stretch>
            <a:fillRect/>
          </a:stretch>
        </p:blipFill>
        <p:spPr>
          <a:xfrm>
            <a:off x="1828800" y="742950"/>
            <a:ext cx="5105400" cy="3875088"/>
          </a:xfrm>
          <a:prstGeom prst="rect">
            <a:avLst/>
          </a:prstGeom>
        </p:spPr>
      </p:pic>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3F27B-D1B0-F21B-C10B-E76D72B1D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9DB37-C373-F283-4938-7B04E7817610}"/>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7D0370F5-6DBF-DEBB-CEBA-0CD946F59A6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27E8F178-17A5-3911-8A2F-B604B682712A}"/>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8F1AC620-E160-0AF7-F80E-12CEF9BD3A27}"/>
              </a:ext>
            </a:extLst>
          </p:cNvPr>
          <p:cNvSpPr>
            <a:spLocks noGrp="1"/>
          </p:cNvSpPr>
          <p:nvPr>
            <p:ph sz="quarter" idx="1"/>
          </p:nvPr>
        </p:nvSpPr>
        <p:spPr/>
        <p:txBody>
          <a:bodyPr>
            <a:normAutofit fontScale="62500" lnSpcReduction="20000"/>
          </a:bodyPr>
          <a:lstStyle/>
          <a:p>
            <a:r>
              <a:rPr lang="en-US" sz="3600" b="1" dirty="0">
                <a:solidFill>
                  <a:srgbClr val="0D0D0D"/>
                </a:solidFill>
                <a:latin typeface="Times New Roman" panose="02020603050405020304" pitchFamily="18" charset="0"/>
                <a:cs typeface="Times New Roman" panose="02020603050405020304" pitchFamily="18" charset="0"/>
              </a:rPr>
              <a:t>1. User Interface Layer (Presentation):</a:t>
            </a:r>
          </a:p>
          <a:p>
            <a:pPr marL="0" indent="0">
              <a:buNone/>
            </a:pPr>
            <a:r>
              <a:rPr lang="en-US" sz="3600" dirty="0">
                <a:solidFill>
                  <a:srgbClr val="0D0D0D"/>
                </a:solidFill>
                <a:latin typeface="Times New Roman" panose="02020603050405020304" pitchFamily="18" charset="0"/>
                <a:cs typeface="Times New Roman" panose="02020603050405020304" pitchFamily="18" charset="0"/>
              </a:rPr>
              <a:t>A GUI screen where users can log a new workout, set fitness goals, </a:t>
            </a:r>
          </a:p>
          <a:p>
            <a:pPr marL="0" indent="0">
              <a:buNone/>
            </a:pPr>
            <a:r>
              <a:rPr lang="en-US" sz="3600" dirty="0">
                <a:solidFill>
                  <a:srgbClr val="0D0D0D"/>
                </a:solidFill>
                <a:latin typeface="Times New Roman" panose="02020603050405020304" pitchFamily="18" charset="0"/>
                <a:cs typeface="Times New Roman" panose="02020603050405020304" pitchFamily="18" charset="0"/>
              </a:rPr>
              <a:t>or view their progress.</a:t>
            </a:r>
          </a:p>
          <a:p>
            <a:pPr>
              <a:buFont typeface="Wingdings" panose="05000000000000000000" pitchFamily="2" charset="2"/>
              <a:buChar char="§"/>
            </a:pPr>
            <a:r>
              <a:rPr lang="en-US" sz="3600" b="1" dirty="0">
                <a:solidFill>
                  <a:srgbClr val="0D0D0D"/>
                </a:solidFill>
                <a:latin typeface="Times New Roman" panose="02020603050405020304" pitchFamily="18" charset="0"/>
                <a:cs typeface="Times New Roman" panose="02020603050405020304" pitchFamily="18" charset="0"/>
              </a:rPr>
              <a:t>Example:</a:t>
            </a:r>
            <a:r>
              <a:rPr lang="en-US" sz="3600" dirty="0">
                <a:solidFill>
                  <a:srgbClr val="0D0D0D"/>
                </a:solidFill>
                <a:latin typeface="Times New Roman" panose="02020603050405020304" pitchFamily="18" charset="0"/>
                <a:cs typeface="Times New Roman" panose="02020603050405020304" pitchFamily="18" charset="0"/>
              </a:rPr>
              <a:t> A window showing a list of completed workouts</a:t>
            </a:r>
          </a:p>
          <a:p>
            <a:pPr marL="0" indent="0">
              <a:buNone/>
            </a:pPr>
            <a:r>
              <a:rPr lang="en-US" sz="3600" dirty="0">
                <a:solidFill>
                  <a:srgbClr val="0D0D0D"/>
                </a:solidFill>
                <a:latin typeface="Times New Roman" panose="02020603050405020304" pitchFamily="18" charset="0"/>
                <a:cs typeface="Times New Roman" panose="02020603050405020304" pitchFamily="18" charset="0"/>
              </a:rPr>
              <a:t> with options to add new exercises or set daily step goals.</a:t>
            </a:r>
          </a:p>
          <a:p>
            <a:r>
              <a:rPr lang="en-US" sz="3600" b="1" dirty="0">
                <a:solidFill>
                  <a:srgbClr val="0D0D0D"/>
                </a:solidFill>
                <a:latin typeface="Times New Roman" panose="02020603050405020304" pitchFamily="18" charset="0"/>
                <a:cs typeface="Times New Roman" panose="02020603050405020304" pitchFamily="18" charset="0"/>
              </a:rPr>
              <a:t>2. Data Storage Layer (Persistence):</a:t>
            </a:r>
          </a:p>
          <a:p>
            <a:pPr marL="0" indent="0">
              <a:buNone/>
            </a:pPr>
            <a:r>
              <a:rPr lang="en-US" sz="3600" dirty="0">
                <a:solidFill>
                  <a:srgbClr val="0D0D0D"/>
                </a:solidFill>
                <a:latin typeface="Times New Roman" panose="02020603050405020304" pitchFamily="18" charset="0"/>
                <a:cs typeface="Times New Roman" panose="02020603050405020304" pitchFamily="18" charset="0"/>
              </a:rPr>
              <a:t>A system that saves user data to a file or database for later retrieval.</a:t>
            </a:r>
          </a:p>
          <a:p>
            <a:pPr>
              <a:buFont typeface="Wingdings" panose="05000000000000000000" pitchFamily="2" charset="2"/>
              <a:buChar char="§"/>
            </a:pPr>
            <a:r>
              <a:rPr lang="en-US" sz="3600" b="1" dirty="0">
                <a:solidFill>
                  <a:srgbClr val="0D0D0D"/>
                </a:solidFill>
                <a:latin typeface="Times New Roman" panose="02020603050405020304" pitchFamily="18" charset="0"/>
                <a:cs typeface="Times New Roman" panose="02020603050405020304" pitchFamily="18" charset="0"/>
              </a:rPr>
              <a:t>Example:</a:t>
            </a:r>
            <a:r>
              <a:rPr lang="en-US" sz="3600" dirty="0">
                <a:solidFill>
                  <a:srgbClr val="0D0D0D"/>
                </a:solidFill>
                <a:latin typeface="Times New Roman" panose="02020603050405020304" pitchFamily="18" charset="0"/>
                <a:cs typeface="Times New Roman" panose="02020603050405020304" pitchFamily="18" charset="0"/>
              </a:rPr>
              <a:t> A file or database storing workout history and user information, which is updated every time the user logs a new workout.</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0792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p:txBody>
          <a:bodyPr>
            <a:normAutofit fontScale="85000" lnSpcReduction="20000"/>
          </a:bodyPr>
          <a:lstStyle/>
          <a:p>
            <a:r>
              <a:rPr lang="en-US" sz="2700" b="1" dirty="0">
                <a:solidFill>
                  <a:srgbClr val="0D0D0D"/>
                </a:solidFill>
                <a:latin typeface="Times New Roman" panose="02020603050405020304" pitchFamily="18" charset="0"/>
                <a:cs typeface="Times New Roman" panose="02020603050405020304" pitchFamily="18" charset="0"/>
              </a:rPr>
              <a:t>1.User Interface Layer (Presentation):</a:t>
            </a:r>
          </a:p>
          <a:p>
            <a:pPr>
              <a:buFont typeface="Arial" panose="020B0604020202020204" pitchFamily="34" charset="0"/>
              <a:buChar char="•"/>
            </a:pPr>
            <a:r>
              <a:rPr lang="en-US" sz="2700" b="1" dirty="0">
                <a:solidFill>
                  <a:srgbClr val="0D0D0D"/>
                </a:solidFill>
                <a:latin typeface="Times New Roman" panose="02020603050405020304" pitchFamily="18" charset="0"/>
                <a:cs typeface="Times New Roman" panose="02020603050405020304" pitchFamily="18" charset="0"/>
              </a:rPr>
              <a:t>Description: </a:t>
            </a:r>
            <a:r>
              <a:rPr lang="en-US" sz="2700" dirty="0">
                <a:solidFill>
                  <a:srgbClr val="0D0D0D"/>
                </a:solidFill>
                <a:latin typeface="Times New Roman" panose="02020603050405020304" pitchFamily="18" charset="0"/>
                <a:cs typeface="Times New Roman" panose="02020603050405020304" pitchFamily="18" charset="0"/>
              </a:rPr>
              <a:t>Displays data and provides an interface for user interaction, allowing them to log workouts, set goals, and track progress visually.</a:t>
            </a:r>
          </a:p>
          <a:p>
            <a:r>
              <a:rPr lang="en-US" sz="2700" b="1" dirty="0">
                <a:solidFill>
                  <a:srgbClr val="0D0D0D"/>
                </a:solidFill>
                <a:latin typeface="Times New Roman" panose="02020603050405020304" pitchFamily="18" charset="0"/>
                <a:cs typeface="Times New Roman" panose="02020603050405020304" pitchFamily="18" charset="0"/>
              </a:rPr>
              <a:t>2. Business Logic Layer (Service):</a:t>
            </a:r>
          </a:p>
          <a:p>
            <a:pPr>
              <a:buFont typeface="Arial" panose="020B0604020202020204" pitchFamily="34" charset="0"/>
              <a:buChar char="•"/>
            </a:pPr>
            <a:r>
              <a:rPr lang="en-US" sz="2700" b="1" dirty="0">
                <a:solidFill>
                  <a:srgbClr val="0D0D0D"/>
                </a:solidFill>
                <a:latin typeface="Times New Roman" panose="02020603050405020304" pitchFamily="18" charset="0"/>
                <a:cs typeface="Times New Roman" panose="02020603050405020304" pitchFamily="18" charset="0"/>
              </a:rPr>
              <a:t>Description:</a:t>
            </a:r>
            <a:r>
              <a:rPr lang="en-US" sz="2700" dirty="0">
                <a:solidFill>
                  <a:srgbClr val="0D0D0D"/>
                </a:solidFill>
                <a:latin typeface="Times New Roman" panose="02020603050405020304" pitchFamily="18" charset="0"/>
                <a:cs typeface="Times New Roman" panose="02020603050405020304" pitchFamily="18" charset="0"/>
              </a:rPr>
              <a:t> Handles core application functions like calculating calories burned and managing fitness goals based on user input.</a:t>
            </a:r>
          </a:p>
          <a:p>
            <a:r>
              <a:rPr lang="en-US" sz="2700" b="1" dirty="0">
                <a:solidFill>
                  <a:srgbClr val="0D0D0D"/>
                </a:solidFill>
                <a:latin typeface="Times New Roman" panose="02020603050405020304" pitchFamily="18" charset="0"/>
                <a:cs typeface="Times New Roman" panose="02020603050405020304" pitchFamily="18" charset="0"/>
              </a:rPr>
              <a:t>3. Data Storage Layer (Persistence):</a:t>
            </a:r>
          </a:p>
          <a:p>
            <a:pPr>
              <a:buFont typeface="Arial" panose="020B0604020202020204" pitchFamily="34" charset="0"/>
              <a:buChar char="•"/>
            </a:pPr>
            <a:r>
              <a:rPr lang="en-US" sz="2700" b="1" dirty="0">
                <a:solidFill>
                  <a:srgbClr val="0D0D0D"/>
                </a:solidFill>
                <a:latin typeface="Times New Roman" panose="02020603050405020304" pitchFamily="18" charset="0"/>
                <a:cs typeface="Times New Roman" panose="02020603050405020304" pitchFamily="18" charset="0"/>
              </a:rPr>
              <a:t>Description:</a:t>
            </a:r>
            <a:r>
              <a:rPr lang="en-US" sz="2700" dirty="0">
                <a:solidFill>
                  <a:srgbClr val="0D0D0D"/>
                </a:solidFill>
                <a:latin typeface="Times New Roman" panose="02020603050405020304" pitchFamily="18" charset="0"/>
                <a:cs typeface="Times New Roman" panose="02020603050405020304" pitchFamily="18" charset="0"/>
              </a:rPr>
              <a:t> Manages storing and retrieving user data, such as workout history, to ensure information is available between sessions.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1582</Words>
  <Application>Microsoft Office PowerPoint</Application>
  <PresentationFormat>On-screen Show (16:9)</PresentationFormat>
  <Paragraphs>129</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Gill Sans MT</vt:lpstr>
      <vt:lpstr>Times New Roman</vt:lpstr>
      <vt:lpstr>Wingdings</vt:lpstr>
      <vt:lpstr>Wingdings 3</vt:lpstr>
      <vt:lpstr>Origin</vt:lpstr>
      <vt:lpstr>CGB1201 – JAVA PROGRAMMING PROJECT REVIEW-2</vt:lpstr>
      <vt:lpstr>Title of the Project</vt:lpstr>
      <vt:lpstr>Abstract </vt:lpstr>
      <vt:lpstr>Abstract with CO/PO Mapping</vt:lpstr>
      <vt:lpstr>Introduction</vt:lpstr>
      <vt:lpstr>Java Programming  - Concepts Used</vt:lpstr>
      <vt:lpstr>Proposed Architecture</vt:lpstr>
      <vt:lpstr>Proposed Architecture</vt:lpstr>
      <vt:lpstr>Proposed Architecture - Description</vt:lpstr>
      <vt:lpstr>List of Modules</vt:lpstr>
      <vt:lpstr>Module Description</vt:lpstr>
      <vt:lpstr>Module Description (Cont..)</vt:lpstr>
      <vt:lpstr>Results and Discussion</vt:lpstr>
      <vt:lpstr>Results and Discussion</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2024-12-04T18:13:09Z</dcterms:modified>
</cp:coreProperties>
</file>