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41" autoAdjust="0"/>
    <p:restoredTop sz="94660"/>
  </p:normalViewPr>
  <p:slideViewPr>
    <p:cSldViewPr>
      <p:cViewPr>
        <p:scale>
          <a:sx n="75" d="100"/>
          <a:sy n="75" d="100"/>
        </p:scale>
        <p:origin x="874"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23-08-2024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9</a:t>
            </a:fld>
            <a:endParaRPr lang="en-IN"/>
          </a:p>
        </p:txBody>
      </p:sp>
    </p:spTree>
    <p:extLst>
      <p:ext uri="{BB962C8B-B14F-4D97-AF65-F5344CB8AC3E}">
        <p14:creationId xmlns:p14="http://schemas.microsoft.com/office/powerpoint/2010/main" val="4213851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01404" y="2071033"/>
            <a:ext cx="8610600" cy="1938992"/>
          </a:xfrm>
          <a:prstGeom prst="rect">
            <a:avLst/>
          </a:prstGeom>
          <a:noFill/>
        </p:spPr>
        <p:txBody>
          <a:bodyPr wrap="square" rtlCol="0">
            <a:spAutoFit/>
          </a:bodyPr>
          <a:lstStyle/>
          <a:p>
            <a:r>
              <a:rPr lang="en-US" sz="2400" b="1" dirty="0">
                <a:solidFill>
                  <a:schemeClr val="accent4">
                    <a:lumMod val="75000"/>
                  </a:schemeClr>
                </a:solidFill>
              </a:rPr>
              <a:t>STUDENT NAME: VIGNESH M </a:t>
            </a:r>
          </a:p>
          <a:p>
            <a:r>
              <a:rPr lang="en-US" sz="2400" b="1" dirty="0">
                <a:solidFill>
                  <a:schemeClr val="accent4">
                    <a:lumMod val="75000"/>
                  </a:schemeClr>
                </a:solidFill>
              </a:rPr>
              <a:t>REGISTER NO: asunm203bcs22013</a:t>
            </a:r>
          </a:p>
          <a:p>
            <a:r>
              <a:rPr lang="en-US" sz="2400" b="1" dirty="0">
                <a:solidFill>
                  <a:schemeClr val="accent4">
                    <a:lumMod val="75000"/>
                  </a:schemeClr>
                </a:solidFill>
              </a:rPr>
              <a:t>DEPARTMENT: CORPORATE SECRETARYSHIP </a:t>
            </a:r>
          </a:p>
          <a:p>
            <a:r>
              <a:rPr lang="en-US" sz="2400" b="1" dirty="0">
                <a:solidFill>
                  <a:schemeClr val="accent4">
                    <a:lumMod val="75000"/>
                  </a:schemeClr>
                </a:solidFill>
              </a:rPr>
              <a:t>COLLEGE: K.C.S. KASI NADAR COLLEGE OF ARTS AND SCIENCE </a:t>
            </a:r>
          </a:p>
          <a:p>
            <a:r>
              <a:rPr lang="en-US" sz="2400" b="1" dirty="0">
                <a:solidFill>
                  <a:schemeClr val="accent4">
                    <a:lumMod val="75000"/>
                  </a:schemeClr>
                </a:solidFill>
              </a:rPr>
              <a:t>           </a:t>
            </a:r>
            <a:endParaRPr lang="en-IN" sz="2400" b="1" dirty="0">
              <a:solidFill>
                <a:schemeClr val="accent4">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2" name="Table 1">
            <a:extLst>
              <a:ext uri="{FF2B5EF4-FFF2-40B4-BE49-F238E27FC236}">
                <a16:creationId xmlns:a16="http://schemas.microsoft.com/office/drawing/2014/main" id="{55392822-E0A6-4CE8-314E-C12E3FD1FF7C}"/>
              </a:ext>
            </a:extLst>
          </p:cNvPr>
          <p:cNvGraphicFramePr>
            <a:graphicFrameLocks noGrp="1"/>
          </p:cNvGraphicFramePr>
          <p:nvPr>
            <p:extLst>
              <p:ext uri="{D42A27DB-BD31-4B8C-83A1-F6EECF244321}">
                <p14:modId xmlns:p14="http://schemas.microsoft.com/office/powerpoint/2010/main" val="78504418"/>
              </p:ext>
            </p:extLst>
          </p:nvPr>
        </p:nvGraphicFramePr>
        <p:xfrm>
          <a:off x="228600" y="1447800"/>
          <a:ext cx="4356100" cy="2514600"/>
        </p:xfrm>
        <a:graphic>
          <a:graphicData uri="http://schemas.openxmlformats.org/drawingml/2006/table">
            <a:tbl>
              <a:tblPr/>
              <a:tblGrid>
                <a:gridCol w="1587500">
                  <a:extLst>
                    <a:ext uri="{9D8B030D-6E8A-4147-A177-3AD203B41FA5}">
                      <a16:colId xmlns:a16="http://schemas.microsoft.com/office/drawing/2014/main" val="2727251758"/>
                    </a:ext>
                  </a:extLst>
                </a:gridCol>
                <a:gridCol w="1066800">
                  <a:extLst>
                    <a:ext uri="{9D8B030D-6E8A-4147-A177-3AD203B41FA5}">
                      <a16:colId xmlns:a16="http://schemas.microsoft.com/office/drawing/2014/main" val="2461974271"/>
                    </a:ext>
                  </a:extLst>
                </a:gridCol>
                <a:gridCol w="482600">
                  <a:extLst>
                    <a:ext uri="{9D8B030D-6E8A-4147-A177-3AD203B41FA5}">
                      <a16:colId xmlns:a16="http://schemas.microsoft.com/office/drawing/2014/main" val="3298890716"/>
                    </a:ext>
                  </a:extLst>
                </a:gridCol>
                <a:gridCol w="482600">
                  <a:extLst>
                    <a:ext uri="{9D8B030D-6E8A-4147-A177-3AD203B41FA5}">
                      <a16:colId xmlns:a16="http://schemas.microsoft.com/office/drawing/2014/main" val="2218265888"/>
                    </a:ext>
                  </a:extLst>
                </a:gridCol>
                <a:gridCol w="736600">
                  <a:extLst>
                    <a:ext uri="{9D8B030D-6E8A-4147-A177-3AD203B41FA5}">
                      <a16:colId xmlns:a16="http://schemas.microsoft.com/office/drawing/2014/main" val="1475424331"/>
                    </a:ext>
                  </a:extLst>
                </a:gridCol>
              </a:tblGrid>
              <a:tr h="228600">
                <a:tc>
                  <a:txBody>
                    <a:bodyPr/>
                    <a:lstStyle/>
                    <a:p>
                      <a:pPr algn="l" fontAlgn="b"/>
                      <a:r>
                        <a:rPr lang="en-IN" sz="1100" b="1" i="0" u="none" strike="noStrike">
                          <a:solidFill>
                            <a:srgbClr val="000000"/>
                          </a:solidFill>
                          <a:effectLst/>
                          <a:highlight>
                            <a:srgbClr val="D9E1F2"/>
                          </a:highlight>
                          <a:latin typeface="Calibri" panose="020F0502020204030204" pitchFamily="34" charset="0"/>
                        </a:rPr>
                        <a:t>Sum of Salary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SALARY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581863169"/>
                  </a:ext>
                </a:extLst>
              </a:tr>
              <a:tr h="228600">
                <a:tc>
                  <a:txBody>
                    <a:bodyPr/>
                    <a:lstStyle/>
                    <a:p>
                      <a:pPr algn="l" fontAlgn="b"/>
                      <a:r>
                        <a:rPr lang="en-IN" sz="1100" b="1" i="0" u="none" strike="noStrike">
                          <a:solidFill>
                            <a:srgbClr val="000000"/>
                          </a:solidFill>
                          <a:effectLst/>
                          <a:highlight>
                            <a:srgbClr val="D9E1F2"/>
                          </a:highlight>
                          <a:latin typeface="Calibri" panose="020F0502020204030204" pitchFamily="34" charset="0"/>
                        </a:rPr>
                        <a:t>JOB TITLE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HIGH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LOW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MED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Grand Total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832231694"/>
                  </a:ext>
                </a:extLst>
              </a:tr>
              <a:tr h="228600">
                <a:tc>
                  <a:txBody>
                    <a:bodyPr/>
                    <a:lstStyle/>
                    <a:p>
                      <a:pPr algn="l" fontAlgn="b"/>
                      <a:r>
                        <a:rPr lang="en-IN" sz="1100" b="0" i="0" u="none" strike="noStrike">
                          <a:solidFill>
                            <a:srgbClr val="000000"/>
                          </a:solidFill>
                          <a:effectLst/>
                          <a:latin typeface="Calibri" panose="020F0502020204030204" pitchFamily="34" charset="0"/>
                        </a:rPr>
                        <a:t>Designer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43000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66000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109000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63348186"/>
                  </a:ext>
                </a:extLst>
              </a:tr>
              <a:tr h="228600">
                <a:tc>
                  <a:txBody>
                    <a:bodyPr/>
                    <a:lstStyle/>
                    <a:p>
                      <a:pPr algn="l" fontAlgn="b"/>
                      <a:r>
                        <a:rPr lang="en-IN" sz="1100" b="0" i="0" u="none" strike="noStrike">
                          <a:solidFill>
                            <a:srgbClr val="000000"/>
                          </a:solidFill>
                          <a:effectLst/>
                          <a:latin typeface="Calibri" panose="020F0502020204030204" pitchFamily="34" charset="0"/>
                        </a:rPr>
                        <a:t>DevOps Engineer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53500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16500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54000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124000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33039532"/>
                  </a:ext>
                </a:extLst>
              </a:tr>
              <a:tr h="228600">
                <a:tc>
                  <a:txBody>
                    <a:bodyPr/>
                    <a:lstStyle/>
                    <a:p>
                      <a:pPr algn="l" fontAlgn="b"/>
                      <a:r>
                        <a:rPr lang="en-IN" sz="1100" b="0" i="0" u="none" strike="noStrike">
                          <a:solidFill>
                            <a:srgbClr val="000000"/>
                          </a:solidFill>
                          <a:effectLst/>
                          <a:latin typeface="Calibri" panose="020F0502020204030204" pitchFamily="34" charset="0"/>
                        </a:rPr>
                        <a:t>HR Manager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27500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23000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53500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104000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53130277"/>
                  </a:ext>
                </a:extLst>
              </a:tr>
              <a:tr h="228600">
                <a:tc>
                  <a:txBody>
                    <a:bodyPr/>
                    <a:lstStyle/>
                    <a:p>
                      <a:pPr algn="l" fontAlgn="b"/>
                      <a:r>
                        <a:rPr lang="en-IN" sz="1100" b="0" i="0" u="none" strike="noStrike">
                          <a:solidFill>
                            <a:srgbClr val="000000"/>
                          </a:solidFill>
                          <a:effectLst/>
                          <a:latin typeface="Calibri" panose="020F0502020204030204" pitchFamily="34" charset="0"/>
                        </a:rPr>
                        <a:t>Machine Learning Engineer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43500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8000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151000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dirty="0">
                          <a:solidFill>
                            <a:srgbClr val="000000"/>
                          </a:solidFill>
                          <a:effectLst/>
                          <a:latin typeface="Calibri" panose="020F0502020204030204" pitchFamily="34" charset="0"/>
                        </a:rPr>
                        <a:t>202500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63489545"/>
                  </a:ext>
                </a:extLst>
              </a:tr>
              <a:tr h="228600">
                <a:tc>
                  <a:txBody>
                    <a:bodyPr/>
                    <a:lstStyle/>
                    <a:p>
                      <a:pPr algn="l" fontAlgn="b"/>
                      <a:r>
                        <a:rPr lang="en-IN" sz="1100" b="0" i="0" u="none" strike="noStrike">
                          <a:solidFill>
                            <a:srgbClr val="000000"/>
                          </a:solidFill>
                          <a:effectLst/>
                          <a:latin typeface="Calibri" panose="020F0502020204030204" pitchFamily="34" charset="0"/>
                        </a:rPr>
                        <a:t>Mobile Developer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dirty="0">
                          <a:solidFill>
                            <a:srgbClr val="000000"/>
                          </a:solidFill>
                          <a:effectLst/>
                          <a:latin typeface="Calibri" panose="020F0502020204030204" pitchFamily="34" charset="0"/>
                        </a:rPr>
                        <a:t>55000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45500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90000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190500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87097352"/>
                  </a:ext>
                </a:extLst>
              </a:tr>
              <a:tr h="228600">
                <a:tc>
                  <a:txBody>
                    <a:bodyPr/>
                    <a:lstStyle/>
                    <a:p>
                      <a:pPr algn="l" fontAlgn="b"/>
                      <a:r>
                        <a:rPr lang="en-IN" sz="1100" b="0" i="0" u="none" strike="noStrike">
                          <a:solidFill>
                            <a:srgbClr val="000000"/>
                          </a:solidFill>
                          <a:effectLst/>
                          <a:latin typeface="Calibri" panose="020F0502020204030204" pitchFamily="34" charset="0"/>
                        </a:rPr>
                        <a:t>Project Manager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62500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11000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dirty="0">
                          <a:solidFill>
                            <a:srgbClr val="000000"/>
                          </a:solidFill>
                          <a:effectLst/>
                          <a:latin typeface="Calibri" panose="020F0502020204030204" pitchFamily="34" charset="0"/>
                        </a:rPr>
                        <a:t>73500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58709943"/>
                  </a:ext>
                </a:extLst>
              </a:tr>
              <a:tr h="228600">
                <a:tc>
                  <a:txBody>
                    <a:bodyPr/>
                    <a:lstStyle/>
                    <a:p>
                      <a:pPr algn="l" fontAlgn="b"/>
                      <a:r>
                        <a:rPr lang="en-IN" sz="1100" b="0" i="0" u="none" strike="noStrike">
                          <a:solidFill>
                            <a:srgbClr val="000000"/>
                          </a:solidFill>
                          <a:effectLst/>
                          <a:latin typeface="Calibri" panose="020F0502020204030204" pitchFamily="34" charset="0"/>
                        </a:rPr>
                        <a:t>Tester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39500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8000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51000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dirty="0">
                          <a:solidFill>
                            <a:srgbClr val="000000"/>
                          </a:solidFill>
                          <a:effectLst/>
                          <a:latin typeface="Calibri" panose="020F0502020204030204" pitchFamily="34" charset="0"/>
                        </a:rPr>
                        <a:t>98500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1558478"/>
                  </a:ext>
                </a:extLst>
              </a:tr>
              <a:tr h="228600">
                <a:tc>
                  <a:txBody>
                    <a:bodyPr/>
                    <a:lstStyle/>
                    <a:p>
                      <a:pPr algn="l" fontAlgn="b"/>
                      <a:r>
                        <a:rPr lang="en-IN" sz="1100" b="0" i="0" u="none" strike="noStrike">
                          <a:solidFill>
                            <a:srgbClr val="000000"/>
                          </a:solidFill>
                          <a:effectLst/>
                          <a:latin typeface="Calibri" panose="020F0502020204030204" pitchFamily="34" charset="0"/>
                        </a:rPr>
                        <a:t>Web Developer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80000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57500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39500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dirty="0">
                          <a:solidFill>
                            <a:srgbClr val="000000"/>
                          </a:solidFill>
                          <a:effectLst/>
                          <a:latin typeface="Calibri" panose="020F0502020204030204" pitchFamily="34" charset="0"/>
                        </a:rPr>
                        <a:t>177000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62653579"/>
                  </a:ext>
                </a:extLst>
              </a:tr>
              <a:tr h="228600">
                <a:tc>
                  <a:txBody>
                    <a:bodyPr/>
                    <a:lstStyle/>
                    <a:p>
                      <a:pPr algn="l" fontAlgn="b"/>
                      <a:r>
                        <a:rPr lang="en-IN" sz="1100" b="1" i="0" u="none" strike="noStrike">
                          <a:solidFill>
                            <a:srgbClr val="000000"/>
                          </a:solidFill>
                          <a:effectLst/>
                          <a:highlight>
                            <a:srgbClr val="D9E1F2"/>
                          </a:highlight>
                          <a:latin typeface="Calibri" panose="020F0502020204030204" pitchFamily="34" charset="0"/>
                        </a:rPr>
                        <a:t>Grand Total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highlight>
                            <a:srgbClr val="D9E1F2"/>
                          </a:highlight>
                          <a:latin typeface="Calibri" panose="020F0502020204030204" pitchFamily="34" charset="0"/>
                        </a:rPr>
                        <a:t>404500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highlight>
                            <a:srgbClr val="D9E1F2"/>
                          </a:highlight>
                          <a:latin typeface="Calibri" panose="020F0502020204030204" pitchFamily="34" charset="0"/>
                        </a:rPr>
                        <a:t>158500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a:solidFill>
                            <a:srgbClr val="000000"/>
                          </a:solidFill>
                          <a:effectLst/>
                          <a:highlight>
                            <a:srgbClr val="D9E1F2"/>
                          </a:highlight>
                          <a:latin typeface="Calibri" panose="020F0502020204030204" pitchFamily="34" charset="0"/>
                        </a:rPr>
                        <a:t>516000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100" b="1" i="0" u="none" strike="noStrike" dirty="0">
                          <a:solidFill>
                            <a:srgbClr val="000000"/>
                          </a:solidFill>
                          <a:effectLst/>
                          <a:highlight>
                            <a:srgbClr val="D9E1F2"/>
                          </a:highlight>
                          <a:latin typeface="Calibri" panose="020F0502020204030204" pitchFamily="34" charset="0"/>
                        </a:rPr>
                        <a:t>1079000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60662593"/>
                  </a:ext>
                </a:extLst>
              </a:tr>
            </a:tbl>
          </a:graphicData>
        </a:graphic>
      </p:graphicFrame>
      <p:pic>
        <p:nvPicPr>
          <p:cNvPr id="10" name="Graphic 9">
            <a:extLst>
              <a:ext uri="{FF2B5EF4-FFF2-40B4-BE49-F238E27FC236}">
                <a16:creationId xmlns:a16="http://schemas.microsoft.com/office/drawing/2014/main" id="{52CC7FAD-F06C-3B1A-B3B5-E6F644F1D2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54905" y="3175635"/>
            <a:ext cx="4572000" cy="2743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E4D8EFA-39C0-CFE5-2C0B-377466B5FE58}"/>
              </a:ext>
            </a:extLst>
          </p:cNvPr>
          <p:cNvSpPr txBox="1"/>
          <p:nvPr/>
        </p:nvSpPr>
        <p:spPr>
          <a:xfrm>
            <a:off x="1676400" y="1219200"/>
            <a:ext cx="6553200" cy="2246769"/>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accent4">
                    <a:lumMod val="75000"/>
                  </a:schemeClr>
                </a:solidFill>
              </a:rPr>
              <a:t>The most common job title in the Product department is "Web Developer" while the most common job title in the Human Resource department is "HR Manager.“</a:t>
            </a:r>
          </a:p>
          <a:p>
            <a:pPr marL="285750" indent="-285750">
              <a:buFont typeface="Arial" panose="020B0604020202020204" pitchFamily="34" charset="0"/>
              <a:buChar char="•"/>
            </a:pPr>
            <a:r>
              <a:rPr lang="en-US" sz="2000" b="1" dirty="0">
                <a:solidFill>
                  <a:schemeClr val="accent4">
                    <a:lumMod val="75000"/>
                  </a:schemeClr>
                </a:solidFill>
              </a:rPr>
              <a:t> The Product department has a wider range of job titles compared to the Human Resource department. </a:t>
            </a:r>
          </a:p>
          <a:p>
            <a:pPr marL="285750" indent="-285750">
              <a:buFont typeface="Arial" panose="020B0604020202020204" pitchFamily="34" charset="0"/>
              <a:buChar char="•"/>
            </a:pPr>
            <a:r>
              <a:rPr lang="en-US" sz="2000" b="1" dirty="0">
                <a:solidFill>
                  <a:schemeClr val="accent4">
                    <a:lumMod val="75000"/>
                  </a:schemeClr>
                </a:solidFill>
              </a:rPr>
              <a:t>Product department has a larger overall workforce compared to the Human Resource department.</a:t>
            </a:r>
            <a:endParaRPr lang="en-IN" sz="2000" b="1" dirty="0">
              <a:solidFill>
                <a:schemeClr val="accent4">
                  <a:lumMod val="75000"/>
                </a:schemeClr>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chemeClr val="accent4">
                    <a:lumMod val="75000"/>
                  </a:schemeClr>
                </a:solidFill>
                <a:latin typeface="Times New Roman" panose="02020603050405020304" pitchFamily="18" charset="0"/>
                <a:cs typeface="Times New Roman" panose="02020603050405020304" pitchFamily="18" charset="0"/>
              </a:rPr>
              <a:t>Employee Data Analysis using Excel</a:t>
            </a:r>
            <a:endParaRPr lang="en-IN" sz="2800" dirty="0">
              <a:solidFill>
                <a:schemeClr val="accent4">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479322" y="1203578"/>
            <a:ext cx="5162518"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i="0" dirty="0">
                <a:solidFill>
                  <a:schemeClr val="accent4">
                    <a:lumMod val="75000"/>
                  </a:schemeClr>
                </a:solidFill>
                <a:effectLst/>
                <a:latin typeface="Times New Roman" panose="02020603050405020304" pitchFamily="18" charset="0"/>
                <a:cs typeface="Times New Roman" panose="02020603050405020304" pitchFamily="18" charset="0"/>
              </a:rPr>
              <a:t>Problem Statement</a:t>
            </a:r>
          </a:p>
          <a:p>
            <a:pPr marL="457200" indent="-457200" algn="l">
              <a:buFont typeface="Arial" panose="020B0604020202020204" pitchFamily="34" charset="0"/>
              <a:buChar char="•"/>
            </a:pPr>
            <a:r>
              <a:rPr lang="en-US" sz="2800" b="1" i="0" dirty="0">
                <a:solidFill>
                  <a:schemeClr val="accent4">
                    <a:lumMod val="75000"/>
                  </a:schemeClr>
                </a:solidFill>
                <a:effectLst/>
                <a:latin typeface="Times New Roman" panose="02020603050405020304" pitchFamily="18" charset="0"/>
                <a:cs typeface="Times New Roman" panose="02020603050405020304" pitchFamily="18" charset="0"/>
              </a:rPr>
              <a:t>Project Overview</a:t>
            </a:r>
          </a:p>
          <a:p>
            <a:pPr marL="457200" indent="-457200" algn="l">
              <a:buFont typeface="Arial" panose="020B0604020202020204" pitchFamily="34" charset="0"/>
              <a:buChar char="•"/>
            </a:pPr>
            <a:r>
              <a:rPr lang="en-US" sz="2800" b="1" i="0" dirty="0">
                <a:solidFill>
                  <a:schemeClr val="accent4">
                    <a:lumMod val="75000"/>
                  </a:schemeClr>
                </a:solidFill>
                <a:effectLst/>
                <a:latin typeface="Times New Roman" panose="02020603050405020304" pitchFamily="18" charset="0"/>
                <a:cs typeface="Times New Roman" panose="02020603050405020304" pitchFamily="18" charset="0"/>
              </a:rPr>
              <a:t>End Users</a:t>
            </a:r>
          </a:p>
          <a:p>
            <a:pPr marL="457200" indent="-457200" algn="l">
              <a:buFont typeface="Arial" panose="020B0604020202020204" pitchFamily="34" charset="0"/>
              <a:buChar char="•"/>
            </a:pPr>
            <a:r>
              <a:rPr lang="en-US" sz="2800" b="1" i="0" dirty="0">
                <a:solidFill>
                  <a:schemeClr val="accent4">
                    <a:lumMod val="75000"/>
                  </a:schemeClr>
                </a:solidFill>
                <a:effectLst/>
                <a:latin typeface="Times New Roman" panose="02020603050405020304" pitchFamily="18" charset="0"/>
                <a:cs typeface="Times New Roman" panose="02020603050405020304" pitchFamily="18" charset="0"/>
              </a:rPr>
              <a:t>Our Solution and Proposition</a:t>
            </a:r>
          </a:p>
          <a:p>
            <a:pPr marL="457200" indent="-457200" algn="l">
              <a:buFont typeface="Arial" panose="020B0604020202020204" pitchFamily="34" charset="0"/>
              <a:buChar char="•"/>
            </a:pPr>
            <a:r>
              <a:rPr lang="en-US" sz="2800" b="1" dirty="0">
                <a:solidFill>
                  <a:schemeClr val="accent4">
                    <a:lumMod val="75000"/>
                  </a:schemeClr>
                </a:solidFill>
                <a:latin typeface="Times New Roman" panose="02020603050405020304" pitchFamily="18" charset="0"/>
                <a:cs typeface="Times New Roman" panose="02020603050405020304" pitchFamily="18" charset="0"/>
              </a:rPr>
              <a:t>Dataset Description</a:t>
            </a:r>
            <a:endParaRPr lang="en-US" sz="2800" b="1" i="0" dirty="0">
              <a:solidFill>
                <a:schemeClr val="accent4">
                  <a:lumMod val="75000"/>
                </a:schemeClr>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i="0" dirty="0">
                <a:solidFill>
                  <a:schemeClr val="accent4">
                    <a:lumMod val="75000"/>
                  </a:schemeClr>
                </a:solidFill>
                <a:effectLst/>
                <a:latin typeface="Times New Roman" panose="02020603050405020304" pitchFamily="18" charset="0"/>
                <a:cs typeface="Times New Roman" panose="02020603050405020304" pitchFamily="18" charset="0"/>
              </a:rPr>
              <a:t>Modelling Approach</a:t>
            </a:r>
          </a:p>
          <a:p>
            <a:pPr marL="457200" indent="-457200" algn="l">
              <a:buFont typeface="Arial" panose="020B0604020202020204" pitchFamily="34" charset="0"/>
              <a:buChar char="•"/>
            </a:pPr>
            <a:r>
              <a:rPr lang="en-US" sz="2800" b="1" i="0" dirty="0">
                <a:solidFill>
                  <a:schemeClr val="accent4">
                    <a:lumMod val="75000"/>
                  </a:schemeClr>
                </a:solidFill>
                <a:effectLst/>
                <a:latin typeface="Times New Roman" panose="02020603050405020304" pitchFamily="18" charset="0"/>
                <a:cs typeface="Times New Roman" panose="02020603050405020304" pitchFamily="18" charset="0"/>
              </a:rPr>
              <a:t>Results and </a:t>
            </a:r>
            <a:r>
              <a:rPr lang="en-US" sz="2800" b="1" dirty="0">
                <a:solidFill>
                  <a:schemeClr val="accent4">
                    <a:lumMod val="75000"/>
                  </a:schemeClr>
                </a:solidFill>
                <a:latin typeface="Times New Roman" panose="02020603050405020304" pitchFamily="18" charset="0"/>
                <a:cs typeface="Times New Roman" panose="02020603050405020304" pitchFamily="18" charset="0"/>
              </a:rPr>
              <a:t>Discussion</a:t>
            </a:r>
            <a:endParaRPr lang="en-US" sz="2800" b="1" i="0" dirty="0">
              <a:solidFill>
                <a:schemeClr val="accent4">
                  <a:lumMod val="75000"/>
                </a:schemeClr>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i="0" dirty="0">
                <a:solidFill>
                  <a:schemeClr val="accent4">
                    <a:lumMod val="75000"/>
                  </a:schemeClr>
                </a:solidFill>
                <a:effectLst/>
                <a:latin typeface="Times New Roman" panose="02020603050405020304" pitchFamily="18" charset="0"/>
                <a:cs typeface="Times New Roman" panose="02020603050405020304" pitchFamily="18" charset="0"/>
              </a:rPr>
              <a:t>Conclusion</a:t>
            </a: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1DF7EDA-DDD6-AAA5-D0E7-0CF7DF68E76F}"/>
              </a:ext>
            </a:extLst>
          </p:cNvPr>
          <p:cNvSpPr txBox="1"/>
          <p:nvPr/>
        </p:nvSpPr>
        <p:spPr>
          <a:xfrm>
            <a:off x="1125815" y="1625838"/>
            <a:ext cx="6728002" cy="4096054"/>
          </a:xfrm>
          <a:prstGeom prst="rect">
            <a:avLst/>
          </a:prstGeom>
          <a:noFill/>
        </p:spPr>
        <p:txBody>
          <a:bodyPr wrap="square">
            <a:spAutoFit/>
          </a:bodyPr>
          <a:lstStyle/>
          <a:p>
            <a:r>
              <a:rPr lang="en-US" sz="2800" b="1" dirty="0">
                <a:solidFill>
                  <a:schemeClr val="accent4">
                    <a:lumMod val="75000"/>
                  </a:schemeClr>
                </a:solidFill>
              </a:rPr>
              <a:t>My result illustrate the JOB TITLE BASED ON DEPARTMENT which includes job titles like Web Developer, Tester, Project Manager, Mobile Developer, Machine Learning Engineer, HR Manager, Develop Engineer, and Designer. It appears the chart compares the count of these job titles across different departments (Product and Human Resource).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F80561B3-A71E-9F60-35A3-D2FC6375D450}"/>
              </a:ext>
            </a:extLst>
          </p:cNvPr>
          <p:cNvSpPr txBox="1"/>
          <p:nvPr/>
        </p:nvSpPr>
        <p:spPr>
          <a:xfrm>
            <a:off x="1102718" y="1946255"/>
            <a:ext cx="8074363" cy="3539430"/>
          </a:xfrm>
          <a:prstGeom prst="rect">
            <a:avLst/>
          </a:prstGeom>
          <a:noFill/>
        </p:spPr>
        <p:txBody>
          <a:bodyPr wrap="square">
            <a:spAutoFit/>
          </a:bodyPr>
          <a:lstStyle/>
          <a:p>
            <a:r>
              <a:rPr lang="en-US" sz="2800" b="1" dirty="0">
                <a:solidFill>
                  <a:schemeClr val="accent4">
                    <a:lumMod val="75000"/>
                  </a:schemeClr>
                </a:solidFill>
              </a:rPr>
              <a:t>The project appears to analyze job titles across different departments based on the data presented in a bar chart. The chart displays  distribution of various job titles, such as Web Developer, Tester, Project Manager, Mobile Developer, Machine Learning Engineer</a:t>
            </a:r>
            <a:r>
              <a:rPr lang="en-US" sz="2800" b="1">
                <a:solidFill>
                  <a:schemeClr val="accent4">
                    <a:lumMod val="75000"/>
                  </a:schemeClr>
                </a:solidFill>
              </a:rPr>
              <a:t>, Develop </a:t>
            </a:r>
            <a:r>
              <a:rPr lang="en-US" sz="2800" b="1" dirty="0">
                <a:solidFill>
                  <a:schemeClr val="accent4">
                    <a:lumMod val="75000"/>
                  </a:schemeClr>
                </a:solidFill>
              </a:rPr>
              <a:t>Engineer, HR Manager, and Designer, categorized under two main departments: Product and Human Resource.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CD53AD2-7A43-9D6B-62AE-91D34E84F3F6}"/>
              </a:ext>
            </a:extLst>
          </p:cNvPr>
          <p:cNvSpPr txBox="1"/>
          <p:nvPr/>
        </p:nvSpPr>
        <p:spPr>
          <a:xfrm>
            <a:off x="1024094" y="1695451"/>
            <a:ext cx="8214250" cy="2246769"/>
          </a:xfrm>
          <a:prstGeom prst="rect">
            <a:avLst/>
          </a:prstGeom>
          <a:noFill/>
        </p:spPr>
        <p:txBody>
          <a:bodyPr wrap="square">
            <a:spAutoFit/>
          </a:bodyPr>
          <a:lstStyle/>
          <a:p>
            <a:r>
              <a:rPr lang="en-US" sz="2800" b="1" dirty="0">
                <a:solidFill>
                  <a:schemeClr val="accent4">
                    <a:lumMod val="75000"/>
                  </a:schemeClr>
                </a:solidFill>
              </a:rPr>
              <a:t>The analysis showing job titles categorized by department, such as Product or Human Resource. The end users for this spreadsheet are likely to be</a:t>
            </a:r>
          </a:p>
          <a:p>
            <a:endParaRPr lang="en-US" sz="2800" b="1" dirty="0">
              <a:solidFill>
                <a:schemeClr val="accent4">
                  <a:lumMod val="75000"/>
                </a:schemeClr>
              </a:solidFill>
            </a:endParaRPr>
          </a:p>
          <a:p>
            <a:r>
              <a:rPr lang="en-US" sz="2800" b="1" dirty="0">
                <a:solidFill>
                  <a:schemeClr val="accent4">
                    <a:lumMod val="75000"/>
                  </a:schemeClr>
                </a:solidFill>
              </a:rPr>
              <a:t>                          </a:t>
            </a:r>
          </a:p>
        </p:txBody>
      </p:sp>
      <p:sp>
        <p:nvSpPr>
          <p:cNvPr id="10" name="TextBox 9">
            <a:extLst>
              <a:ext uri="{FF2B5EF4-FFF2-40B4-BE49-F238E27FC236}">
                <a16:creationId xmlns:a16="http://schemas.microsoft.com/office/drawing/2014/main" id="{A5F605E4-717D-E3CE-7ED7-98CF8A9844E1}"/>
              </a:ext>
            </a:extLst>
          </p:cNvPr>
          <p:cNvSpPr txBox="1"/>
          <p:nvPr/>
        </p:nvSpPr>
        <p:spPr>
          <a:xfrm>
            <a:off x="1981200" y="3505200"/>
            <a:ext cx="6098796" cy="1631216"/>
          </a:xfrm>
          <a:prstGeom prst="rect">
            <a:avLst/>
          </a:prstGeom>
          <a:noFill/>
        </p:spPr>
        <p:txBody>
          <a:bodyPr wrap="square">
            <a:spAutoFit/>
          </a:bodyPr>
          <a:lstStyle/>
          <a:p>
            <a:pPr marL="285750" indent="-285750" rtl="0">
              <a:buFont typeface="Arial" panose="020B0604020202020204" pitchFamily="34" charset="0"/>
              <a:buChar char="•"/>
            </a:pPr>
            <a:r>
              <a:rPr lang="en-US" sz="2500" b="1" dirty="0">
                <a:solidFill>
                  <a:schemeClr val="accent4">
                    <a:lumMod val="75000"/>
                  </a:schemeClr>
                </a:solidFill>
                <a:effectLst/>
              </a:rPr>
              <a:t>HR Managers and Recruiters</a:t>
            </a:r>
            <a:endParaRPr lang="en-US" sz="2500" b="1" dirty="0">
              <a:solidFill>
                <a:schemeClr val="accent4">
                  <a:lumMod val="75000"/>
                </a:schemeClr>
              </a:solidFill>
            </a:endParaRPr>
          </a:p>
          <a:p>
            <a:pPr marL="285750" indent="-285750" rtl="0">
              <a:buFont typeface="Arial" panose="020B0604020202020204" pitchFamily="34" charset="0"/>
              <a:buChar char="•"/>
            </a:pPr>
            <a:r>
              <a:rPr lang="en-US" sz="2500" b="1" dirty="0">
                <a:solidFill>
                  <a:schemeClr val="accent4">
                    <a:lumMod val="75000"/>
                  </a:schemeClr>
                </a:solidFill>
                <a:effectLst/>
              </a:rPr>
              <a:t>Department Heads and Managers </a:t>
            </a:r>
            <a:endParaRPr lang="en-US" sz="2500" b="1" dirty="0">
              <a:solidFill>
                <a:schemeClr val="accent4">
                  <a:lumMod val="75000"/>
                </a:schemeClr>
              </a:solidFill>
            </a:endParaRPr>
          </a:p>
          <a:p>
            <a:pPr marL="285750" indent="-285750" rtl="0">
              <a:buFont typeface="Arial" panose="020B0604020202020204" pitchFamily="34" charset="0"/>
              <a:buChar char="•"/>
            </a:pPr>
            <a:r>
              <a:rPr lang="en-US" sz="2500" b="1" dirty="0">
                <a:solidFill>
                  <a:schemeClr val="accent4">
                    <a:lumMod val="75000"/>
                  </a:schemeClr>
                </a:solidFill>
                <a:effectLst/>
              </a:rPr>
              <a:t>Data Analysts </a:t>
            </a:r>
            <a:endParaRPr lang="en-US" sz="2500" b="1" dirty="0">
              <a:solidFill>
                <a:schemeClr val="accent4">
                  <a:lumMod val="75000"/>
                </a:schemeClr>
              </a:solidFill>
            </a:endParaRPr>
          </a:p>
          <a:p>
            <a:pPr marL="285750" indent="-285750" rtl="0">
              <a:buFont typeface="Arial" panose="020B0604020202020204" pitchFamily="34" charset="0"/>
              <a:buChar char="•"/>
            </a:pPr>
            <a:r>
              <a:rPr lang="en-US" sz="2500" b="1" dirty="0">
                <a:solidFill>
                  <a:schemeClr val="accent4">
                    <a:lumMod val="75000"/>
                  </a:schemeClr>
                </a:solidFill>
                <a:effectLst/>
              </a:rPr>
              <a:t>Business Analysts </a:t>
            </a:r>
            <a:endParaRPr lang="en-US" sz="2500" b="1" dirty="0">
              <a:solidFill>
                <a:schemeClr val="accent4">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752600"/>
            <a:ext cx="2381250" cy="44196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43AEB5C-7C4D-201F-668E-B3191B09F3A6}"/>
              </a:ext>
            </a:extLst>
          </p:cNvPr>
          <p:cNvSpPr txBox="1"/>
          <p:nvPr/>
        </p:nvSpPr>
        <p:spPr>
          <a:xfrm>
            <a:off x="3049398" y="2281129"/>
            <a:ext cx="6098796" cy="3477875"/>
          </a:xfrm>
          <a:prstGeom prst="rect">
            <a:avLst/>
          </a:prstGeom>
          <a:noFill/>
        </p:spPr>
        <p:txBody>
          <a:bodyPr wrap="square">
            <a:spAutoFit/>
          </a:bodyPr>
          <a:lstStyle/>
          <a:p>
            <a:r>
              <a:rPr lang="en-IN" dirty="0">
                <a:solidFill>
                  <a:schemeClr val="accent4">
                    <a:lumMod val="75000"/>
                  </a:schemeClr>
                </a:solidFill>
              </a:rPr>
              <a:t>➤</a:t>
            </a:r>
            <a:r>
              <a:rPr lang="en-IN" dirty="0"/>
              <a:t> </a:t>
            </a:r>
            <a:r>
              <a:rPr lang="en-IN" sz="2000" b="1" dirty="0">
                <a:solidFill>
                  <a:schemeClr val="accent4">
                    <a:lumMod val="75000"/>
                  </a:schemeClr>
                </a:solidFill>
              </a:rPr>
              <a:t>Remove Duplicates: It removes the combination of values across all selected range to determine duplicates.</a:t>
            </a:r>
          </a:p>
          <a:p>
            <a:r>
              <a:rPr lang="en-IN" sz="2000" b="1" dirty="0">
                <a:solidFill>
                  <a:schemeClr val="accent4">
                    <a:lumMod val="75000"/>
                  </a:schemeClr>
                </a:solidFill>
              </a:rPr>
              <a:t>➤ Filter: It take my dataset and show only the data that meet my criteria specify.</a:t>
            </a:r>
          </a:p>
          <a:p>
            <a:r>
              <a:rPr lang="en-IN" sz="2000" b="1" dirty="0">
                <a:solidFill>
                  <a:schemeClr val="accent4">
                    <a:lumMod val="75000"/>
                  </a:schemeClr>
                </a:solidFill>
              </a:rPr>
              <a:t>➤ Conditional Formatting: It is used to specify important values stand out in employee performance score in a data set.</a:t>
            </a:r>
          </a:p>
          <a:p>
            <a:r>
              <a:rPr lang="en-IN" sz="2000" b="1" dirty="0">
                <a:solidFill>
                  <a:schemeClr val="accent4">
                    <a:lumMod val="75000"/>
                  </a:schemeClr>
                </a:solidFill>
              </a:rPr>
              <a:t>➤ Pivot Table: I used "pivot table" to summarize my huge data.</a:t>
            </a:r>
          </a:p>
          <a:p>
            <a:r>
              <a:rPr lang="en-IN" sz="2000" b="1" dirty="0">
                <a:solidFill>
                  <a:schemeClr val="accent4">
                    <a:lumMod val="75000"/>
                  </a:schemeClr>
                </a:solidFill>
              </a:rPr>
              <a:t>➤ Pivot Chart: I used "pivot chart" to visually summarises my data using area graph.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89328FA-9FB7-C63D-A728-2408EEFF8A0A}"/>
              </a:ext>
            </a:extLst>
          </p:cNvPr>
          <p:cNvSpPr txBox="1"/>
          <p:nvPr/>
        </p:nvSpPr>
        <p:spPr>
          <a:xfrm>
            <a:off x="1143000" y="1170653"/>
            <a:ext cx="8006715" cy="5016758"/>
          </a:xfrm>
          <a:prstGeom prst="rect">
            <a:avLst/>
          </a:prstGeom>
          <a:noFill/>
        </p:spPr>
        <p:txBody>
          <a:bodyPr wrap="square">
            <a:spAutoFit/>
          </a:bodyPr>
          <a:lstStyle/>
          <a:p>
            <a:pPr marL="342900" indent="-342900">
              <a:buFont typeface="Wingdings" panose="05000000000000000000" pitchFamily="2" charset="2"/>
              <a:buChar char="ü"/>
            </a:pPr>
            <a:r>
              <a:rPr lang="en-US" sz="2000" b="1" dirty="0">
                <a:solidFill>
                  <a:schemeClr val="accent4">
                    <a:lumMod val="75000"/>
                  </a:schemeClr>
                </a:solidFill>
              </a:rPr>
              <a:t>First Name: He first of your names that come before your family name.</a:t>
            </a:r>
          </a:p>
          <a:p>
            <a:pPr marL="342900" indent="-342900">
              <a:buFont typeface="Wingdings" panose="05000000000000000000" pitchFamily="2" charset="2"/>
              <a:buChar char="ü"/>
            </a:pPr>
            <a:r>
              <a:rPr lang="en-US" sz="2000" b="1" dirty="0">
                <a:solidFill>
                  <a:schemeClr val="accent4">
                    <a:lumMod val="75000"/>
                  </a:schemeClr>
                </a:solidFill>
              </a:rPr>
              <a:t>Last Name: a name that identifies a person's family and is different from their given name.</a:t>
            </a:r>
          </a:p>
          <a:p>
            <a:pPr marL="342900" indent="-342900">
              <a:buFont typeface="Wingdings" panose="05000000000000000000" pitchFamily="2" charset="2"/>
              <a:buChar char="ü"/>
            </a:pPr>
            <a:r>
              <a:rPr lang="en-US" sz="2000" b="1" dirty="0">
                <a:solidFill>
                  <a:schemeClr val="accent4">
                    <a:lumMod val="75000"/>
                  </a:schemeClr>
                </a:solidFill>
              </a:rPr>
              <a:t>Email :An email is a form of electronic communication that allows users to send messages to other users over the internet.</a:t>
            </a:r>
          </a:p>
          <a:p>
            <a:pPr marL="342900" indent="-342900">
              <a:buFont typeface="Wingdings" panose="05000000000000000000" pitchFamily="2" charset="2"/>
              <a:buChar char="ü"/>
            </a:pPr>
            <a:r>
              <a:rPr lang="en-US" sz="2000" b="1" dirty="0">
                <a:solidFill>
                  <a:schemeClr val="accent4">
                    <a:lumMod val="75000"/>
                  </a:schemeClr>
                </a:solidFill>
              </a:rPr>
              <a:t>Gender: Is a social, psychological, and cultural construct that is developed through socialization and varies from society to society..</a:t>
            </a:r>
          </a:p>
          <a:p>
            <a:pPr marL="342900" indent="-342900">
              <a:buFont typeface="Wingdings" panose="05000000000000000000" pitchFamily="2" charset="2"/>
              <a:buChar char="ü"/>
            </a:pPr>
            <a:r>
              <a:rPr lang="en-US" sz="2000" b="1" dirty="0">
                <a:solidFill>
                  <a:schemeClr val="accent4">
                    <a:lumMod val="75000"/>
                  </a:schemeClr>
                </a:solidFill>
              </a:rPr>
              <a:t>Department: A part of an organization such as a school, business, or government that deals with a particular area of study or work.</a:t>
            </a:r>
          </a:p>
          <a:p>
            <a:pPr marL="342900" indent="-342900">
              <a:buFont typeface="Wingdings" panose="05000000000000000000" pitchFamily="2" charset="2"/>
              <a:buChar char="ü"/>
            </a:pPr>
            <a:r>
              <a:rPr lang="en-US" sz="2000" b="1" dirty="0">
                <a:solidFill>
                  <a:schemeClr val="accent4">
                    <a:lumMod val="75000"/>
                  </a:schemeClr>
                </a:solidFill>
              </a:rPr>
              <a:t>Job title: A job title is a formal name for a position within an organization that can include the position's name, the organization’s </a:t>
            </a:r>
          </a:p>
          <a:p>
            <a:pPr marL="342900" indent="-342900">
              <a:buFont typeface="Wingdings" panose="05000000000000000000" pitchFamily="2" charset="2"/>
              <a:buChar char="ü"/>
            </a:pPr>
            <a:r>
              <a:rPr lang="en-US" sz="2000" b="1" dirty="0">
                <a:solidFill>
                  <a:schemeClr val="accent4">
                    <a:lumMod val="75000"/>
                  </a:schemeClr>
                </a:solidFill>
              </a:rPr>
              <a:t>name, and sometimes the name of the person who holds the position.</a:t>
            </a:r>
          </a:p>
          <a:p>
            <a:pPr marL="342900" indent="-342900">
              <a:buFont typeface="Wingdings" panose="05000000000000000000" pitchFamily="2" charset="2"/>
              <a:buChar char="ü"/>
            </a:pPr>
            <a:r>
              <a:rPr lang="en-US" sz="2000" b="1" dirty="0">
                <a:solidFill>
                  <a:schemeClr val="accent4">
                    <a:lumMod val="75000"/>
                  </a:schemeClr>
                </a:solidFill>
              </a:rPr>
              <a:t>years of experience: Is a term that refers to how Long a candidate has worked in a particular industry or field.</a:t>
            </a:r>
          </a:p>
          <a:p>
            <a:pPr marL="342900" indent="-342900">
              <a:buFont typeface="Wingdings" panose="05000000000000000000" pitchFamily="2" charset="2"/>
              <a:buChar char="ü"/>
            </a:pPr>
            <a:r>
              <a:rPr lang="en-US" sz="2000" b="1" dirty="0">
                <a:solidFill>
                  <a:schemeClr val="accent4">
                    <a:lumMod val="75000"/>
                  </a:schemeClr>
                </a:solidFill>
              </a:rPr>
              <a:t>Salary: The money that a person receives (usually every month) for the work he/she has done.</a:t>
            </a:r>
            <a:endParaRPr lang="en-IN" sz="2000" b="1" dirty="0">
              <a:solidFill>
                <a:schemeClr val="accent4">
                  <a:lumMod val="75000"/>
                </a:schemeClr>
              </a:solidFill>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6088FFE-A3FC-93F1-3364-9E746AA6083A}"/>
              </a:ext>
            </a:extLst>
          </p:cNvPr>
          <p:cNvSpPr txBox="1"/>
          <p:nvPr/>
        </p:nvSpPr>
        <p:spPr>
          <a:xfrm flipH="1">
            <a:off x="739775" y="1219200"/>
            <a:ext cx="7086600" cy="3970318"/>
          </a:xfrm>
          <a:prstGeom prst="rect">
            <a:avLst/>
          </a:prstGeom>
          <a:noFill/>
        </p:spPr>
        <p:txBody>
          <a:bodyPr wrap="square" rtlCol="0">
            <a:spAutoFit/>
          </a:bodyPr>
          <a:lstStyle/>
          <a:p>
            <a:pPr marL="285750" indent="-285750">
              <a:buFont typeface="Wingdings" panose="05000000000000000000" pitchFamily="2" charset="2"/>
              <a:buChar char="v"/>
            </a:pPr>
            <a:r>
              <a:rPr lang="en-US" b="1" dirty="0">
                <a:solidFill>
                  <a:schemeClr val="accent4">
                    <a:lumMod val="75000"/>
                  </a:schemeClr>
                </a:solidFill>
              </a:rPr>
              <a:t>Data set was downloaded from Kaggle website</a:t>
            </a:r>
          </a:p>
          <a:p>
            <a:pPr marL="285750" indent="-285750">
              <a:buFont typeface="Wingdings" panose="05000000000000000000" pitchFamily="2" charset="2"/>
              <a:buChar char="v"/>
            </a:pPr>
            <a:r>
              <a:rPr lang="en-US" b="1" dirty="0">
                <a:solidFill>
                  <a:schemeClr val="accent4">
                    <a:lumMod val="75000"/>
                  </a:schemeClr>
                </a:solidFill>
              </a:rPr>
              <a:t>Extract it from zip format</a:t>
            </a:r>
          </a:p>
          <a:p>
            <a:pPr marL="285750" indent="-285750">
              <a:buFont typeface="Wingdings" panose="05000000000000000000" pitchFamily="2" charset="2"/>
              <a:buChar char="v"/>
            </a:pPr>
            <a:r>
              <a:rPr lang="en-US" b="1" dirty="0">
                <a:solidFill>
                  <a:schemeClr val="accent4">
                    <a:lumMod val="75000"/>
                  </a:schemeClr>
                </a:solidFill>
              </a:rPr>
              <a:t>Data Cleaning: Data cleaning is a process required to remove incomplete records, and modifying data to rectify inaccurate records.</a:t>
            </a:r>
          </a:p>
          <a:p>
            <a:pPr marL="285750" indent="-285750">
              <a:buFont typeface="Wingdings" panose="05000000000000000000" pitchFamily="2" charset="2"/>
              <a:buChar char="v"/>
            </a:pPr>
            <a:r>
              <a:rPr lang="en-US" b="1" dirty="0">
                <a:solidFill>
                  <a:schemeClr val="accent4">
                    <a:lumMod val="75000"/>
                  </a:schemeClr>
                </a:solidFill>
              </a:rPr>
              <a:t>  Remove Duplicates It removes the combination of values across all selected range to determine duplicates. </a:t>
            </a:r>
          </a:p>
          <a:p>
            <a:pPr marL="285750" indent="-285750">
              <a:buFont typeface="Wingdings" panose="05000000000000000000" pitchFamily="2" charset="2"/>
              <a:buChar char="v"/>
            </a:pPr>
            <a:r>
              <a:rPr lang="en-US" b="1" dirty="0">
                <a:solidFill>
                  <a:schemeClr val="accent4">
                    <a:lumMod val="75000"/>
                  </a:schemeClr>
                </a:solidFill>
              </a:rPr>
              <a:t>Filter: It take my dataset and show only the data that meet my criteria specify .</a:t>
            </a:r>
          </a:p>
          <a:p>
            <a:pPr marL="285750" indent="-285750">
              <a:buFont typeface="Wingdings" panose="05000000000000000000" pitchFamily="2" charset="2"/>
              <a:buChar char="v"/>
            </a:pPr>
            <a:r>
              <a:rPr lang="en-US" b="1" dirty="0">
                <a:solidFill>
                  <a:schemeClr val="accent4">
                    <a:lumMod val="75000"/>
                  </a:schemeClr>
                </a:solidFill>
              </a:rPr>
              <a:t>Conditional Formatting: It is used to specify important values stand out in employee performance score in a data set.</a:t>
            </a:r>
          </a:p>
          <a:p>
            <a:pPr marL="285750" indent="-285750">
              <a:buFont typeface="Wingdings" panose="05000000000000000000" pitchFamily="2" charset="2"/>
              <a:buChar char="v"/>
            </a:pPr>
            <a:r>
              <a:rPr lang="en-US" b="1" dirty="0">
                <a:solidFill>
                  <a:schemeClr val="accent4">
                    <a:lumMod val="75000"/>
                  </a:schemeClr>
                </a:solidFill>
              </a:rPr>
              <a:t> Slicer: I used slicer to filter my data </a:t>
            </a:r>
          </a:p>
          <a:p>
            <a:pPr marL="285750" indent="-285750">
              <a:buFont typeface="Wingdings" panose="05000000000000000000" pitchFamily="2" charset="2"/>
              <a:buChar char="v"/>
            </a:pPr>
            <a:r>
              <a:rPr lang="en-US" b="1" dirty="0">
                <a:solidFill>
                  <a:schemeClr val="accent4">
                    <a:lumMod val="75000"/>
                  </a:schemeClr>
                </a:solidFill>
              </a:rPr>
              <a:t> Pivot Table: I used "pivot table to summarize my huge data.</a:t>
            </a:r>
          </a:p>
          <a:p>
            <a:pPr marL="285750" indent="-285750">
              <a:buFont typeface="Wingdings" panose="05000000000000000000" pitchFamily="2" charset="2"/>
              <a:buChar char="v"/>
            </a:pPr>
            <a:r>
              <a:rPr lang="en-US" b="1" dirty="0">
                <a:solidFill>
                  <a:schemeClr val="accent4">
                    <a:lumMod val="75000"/>
                  </a:schemeClr>
                </a:solidFill>
              </a:rPr>
              <a:t> Pivot Chart: I used using area graph. "pivot chart" to visually summarizes my data.</a:t>
            </a:r>
            <a:endParaRPr lang="en-IN" b="1" dirty="0">
              <a:solidFill>
                <a:schemeClr val="accent4">
                  <a:lumMod val="7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TotalTime>
  <Words>807</Words>
  <Application>Microsoft Office PowerPoint</Application>
  <PresentationFormat>Widescreen</PresentationFormat>
  <Paragraphs>128</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MAHA LAKSHMI</cp:lastModifiedBy>
  <cp:revision>17</cp:revision>
  <dcterms:created xsi:type="dcterms:W3CDTF">2024-03-29T15:07:22Z</dcterms:created>
  <dcterms:modified xsi:type="dcterms:W3CDTF">2024-08-23T09:38:23Z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