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66" r:id="rId2"/>
    <p:sldId id="256" r:id="rId3"/>
    <p:sldId id="267" r:id="rId4"/>
    <p:sldId id="258" r:id="rId5"/>
    <p:sldId id="259" r:id="rId6"/>
    <p:sldId id="260" r:id="rId7"/>
    <p:sldId id="268" r:id="rId8"/>
    <p:sldId id="264" r:id="rId9"/>
    <p:sldId id="269" r:id="rId10"/>
    <p:sldId id="270" r:id="rId11"/>
    <p:sldId id="271" r:id="rId12"/>
    <p:sldId id="276" r:id="rId13"/>
    <p:sldId id="277"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vignes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manualLayout>
          <c:layoutTarget val="inner"/>
          <c:xMode val="edge"/>
          <c:yMode val="edge"/>
          <c:x val="0.10454396325459317"/>
          <c:y val="0.10684055118110242"/>
          <c:w val="0.85101159230096235"/>
          <c:h val="0.65482210557013742"/>
        </c:manualLayout>
      </c:layout>
      <c:barChart>
        <c:barDir val="col"/>
        <c:grouping val="clustered"/>
        <c:ser>
          <c:idx val="0"/>
          <c:order val="0"/>
          <c:tx>
            <c:strRef>
              <c:f>Sheet1!$K$4</c:f>
              <c:strCache>
                <c:ptCount val="1"/>
                <c:pt idx="0">
                  <c:v>Quality %</c:v>
                </c:pt>
              </c:strCache>
            </c:strRef>
          </c:tx>
          <c:val>
            <c:numRef>
              <c:f>Sheet1!$K$5:$K$14</c:f>
              <c:numCache>
                <c:formatCode>0%</c:formatCode>
                <c:ptCount val="10"/>
                <c:pt idx="0">
                  <c:v>1.0084033613445378</c:v>
                </c:pt>
                <c:pt idx="1">
                  <c:v>0</c:v>
                </c:pt>
                <c:pt idx="2">
                  <c:v>0.97560975609756106</c:v>
                </c:pt>
                <c:pt idx="3">
                  <c:v>2.1621621621621618</c:v>
                </c:pt>
                <c:pt idx="4">
                  <c:v>3</c:v>
                </c:pt>
                <c:pt idx="5">
                  <c:v>1.0169491525423728</c:v>
                </c:pt>
                <c:pt idx="6">
                  <c:v>0</c:v>
                </c:pt>
                <c:pt idx="7">
                  <c:v>0.96774193548387089</c:v>
                </c:pt>
                <c:pt idx="8">
                  <c:v>1.0526315789473684</c:v>
                </c:pt>
                <c:pt idx="9">
                  <c:v>1.0169491525423728</c:v>
                </c:pt>
              </c:numCache>
            </c:numRef>
          </c:val>
        </c:ser>
        <c:axId val="107550976"/>
        <c:axId val="107647744"/>
      </c:barChart>
      <c:catAx>
        <c:axId val="107550976"/>
        <c:scaling>
          <c:orientation val="minMax"/>
        </c:scaling>
        <c:axPos val="b"/>
        <c:tickLblPos val="nextTo"/>
        <c:crossAx val="107647744"/>
        <c:crosses val="autoZero"/>
        <c:auto val="1"/>
        <c:lblAlgn val="ctr"/>
        <c:lblOffset val="100"/>
      </c:catAx>
      <c:valAx>
        <c:axId val="107647744"/>
        <c:scaling>
          <c:orientation val="minMax"/>
        </c:scaling>
        <c:axPos val="l"/>
        <c:majorGridlines/>
        <c:numFmt formatCode="0%" sourceLinked="1"/>
        <c:tickLblPos val="nextTo"/>
        <c:crossAx val="107550976"/>
        <c:crosses val="autoZero"/>
        <c:crossBetween val="between"/>
      </c:valAx>
    </c:plotArea>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903806-4BAB-4EF9-851D-5F71E3F00012}" type="datetimeFigureOut">
              <a:rPr lang="en-US" smtClean="0"/>
              <a:pPr/>
              <a:t>9/2/2024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CF381-BB12-4404-9E86-4893244486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B2A67-DAD0-47BC-8F4E-91BFBC2B819D}"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B4946-4695-4113-AFB4-3B9ABEB0D5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Overview:*   Our solution involves creating a robust, multi-faceted performance evaluation system designed to enhance productivity, development, and alignment with organizational goals. This system integrates performance metrics, real-time feedback, and continuous improvement tools.</a:t>
            </a:r>
            <a:endParaRPr lang="en-US" dirty="0"/>
          </a:p>
        </p:txBody>
      </p:sp>
      <p:sp>
        <p:nvSpPr>
          <p:cNvPr id="4" name="Slide Number Placeholder 3"/>
          <p:cNvSpPr>
            <a:spLocks noGrp="1"/>
          </p:cNvSpPr>
          <p:nvPr>
            <p:ph type="sldNum" sz="quarter" idx="10"/>
          </p:nvPr>
        </p:nvSpPr>
        <p:spPr/>
        <p:txBody>
          <a:bodyPr/>
          <a:lstStyle/>
          <a:p>
            <a:fld id="{645B4946-4695-4113-AFB4-3B9ABEB0D5C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4C2995E-6BE3-45BE-92EF-BB87CE9AFE96}"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4C2995E-6BE3-45BE-92EF-BB87CE9AFE96}"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D49EF6C-B9A6-48B3-88C4-EEE9706724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4C2995E-6BE3-45BE-92EF-BB87CE9AFE96}"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4C2995E-6BE3-45BE-92EF-BB87CE9AFE96}"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4C2995E-6BE3-45BE-92EF-BB87CE9AFE96}"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D49EF6C-B9A6-48B3-88C4-EEE97067249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4C2995E-6BE3-45BE-92EF-BB87CE9AFE96}"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D49EF6C-B9A6-48B3-88C4-EEE9706724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EMPLOYEE DATA ANALYSIS USING EXCLE</a:t>
            </a:r>
            <a:endParaRPr lang="en-US" dirty="0"/>
          </a:p>
        </p:txBody>
      </p:sp>
      <p:sp>
        <p:nvSpPr>
          <p:cNvPr id="3" name="Content Placeholder 2"/>
          <p:cNvSpPr>
            <a:spLocks noGrp="1"/>
          </p:cNvSpPr>
          <p:nvPr>
            <p:ph idx="1"/>
          </p:nvPr>
        </p:nvSpPr>
        <p:spPr/>
        <p:txBody>
          <a:bodyPr/>
          <a:lstStyle/>
          <a:p>
            <a:r>
              <a:rPr lang="en-US" dirty="0" smtClean="0"/>
              <a:t>NAME: B.VIGNESH</a:t>
            </a:r>
          </a:p>
          <a:p>
            <a:r>
              <a:rPr lang="en-US" dirty="0" smtClean="0"/>
              <a:t>DEPT: B.COM ACCOUNTING FINANCE THIRD YEAR</a:t>
            </a:r>
          </a:p>
          <a:p>
            <a:r>
              <a:rPr lang="en-US" dirty="0" smtClean="0"/>
              <a:t>REG NO : 312220602 / 6EAFECC1633764B86EA473373195AF52</a:t>
            </a:r>
          </a:p>
          <a:p>
            <a:r>
              <a:rPr lang="en-US" dirty="0" smtClean="0"/>
              <a:t>COLLEGE NAME :</a:t>
            </a:r>
          </a:p>
          <a:p>
            <a:pPr>
              <a:buNone/>
            </a:pPr>
            <a:r>
              <a:rPr lang="en-US" dirty="0" smtClean="0"/>
              <a:t>      VALLAL P.T.LEE.CHENGALVARAYA NAICKER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Employee performance result and discussion</a:t>
            </a:r>
          </a:p>
          <a:p>
            <a:r>
              <a:rPr lang="en-US" dirty="0" smtClean="0"/>
              <a:t>Average performance rating</a:t>
            </a:r>
          </a:p>
          <a:p>
            <a:r>
              <a:rPr lang="en-US" dirty="0" smtClean="0"/>
              <a:t>Goal achievement rate</a:t>
            </a:r>
          </a:p>
          <a:p>
            <a:r>
              <a:rPr lang="en-US" dirty="0" smtClean="0"/>
              <a:t>Interpretation</a:t>
            </a:r>
          </a:p>
          <a:p>
            <a:r>
              <a:rPr lang="en-US" dirty="0" smtClean="0"/>
              <a:t>Self assessment course</a:t>
            </a:r>
          </a:p>
          <a:p>
            <a:r>
              <a:rPr lang="en-US" dirty="0" smtClean="0"/>
              <a:t>Manager assessment course</a:t>
            </a:r>
          </a:p>
          <a:p>
            <a:r>
              <a:rPr lang="en-US" dirty="0" smtClean="0"/>
              <a:t> Discussion A. Performance Analysis: High Performance Ratings: The average performance rating of  indicates that the majority of employees are performing well. </a:t>
            </a:r>
          </a:p>
          <a:p>
            <a:r>
              <a:rPr lang="en-US" dirty="0" smtClean="0"/>
              <a:t>This is consistent with the high goal achievement rate, suggesting effective goal-setting and alignment with organizational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Conclusion</a:t>
            </a:r>
            <a:br>
              <a:rPr lang="en-US" dirty="0" smtClean="0"/>
            </a:b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CONCLUSION :THE analysis of the employee performance data provides a comprehensive overview of current performance levels, development needs, and areas for improvement.</a:t>
            </a:r>
          </a:p>
          <a:p>
            <a:r>
              <a:rPr lang="en-US" dirty="0" smtClean="0"/>
              <a:t> The majority of employees are performing well, as indicated by the high average performance ratings and a strong goal achievement rate. This suggests that current performance management practices are effective in aligning individual contributions with organizational objectives.</a:t>
            </a:r>
          </a:p>
          <a:p>
            <a:r>
              <a:rPr lang="en-US" dirty="0" smtClean="0"/>
              <a:t>  A slight gap between self-assessments and managerial ratings indicates potential differences in perception or understanding of performance expectations.</a:t>
            </a:r>
          </a:p>
          <a:p>
            <a:r>
              <a:rPr lang="en-US" dirty="0" smtClean="0"/>
              <a:t> Addressing this gap through enhanced feedback mechanisms and clearer communication can help align self-perceptions with managerial evaluations.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1428736"/>
          <a:ext cx="7358112" cy="4857782"/>
        </p:xfrm>
        <a:graphic>
          <a:graphicData uri="http://schemas.openxmlformats.org/drawingml/2006/table">
            <a:tbl>
              <a:tblPr>
                <a:tableStyleId>{D113A9D2-9D6B-4929-AA2D-F23B5EE8CBE7}</a:tableStyleId>
              </a:tblPr>
              <a:tblGrid>
                <a:gridCol w="991249"/>
                <a:gridCol w="487999"/>
                <a:gridCol w="648123"/>
                <a:gridCol w="724373"/>
                <a:gridCol w="648123"/>
                <a:gridCol w="579499"/>
                <a:gridCol w="487999"/>
                <a:gridCol w="663374"/>
                <a:gridCol w="739625"/>
                <a:gridCol w="747250"/>
                <a:gridCol w="640498"/>
              </a:tblGrid>
              <a:tr h="348228">
                <a:tc gridSpan="11">
                  <a:txBody>
                    <a:bodyPr/>
                    <a:lstStyle/>
                    <a:p>
                      <a:pPr algn="ctr" fontAlgn="b"/>
                      <a:r>
                        <a:rPr lang="en-US" sz="900" b="1" u="none" strike="noStrike" dirty="0"/>
                        <a:t>Employee Performance</a:t>
                      </a:r>
                      <a:endParaRPr lang="en-US" sz="900" b="1" i="0" u="none" strike="noStrike" dirty="0">
                        <a:solidFill>
                          <a:srgbClr val="9C0006"/>
                        </a:solidFill>
                        <a:latin typeface="Calibri"/>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8228">
                <a:tc>
                  <a:txBody>
                    <a:bodyPr/>
                    <a:lstStyle/>
                    <a:p>
                      <a:pPr algn="ctr" fontAlgn="b"/>
                      <a:r>
                        <a:rPr lang="en-US" sz="900" b="1" u="none" strike="noStrike" dirty="0"/>
                        <a:t> </a:t>
                      </a:r>
                      <a:endParaRPr lang="en-US" sz="900" b="1" i="0" u="none" strike="noStrike" dirty="0">
                        <a:solidFill>
                          <a:srgbClr val="9C0006"/>
                        </a:solidFill>
                        <a:latin typeface="Calibri"/>
                      </a:endParaRPr>
                    </a:p>
                  </a:txBody>
                  <a:tcPr marL="0" marR="0" marT="0" marB="0" anchor="b"/>
                </a:tc>
                <a:tc gridSpan="5">
                  <a:txBody>
                    <a:bodyPr/>
                    <a:lstStyle/>
                    <a:p>
                      <a:pPr algn="ctr" fontAlgn="b"/>
                      <a:r>
                        <a:rPr lang="en-US" sz="900" b="1" u="none" strike="noStrike"/>
                        <a:t>Activity 1</a:t>
                      </a:r>
                      <a:endParaRPr lang="en-US" sz="900" b="1" i="0" u="none" strike="noStrike">
                        <a:solidFill>
                          <a:srgbClr val="9C0006"/>
                        </a:solidFill>
                        <a:latin typeface="Calibri"/>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900" b="1" u="none" strike="noStrike"/>
                        <a:t>Activity 2</a:t>
                      </a:r>
                      <a:endParaRPr lang="en-US" sz="900" b="1" i="0" u="none" strike="noStrike">
                        <a:solidFill>
                          <a:srgbClr val="9C0006"/>
                        </a:solidFill>
                        <a:latin typeface="Calibri"/>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8228">
                <a:tc>
                  <a:txBody>
                    <a:bodyPr/>
                    <a:lstStyle/>
                    <a:p>
                      <a:pPr algn="ctr" fontAlgn="b"/>
                      <a:r>
                        <a:rPr lang="en-US" sz="900" b="1" u="none" strike="noStrike" dirty="0"/>
                        <a:t> </a:t>
                      </a:r>
                      <a:endParaRPr lang="en-US" sz="900" b="1" i="0" u="none" strike="noStrike" dirty="0">
                        <a:solidFill>
                          <a:srgbClr val="9C0006"/>
                        </a:solidFill>
                        <a:latin typeface="Calibri"/>
                      </a:endParaRPr>
                    </a:p>
                  </a:txBody>
                  <a:tcPr marL="0" marR="0" marT="0" marB="0" anchor="b"/>
                </a:tc>
                <a:tc gridSpan="3">
                  <a:txBody>
                    <a:bodyPr/>
                    <a:lstStyle/>
                    <a:p>
                      <a:pPr algn="ctr" fontAlgn="b"/>
                      <a:r>
                        <a:rPr lang="en-US" sz="900" b="1" u="none" strike="noStrike" dirty="0"/>
                        <a:t>Productivity</a:t>
                      </a:r>
                      <a:endParaRPr lang="en-US" sz="900" b="1" i="0" u="none" strike="noStrike" dirty="0">
                        <a:solidFill>
                          <a:srgbClr val="9C0006"/>
                        </a:solidFill>
                        <a:latin typeface="Calibri"/>
                      </a:endParaRPr>
                    </a:p>
                  </a:txBody>
                  <a:tcPr marL="0" marR="0" marT="0" marB="0" anchor="b"/>
                </a:tc>
                <a:tc hMerge="1">
                  <a:txBody>
                    <a:bodyPr/>
                    <a:lstStyle/>
                    <a:p>
                      <a:endParaRPr lang="en-US"/>
                    </a:p>
                  </a:txBody>
                  <a:tcPr/>
                </a:tc>
                <a:tc hMerge="1">
                  <a:txBody>
                    <a:bodyPr/>
                    <a:lstStyle/>
                    <a:p>
                      <a:endParaRPr lang="en-US"/>
                    </a:p>
                  </a:txBody>
                  <a:tcPr/>
                </a:tc>
                <a:tc gridSpan="2">
                  <a:txBody>
                    <a:bodyPr/>
                    <a:lstStyle/>
                    <a:p>
                      <a:pPr algn="ctr" fontAlgn="b"/>
                      <a:r>
                        <a:rPr lang="en-US" sz="900" b="1" u="none" strike="noStrike"/>
                        <a:t>Quality</a:t>
                      </a:r>
                      <a:endParaRPr lang="en-US" sz="900" b="1" i="0" u="none" strike="noStrike">
                        <a:solidFill>
                          <a:srgbClr val="9C0006"/>
                        </a:solidFill>
                        <a:latin typeface="Calibri"/>
                      </a:endParaRPr>
                    </a:p>
                  </a:txBody>
                  <a:tcPr marL="0" marR="0" marT="0" marB="0" anchor="b"/>
                </a:tc>
                <a:tc hMerge="1">
                  <a:txBody>
                    <a:bodyPr/>
                    <a:lstStyle/>
                    <a:p>
                      <a:endParaRPr lang="en-US"/>
                    </a:p>
                  </a:txBody>
                  <a:tcPr/>
                </a:tc>
                <a:tc gridSpan="3">
                  <a:txBody>
                    <a:bodyPr/>
                    <a:lstStyle/>
                    <a:p>
                      <a:pPr algn="ctr" fontAlgn="b"/>
                      <a:r>
                        <a:rPr lang="en-US" sz="900" b="1" u="none" strike="noStrike"/>
                        <a:t>Productivity</a:t>
                      </a:r>
                      <a:endParaRPr lang="en-US" sz="900" b="1" i="0" u="none" strike="noStrike">
                        <a:solidFill>
                          <a:srgbClr val="9C0006"/>
                        </a:solidFill>
                        <a:latin typeface="Calibri"/>
                      </a:endParaRPr>
                    </a:p>
                  </a:txBody>
                  <a:tcPr marL="0" marR="0" marT="0" marB="0" anchor="b"/>
                </a:tc>
                <a:tc hMerge="1">
                  <a:txBody>
                    <a:bodyPr/>
                    <a:lstStyle/>
                    <a:p>
                      <a:endParaRPr lang="en-US"/>
                    </a:p>
                  </a:txBody>
                  <a:tcPr/>
                </a:tc>
                <a:tc hMerge="1">
                  <a:txBody>
                    <a:bodyPr/>
                    <a:lstStyle/>
                    <a:p>
                      <a:endParaRPr lang="en-US"/>
                    </a:p>
                  </a:txBody>
                  <a:tcPr/>
                </a:tc>
                <a:tc gridSpan="2">
                  <a:txBody>
                    <a:bodyPr/>
                    <a:lstStyle/>
                    <a:p>
                      <a:pPr algn="ctr" fontAlgn="b"/>
                      <a:r>
                        <a:rPr lang="en-US" sz="900" b="1" u="none" strike="noStrike"/>
                        <a:t>Quality</a:t>
                      </a:r>
                      <a:endParaRPr lang="en-US" sz="900" b="1" i="0" u="none" strike="noStrike">
                        <a:solidFill>
                          <a:srgbClr val="9C0006"/>
                        </a:solidFill>
                        <a:latin typeface="Calibri"/>
                      </a:endParaRPr>
                    </a:p>
                  </a:txBody>
                  <a:tcPr marL="0" marR="0" marT="0" marB="0" anchor="b"/>
                </a:tc>
                <a:tc hMerge="1">
                  <a:txBody>
                    <a:bodyPr/>
                    <a:lstStyle/>
                    <a:p>
                      <a:endParaRPr lang="en-US"/>
                    </a:p>
                  </a:txBody>
                  <a:tcPr/>
                </a:tc>
              </a:tr>
              <a:tr h="348228">
                <a:tc>
                  <a:txBody>
                    <a:bodyPr/>
                    <a:lstStyle/>
                    <a:p>
                      <a:pPr algn="ctr" fontAlgn="b"/>
                      <a:r>
                        <a:rPr lang="en-US" sz="900" b="1" u="none" strike="noStrike"/>
                        <a:t> </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Target</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Achieved</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Productivity</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Error count</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Quality %</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Target</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Achieved</a:t>
                      </a:r>
                      <a:endParaRPr lang="en-US" sz="900" b="1" i="0" u="none" strike="noStrike">
                        <a:solidFill>
                          <a:srgbClr val="9C0006"/>
                        </a:solidFill>
                        <a:latin typeface="Calibri"/>
                      </a:endParaRPr>
                    </a:p>
                  </a:txBody>
                  <a:tcPr marL="0" marR="0" marT="0" marB="0" anchor="b"/>
                </a:tc>
                <a:tc>
                  <a:txBody>
                    <a:bodyPr/>
                    <a:lstStyle/>
                    <a:p>
                      <a:pPr algn="l" fontAlgn="b"/>
                      <a:r>
                        <a:rPr lang="en-US" sz="900" b="1" u="none" strike="noStrike"/>
                        <a:t>Productivity</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Error count</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Quality %</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120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97</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81%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119</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99%</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101%</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120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102</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85%</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128</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107%</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153</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128%</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123</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103%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98%</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Member4</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120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100%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111</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93%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216%</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Member5</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111</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93%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100%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300%</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Member6</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108</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90%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118</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98%</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102%</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Member7</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94%</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119</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99%</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Member8</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137</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114%</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2</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124</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103%</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97%</a:t>
                      </a:r>
                      <a:endParaRPr lang="en-US" sz="900" b="1" i="0" u="none" strike="noStrike">
                        <a:solidFill>
                          <a:srgbClr val="9C0006"/>
                        </a:solidFill>
                        <a:latin typeface="Calibri"/>
                      </a:endParaRPr>
                    </a:p>
                  </a:txBody>
                  <a:tcPr marL="0" marR="0" marT="0" marB="0" anchor="b"/>
                </a:tc>
              </a:tr>
              <a:tr h="348228">
                <a:tc>
                  <a:txBody>
                    <a:bodyPr/>
                    <a:lstStyle/>
                    <a:p>
                      <a:pPr algn="ctr" fontAlgn="b"/>
                      <a:r>
                        <a:rPr lang="en-US" sz="900" b="1" u="none" strike="noStrike"/>
                        <a:t>Team Member9</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94</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78%</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114</a:t>
                      </a:r>
                      <a:endParaRPr lang="en-US" sz="900" b="1" i="0" u="none" strike="noStrike">
                        <a:solidFill>
                          <a:srgbClr val="9C0006"/>
                        </a:solidFill>
                        <a:latin typeface="Calibri"/>
                      </a:endParaRPr>
                    </a:p>
                  </a:txBody>
                  <a:tcPr marL="0" marR="0" marT="0" marB="0" anchor="b"/>
                </a:tc>
                <a:tc>
                  <a:txBody>
                    <a:bodyPr/>
                    <a:lstStyle/>
                    <a:p>
                      <a:pPr algn="r" fontAlgn="b"/>
                      <a:r>
                        <a:rPr lang="en-US" sz="900" b="1" u="none" strike="noStrike"/>
                        <a:t>95%</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105%</a:t>
                      </a:r>
                      <a:endParaRPr lang="en-US" sz="900" b="1" i="0" u="none" strike="noStrike">
                        <a:solidFill>
                          <a:srgbClr val="9C0006"/>
                        </a:solidFill>
                        <a:latin typeface="Calibri"/>
                      </a:endParaRPr>
                    </a:p>
                  </a:txBody>
                  <a:tcPr marL="0" marR="0" marT="0" marB="0" anchor="b"/>
                </a:tc>
              </a:tr>
              <a:tr h="330818">
                <a:tc>
                  <a:txBody>
                    <a:bodyPr/>
                    <a:lstStyle/>
                    <a:p>
                      <a:pPr algn="ctr" fontAlgn="b"/>
                      <a:r>
                        <a:rPr lang="en-US" sz="900" b="1" u="none" strike="noStrike"/>
                        <a:t>Team Member10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120</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a:t>128</a:t>
                      </a:r>
                      <a:endParaRPr lang="en-US" sz="900" b="1" i="0" u="none" strike="noStrike">
                        <a:solidFill>
                          <a:srgbClr val="9C0006"/>
                        </a:solidFill>
                        <a:latin typeface="Calibri"/>
                      </a:endParaRPr>
                    </a:p>
                  </a:txBody>
                  <a:tcPr marL="0" marR="0" marT="0" marB="0" anchor="b"/>
                </a:tc>
                <a:tc>
                  <a:txBody>
                    <a:bodyPr/>
                    <a:lstStyle/>
                    <a:p>
                      <a:pPr algn="ctr" fontAlgn="b"/>
                      <a:r>
                        <a:rPr lang="en-US" sz="900" b="1" u="none" strike="noStrike" dirty="0"/>
                        <a:t>107%</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120</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118</a:t>
                      </a:r>
                      <a:endParaRPr lang="en-US" sz="900" b="1" i="0" u="none" strike="noStrike" dirty="0">
                        <a:solidFill>
                          <a:srgbClr val="9C0006"/>
                        </a:solidFill>
                        <a:latin typeface="Calibri"/>
                      </a:endParaRPr>
                    </a:p>
                  </a:txBody>
                  <a:tcPr marL="0" marR="0" marT="0" marB="0" anchor="b"/>
                </a:tc>
                <a:tc>
                  <a:txBody>
                    <a:bodyPr/>
                    <a:lstStyle/>
                    <a:p>
                      <a:pPr algn="r" fontAlgn="b"/>
                      <a:r>
                        <a:rPr lang="en-US" sz="900" b="1" u="none" strike="noStrike" dirty="0"/>
                        <a:t>98%</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1</a:t>
                      </a:r>
                      <a:endParaRPr lang="en-US" sz="900" b="1" i="0" u="none" strike="noStrike" dirty="0">
                        <a:solidFill>
                          <a:srgbClr val="9C0006"/>
                        </a:solidFill>
                        <a:latin typeface="Calibri"/>
                      </a:endParaRPr>
                    </a:p>
                  </a:txBody>
                  <a:tcPr marL="0" marR="0" marT="0" marB="0" anchor="b"/>
                </a:tc>
                <a:tc>
                  <a:txBody>
                    <a:bodyPr/>
                    <a:lstStyle/>
                    <a:p>
                      <a:pPr algn="ctr" fontAlgn="b"/>
                      <a:r>
                        <a:rPr lang="en-US" sz="900" b="1" u="none" strike="noStrike" dirty="0"/>
                        <a:t>102%</a:t>
                      </a:r>
                      <a:endParaRPr lang="en-US" sz="900" b="1" i="0" u="none" strike="noStrike" dirty="0">
                        <a:solidFill>
                          <a:srgbClr val="9C0006"/>
                        </a:solidFill>
                        <a:latin typeface="Calibri"/>
                      </a:endParaRPr>
                    </a:p>
                  </a:txBody>
                  <a:tcPr marL="0" marR="0" marT="0" marB="0" anchor="b"/>
                </a:tc>
              </a:tr>
            </a:tbl>
          </a:graphicData>
        </a:graphic>
      </p:graphicFrame>
      <p:sp>
        <p:nvSpPr>
          <p:cNvPr id="3" name="Rectangle 2"/>
          <p:cNvSpPr/>
          <p:nvPr/>
        </p:nvSpPr>
        <p:spPr>
          <a:xfrm>
            <a:off x="2285984" y="285728"/>
            <a:ext cx="2357454" cy="400110"/>
          </a:xfrm>
          <a:prstGeom prst="rect">
            <a:avLst/>
          </a:prstGeom>
        </p:spPr>
        <p:txBody>
          <a:bodyPr wrap="square">
            <a:spAutoFit/>
          </a:bodyPr>
          <a:lstStyle/>
          <a:p>
            <a:pPr algn="ctr"/>
            <a:r>
              <a:rPr lang="en-US" sz="2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MODELING</a:t>
            </a:r>
            <a:endParaRPr lang="en-US"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1214422"/>
          <a:ext cx="6786610" cy="492922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3071802" y="428604"/>
            <a:ext cx="1785950" cy="461665"/>
          </a:xfrm>
          <a:prstGeom prst="rect">
            <a:avLst/>
          </a:prstGeom>
        </p:spPr>
        <p:txBody>
          <a:bodyPr wrap="square">
            <a:spAutoFit/>
          </a:bodyPr>
          <a:lstStyle/>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AN EMPLOYEE PERFORMANCE SCORCARD IN EXCEL…</a:t>
            </a:r>
            <a:endParaRPr lang="en-US" dirty="0"/>
          </a:p>
        </p:txBody>
      </p:sp>
      <p:sp>
        <p:nvSpPr>
          <p:cNvPr id="3" name="Subtitle 2"/>
          <p:cNvSpPr>
            <a:spLocks noGrp="1"/>
          </p:cNvSpPr>
          <p:nvPr>
            <p:ph type="subTitle" idx="1"/>
          </p:nvPr>
        </p:nvSpPr>
        <p:spPr/>
        <p:txBody>
          <a:bodyPr>
            <a:normAutofit fontScale="40000" lnSpcReduction="20000"/>
          </a:bodyPr>
          <a:lstStyle/>
          <a:p>
            <a:r>
              <a:rPr lang="en-US" dirty="0" smtClean="0"/>
              <a:t>*create a specific goal</a:t>
            </a:r>
          </a:p>
          <a:p>
            <a:r>
              <a:rPr lang="en-US" dirty="0" smtClean="0"/>
              <a:t>*consider what is important</a:t>
            </a:r>
          </a:p>
          <a:p>
            <a:r>
              <a:rPr lang="en-US" dirty="0" smtClean="0"/>
              <a:t>*choose an format </a:t>
            </a:r>
          </a:p>
          <a:p>
            <a:r>
              <a:rPr lang="en-US" dirty="0" smtClean="0"/>
              <a:t>*pick participate </a:t>
            </a:r>
          </a:p>
          <a:p>
            <a:r>
              <a:rPr lang="en-US" dirty="0" smtClean="0"/>
              <a:t>*complete the scorecard </a:t>
            </a:r>
          </a:p>
          <a:p>
            <a:r>
              <a:rPr lang="en-US" dirty="0" smtClean="0"/>
              <a:t>*commicate with team members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t>
            </a:r>
            <a:endParaRPr lang="en-US" dirty="0"/>
          </a:p>
        </p:txBody>
      </p:sp>
      <p:sp>
        <p:nvSpPr>
          <p:cNvPr id="4" name="Content Placeholder 3"/>
          <p:cNvSpPr>
            <a:spLocks noGrp="1"/>
          </p:cNvSpPr>
          <p:nvPr>
            <p:ph idx="1"/>
          </p:nvPr>
        </p:nvSpPr>
        <p:spPr/>
        <p:txBody>
          <a:bodyPr/>
          <a:lstStyle/>
          <a:p>
            <a:r>
              <a:rPr lang="en-US" dirty="0" smtClean="0"/>
              <a:t>PROBLEM STATEMENT </a:t>
            </a:r>
          </a:p>
          <a:p>
            <a:r>
              <a:rPr lang="en-US" dirty="0" smtClean="0"/>
              <a:t>PROJECT OVERVIEW</a:t>
            </a:r>
          </a:p>
          <a:p>
            <a:r>
              <a:rPr lang="en-US" dirty="0" smtClean="0"/>
              <a:t>END USERS </a:t>
            </a:r>
          </a:p>
          <a:p>
            <a:r>
              <a:rPr lang="en-US" dirty="0" smtClean="0"/>
              <a:t>OUR SOLUTION PROPOSITION </a:t>
            </a:r>
          </a:p>
          <a:p>
            <a:r>
              <a:rPr lang="en-US" dirty="0" smtClean="0"/>
              <a:t>DATA DESCRIPTION </a:t>
            </a:r>
          </a:p>
          <a:p>
            <a:r>
              <a:rPr lang="en-US" dirty="0" smtClean="0"/>
              <a:t>MODELING APPROACH</a:t>
            </a:r>
          </a:p>
          <a:p>
            <a:r>
              <a:rPr lang="en-US" dirty="0" smtClean="0"/>
              <a:t>RESULTS AND DISCUSSION</a:t>
            </a:r>
          </a:p>
          <a:p>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Problem statement</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a:bodyPr>
          <a:lstStyle/>
          <a:p>
            <a:r>
              <a:rPr lang="en-US" dirty="0" smtClean="0"/>
              <a:t>Let me first explain to you the meaning of a problem statement.</a:t>
            </a:r>
          </a:p>
          <a:p>
            <a:r>
              <a:rPr lang="en-US" dirty="0" smtClean="0"/>
              <a:t> A problem statement is a broad overview of the questions that will be addressed in a given area of research.</a:t>
            </a:r>
          </a:p>
          <a:p>
            <a:r>
              <a:rPr lang="en-US" dirty="0" smtClean="0"/>
              <a:t> It outlines the description of the </a:t>
            </a:r>
            <a:r>
              <a:rPr lang="en-US" dirty="0" err="1" smtClean="0"/>
              <a:t>issue,includes</a:t>
            </a:r>
            <a:r>
              <a:rPr lang="en-US" dirty="0" smtClean="0"/>
              <a:t> a vision, suggests the method used to solve the problem, and provides a hypothesis. </a:t>
            </a:r>
          </a:p>
          <a:p>
            <a:r>
              <a:rPr lang="en-US" dirty="0" smtClean="0"/>
              <a:t> It also gives the negative points of the current situation in the area of the research, explains why these matters, and then propose how the project at hand aims to solve it.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overview</a:t>
            </a:r>
            <a:endParaRPr lang="en-US" dirty="0"/>
          </a:p>
        </p:txBody>
      </p:sp>
      <p:sp>
        <p:nvSpPr>
          <p:cNvPr id="5" name="Content Placeholder 4"/>
          <p:cNvSpPr>
            <a:spLocks noGrp="1"/>
          </p:cNvSpPr>
          <p:nvPr>
            <p:ph idx="1"/>
          </p:nvPr>
        </p:nvSpPr>
        <p:spPr/>
        <p:txBody>
          <a:bodyPr>
            <a:normAutofit lnSpcReduction="10000"/>
          </a:bodyPr>
          <a:lstStyle/>
          <a:p>
            <a:pPr>
              <a:buNone/>
            </a:pPr>
            <a:r>
              <a:rPr lang="en-US" dirty="0" smtClean="0"/>
              <a:t>   objectives:-</a:t>
            </a:r>
          </a:p>
          <a:p>
            <a:pPr>
              <a:buNone/>
            </a:pPr>
            <a:r>
              <a:rPr lang="en-US" dirty="0" smtClean="0"/>
              <a:t>Key Components:</a:t>
            </a:r>
          </a:p>
          <a:p>
            <a:pPr>
              <a:buNone/>
            </a:pPr>
            <a:r>
              <a:rPr lang="en-US" dirty="0" smtClean="0"/>
              <a:t>1.Project Scope:-Develop performance metrics and evaluation criteria.</a:t>
            </a:r>
          </a:p>
          <a:p>
            <a:pPr>
              <a:buNone/>
            </a:pPr>
            <a:r>
              <a:rPr lang="en-US" dirty="0" smtClean="0"/>
              <a:t>2. Goals:- Create clear, measurable performance indicators Ensure fairness and transparency in employee engagement and development. Align individual performance with organizational goals.</a:t>
            </a:r>
          </a:p>
          <a:p>
            <a:pPr>
              <a:buNone/>
            </a:pPr>
            <a:r>
              <a:rPr lang="en-US" dirty="0" smtClean="0"/>
              <a:t>3. Stakeholders:- Employees   - Managers/Supervisors   - HR Department   - Senior Leadership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For an employee performance evaluation system, the end user typically includes various roles within the organization.</a:t>
            </a:r>
          </a:p>
          <a:p>
            <a:pPr>
              <a:buNone/>
            </a:pPr>
            <a:r>
              <a:rPr lang="en-US" dirty="0" smtClean="0"/>
              <a:t>1.Employees:Purpose:Receive feedback on their performance, understand their strengths and areas for improvement, and set personal development </a:t>
            </a:r>
            <a:r>
              <a:rPr lang="en-US" dirty="0" err="1" smtClean="0"/>
              <a:t>goals.Interaction</a:t>
            </a:r>
            <a:r>
              <a:rPr lang="en-US" dirty="0" smtClean="0"/>
              <a:t>:</a:t>
            </a:r>
          </a:p>
          <a:p>
            <a:r>
              <a:rPr lang="en-US" dirty="0" smtClean="0"/>
              <a:t>Complete self-assessments, participate in performance reviews, and act on feedback provided by manager</a:t>
            </a:r>
          </a:p>
          <a:p>
            <a:pPr>
              <a:buNone/>
            </a:pPr>
            <a:r>
              <a:rPr lang="en-US" dirty="0" smtClean="0"/>
              <a:t>2.Managers/Supervisors:</a:t>
            </a:r>
          </a:p>
          <a:p>
            <a:r>
              <a:rPr lang="en-US" dirty="0" smtClean="0"/>
              <a:t>team members' performance, provide constructive feedback, and identify areas for professional growth.</a:t>
            </a:r>
          </a:p>
          <a:p>
            <a:r>
              <a:rPr lang="en-US" dirty="0" smtClean="0"/>
              <a:t>Interaction: Conduct performance reviews, set performance goals, and track progress of employees. They also use evaluation tools to provide feedback and recommendation</a:t>
            </a:r>
          </a:p>
        </p:txBody>
      </p:sp>
      <p:sp>
        <p:nvSpPr>
          <p:cNvPr id="5" name="Title 4"/>
          <p:cNvSpPr>
            <a:spLocks noGrp="1"/>
          </p:cNvSpPr>
          <p:nvPr>
            <p:ph type="title"/>
          </p:nvPr>
        </p:nvSpPr>
        <p:spPr/>
        <p:txBody>
          <a:bodyPr/>
          <a:lstStyle/>
          <a:p>
            <a:r>
              <a:rPr lang="en-US" dirty="0" smtClean="0"/>
              <a:t>End user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solution and proposition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1.Overview:</a:t>
            </a:r>
          </a:p>
          <a:p>
            <a:pPr>
              <a:buNone/>
            </a:pPr>
            <a:r>
              <a:rPr lang="en-US" dirty="0" smtClean="0"/>
              <a:t>                   Our solution involves creating a robust, multi-faceted performance evaluation system designed to enhance productivity, development, and alignment with organizational </a:t>
            </a:r>
            <a:r>
              <a:rPr lang="en-US" dirty="0" err="1" smtClean="0"/>
              <a:t>goals.This</a:t>
            </a:r>
            <a:r>
              <a:rPr lang="en-US" dirty="0" smtClean="0"/>
              <a:t> system integrates performance metrics, real-time feedback, and continuous improvement tools.</a:t>
            </a:r>
          </a:p>
          <a:p>
            <a:r>
              <a:rPr lang="en-US" dirty="0" smtClean="0"/>
              <a:t>2.Key Features:</a:t>
            </a:r>
          </a:p>
          <a:p>
            <a:pPr>
              <a:buNone/>
            </a:pPr>
            <a:r>
              <a:rPr lang="en-US" dirty="0" smtClean="0"/>
              <a:t>Customized Performance Metrics</a:t>
            </a:r>
          </a:p>
          <a:p>
            <a:pPr>
              <a:buNone/>
            </a:pPr>
            <a:r>
              <a:rPr lang="en-US" dirty="0" smtClean="0"/>
              <a:t>360-Degree Feedback</a:t>
            </a:r>
          </a:p>
          <a:p>
            <a:pPr>
              <a:buNone/>
            </a:pPr>
            <a:r>
              <a:rPr lang="en-US" dirty="0" smtClean="0"/>
              <a:t>Self-Assessment Tools</a:t>
            </a:r>
          </a:p>
          <a:p>
            <a:pPr>
              <a:buNone/>
            </a:pPr>
            <a:r>
              <a:rPr lang="en-US" dirty="0" smtClean="0"/>
              <a:t>Goal Setting and Tracking</a:t>
            </a:r>
          </a:p>
          <a:p>
            <a:pPr>
              <a:buNone/>
            </a:pPr>
            <a:r>
              <a:rPr lang="en-US" dirty="0" smtClean="0"/>
              <a:t>3.Proposition:</a:t>
            </a:r>
          </a:p>
          <a:p>
            <a:pPr>
              <a:buNone/>
            </a:pPr>
            <a:r>
              <a:rPr lang="en-US" dirty="0" smtClean="0"/>
              <a:t>   Increased Productivity: By setting clear expectations and providing continuous feedback, employees can focus on areas needing improvement and achieve better performance. </a:t>
            </a:r>
          </a:p>
          <a:p>
            <a:pPr>
              <a:buNone/>
            </a:pPr>
            <a:r>
              <a:rPr lang="en-US" dirty="0" smtClean="0"/>
              <a:t>   Enhanced </a:t>
            </a:r>
            <a:r>
              <a:rPr lang="en-US" dirty="0" err="1" smtClean="0"/>
              <a:t>Development:The</a:t>
            </a:r>
            <a:r>
              <a:rPr lang="en-US" dirty="0" smtClean="0"/>
              <a:t> system offers tools for identifying skill gaps and opportunities for professional growth, leading to a more skilled and capable workforce.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a:t>
            </a:r>
            <a:r>
              <a:rPr lang="en-US" dirty="0" err="1" smtClean="0"/>
              <a:t>discripsion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Employee Name </a:t>
            </a:r>
          </a:p>
          <a:p>
            <a:r>
              <a:rPr lang="en-US" dirty="0" smtClean="0"/>
              <a:t>Department</a:t>
            </a:r>
          </a:p>
          <a:p>
            <a:r>
              <a:rPr lang="en-US" dirty="0" smtClean="0"/>
              <a:t>Position</a:t>
            </a:r>
          </a:p>
          <a:p>
            <a:r>
              <a:rPr lang="en-US" dirty="0" smtClean="0"/>
              <a:t>Manager ID</a:t>
            </a:r>
          </a:p>
          <a:p>
            <a:r>
              <a:rPr lang="en-US" dirty="0" smtClean="0"/>
              <a:t>Performance rating</a:t>
            </a:r>
          </a:p>
          <a:p>
            <a:r>
              <a:rPr lang="en-US" dirty="0" smtClean="0"/>
              <a:t>Goal achieved(ECT)</a:t>
            </a:r>
          </a:p>
          <a:p>
            <a:r>
              <a:rPr lang="en-US" dirty="0" smtClean="0"/>
              <a:t>Usage: Performance  Analysis:Identife  trends and areas for improvement, and assess the effectiveness of training programs.</a:t>
            </a:r>
          </a:p>
          <a:p>
            <a:r>
              <a:rPr lang="en-US" dirty="0" smtClean="0"/>
              <a:t>Employee Development: Tailor development plans and identify training needs based on performance data.</a:t>
            </a:r>
          </a:p>
          <a:p>
            <a:r>
              <a:rPr lang="en-US" dirty="0" smtClean="0"/>
              <a:t>Decision-</a:t>
            </a:r>
            <a:r>
              <a:rPr lang="en-US" dirty="0" err="1" smtClean="0"/>
              <a:t>Making:Infore</a:t>
            </a:r>
            <a:r>
              <a:rPr lang="en-US" dirty="0" smtClean="0"/>
              <a:t> decisions related to promotions, bonuses, and other HR-related 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approach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model employee performance effectively, a structured approach is crucial </a:t>
            </a:r>
          </a:p>
          <a:p>
            <a:r>
              <a:rPr lang="en-US" dirty="0" smtClean="0"/>
              <a:t>1. Define Objectives Goals:Determit what you want to achieve with the model. Clarify how the model will be used </a:t>
            </a:r>
          </a:p>
          <a:p>
            <a:r>
              <a:rPr lang="en-US" dirty="0" smtClean="0"/>
              <a:t>2. Data Collection Gather Data: Collect relevant performance data, including quantitative and qualitative feedback Ensure Data Quality Validate and clean the data to ensure accuracy and completeness</a:t>
            </a:r>
          </a:p>
          <a:p>
            <a:r>
              <a:rPr lang="en-US" dirty="0" smtClean="0"/>
              <a:t> 3. Feature Selection Identify Variables: Choose relevant features that influence performance, such as: Performance ratings Self-assessment scores  - Manager feedback  - Training and development activities  - Attendance and absenteeism- </a:t>
            </a:r>
          </a:p>
          <a:p>
            <a:r>
              <a:rPr lang="en-US" dirty="0" smtClean="0"/>
              <a:t>Data Transformation: Normalize or scale features if needed to ensure consistency in the model.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243</TotalTime>
  <Words>1027</Words>
  <Application>Microsoft Office PowerPoint</Application>
  <PresentationFormat>On-screen Show (4:3)</PresentationFormat>
  <Paragraphs>217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EMPLOYEE DATA ANALYSIS USING EXCLE</vt:lpstr>
      <vt:lpstr>CREATING AN EMPLOYEE PERFORMANCE SCORCARD IN EXCEL…</vt:lpstr>
      <vt:lpstr>AGEND</vt:lpstr>
      <vt:lpstr>Problem statement</vt:lpstr>
      <vt:lpstr>Project overview</vt:lpstr>
      <vt:lpstr>End user</vt:lpstr>
      <vt:lpstr>Our solution and proposition</vt:lpstr>
      <vt:lpstr>Dataset discripsion</vt:lpstr>
      <vt:lpstr>Modeling approach</vt:lpstr>
      <vt:lpstr>RESULT AND DISCUSSION</vt:lpstr>
      <vt:lpstr>Conclusion  </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SCORCARD IN EXCEL…</dc:title>
  <dc:creator>P.T.LEE CNASC</dc:creator>
  <cp:lastModifiedBy>P.T.LEE CNASC</cp:lastModifiedBy>
  <cp:revision>31</cp:revision>
  <dcterms:created xsi:type="dcterms:W3CDTF">2024-08-23T09:32:56Z</dcterms:created>
  <dcterms:modified xsi:type="dcterms:W3CDTF">2024-09-02T10:20:06Z</dcterms:modified>
</cp:coreProperties>
</file>