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Century Gothic"/>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IxXB6eDdUXwg0Jk4OrGj7JyXM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3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3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3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3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
        <p:nvSpPr>
          <p:cNvPr id="120" name="Google Shape;120;p3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3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3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3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3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
        <p:nvSpPr>
          <p:cNvPr id="137" name="Google Shape;137;p3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3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3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3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60" name="Shape 160"/>
        <p:cNvGrpSpPr/>
        <p:nvPr/>
      </p:nvGrpSpPr>
      <p:grpSpPr>
        <a:xfrm>
          <a:off x="0" y="0"/>
          <a:ext cx="0" cy="0"/>
          <a:chOff x="0" y="0"/>
          <a:chExt cx="0" cy="0"/>
        </a:xfrm>
      </p:grpSpPr>
      <p:sp>
        <p:nvSpPr>
          <p:cNvPr id="161" name="Google Shape;161;p3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3" name="Google Shape;163;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2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2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2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2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2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2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2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3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p:nvPr>
            <p:ph idx="2" type="pic"/>
          </p:nvPr>
        </p:nvSpPr>
        <p:spPr>
          <a:xfrm>
            <a:off x="2589212" y="634965"/>
            <a:ext cx="8915400" cy="3854970"/>
          </a:xfrm>
          <a:prstGeom prst="rect">
            <a:avLst/>
          </a:prstGeom>
          <a:noFill/>
          <a:ln>
            <a:noFill/>
          </a:ln>
        </p:spPr>
      </p:sp>
      <p:sp>
        <p:nvSpPr>
          <p:cNvPr id="99" name="Google Shape;99;p3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21"/>
          <p:cNvGrpSpPr/>
          <p:nvPr/>
        </p:nvGrpSpPr>
        <p:grpSpPr>
          <a:xfrm>
            <a:off x="1" y="228600"/>
            <a:ext cx="2851516" cy="6638628"/>
            <a:chOff x="2487613" y="285750"/>
            <a:chExt cx="2428875" cy="5654676"/>
          </a:xfrm>
        </p:grpSpPr>
        <p:sp>
          <p:nvSpPr>
            <p:cNvPr id="7" name="Google Shape;7;p2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1"/>
          <p:cNvGrpSpPr/>
          <p:nvPr/>
        </p:nvGrpSpPr>
        <p:grpSpPr>
          <a:xfrm>
            <a:off x="27221" y="-786"/>
            <a:ext cx="2356674" cy="6854039"/>
            <a:chOff x="6627813" y="194833"/>
            <a:chExt cx="1952625" cy="5678918"/>
          </a:xfrm>
        </p:grpSpPr>
        <p:sp>
          <p:nvSpPr>
            <p:cNvPr id="20" name="Google Shape;20;p2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2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2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70C0"/>
              </a:buClr>
              <a:buSzPts val="5400"/>
              <a:buFont typeface="Century Gothic"/>
              <a:buNone/>
            </a:pPr>
            <a:r>
              <a:rPr b="1" lang="en-US">
                <a:solidFill>
                  <a:srgbClr val="0070C0"/>
                </a:solidFill>
              </a:rPr>
              <a:t>GPIO</a:t>
            </a:r>
            <a:endParaRPr b="1">
              <a:solidFill>
                <a:srgbClr val="0070C0"/>
              </a:solidFill>
            </a:endParaRPr>
          </a:p>
        </p:txBody>
      </p:sp>
      <p:sp>
        <p:nvSpPr>
          <p:cNvPr id="171" name="Google Shape;171;p1"/>
          <p:cNvSpPr txBox="1"/>
          <p:nvPr>
            <p:ph idx="1" type="subTitle"/>
          </p:nvPr>
        </p:nvSpPr>
        <p:spPr>
          <a:xfrm>
            <a:off x="8120542" y="4445000"/>
            <a:ext cx="2547457" cy="812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SUBMITTED BY</a:t>
            </a:r>
            <a:endParaRPr/>
          </a:p>
          <a:p>
            <a:pPr indent="0" lvl="0" marL="0" rtl="0" algn="l">
              <a:spcBef>
                <a:spcPts val="1000"/>
              </a:spcBef>
              <a:spcAft>
                <a:spcPts val="0"/>
              </a:spcAft>
              <a:buSzPts val="1800"/>
              <a:buNone/>
            </a:pPr>
            <a:r>
              <a:rPr lang="en-US"/>
              <a:t> VIGNESH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imes New Roman"/>
              <a:buNone/>
            </a:pPr>
            <a:r>
              <a:rPr b="1" lang="en-US" sz="3600">
                <a:solidFill>
                  <a:srgbClr val="0070C0"/>
                </a:solidFill>
                <a:latin typeface="Times New Roman"/>
                <a:ea typeface="Times New Roman"/>
                <a:cs typeface="Times New Roman"/>
                <a:sym typeface="Times New Roman"/>
              </a:rPr>
              <a:t>GPIO port pull-up/pull-down register</a:t>
            </a:r>
            <a:endParaRPr sz="3600">
              <a:solidFill>
                <a:srgbClr val="0070C0"/>
              </a:solidFill>
            </a:endParaRPr>
          </a:p>
        </p:txBody>
      </p:sp>
      <p:sp>
        <p:nvSpPr>
          <p:cNvPr id="225" name="Google Shape;225;p10"/>
          <p:cNvSpPr txBox="1"/>
          <p:nvPr>
            <p:ph idx="1" type="body"/>
          </p:nvPr>
        </p:nvSpPr>
        <p:spPr>
          <a:xfrm>
            <a:off x="2272145" y="1542473"/>
            <a:ext cx="9232467" cy="513541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Noto Sans Symbols"/>
              <a:buChar char="⮚"/>
            </a:pPr>
            <a:r>
              <a:rPr lang="en-US" sz="2400">
                <a:latin typeface="Times New Roman"/>
                <a:ea typeface="Times New Roman"/>
                <a:cs typeface="Times New Roman"/>
                <a:sym typeface="Times New Roman"/>
              </a:rPr>
              <a:t>GPIO port pull-up/pull-down register (GPIOx_PUPDR) (x = A..E &amp;H)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Address offset: 0x0C</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Reset values: 0x6400 0000 for port A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0x0000 0100 for port B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0x0000 0000 for other ports</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PUPDRy[1:0]: Port x configuration bits (y = 0..15)</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00: No pull-up, pull-down</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01: Pull-up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10: Pull-down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11: Reserved</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Century Gothic"/>
              <a:buNone/>
            </a:pPr>
            <a:r>
              <a:rPr b="1" lang="en-US" sz="3600">
                <a:solidFill>
                  <a:srgbClr val="0070C0"/>
                </a:solidFill>
              </a:rPr>
              <a:t>GPIO port input data register</a:t>
            </a:r>
            <a:endParaRPr sz="3600">
              <a:solidFill>
                <a:srgbClr val="0070C0"/>
              </a:solidFill>
            </a:endParaRPr>
          </a:p>
        </p:txBody>
      </p:sp>
      <p:sp>
        <p:nvSpPr>
          <p:cNvPr id="231" name="Google Shape;231;p1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lang="en-US" sz="2400">
                <a:latin typeface="Times New Roman"/>
                <a:ea typeface="Times New Roman"/>
                <a:cs typeface="Times New Roman"/>
                <a:sym typeface="Times New Roman"/>
              </a:rPr>
              <a:t>GPIO port input data register (GPIOx_IDR) (x = A..E and H)</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Address offset: 0x10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Reset value: 0x0000 XXXX (where X means undefined)</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IDRy: Port input data (y = 0..15)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These bits are read-only and can be accessed in word mode only.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They contain the input value of the corresponding I/O port.</a:t>
            </a:r>
            <a:endParaRPr sz="2400">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imes New Roman"/>
              <a:buNone/>
            </a:pPr>
            <a:r>
              <a:rPr b="1" lang="en-US" sz="3600">
                <a:solidFill>
                  <a:srgbClr val="0070C0"/>
                </a:solidFill>
                <a:latin typeface="Times New Roman"/>
                <a:ea typeface="Times New Roman"/>
                <a:cs typeface="Times New Roman"/>
                <a:sym typeface="Times New Roman"/>
              </a:rPr>
              <a:t>GPIO port output data register</a:t>
            </a:r>
            <a:endParaRPr sz="3600">
              <a:solidFill>
                <a:srgbClr val="0070C0"/>
              </a:solidFill>
            </a:endParaRPr>
          </a:p>
        </p:txBody>
      </p:sp>
      <p:sp>
        <p:nvSpPr>
          <p:cNvPr id="237" name="Google Shape;237;p1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lang="en-US" sz="2400">
                <a:latin typeface="Times New Roman"/>
                <a:ea typeface="Times New Roman"/>
                <a:cs typeface="Times New Roman"/>
                <a:sym typeface="Times New Roman"/>
              </a:rPr>
              <a:t>GPIO port output data register (GPIOx_ODR) (x = A..E and H)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Address offset: 0x14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Reset value: 0x0000 0000</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ODRy: Port output data (y = 0..15)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These bits can be read and written by software</a:t>
            </a:r>
            <a:r>
              <a:rPr lang="en-US"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Century Gothic"/>
              <a:buNone/>
            </a:pPr>
            <a:r>
              <a:rPr b="1" lang="en-US" sz="3600">
                <a:solidFill>
                  <a:srgbClr val="0070C0"/>
                </a:solidFill>
              </a:rPr>
              <a:t>GPIO port bit set/reset register</a:t>
            </a:r>
            <a:endParaRPr sz="3600">
              <a:solidFill>
                <a:srgbClr val="0070C0"/>
              </a:solidFill>
            </a:endParaRPr>
          </a:p>
        </p:txBody>
      </p:sp>
      <p:sp>
        <p:nvSpPr>
          <p:cNvPr id="243" name="Google Shape;243;p13"/>
          <p:cNvSpPr txBox="1"/>
          <p:nvPr>
            <p:ph idx="1" type="body"/>
          </p:nvPr>
        </p:nvSpPr>
        <p:spPr>
          <a:xfrm>
            <a:off x="2589212" y="1905000"/>
            <a:ext cx="8915400" cy="4006222"/>
          </a:xfrm>
          <a:prstGeom prst="rect">
            <a:avLst/>
          </a:prstGeom>
          <a:noFill/>
          <a:ln>
            <a:noFill/>
          </a:ln>
        </p:spPr>
        <p:txBody>
          <a:bodyPr anchorCtr="0" anchor="t" bIns="45700" lIns="91425" spcFirstLastPara="1" rIns="91425" wrap="square" tIns="45700">
            <a:normAutofit fontScale="77500" lnSpcReduction="20000"/>
          </a:bodyPr>
          <a:lstStyle/>
          <a:p>
            <a:pPr indent="-342931" lvl="0" marL="342900" rtl="0" algn="l">
              <a:spcBef>
                <a:spcPts val="0"/>
              </a:spcBef>
              <a:spcAft>
                <a:spcPts val="0"/>
              </a:spcAft>
              <a:buSzPct val="100000"/>
              <a:buFont typeface="Noto Sans Symbols"/>
              <a:buChar char="⮚"/>
            </a:pPr>
            <a:r>
              <a:rPr lang="en-US" sz="3100">
                <a:latin typeface="Times New Roman"/>
                <a:ea typeface="Times New Roman"/>
                <a:cs typeface="Times New Roman"/>
                <a:sym typeface="Times New Roman"/>
              </a:rPr>
              <a:t>GPIO port bit set/reset register (GPIOx_BSRR) (x = A..E and H) </a:t>
            </a:r>
            <a:endParaRPr sz="3100">
              <a:latin typeface="Times New Roman"/>
              <a:ea typeface="Times New Roman"/>
              <a:cs typeface="Times New Roman"/>
              <a:sym typeface="Times New Roman"/>
            </a:endParaRPr>
          </a:p>
          <a:p>
            <a:pPr indent="-342931" lvl="0" marL="342900" rtl="0" algn="l">
              <a:spcBef>
                <a:spcPts val="1000"/>
              </a:spcBef>
              <a:spcAft>
                <a:spcPts val="0"/>
              </a:spcAft>
              <a:buSzPct val="100000"/>
              <a:buFont typeface="Noto Sans Symbols"/>
              <a:buChar char="⮚"/>
            </a:pPr>
            <a:r>
              <a:rPr lang="en-US" sz="3100">
                <a:latin typeface="Times New Roman"/>
                <a:ea typeface="Times New Roman"/>
                <a:cs typeface="Times New Roman"/>
                <a:sym typeface="Times New Roman"/>
              </a:rPr>
              <a:t>Address offset: 0x18       </a:t>
            </a:r>
            <a:endParaRPr sz="3100">
              <a:latin typeface="Times New Roman"/>
              <a:ea typeface="Times New Roman"/>
              <a:cs typeface="Times New Roman"/>
              <a:sym typeface="Times New Roman"/>
            </a:endParaRPr>
          </a:p>
          <a:p>
            <a:pPr indent="-342931" lvl="0" marL="342900" rtl="0" algn="l">
              <a:spcBef>
                <a:spcPts val="1000"/>
              </a:spcBef>
              <a:spcAft>
                <a:spcPts val="0"/>
              </a:spcAft>
              <a:buSzPct val="100000"/>
              <a:buFont typeface="Noto Sans Symbols"/>
              <a:buChar char="⮚"/>
            </a:pPr>
            <a:r>
              <a:rPr lang="en-US" sz="3100">
                <a:latin typeface="Times New Roman"/>
                <a:ea typeface="Times New Roman"/>
                <a:cs typeface="Times New Roman"/>
                <a:sym typeface="Times New Roman"/>
              </a:rPr>
              <a:t>Reset value: 0x0000 0000</a:t>
            </a:r>
            <a:endParaRPr sz="3100">
              <a:latin typeface="Times New Roman"/>
              <a:ea typeface="Times New Roman"/>
              <a:cs typeface="Times New Roman"/>
              <a:sym typeface="Times New Roman"/>
            </a:endParaRPr>
          </a:p>
          <a:p>
            <a:pPr indent="-342931" lvl="0" marL="342900" rtl="0" algn="l">
              <a:spcBef>
                <a:spcPts val="1000"/>
              </a:spcBef>
              <a:spcAft>
                <a:spcPts val="0"/>
              </a:spcAft>
              <a:buSzPct val="100000"/>
              <a:buFont typeface="Noto Sans Symbols"/>
              <a:buChar char="⮚"/>
            </a:pPr>
            <a:r>
              <a:rPr lang="en-US" sz="3100">
                <a:latin typeface="Times New Roman"/>
                <a:ea typeface="Times New Roman"/>
                <a:cs typeface="Times New Roman"/>
                <a:sym typeface="Times New Roman"/>
              </a:rPr>
              <a:t>BRy: Port x reset bit y (y = 0..15) </a:t>
            </a:r>
            <a:endParaRPr sz="3100">
              <a:latin typeface="Times New Roman"/>
              <a:ea typeface="Times New Roman"/>
              <a:cs typeface="Times New Roman"/>
              <a:sym typeface="Times New Roman"/>
            </a:endParaRPr>
          </a:p>
          <a:p>
            <a:pPr indent="-342931" lvl="0" marL="342900" rtl="0" algn="l">
              <a:spcBef>
                <a:spcPts val="1000"/>
              </a:spcBef>
              <a:spcAft>
                <a:spcPts val="0"/>
              </a:spcAft>
              <a:buSzPct val="100000"/>
              <a:buFont typeface="Noto Sans Symbols"/>
              <a:buChar char="⮚"/>
            </a:pPr>
            <a:r>
              <a:rPr lang="en-US" sz="3100">
                <a:latin typeface="Times New Roman"/>
                <a:ea typeface="Times New Roman"/>
                <a:cs typeface="Times New Roman"/>
                <a:sym typeface="Times New Roman"/>
              </a:rPr>
              <a:t>These bits are write-only and can be accessed in word, half-word or byte mode. </a:t>
            </a:r>
            <a:endParaRPr sz="3100">
              <a:latin typeface="Times New Roman"/>
              <a:ea typeface="Times New Roman"/>
              <a:cs typeface="Times New Roman"/>
              <a:sym typeface="Times New Roman"/>
            </a:endParaRPr>
          </a:p>
          <a:p>
            <a:pPr indent="-342931" lvl="0" marL="342900" rtl="0" algn="l">
              <a:spcBef>
                <a:spcPts val="1000"/>
              </a:spcBef>
              <a:spcAft>
                <a:spcPts val="0"/>
              </a:spcAft>
              <a:buSzPct val="100000"/>
              <a:buFont typeface="Noto Sans Symbols"/>
              <a:buChar char="⮚"/>
            </a:pPr>
            <a:r>
              <a:rPr lang="en-US" sz="3100">
                <a:latin typeface="Times New Roman"/>
                <a:ea typeface="Times New Roman"/>
                <a:cs typeface="Times New Roman"/>
                <a:sym typeface="Times New Roman"/>
              </a:rPr>
              <a:t>A read to these bits returns the value 0x0000. 0: No action on the corresponding ODRx bit 1:</a:t>
            </a:r>
            <a:endParaRPr sz="3100">
              <a:latin typeface="Times New Roman"/>
              <a:ea typeface="Times New Roman"/>
              <a:cs typeface="Times New Roman"/>
              <a:sym typeface="Times New Roman"/>
            </a:endParaRPr>
          </a:p>
          <a:p>
            <a:pPr indent="-342931" lvl="0" marL="342900" rtl="0" algn="l">
              <a:spcBef>
                <a:spcPts val="1000"/>
              </a:spcBef>
              <a:spcAft>
                <a:spcPts val="0"/>
              </a:spcAft>
              <a:buSzPct val="100000"/>
              <a:buFont typeface="Noto Sans Symbols"/>
              <a:buChar char="⮚"/>
            </a:pPr>
            <a:r>
              <a:rPr lang="en-US" sz="3100">
                <a:latin typeface="Times New Roman"/>
                <a:ea typeface="Times New Roman"/>
                <a:cs typeface="Times New Roman"/>
                <a:sym typeface="Times New Roman"/>
              </a:rPr>
              <a:t> Resets the corresponding ODRx bit</a:t>
            </a:r>
            <a:endParaRPr sz="3100">
              <a:latin typeface="Times New Roman"/>
              <a:ea typeface="Times New Roman"/>
              <a:cs typeface="Times New Roman"/>
              <a:sym typeface="Times New Roman"/>
            </a:endParaRPr>
          </a:p>
          <a:p>
            <a:pPr indent="-254317" lvl="0" marL="342900" rtl="0" algn="l">
              <a:spcBef>
                <a:spcPts val="1000"/>
              </a:spcBef>
              <a:spcAft>
                <a:spcPts val="0"/>
              </a:spcAft>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imes New Roman"/>
              <a:buNone/>
            </a:pPr>
            <a:r>
              <a:rPr b="1" lang="en-US">
                <a:solidFill>
                  <a:srgbClr val="0070C0"/>
                </a:solidFill>
                <a:latin typeface="Times New Roman"/>
                <a:ea typeface="Times New Roman"/>
                <a:cs typeface="Times New Roman"/>
                <a:sym typeface="Times New Roman"/>
              </a:rPr>
              <a:t>GPIO port configuration lock register</a:t>
            </a:r>
            <a:endParaRPr>
              <a:solidFill>
                <a:srgbClr val="0070C0"/>
              </a:solidFill>
            </a:endParaRPr>
          </a:p>
        </p:txBody>
      </p:sp>
      <p:sp>
        <p:nvSpPr>
          <p:cNvPr id="249" name="Google Shape;249;p14"/>
          <p:cNvSpPr txBox="1"/>
          <p:nvPr>
            <p:ph idx="1" type="body"/>
          </p:nvPr>
        </p:nvSpPr>
        <p:spPr>
          <a:xfrm>
            <a:off x="2589212" y="1795245"/>
            <a:ext cx="8915400" cy="4580388"/>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SzPct val="100000"/>
              <a:buFont typeface="Noto Sans Symbols"/>
              <a:buChar char="⮚"/>
            </a:pPr>
            <a:r>
              <a:rPr lang="en-US" sz="4400">
                <a:latin typeface="Times New Roman"/>
                <a:ea typeface="Times New Roman"/>
                <a:cs typeface="Times New Roman"/>
                <a:sym typeface="Times New Roman"/>
              </a:rPr>
              <a:t>GPIO port configuration lock register (GPIOx_LCKR) (x = A..E and H) </a:t>
            </a:r>
            <a:endParaRPr sz="44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4400">
                <a:latin typeface="Times New Roman"/>
                <a:ea typeface="Times New Roman"/>
                <a:cs typeface="Times New Roman"/>
                <a:sym typeface="Times New Roman"/>
              </a:rPr>
              <a:t>This register is used to lock the configuration of the port bits</a:t>
            </a:r>
            <a:endParaRPr sz="44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4400">
                <a:latin typeface="Times New Roman"/>
                <a:ea typeface="Times New Roman"/>
                <a:cs typeface="Times New Roman"/>
                <a:sym typeface="Times New Roman"/>
              </a:rPr>
              <a:t>when a correct write sequence is applied to bit 16 (LCKK). </a:t>
            </a:r>
            <a:endParaRPr sz="44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4400">
                <a:latin typeface="Times New Roman"/>
                <a:ea typeface="Times New Roman"/>
                <a:cs typeface="Times New Roman"/>
                <a:sym typeface="Times New Roman"/>
              </a:rPr>
              <a:t>The value of bits [15:0] is used to lock the configuration of the GPIO.</a:t>
            </a:r>
            <a:endParaRPr sz="44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4400">
                <a:latin typeface="Times New Roman"/>
                <a:ea typeface="Times New Roman"/>
                <a:cs typeface="Times New Roman"/>
                <a:sym typeface="Times New Roman"/>
              </a:rPr>
              <a:t> During the write sequence, the value of LCKR[15:0] must not change.</a:t>
            </a:r>
            <a:endParaRPr sz="44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4400">
                <a:latin typeface="Times New Roman"/>
                <a:ea typeface="Times New Roman"/>
                <a:cs typeface="Times New Roman"/>
                <a:sym typeface="Times New Roman"/>
              </a:rPr>
              <a:t> When the LOCK sequence has been applied on a port bit, the value of this port bit can no longer be modified until the next MCU or peripheral reset</a:t>
            </a:r>
            <a:endParaRPr sz="4400">
              <a:latin typeface="Times New Roman"/>
              <a:ea typeface="Times New Roman"/>
              <a:cs typeface="Times New Roman"/>
              <a:sym typeface="Times New Roman"/>
            </a:endParaRPr>
          </a:p>
          <a:p>
            <a:pPr indent="-189230" lvl="0" marL="342900" rtl="0" algn="l">
              <a:spcBef>
                <a:spcPts val="1000"/>
              </a:spcBef>
              <a:spcAft>
                <a:spcPts val="0"/>
              </a:spcAft>
              <a:buSzPct val="100000"/>
              <a:buNone/>
            </a:pPr>
            <a:r>
              <a:t/>
            </a:r>
            <a:endParaRPr sz="4400">
              <a:latin typeface="Times New Roman"/>
              <a:ea typeface="Times New Roman"/>
              <a:cs typeface="Times New Roman"/>
              <a:sym typeface="Times New Roman"/>
            </a:endParaRPr>
          </a:p>
          <a:p>
            <a:pPr indent="-280035" lvl="0" marL="342900" rtl="0" algn="l">
              <a:spcBef>
                <a:spcPts val="1000"/>
              </a:spcBef>
              <a:spcAft>
                <a:spcPts val="0"/>
              </a:spcAft>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imes New Roman"/>
              <a:buNone/>
            </a:pPr>
            <a:r>
              <a:rPr b="1" lang="en-US" sz="3600">
                <a:solidFill>
                  <a:srgbClr val="0070C0"/>
                </a:solidFill>
                <a:latin typeface="Times New Roman"/>
                <a:ea typeface="Times New Roman"/>
                <a:cs typeface="Times New Roman"/>
                <a:sym typeface="Times New Roman"/>
              </a:rPr>
              <a:t>GPIO alternate function low register</a:t>
            </a:r>
            <a:endParaRPr sz="3600">
              <a:solidFill>
                <a:srgbClr val="0070C0"/>
              </a:solidFill>
              <a:latin typeface="Times New Roman"/>
              <a:ea typeface="Times New Roman"/>
              <a:cs typeface="Times New Roman"/>
              <a:sym typeface="Times New Roman"/>
            </a:endParaRPr>
          </a:p>
        </p:txBody>
      </p:sp>
      <p:sp>
        <p:nvSpPr>
          <p:cNvPr id="255" name="Google Shape;255;p1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lang="en-US" sz="2400">
                <a:latin typeface="Times New Roman"/>
                <a:ea typeface="Times New Roman"/>
                <a:cs typeface="Times New Roman"/>
                <a:sym typeface="Times New Roman"/>
              </a:rPr>
              <a:t>GPIO alternate function low register (GPIOx_AFRL) (x = A..E and H)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Address offset: 0x20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Reset value: 0x0000 0000</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GPIO alternate function high register (GPIOx_AFRH) (x = A..E and H)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Address offset: 0x24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Reset value: 0x0000 0000</a:t>
            </a:r>
            <a:endParaRPr sz="2400">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200"/>
              <a:buFont typeface="Century Gothic"/>
              <a:buNone/>
            </a:pPr>
            <a:r>
              <a:rPr lang="en-US" sz="3200"/>
              <a:t>Circuit Diagram of LED</a:t>
            </a:r>
            <a:endParaRPr sz="3200"/>
          </a:p>
        </p:txBody>
      </p:sp>
      <p:pic>
        <p:nvPicPr>
          <p:cNvPr descr="Graphical user interface&#10;&#10;Description automatically generated" id="261" name="Google Shape;261;p16"/>
          <p:cNvPicPr preferRelativeResize="0"/>
          <p:nvPr>
            <p:ph idx="1" type="body"/>
          </p:nvPr>
        </p:nvPicPr>
        <p:blipFill rotWithShape="1">
          <a:blip r:embed="rId3">
            <a:alphaModFix/>
          </a:blip>
          <a:srcRect b="14326" l="17952" r="19016" t="12482"/>
          <a:stretch/>
        </p:blipFill>
        <p:spPr>
          <a:xfrm>
            <a:off x="2232660" y="1999615"/>
            <a:ext cx="9071610" cy="41122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Code For three led’s</a:t>
            </a:r>
            <a:br>
              <a:rPr lang="en-US"/>
            </a:br>
            <a:endParaRPr/>
          </a:p>
        </p:txBody>
      </p:sp>
      <p:pic>
        <p:nvPicPr>
          <p:cNvPr descr="Graphical user interface, text, application&#10;&#10;Description automatically generated" id="267" name="Google Shape;267;p17"/>
          <p:cNvPicPr preferRelativeResize="0"/>
          <p:nvPr>
            <p:ph idx="1" type="body"/>
          </p:nvPr>
        </p:nvPicPr>
        <p:blipFill rotWithShape="1">
          <a:blip r:embed="rId3">
            <a:alphaModFix/>
          </a:blip>
          <a:srcRect b="46525" l="24870" r="51967" t="7030"/>
          <a:stretch/>
        </p:blipFill>
        <p:spPr>
          <a:xfrm>
            <a:off x="2592705" y="1626870"/>
            <a:ext cx="8708390" cy="4362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Circuit Diagram of buzzer</a:t>
            </a:r>
            <a:endParaRPr/>
          </a:p>
        </p:txBody>
      </p:sp>
      <p:pic>
        <p:nvPicPr>
          <p:cNvPr id="273" name="Google Shape;273;p18"/>
          <p:cNvPicPr preferRelativeResize="0"/>
          <p:nvPr>
            <p:ph idx="1" type="body"/>
          </p:nvPr>
        </p:nvPicPr>
        <p:blipFill rotWithShape="1">
          <a:blip r:embed="rId3">
            <a:alphaModFix/>
          </a:blip>
          <a:srcRect b="11796" l="17889" r="18795" t="8922"/>
          <a:stretch/>
        </p:blipFill>
        <p:spPr>
          <a:xfrm>
            <a:off x="2297430" y="1905000"/>
            <a:ext cx="9206865" cy="42741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Code for an led and a buzzer</a:t>
            </a:r>
            <a:br>
              <a:rPr lang="en-US"/>
            </a:br>
            <a:endParaRPr/>
          </a:p>
        </p:txBody>
      </p:sp>
      <p:pic>
        <p:nvPicPr>
          <p:cNvPr descr="A screenshot of a computer&#10;&#10;Description automatically generated" id="279" name="Google Shape;279;p19"/>
          <p:cNvPicPr preferRelativeResize="0"/>
          <p:nvPr>
            <p:ph idx="1" type="body"/>
          </p:nvPr>
        </p:nvPicPr>
        <p:blipFill rotWithShape="1">
          <a:blip r:embed="rId3">
            <a:alphaModFix/>
          </a:blip>
          <a:srcRect b="43730" l="24734" r="50638" t="7773"/>
          <a:stretch/>
        </p:blipFill>
        <p:spPr>
          <a:xfrm>
            <a:off x="2519680" y="1769745"/>
            <a:ext cx="8544560" cy="4428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ph type="title"/>
          </p:nvPr>
        </p:nvSpPr>
        <p:spPr>
          <a:xfrm>
            <a:off x="2231473" y="624110"/>
            <a:ext cx="9273140"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imes New Roman"/>
              <a:buNone/>
            </a:pPr>
            <a:r>
              <a:rPr b="1" lang="en-US" sz="3600">
                <a:solidFill>
                  <a:srgbClr val="0070C0"/>
                </a:solidFill>
                <a:latin typeface="Times New Roman"/>
                <a:ea typeface="Times New Roman"/>
                <a:cs typeface="Times New Roman"/>
                <a:sym typeface="Times New Roman"/>
              </a:rPr>
              <a:t>INTRODUCTION</a:t>
            </a:r>
            <a:endParaRPr b="1" sz="3600">
              <a:solidFill>
                <a:srgbClr val="0070C0"/>
              </a:solidFill>
              <a:latin typeface="Times New Roman"/>
              <a:ea typeface="Times New Roman"/>
              <a:cs typeface="Times New Roman"/>
              <a:sym typeface="Times New Roman"/>
            </a:endParaRPr>
          </a:p>
        </p:txBody>
      </p:sp>
      <p:sp>
        <p:nvSpPr>
          <p:cNvPr id="177" name="Google Shape;177;p2"/>
          <p:cNvSpPr txBox="1"/>
          <p:nvPr>
            <p:ph idx="1" type="body"/>
          </p:nvPr>
        </p:nvSpPr>
        <p:spPr>
          <a:xfrm>
            <a:off x="1417738" y="1786855"/>
            <a:ext cx="9936061" cy="439010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b="0" i="0" lang="en-US" sz="2400">
                <a:solidFill>
                  <a:srgbClr val="202124"/>
                </a:solidFill>
                <a:latin typeface="Times New Roman"/>
                <a:ea typeface="Times New Roman"/>
                <a:cs typeface="Times New Roman"/>
                <a:sym typeface="Times New Roman"/>
              </a:rPr>
              <a:t>A General Purpose Input/output (GPIO) is an interface available on most modern microcontrollers (MCU) to provide an ease of access to the devices internal properties.</a:t>
            </a:r>
            <a:endParaRPr b="0" i="0" sz="2400">
              <a:solidFill>
                <a:srgbClr val="202124"/>
              </a:solidFill>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b="0" i="0" lang="en-US" sz="2400">
                <a:solidFill>
                  <a:srgbClr val="202124"/>
                </a:solidFill>
                <a:latin typeface="Times New Roman"/>
                <a:ea typeface="Times New Roman"/>
                <a:cs typeface="Times New Roman"/>
                <a:sym typeface="Times New Roman"/>
              </a:rPr>
              <a:t> Generally there are multiple GPIO pins on a single MCU for the use of multiple interaction so simultaneous application.</a:t>
            </a:r>
            <a:endParaRPr b="0" i="0" sz="2400">
              <a:solidFill>
                <a:srgbClr val="202124"/>
              </a:solidFill>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b="0" i="0" lang="en-US" sz="2400">
                <a:solidFill>
                  <a:srgbClr val="202122"/>
                </a:solidFill>
                <a:latin typeface="Times New Roman"/>
                <a:ea typeface="Times New Roman"/>
                <a:cs typeface="Times New Roman"/>
                <a:sym typeface="Times New Roman"/>
              </a:rPr>
              <a:t>GPIOs have no predefined purpose and are unused by default.</a:t>
            </a:r>
            <a:endParaRPr b="0" baseline="30000" i="0" sz="2400" u="none" strike="noStrike">
              <a:solidFill>
                <a:srgbClr val="0645AD"/>
              </a:solidFill>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b="0" i="0" lang="en-US" sz="2400">
                <a:solidFill>
                  <a:srgbClr val="202122"/>
                </a:solidFill>
                <a:latin typeface="Times New Roman"/>
                <a:ea typeface="Times New Roman"/>
                <a:cs typeface="Times New Roman"/>
                <a:sym typeface="Times New Roman"/>
              </a:rPr>
              <a:t> If used, the purpose and behavior of a GPIO is defined and implemented by the designer of higher assembly-level circuitry</a:t>
            </a:r>
            <a:endParaRPr b="0" i="0" sz="2400">
              <a:solidFill>
                <a:srgbClr val="202122"/>
              </a:solidFill>
              <a:latin typeface="Times New Roman"/>
              <a:ea typeface="Times New Roman"/>
              <a:cs typeface="Times New Roman"/>
              <a:sym typeface="Times New Roman"/>
            </a:endParaRPr>
          </a:p>
          <a:p>
            <a:pPr indent="0" lvl="0" marL="0" rtl="0" algn="l">
              <a:spcBef>
                <a:spcPts val="1000"/>
              </a:spcBef>
              <a:spcAft>
                <a:spcPts val="0"/>
              </a:spcAft>
              <a:buSzPts val="1800"/>
              <a:buNone/>
            </a:pPr>
            <a:r>
              <a:t/>
            </a:r>
            <a:endParaRPr b="0" i="0">
              <a:solidFill>
                <a:srgbClr val="202122"/>
              </a:solidFill>
              <a:latin typeface="Arial"/>
              <a:ea typeface="Arial"/>
              <a:cs typeface="Arial"/>
              <a:sym typeface="Arial"/>
            </a:endParaRPr>
          </a:p>
          <a:p>
            <a:pPr indent="-139700" lvl="0" marL="342900" rtl="0" algn="l">
              <a:spcBef>
                <a:spcPts val="1000"/>
              </a:spcBef>
              <a:spcAft>
                <a:spcPts val="0"/>
              </a:spcAft>
              <a:buSzPts val="3200"/>
              <a:buFont typeface="Noto Sans Symbols"/>
              <a:buNone/>
            </a:pPr>
            <a:r>
              <a:t/>
            </a:r>
            <a:endParaRPr sz="3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0"/>
          <p:cNvSpPr txBox="1"/>
          <p:nvPr>
            <p:ph idx="1" type="body"/>
          </p:nvPr>
        </p:nvSpPr>
        <p:spPr>
          <a:xfrm>
            <a:off x="838200" y="2860645"/>
            <a:ext cx="10515600" cy="331631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4400"/>
              <a:buNone/>
            </a:pPr>
            <a:r>
              <a:rPr lang="en-US" sz="4400">
                <a:solidFill>
                  <a:srgbClr val="0070C0"/>
                </a:solidFill>
              </a:rPr>
              <a:t>THANK YOU</a:t>
            </a:r>
            <a:endParaRPr sz="440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type="title"/>
          </p:nvPr>
        </p:nvSpPr>
        <p:spPr>
          <a:xfrm>
            <a:off x="1761688" y="365125"/>
            <a:ext cx="9592112" cy="94297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Open Sans"/>
              <a:buNone/>
            </a:pPr>
            <a:r>
              <a:rPr b="1" lang="en-US" sz="3600">
                <a:solidFill>
                  <a:srgbClr val="0070C0"/>
                </a:solidFill>
                <a:latin typeface="Open Sans"/>
                <a:ea typeface="Open Sans"/>
                <a:cs typeface="Open Sans"/>
                <a:sym typeface="Open Sans"/>
              </a:rPr>
              <a:t>   </a:t>
            </a:r>
            <a:r>
              <a:rPr b="1" lang="en-US" sz="4000">
                <a:solidFill>
                  <a:srgbClr val="0070C0"/>
                </a:solidFill>
                <a:latin typeface="Times New Roman"/>
                <a:ea typeface="Times New Roman"/>
                <a:cs typeface="Times New Roman"/>
                <a:sym typeface="Times New Roman"/>
              </a:rPr>
              <a:t>GPIO Ports</a:t>
            </a:r>
            <a:br>
              <a:rPr b="1" i="0" lang="en-US">
                <a:solidFill>
                  <a:srgbClr val="1C1C1C"/>
                </a:solidFill>
                <a:latin typeface="Open Sans"/>
                <a:ea typeface="Open Sans"/>
                <a:cs typeface="Open Sans"/>
                <a:sym typeface="Open Sans"/>
              </a:rPr>
            </a:br>
            <a:endParaRPr/>
          </a:p>
        </p:txBody>
      </p:sp>
      <p:sp>
        <p:nvSpPr>
          <p:cNvPr id="183" name="Google Shape;183;p3"/>
          <p:cNvSpPr txBox="1"/>
          <p:nvPr>
            <p:ph idx="1" type="body"/>
          </p:nvPr>
        </p:nvSpPr>
        <p:spPr>
          <a:xfrm>
            <a:off x="1761688" y="1308100"/>
            <a:ext cx="9846112" cy="47339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b="0" i="0" lang="en-US" sz="2400">
                <a:solidFill>
                  <a:srgbClr val="383838"/>
                </a:solidFill>
                <a:latin typeface="Times New Roman"/>
                <a:ea typeface="Times New Roman"/>
                <a:cs typeface="Times New Roman"/>
                <a:sym typeface="Times New Roman"/>
              </a:rPr>
              <a:t>A GPIO (general-purpose input/output) port handles both incoming and outgoing digital signals. </a:t>
            </a:r>
            <a:endParaRPr b="0" i="0" sz="2400">
              <a:solidFill>
                <a:srgbClr val="383838"/>
              </a:solidFill>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b="0" i="0" lang="en-US" sz="2400">
                <a:solidFill>
                  <a:srgbClr val="383838"/>
                </a:solidFill>
                <a:latin typeface="Times New Roman"/>
                <a:ea typeface="Times New Roman"/>
                <a:cs typeface="Times New Roman"/>
                <a:sym typeface="Times New Roman"/>
              </a:rPr>
              <a:t>As an input port, it can be used to communicate to the CPU the ON/OFF signals received from switches, or the digital readings received from sensors. </a:t>
            </a:r>
            <a:endParaRPr b="0" i="0" sz="2400">
              <a:solidFill>
                <a:srgbClr val="383838"/>
              </a:solidFill>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b="0" i="0" lang="en-US" sz="2400">
                <a:solidFill>
                  <a:srgbClr val="383838"/>
                </a:solidFill>
                <a:latin typeface="Times New Roman"/>
                <a:ea typeface="Times New Roman"/>
                <a:cs typeface="Times New Roman"/>
                <a:sym typeface="Times New Roman"/>
              </a:rPr>
              <a:t>As an output port, it can be used to drive outside operations based on CPU instructions and calculation results—for example, to drive an LED display based on calculation results, or to output drive signals to a motor.</a:t>
            </a:r>
            <a:endParaRPr b="0" i="0" sz="2400">
              <a:solidFill>
                <a:srgbClr val="383838"/>
              </a:solidFill>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b="0" i="0" lang="en-US" sz="2400">
                <a:solidFill>
                  <a:srgbClr val="383838"/>
                </a:solidFill>
                <a:latin typeface="Times New Roman"/>
                <a:ea typeface="Times New Roman"/>
                <a:cs typeface="Times New Roman"/>
                <a:sym typeface="Times New Roman"/>
              </a:rPr>
              <a:t>The GPIO is referred to as "general purpose" because each pin can be freely set to function as either an input or an output. </a:t>
            </a:r>
            <a:endParaRPr b="0" i="0" sz="2400">
              <a:solidFill>
                <a:srgbClr val="383838"/>
              </a:solidFill>
              <a:latin typeface="Times New Roman"/>
              <a:ea typeface="Times New Roman"/>
              <a:cs typeface="Times New Roman"/>
              <a:sym typeface="Times New Roman"/>
            </a:endParaRPr>
          </a:p>
          <a:p>
            <a:pPr indent="0" lvl="0" marL="0" rtl="0" algn="l">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imes New Roman"/>
              <a:buNone/>
            </a:pPr>
            <a:r>
              <a:rPr b="1" i="0" lang="en-US" sz="3600">
                <a:solidFill>
                  <a:srgbClr val="0070C0"/>
                </a:solidFill>
                <a:latin typeface="Times New Roman"/>
                <a:ea typeface="Times New Roman"/>
                <a:cs typeface="Times New Roman"/>
                <a:sym typeface="Times New Roman"/>
              </a:rPr>
              <a:t>Peripheral: GPIO</a:t>
            </a:r>
            <a:endParaRPr sz="3600">
              <a:latin typeface="Times New Roman"/>
              <a:ea typeface="Times New Roman"/>
              <a:cs typeface="Times New Roman"/>
              <a:sym typeface="Times New Roman"/>
            </a:endParaRPr>
          </a:p>
        </p:txBody>
      </p:sp>
      <p:sp>
        <p:nvSpPr>
          <p:cNvPr id="189" name="Google Shape;189;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b="1" lang="en-US" sz="2400">
                <a:latin typeface="Times New Roman"/>
                <a:ea typeface="Times New Roman"/>
                <a:cs typeface="Times New Roman"/>
                <a:sym typeface="Times New Roman"/>
              </a:rPr>
              <a:t>GPIO</a:t>
            </a:r>
            <a:endParaRPr b="1"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Buzzer</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LED</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Buttons</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LCD</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7 SEG</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Wearable devices etc.</a:t>
            </a:r>
            <a:endParaRPr sz="2400">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imes New Roman"/>
              <a:buNone/>
            </a:pPr>
            <a:r>
              <a:rPr b="1" lang="en-US" sz="3600">
                <a:solidFill>
                  <a:srgbClr val="0070C0"/>
                </a:solidFill>
                <a:latin typeface="Times New Roman"/>
                <a:ea typeface="Times New Roman"/>
                <a:cs typeface="Times New Roman"/>
                <a:sym typeface="Times New Roman"/>
              </a:rPr>
              <a:t>BLOCK GIAGRAM</a:t>
            </a:r>
            <a:br>
              <a:rPr lang="en-US"/>
            </a:br>
            <a:endParaRPr/>
          </a:p>
        </p:txBody>
      </p:sp>
      <p:pic>
        <p:nvPicPr>
          <p:cNvPr id="195" name="Google Shape;195;p5"/>
          <p:cNvPicPr preferRelativeResize="0"/>
          <p:nvPr>
            <p:ph idx="1" type="body"/>
          </p:nvPr>
        </p:nvPicPr>
        <p:blipFill rotWithShape="1">
          <a:blip r:embed="rId3">
            <a:alphaModFix/>
          </a:blip>
          <a:srcRect b="0" l="0" r="0" t="0"/>
          <a:stretch/>
        </p:blipFill>
        <p:spPr>
          <a:xfrm>
            <a:off x="3228975" y="2126456"/>
            <a:ext cx="5353050" cy="364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type="title"/>
          </p:nvPr>
        </p:nvSpPr>
        <p:spPr>
          <a:xfrm>
            <a:off x="2298582" y="365125"/>
            <a:ext cx="9055217" cy="8159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Century Gothic"/>
              <a:buNone/>
            </a:pPr>
            <a:r>
              <a:rPr b="1" lang="en-US">
                <a:solidFill>
                  <a:srgbClr val="0070C0"/>
                </a:solidFill>
              </a:rPr>
              <a:t>GPIO registers</a:t>
            </a:r>
            <a:endParaRPr b="1">
              <a:solidFill>
                <a:srgbClr val="0070C0"/>
              </a:solidFill>
            </a:endParaRPr>
          </a:p>
        </p:txBody>
      </p:sp>
      <p:sp>
        <p:nvSpPr>
          <p:cNvPr id="201" name="Google Shape;201;p6"/>
          <p:cNvSpPr txBox="1"/>
          <p:nvPr>
            <p:ph idx="1" type="body"/>
          </p:nvPr>
        </p:nvSpPr>
        <p:spPr>
          <a:xfrm>
            <a:off x="2197914" y="1593908"/>
            <a:ext cx="9155885" cy="489896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Noto Sans Symbols"/>
              <a:buChar char="⮚"/>
            </a:pPr>
            <a:r>
              <a:rPr lang="en-US" sz="2400">
                <a:latin typeface="Times New Roman"/>
                <a:ea typeface="Times New Roman"/>
                <a:cs typeface="Times New Roman"/>
                <a:sym typeface="Times New Roman"/>
              </a:rPr>
              <a:t>GPIO port mode register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GPIO port output type register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GPIO port pull-up/pull-down register</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GPIO port input data register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GPIO port output data register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GPIO port configuration lock register</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GPIO alternate function low register</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2332138" y="624110"/>
            <a:ext cx="9172474" cy="73490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Century Gothic"/>
              <a:buNone/>
            </a:pPr>
            <a:r>
              <a:rPr b="1" lang="en-US" sz="3600">
                <a:solidFill>
                  <a:srgbClr val="0070C0"/>
                </a:solidFill>
              </a:rPr>
              <a:t>GPIO port mode register </a:t>
            </a:r>
            <a:endParaRPr b="1" sz="3600">
              <a:solidFill>
                <a:srgbClr val="0070C0"/>
              </a:solidFill>
            </a:endParaRPr>
          </a:p>
        </p:txBody>
      </p:sp>
      <p:sp>
        <p:nvSpPr>
          <p:cNvPr id="207" name="Google Shape;207;p7"/>
          <p:cNvSpPr txBox="1"/>
          <p:nvPr>
            <p:ph idx="1" type="body"/>
          </p:nvPr>
        </p:nvSpPr>
        <p:spPr>
          <a:xfrm>
            <a:off x="2332138" y="1487055"/>
            <a:ext cx="9172473" cy="488603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lang="en-US" sz="2400">
                <a:latin typeface="Times New Roman"/>
                <a:ea typeface="Times New Roman"/>
                <a:cs typeface="Times New Roman"/>
                <a:sym typeface="Times New Roman"/>
              </a:rPr>
              <a:t>GPIO port mode register (GPIOx_MODER) (x = A..E and H)</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Address offset: 0x00</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Reset values:  0xA800 0000 for port A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0x0000 0280 for port B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0x0000 0000 for other ports</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00: Input (reset state)</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01: General purpose output mode</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10: Alternate function mode</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11: Analog mode</a:t>
            </a:r>
            <a:endParaRPr sz="2400">
              <a:latin typeface="Times New Roman"/>
              <a:ea typeface="Times New Roman"/>
              <a:cs typeface="Times New Roman"/>
              <a:sym typeface="Times New Roman"/>
            </a:endParaRPr>
          </a:p>
          <a:p>
            <a:pPr indent="-228600" lvl="0" marL="342900" rtl="0" algn="l">
              <a:spcBef>
                <a:spcPts val="1000"/>
              </a:spcBef>
              <a:spcAft>
                <a:spcPts val="0"/>
              </a:spcAft>
              <a:buSzPts val="1800"/>
              <a:buFont typeface="Noto Sans Symbol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ph type="title"/>
          </p:nvPr>
        </p:nvSpPr>
        <p:spPr>
          <a:xfrm>
            <a:off x="2318327" y="906011"/>
            <a:ext cx="9035472" cy="84728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entury Gothic"/>
              <a:buNone/>
            </a:pPr>
            <a:r>
              <a:rPr b="1" lang="en-US" sz="4000">
                <a:solidFill>
                  <a:srgbClr val="0070C0"/>
                </a:solidFill>
              </a:rPr>
              <a:t>GPIO port output type register</a:t>
            </a:r>
            <a:br>
              <a:rPr b="1" lang="en-US" sz="4400"/>
            </a:br>
            <a:endParaRPr/>
          </a:p>
        </p:txBody>
      </p:sp>
      <p:sp>
        <p:nvSpPr>
          <p:cNvPr id="213" name="Google Shape;213;p8"/>
          <p:cNvSpPr txBox="1"/>
          <p:nvPr>
            <p:ph idx="1" type="body"/>
          </p:nvPr>
        </p:nvSpPr>
        <p:spPr>
          <a:xfrm>
            <a:off x="2318327" y="1887523"/>
            <a:ext cx="9035472" cy="42894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Font typeface="Noto Sans Symbols"/>
              <a:buChar char="⮚"/>
            </a:pPr>
            <a:r>
              <a:rPr lang="en-US" sz="2400">
                <a:latin typeface="Times New Roman"/>
                <a:ea typeface="Times New Roman"/>
                <a:cs typeface="Times New Roman"/>
                <a:sym typeface="Times New Roman"/>
              </a:rPr>
              <a:t>GPIO port output type register (GPIOx_OTYPER) (x = A..E and H)</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Address offset: 0x04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Reset value: 0x0000 0000</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OTy: Port x configuration bits (y = 0..15) </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0: Output push-pull (reset state)</a:t>
            </a:r>
            <a:endParaRPr sz="2400">
              <a:latin typeface="Times New Roman"/>
              <a:ea typeface="Times New Roman"/>
              <a:cs typeface="Times New Roman"/>
              <a:sym typeface="Times New Roman"/>
            </a:endParaRPr>
          </a:p>
          <a:p>
            <a:pPr indent="-342900" lvl="0" marL="342900" rtl="0" algn="l">
              <a:spcBef>
                <a:spcPts val="1000"/>
              </a:spcBef>
              <a:spcAft>
                <a:spcPts val="0"/>
              </a:spcAft>
              <a:buSzPts val="2400"/>
              <a:buFont typeface="Noto Sans Symbols"/>
              <a:buChar char="⮚"/>
            </a:pPr>
            <a:r>
              <a:rPr lang="en-US" sz="2400">
                <a:latin typeface="Times New Roman"/>
                <a:ea typeface="Times New Roman"/>
                <a:cs typeface="Times New Roman"/>
                <a:sym typeface="Times New Roman"/>
              </a:rPr>
              <a:t> 1: Output open-drain</a:t>
            </a:r>
            <a:endParaRPr sz="2400">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2496848" y="624110"/>
            <a:ext cx="9007764"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Century Gothic"/>
              <a:buNone/>
            </a:pPr>
            <a:r>
              <a:rPr b="1" lang="en-US" sz="3600">
                <a:solidFill>
                  <a:srgbClr val="0070C0"/>
                </a:solidFill>
              </a:rPr>
              <a:t>GPIO port output speed register</a:t>
            </a:r>
            <a:endParaRPr sz="3600">
              <a:solidFill>
                <a:srgbClr val="0070C0"/>
              </a:solidFill>
            </a:endParaRPr>
          </a:p>
        </p:txBody>
      </p:sp>
      <p:sp>
        <p:nvSpPr>
          <p:cNvPr id="219" name="Google Shape;219;p9"/>
          <p:cNvSpPr txBox="1"/>
          <p:nvPr>
            <p:ph idx="1" type="body"/>
          </p:nvPr>
        </p:nvSpPr>
        <p:spPr>
          <a:xfrm>
            <a:off x="2346036" y="1690688"/>
            <a:ext cx="9007764" cy="448627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100000"/>
              <a:buFont typeface="Noto Sans Symbols"/>
              <a:buChar char="⮚"/>
            </a:pPr>
            <a:r>
              <a:rPr lang="en-US" sz="2800">
                <a:latin typeface="Times New Roman"/>
                <a:ea typeface="Times New Roman"/>
                <a:cs typeface="Times New Roman"/>
                <a:sym typeface="Times New Roman"/>
              </a:rPr>
              <a:t>GPIO port pull-up/pull-down register (GPIOx_PUPDR) (x = A..E and H) </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Address offset: 0x0C</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 Reset values:  0x6400 0000 for port A </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0x0000 0100 for port B </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0x0000 0000 for other ports</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PUPDRy[1:0]: Port x configuration bits (y = 0..15)</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00: No pull-up, pull-down</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01: Pull-up </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10: Pull-down </a:t>
            </a:r>
            <a:endParaRPr sz="2800">
              <a:latin typeface="Times New Roman"/>
              <a:ea typeface="Times New Roman"/>
              <a:cs typeface="Times New Roman"/>
              <a:sym typeface="Times New Roman"/>
            </a:endParaRPr>
          </a:p>
          <a:p>
            <a:pPr indent="-342900" lvl="0" marL="342900" rtl="0" algn="l">
              <a:spcBef>
                <a:spcPts val="1000"/>
              </a:spcBef>
              <a:spcAft>
                <a:spcPts val="0"/>
              </a:spcAft>
              <a:buSzPct val="100000"/>
              <a:buFont typeface="Noto Sans Symbols"/>
              <a:buChar char="⮚"/>
            </a:pPr>
            <a:r>
              <a:rPr lang="en-US" sz="2800">
                <a:latin typeface="Times New Roman"/>
                <a:ea typeface="Times New Roman"/>
                <a:cs typeface="Times New Roman"/>
                <a:sym typeface="Times New Roman"/>
              </a:rPr>
              <a:t>11: Reserved</a:t>
            </a:r>
            <a:endParaRPr sz="2800">
              <a:latin typeface="Times New Roman"/>
              <a:ea typeface="Times New Roman"/>
              <a:cs typeface="Times New Roman"/>
              <a:sym typeface="Times New Roman"/>
            </a:endParaRPr>
          </a:p>
          <a:p>
            <a:pPr indent="-245745" lvl="0" marL="342900" rtl="0" algn="l">
              <a:spcBef>
                <a:spcPts val="1000"/>
              </a:spcBef>
              <a:spcAft>
                <a:spcPts val="0"/>
              </a:spcAft>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2022-11-17T11:12:00Z</dcterms:created>
  <dc:creator>Vignesha K 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7C6410165BA34892BBF254D6CDE9AC2A</vt:lpwstr>
  </property>
  <property fmtid="{D5CDD505-2E9C-101B-9397-08002B2CF9AE}" pid="3" name="KSOProductBuildVer">
    <vt:lpwstr>1033-11.2.0.11388</vt:lpwstr>
  </property>
</Properties>
</file>