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6DA3-831E-923C-CFDF-1D2AFBF3D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65C94-8F5D-E2BC-069B-38EE671E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4F83-C2ED-A7E9-B023-DCDF2F8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5014-0DAF-4001-7B78-2EAAE9A7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3B66-5137-4E31-9202-402D0D89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7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F098-DE37-BE6E-08B7-79FB967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FC385-F2B1-F9E1-26ED-8FCCEC28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943E-E07A-82EF-8ABB-FD74E834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6A69-2D08-073F-C5EF-9C8F3E54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AF84-2259-198E-BC80-8551817C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3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0041E-565A-48B9-E903-6228BD263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E350E-B714-B75A-9382-049E932A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4F01-2841-B203-240B-9979EBAE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8CD4-64AB-DF78-3DFC-1F4F7F0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AE38-0B30-C132-623C-398EC2E8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E05F-0934-040A-B401-440489A8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BE74-A9AE-4AE3-A5AD-0CD37884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5CE2-239D-6F4A-6FF8-7FA4E77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8469-29C7-A72E-A214-C3FBEE8F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2D8F-EDAE-AF4D-19C9-9292A275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1940-8428-6CF4-91C0-D4421721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F0764-733C-4A5A-DAD7-E34C5E9C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BE95-E7E6-65AB-D19E-AB3BF9E7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7D4B-E045-3841-0958-F5BDB64A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AF94-CF97-F619-CE8E-E795CA9F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DA57-B61C-144E-D165-80C308F2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F211-4519-A902-F770-2EBDA3B84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31B60-F85F-63C3-AD23-E3BDBF84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52A7-44D4-AF49-0491-91B442DF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B21B-FA7D-9B35-B6E6-D2F5689E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38C7-ED00-40F3-5E9F-7674BD97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156E-5DCB-4C51-452F-FA4F2978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42AE-28B1-C0EA-B9D5-4B88C4D7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BA3F5-C7DD-EB69-4C86-4E4026EF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38139-65D1-4A24-CF27-CD64554D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233B5-7827-F06A-E999-296F5D5C4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1E80D-4D99-0903-D003-506629D5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B4D8E-EDD5-FCBE-D57C-B971DB30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4FECD-3895-57E6-7E1F-E7861803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51BE-B388-78EF-F863-2E960B57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22B38-4CDB-8F44-FCAD-2E28D46F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214EA-2895-EE6E-6882-C00C108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A7383-543E-64C8-6D73-E88D1174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6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3DC47-0491-BDD7-75AA-3CEC8B36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76C50-3BEB-F3E8-E686-52F2C6F3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14A28-FEA8-326B-8F5A-3F92D6BA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4574-67D7-990D-E17D-72D346D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881A-B1C5-61E3-1046-EDE56C35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A8DE-C7F4-BEDE-AA9A-D04667A8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0B15-13FA-E43C-31B8-C2389E27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8913-9C89-4D70-9C4E-788537B5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656E-A1A7-C87D-4B5A-4BBCA22C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9402-F7F8-3E64-4A3F-4ABD9FBB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59E35-06C5-9AB1-5BE8-64BFAC97A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CFAE1-4830-4710-6524-F235C613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18F69-986A-C264-527E-3032A7C0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CF14-FAB5-DD71-ACA3-D8F787CC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737C8-6773-8B1D-30E8-3B4B4D85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6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8841B-8D71-47BB-F6A9-BAB61CA6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FC5E6-5713-5A30-6091-B62E3B48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89B1-DCE5-9D6E-3EC5-CAE7BC186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2B29-9D4F-4F1F-B08E-0C8BF1DE3A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1632-34F1-5FF9-AC07-902961E5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E77D-0A6F-16AF-B74E-BB4BF9AC6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1C1F-E0B2-429F-B93F-264CD4EFF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linked-list-operations#add" TargetMode="External"/><Relationship Id="rId2" Type="http://schemas.openxmlformats.org/officeDocument/2006/relationships/hyperlink" Target="https://www.programiz.com/dsa/linked-list-operations#trave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dsa/linked-list-operations#sort" TargetMode="External"/><Relationship Id="rId5" Type="http://schemas.openxmlformats.org/officeDocument/2006/relationships/hyperlink" Target="https://www.programiz.com/dsa/linked-list-operations#search" TargetMode="External"/><Relationship Id="rId4" Type="http://schemas.openxmlformats.org/officeDocument/2006/relationships/hyperlink" Target="https://www.programiz.com/dsa/linked-list-operations#delet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set-2-inserting-a-node/" TargetMode="External"/><Relationship Id="rId2" Type="http://schemas.openxmlformats.org/officeDocument/2006/relationships/hyperlink" Target="https://www.geeksforgeeks.org/linked-list-set-3-deleting-n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earch-an-element-in-a-linked-list-iterative-and-recursiv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433F-FC59-397E-B67C-2170B902A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Linked list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E52E4-7229-1B95-0295-11FDB970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5434" y="4412608"/>
            <a:ext cx="2312565" cy="8451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Vignesh km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32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50A-3C96-D51F-A273-807A789E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343"/>
            <a:ext cx="10515600" cy="88534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Doubly Linked List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B034-4FF8-8120-5C13-AD6FD444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59" y="1928262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We add a pointer to the previous node in a doubly-linked list. Thus, we can go in either direction: forward or backward.</a:t>
            </a:r>
          </a:p>
          <a:p>
            <a:r>
              <a:rPr lang="en-US" b="0" i="0" dirty="0">
                <a:effectLst/>
                <a:latin typeface="euclid_circular_a"/>
              </a:rPr>
              <a:t>A node is represented as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truct node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int data;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node *next;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struct node *prev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  <p:pic>
        <p:nvPicPr>
          <p:cNvPr id="5122" name="Picture 2" descr="doubly linked list">
            <a:extLst>
              <a:ext uri="{FF2B5EF4-FFF2-40B4-BE49-F238E27FC236}">
                <a16:creationId xmlns:a16="http://schemas.microsoft.com/office/drawing/2014/main" id="{D8421289-993B-C67B-E0B0-AEE06C451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60" y="3340358"/>
            <a:ext cx="4994946" cy="143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8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0BD5-B42D-4EC6-69FB-AEE420C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519"/>
            <a:ext cx="10515600" cy="134622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b="0" i="0" dirty="0">
                <a:effectLst/>
                <a:latin typeface="euclid_circular_a"/>
              </a:rPr>
            </a:br>
            <a:r>
              <a:rPr lang="en-US" b="0" i="0" dirty="0">
                <a:solidFill>
                  <a:srgbClr val="0070C0"/>
                </a:solidFill>
                <a:effectLst/>
                <a:latin typeface="euclid_circular_a"/>
              </a:rPr>
              <a:t>Circular linked list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CA8E-97D3-F0DE-98C7-D4CCC26C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A circular linked list is a variation of a linked list in which the last element is linked to the first element. 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This forms a circular loop.  circular linked list can be either singly linked or doubly linked.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for singly linked list, next pointer of last item points to the first 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In the doubly linked list, </a:t>
            </a:r>
            <a:r>
              <a:rPr lang="en-US" b="0" i="0" dirty="0">
                <a:effectLst/>
                <a:latin typeface="Droid Sans Mono"/>
              </a:rPr>
              <a:t>prev</a:t>
            </a:r>
            <a:r>
              <a:rPr lang="en-US" b="0" i="0" dirty="0">
                <a:effectLst/>
                <a:latin typeface="euclid_circular_a"/>
              </a:rPr>
              <a:t> pointer of the first item points to the last item as well.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6146" name="Picture 2" descr="circular linked list">
            <a:extLst>
              <a:ext uri="{FF2B5EF4-FFF2-40B4-BE49-F238E27FC236}">
                <a16:creationId xmlns:a16="http://schemas.microsoft.com/office/drawing/2014/main" id="{710DB264-1BEA-E2E6-67CC-148ECE46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46" y="4692442"/>
            <a:ext cx="4952872" cy="13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FCB4-3B1F-ABC3-8FFA-1A7BC38B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620"/>
            <a:ext cx="10515600" cy="944068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Linked List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D3B3-84AD-1C18-304B-53506597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Traversal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access each element of the linked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Insertion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adds a new element to the linked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Deletion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removes the existing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3338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Search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find a node in the linked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Sort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sort the nodes of the linked list</a:t>
            </a:r>
          </a:p>
          <a:p>
            <a:r>
              <a:rPr lang="en-IN" b="1" i="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verse, Insert and Delete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6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9675-DD86-1658-6AFF-991E8C44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Things to Remember about Linked List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 points to the first node of the linked list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 pointer of the last node is NULL, so if the next current node is NULL, we have reached the end of the linked list.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all of the examples, we will assume that the linked list has three nodes 1 ---&gt;2 ---&gt;3 with node structure as below: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 {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int data;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struct node *next;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3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73C4-4851-C68D-AD32-560D3179A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010"/>
            <a:ext cx="10515600" cy="5421954"/>
          </a:xfrm>
        </p:spPr>
        <p:txBody>
          <a:bodyPr>
            <a:normAutofit fontScale="77500" lnSpcReduction="20000"/>
          </a:bodyPr>
          <a:lstStyle/>
          <a:p>
            <a:r>
              <a:rPr lang="en-IN" sz="5200" b="1" i="0" dirty="0">
                <a:solidFill>
                  <a:srgbClr val="25265E"/>
                </a:solidFill>
                <a:effectLst/>
                <a:latin typeface="euclid_circular_a"/>
              </a:rPr>
              <a:t>Traverse a Linked List</a:t>
            </a:r>
          </a:p>
          <a:p>
            <a:pPr algn="l">
              <a:lnSpc>
                <a:spcPct val="11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contents of a linked list is very simple. We keep moving the temp node to the next one and display its contents.</a:t>
            </a:r>
          </a:p>
          <a:p>
            <a:pPr algn="l">
              <a:lnSpc>
                <a:spcPct val="110000"/>
              </a:lnSpc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 temp is NULL, we know that we have reached the end of the linked list so we get out of the while loop.</a:t>
            </a:r>
          </a:p>
          <a:p>
            <a:pPr>
              <a:lnSpc>
                <a:spcPct val="110000"/>
              </a:lnSpc>
            </a:pP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*temp = head;</a:t>
            </a:r>
          </a:p>
          <a:p>
            <a:pPr>
              <a:lnSpc>
                <a:spcPct val="110000"/>
              </a:lnSpc>
            </a:pP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printf("\n\nList elements are - \n");</a:t>
            </a:r>
          </a:p>
          <a:p>
            <a:pPr>
              <a:lnSpc>
                <a:spcPct val="110000"/>
              </a:lnSpc>
            </a:pP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while(temp != NULL) {</a:t>
            </a:r>
          </a:p>
          <a:p>
            <a:pPr>
              <a:lnSpc>
                <a:spcPct val="110000"/>
              </a:lnSpc>
            </a:pP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printf("%d ---&gt;",temp-&gt;data);</a:t>
            </a:r>
          </a:p>
          <a:p>
            <a:pPr>
              <a:lnSpc>
                <a:spcPct val="110000"/>
              </a:lnSpc>
            </a:pP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temp = temp-&gt;next;</a:t>
            </a:r>
          </a:p>
          <a:p>
            <a:pPr>
              <a:lnSpc>
                <a:spcPct val="110000"/>
              </a:lnSpc>
            </a:pP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3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527A-47B9-45DE-864F-3FCD940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euclid_circular_a"/>
              </a:rPr>
              <a:t>You can add elements to either the beginning, middle or end of the linked list.</a:t>
            </a:r>
            <a:br>
              <a:rPr lang="en-US" b="0" i="0" dirty="0"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E0D3-2CF8-1479-7AE7-76657E7A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600" b="1" i="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Insert at the beginning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new 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next of new node to point to head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head to point to recently created node</a:t>
            </a:r>
          </a:p>
          <a:p>
            <a:r>
              <a:rPr lang="en-IN" sz="2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*newNode;</a:t>
            </a:r>
          </a:p>
          <a:p>
            <a:r>
              <a:rPr lang="en-IN" sz="2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 = malloc(sizeof(struct node));</a:t>
            </a:r>
          </a:p>
          <a:p>
            <a:r>
              <a:rPr lang="en-IN" sz="2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newNode-&gt;data = 4;</a:t>
            </a:r>
          </a:p>
          <a:p>
            <a:r>
              <a:rPr lang="en-IN" sz="2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newNode-&gt;next = head;</a:t>
            </a:r>
          </a:p>
          <a:p>
            <a:r>
              <a:rPr lang="en-IN" sz="2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 = newNode;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01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1644-AE54-43EF-D20B-C7D10315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510"/>
            <a:ext cx="10515600" cy="860178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5265E"/>
                </a:solidFill>
                <a:effectLst/>
                <a:latin typeface="euclid_circular_a"/>
              </a:rPr>
              <a:t>2. Insert at the End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402C-A5A0-0CC8-8B38-C159536C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new 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Traverse to last 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next of last node to recently created node</a:t>
            </a: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*newNode;</a:t>
            </a: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 = malloc(sizeof(struct node));</a:t>
            </a: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newNode-&gt;data = 4;</a:t>
            </a: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newNode-&gt;next = NULL;</a:t>
            </a:r>
          </a:p>
          <a:p>
            <a:b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*temp = head;</a:t>
            </a: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while(temp-&gt;next != NULL){</a:t>
            </a: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temp = temp-&gt;next;</a:t>
            </a: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b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temp-&gt;next = newNode;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86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CE4-D9DA-0B55-8587-984A5D98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Insert at the Middle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9A65-604F-B446-8E9F-1A203A7D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and store data for new 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Traverse to node just before the required position of new 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next pointers to include new node in between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truct node *newNode;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 = malloc(sizeof(struct node));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newNode-&gt;data = 4;</a:t>
            </a:r>
          </a:p>
          <a:p>
            <a:b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 *temp = head;</a:t>
            </a:r>
          </a:p>
          <a:p>
            <a:b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IN" sz="2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=2; </a:t>
            </a:r>
            <a:r>
              <a:rPr lang="en-IN" sz="2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position; </a:t>
            </a:r>
            <a:r>
              <a:rPr lang="en-IN" sz="29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if(temp-&gt;next != NULL) {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temp = temp-&gt;next;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newNode-&gt;next = temp-&gt;next;</a:t>
            </a:r>
          </a:p>
          <a:p>
            <a:r>
              <a:rPr lang="en-IN" sz="29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temp-&gt;next = newNode;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4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FCA7-2A1D-E000-8BBF-05C53081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5265E"/>
                </a:solidFill>
                <a:effectLst/>
                <a:latin typeface="euclid_circular_a"/>
              </a:rPr>
              <a:t>Delete from a Linked List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2AFB-1944-06CD-00E5-5E3E67D3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You can delete either from the beginning, end or from a particular position.</a:t>
            </a: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1. Delete from beginning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Point head to the second node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head = head-&gt;next;</a:t>
            </a: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2. Delete from 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Traverse to second last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Change its next pointer to 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62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B2E9-E9AC-6D00-D0E5-9D722836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68"/>
            <a:ext cx="10515600" cy="5161895"/>
          </a:xfrm>
        </p:spPr>
        <p:txBody>
          <a:bodyPr/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node* temp = head;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while(temp-&gt;next-&gt;next!=NULL){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temp = temp-&gt;next;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temp-&gt;next = NULL;</a:t>
            </a: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Delete from middle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Traverse to element before the element to be deleted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next pointers to exclude the node from the chain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7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2B7D-6AD0-EEDB-F345-A1E0F9C6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4FC4-BBA8-FBA4-321B-7284BC0A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 a sequence of data structures, which are connected together via links.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Linked List is a sequence of links which contains items. Each link contains a connection to another link.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Linked list is the second most-used data structure after array.</a:t>
            </a:r>
            <a:endParaRPr lang="en-US" sz="260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arrays, Linked List is a linear data structure. Unlike arrays, linked list elements are not stored at a contiguous location; the elements are linked using pointers. They include a series of connected nodes. Here, each node stores the data and the address of the next node.</a:t>
            </a:r>
          </a:p>
          <a:p>
            <a:pPr algn="l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arrays is fixed </a:t>
            </a:r>
          </a:p>
          <a:p>
            <a:pPr algn="l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new element / Deletion of a existing element in an array of elements is expensive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94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057-7BBE-E455-AC8A-B2347411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>
            <a:normAutofit fontScale="92500" lnSpcReduction="20000"/>
          </a:bodyPr>
          <a:lstStyle/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node* temp = head;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while(temp-&gt;next-&gt;next!=NULL){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temp = temp-&gt;next;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temp-&gt;next = NULL;</a:t>
            </a:r>
          </a:p>
          <a:p>
            <a:b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=2;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position;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if(temp-&gt;next!=NULL) {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temp = temp-&gt;next;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b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temp-&gt;next = temp-&gt;next-&gt;next;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61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EE28-9842-8008-ABA5-FB51338A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865"/>
            <a:ext cx="10515600" cy="562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4000" dirty="0"/>
              <a:t>      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968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6E69-DC34-52CB-8A35-4E16C61F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Example: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141D-E59C-6B6F-6EE0-896B25DC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000" b="0" dirty="0">
                <a:solidFill>
                  <a:srgbClr val="273239"/>
                </a:solidFill>
                <a:effectLst/>
                <a:latin typeface="urw-din"/>
              </a:rPr>
              <a:t>In a system, if we maintain a sorted list of IDs in an array id[] = [1000, 1010, 1050, 2000, 2040]. </a:t>
            </a:r>
            <a:br>
              <a:rPr lang="en-US" sz="2000" b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000" b="0" dirty="0">
                <a:solidFill>
                  <a:srgbClr val="273239"/>
                </a:solidFill>
                <a:effectLst/>
                <a:latin typeface="urw-din"/>
              </a:rPr>
              <a:t>If we want to insert a new ID 1005, then to maintain the sorted order, we have to move all the elements after 1000 (excluding 1000). </a:t>
            </a:r>
          </a:p>
          <a:p>
            <a:pPr algn="l" fontAlgn="base"/>
            <a:r>
              <a:rPr lang="en-US" sz="2000" b="0" dirty="0">
                <a:solidFill>
                  <a:srgbClr val="273239"/>
                </a:solidFill>
                <a:effectLst/>
                <a:latin typeface="urw-din"/>
              </a:rPr>
              <a:t>Deletion is also expensive with arrays until unless some special techniques are used. For example, to delete 1010 in id[], everything after 1010 has to be moved due to this so much work is being done which affects the efficiency of the code.</a:t>
            </a:r>
          </a:p>
          <a:p>
            <a:pPr algn="l" fontAlgn="base"/>
            <a:endParaRPr lang="en-US" sz="2000" b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B413B-40ED-D309-8324-ACBD8519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25" y="4001294"/>
            <a:ext cx="54315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D816-DCE3-C7CB-4969-C9FB230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70C0"/>
                </a:solidFill>
                <a:effectLst/>
                <a:latin typeface="urw-din"/>
              </a:rPr>
              <a:t>Types of Linked Lists: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944D7-56AC-83E7-B544-25F6838E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Linked List </a:t>
            </a:r>
            <a:r>
              <a:rPr lang="en-US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this type of linked list, one can move or traverse the linked list in only one direction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 </a:t>
            </a:r>
            <a:r>
              <a:rPr lang="en-US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this type of linked list, one can move or traverse the linked list in both directions (Forward and Backward)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 </a:t>
            </a:r>
            <a:r>
              <a:rPr lang="en-US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this type of linked list, the last node of the linked list contains the link of the first/head node of the linked list in its next pointer and the first/head node contains the link of the last node of the linked list in its prev pointer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on Linked Lists: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Deletion</a:t>
            </a:r>
            <a:endParaRPr lang="en-US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Insertion</a:t>
            </a:r>
            <a:endParaRPr lang="en-US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</a:t>
            </a:r>
            <a:endParaRPr lang="en-US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4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F9FF-4472-87E7-3877-4536E9D5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620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70C0"/>
                </a:solidFill>
                <a:effectLst/>
                <a:latin typeface="urw-din"/>
              </a:rPr>
              <a:t>Representation of Linked Lists:</a:t>
            </a:r>
            <a:br>
              <a:rPr lang="en-IN" b="1" i="0" dirty="0">
                <a:solidFill>
                  <a:srgbClr val="0070C0"/>
                </a:solidFill>
                <a:effectLst/>
                <a:latin typeface="urw-din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3E7B1-3E49-49C4-9EBF-FFDE281C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represented by a pointer to the first node of the linked list.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node is called the head of the linked list. If the linked list is empty, then the value of the head points to NULL. 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in a list consists of at least two parts: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 Item (we can store integer, strings, or any type of data).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 (Or Reference) to the next node (connects one node to another) or An address of another node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27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8376-164E-B82F-8499-D1D1566A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750835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C, we can represent a node using structures. Below is an example of a linked list node with integer data. 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C, LinkedList can be represented as a class and a Node as a separate class. The LinkedList class contains a reference of Node class type.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			// A linked list 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		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	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  	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Node* next;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			 };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1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D8F6-122E-1179-3345-70D4BA80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Linked list Data Structure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7D8C-FACC-91F1-2584-59B6B306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7524595"/>
          </a:xfrm>
        </p:spPr>
        <p:txBody>
          <a:bodyPr/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linear data structure that includes a series of connected nodes. Here, each node stores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 next node. For example,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have to start somewhere, so we give the address of the first node a special name called HEAD. Also, the last node in the linked list can be identified because its next portion points to NULL.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0" i="0" dirty="0">
              <a:solidFill>
                <a:srgbClr val="25265E"/>
              </a:solidFill>
              <a:effectLst/>
              <a:latin typeface="euclid_circular_a"/>
            </a:endParaRPr>
          </a:p>
          <a:p>
            <a:endParaRPr lang="en-IN" dirty="0"/>
          </a:p>
        </p:txBody>
      </p:sp>
      <p:pic>
        <p:nvPicPr>
          <p:cNvPr id="3074" name="Picture 2" descr="linked list data structure">
            <a:extLst>
              <a:ext uri="{FF2B5EF4-FFF2-40B4-BE49-F238E27FC236}">
                <a16:creationId xmlns:a16="http://schemas.microsoft.com/office/drawing/2014/main" id="{9228FDB7-7EE2-35A2-D408-29CF0748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14" y="4085440"/>
            <a:ext cx="7240556" cy="167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F426-ECD7-23EE-5FEA-9ED2B4B0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Types of Linked List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44D-D04F-3156-2516-EEBAC3DA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solidFill>
                  <a:srgbClr val="25265E"/>
                </a:solidFill>
                <a:effectLst/>
                <a:latin typeface="euclid_circular_a"/>
              </a:rPr>
              <a:t>Singly </a:t>
            </a:r>
            <a:r>
              <a:rPr lang="en-IN" sz="4000" b="1" i="0" dirty="0">
                <a:solidFill>
                  <a:srgbClr val="25265E"/>
                </a:solidFill>
                <a:effectLst/>
                <a:latin typeface="euclid_circular_a"/>
              </a:rPr>
              <a:t>Linked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solidFill>
                  <a:srgbClr val="25265E"/>
                </a:solidFill>
                <a:effectLst/>
                <a:latin typeface="euclid_circular_a"/>
              </a:rPr>
              <a:t>doubly </a:t>
            </a:r>
            <a:r>
              <a:rPr lang="en-IN" sz="4000" b="1" i="0" dirty="0">
                <a:solidFill>
                  <a:srgbClr val="25265E"/>
                </a:solidFill>
                <a:effectLst/>
                <a:latin typeface="euclid_circular_a"/>
              </a:rPr>
              <a:t>Linked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solidFill>
                  <a:srgbClr val="25265E"/>
                </a:solidFill>
                <a:effectLst/>
                <a:latin typeface="euclid_circular_a"/>
              </a:rPr>
              <a:t>Circular </a:t>
            </a:r>
            <a:r>
              <a:rPr lang="en-IN" sz="4000" b="1" i="0" dirty="0">
                <a:solidFill>
                  <a:srgbClr val="25265E"/>
                </a:solidFill>
                <a:effectLst/>
                <a:latin typeface="euclid_circular_a"/>
              </a:rPr>
              <a:t>Linked List</a:t>
            </a:r>
          </a:p>
          <a:p>
            <a:pPr marL="0" indent="0">
              <a:buNone/>
            </a:pPr>
            <a:endParaRPr lang="en-IN" sz="4000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66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178D-215B-C88D-4D1C-D4BAFBCB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Singly Linked List</a:t>
            </a:r>
            <a:br>
              <a:rPr lang="en-US" b="0" i="0" dirty="0"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E820-C912-9995-3D4A-E5006B8C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It is the most common. Each node has data and a pointer to the next node</a:t>
            </a:r>
          </a:p>
          <a:p>
            <a:pPr algn="l"/>
            <a:r>
              <a:rPr lang="en-IN" b="0" i="0" dirty="0">
                <a:effectLst/>
                <a:latin typeface="euclid_circular_a"/>
              </a:rPr>
              <a:t>Node is represented as:</a:t>
            </a:r>
          </a:p>
          <a:p>
            <a:pPr algn="l"/>
            <a:endParaRPr lang="en-IN" b="0" i="0" dirty="0">
              <a:effectLst/>
              <a:latin typeface="euclid_circular_a"/>
            </a:endParaRPr>
          </a:p>
          <a:p>
            <a:r>
              <a:rPr lang="en-IN" dirty="0"/>
              <a:t>Struct node{</a:t>
            </a:r>
          </a:p>
          <a:p>
            <a:r>
              <a:rPr lang="en-IN" dirty="0"/>
              <a:t>Int data;</a:t>
            </a:r>
          </a:p>
          <a:p>
            <a:r>
              <a:rPr lang="en-IN" dirty="0"/>
              <a:t>Struct node*next:</a:t>
            </a:r>
          </a:p>
          <a:p>
            <a:r>
              <a:rPr lang="en-IN" dirty="0"/>
              <a:t>}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 descr="singly linked list">
            <a:extLst>
              <a:ext uri="{FF2B5EF4-FFF2-40B4-BE49-F238E27FC236}">
                <a16:creationId xmlns:a16="http://schemas.microsoft.com/office/drawing/2014/main" id="{2A083B72-1933-D987-28A6-F9391EAF0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56" y="3429000"/>
            <a:ext cx="6014907" cy="120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5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1535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Droid Sans Mono</vt:lpstr>
      <vt:lpstr>euclid_circular_a</vt:lpstr>
      <vt:lpstr>Times New Roman</vt:lpstr>
      <vt:lpstr>urw-din</vt:lpstr>
      <vt:lpstr>Wingdings</vt:lpstr>
      <vt:lpstr>Office Theme</vt:lpstr>
      <vt:lpstr>Linked list </vt:lpstr>
      <vt:lpstr>   Linked List</vt:lpstr>
      <vt:lpstr>Example: </vt:lpstr>
      <vt:lpstr>Types of Linked Lists: </vt:lpstr>
      <vt:lpstr>Representation of Linked Lists: </vt:lpstr>
      <vt:lpstr>PowerPoint Presentation</vt:lpstr>
      <vt:lpstr>Linked list Data Structure </vt:lpstr>
      <vt:lpstr>Types of Linked List </vt:lpstr>
      <vt:lpstr> Singly Linked List  </vt:lpstr>
      <vt:lpstr>Doubly Linked List </vt:lpstr>
      <vt:lpstr>  Circular linked list </vt:lpstr>
      <vt:lpstr>Linked List Operations</vt:lpstr>
      <vt:lpstr>PowerPoint Presentation</vt:lpstr>
      <vt:lpstr>PowerPoint Presentation</vt:lpstr>
      <vt:lpstr>You can add elements to either the beginning, middle or end of the linked list. </vt:lpstr>
      <vt:lpstr>2. Insert at the End </vt:lpstr>
      <vt:lpstr>3. Insert at the Middle </vt:lpstr>
      <vt:lpstr>Delete from a Linked List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Vignesha K M</dc:creator>
  <cp:lastModifiedBy>Vignesha K M</cp:lastModifiedBy>
  <cp:revision>12</cp:revision>
  <dcterms:created xsi:type="dcterms:W3CDTF">2022-10-27T03:35:29Z</dcterms:created>
  <dcterms:modified xsi:type="dcterms:W3CDTF">2022-10-27T04:33:41Z</dcterms:modified>
</cp:coreProperties>
</file>