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49" r:id="rId2"/>
  </p:sldMasterIdLst>
  <p:notesMasterIdLst>
    <p:notesMasterId r:id="rId12"/>
  </p:notesMasterIdLst>
  <p:sldIdLst>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Lato Black" charset="0"/>
      <p:bold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p:cViewPr varScale="1">
        <p:scale>
          <a:sx n="98" d="100"/>
          <a:sy n="98" d="100"/>
        </p:scale>
        <p:origin x="-558" y="5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82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2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104858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1048589"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0"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1048593"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4"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1048597"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1048601"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2"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1048605"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6"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1048609"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1048613"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4"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1048621"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2"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1048578"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152" name="Google Shape;10;p11"/>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579"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580"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1048807"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808"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
        <p:nvSpPr>
          <p:cNvPr id="1048809"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212" name="Google Shape;73;p22"/>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810"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811"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1048722"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23"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1048724"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96" name="Google Shape;80;p23"/>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25"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26"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1048742"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98" name="Google Shape;85;p24"/>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43"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44"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1048767"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68"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205" name="Google Shape;91;p25"/>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69"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70"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1048812"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813"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214" name="Google Shape;97;p26"/>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814"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815"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48738"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8739"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8752"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53"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202" name="Google Shape;106;p28"/>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54"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55"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56"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048799"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800"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210" name="Google Shape;113;p29"/>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801"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802"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803"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048757"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58"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203" name="Google Shape;120;p30"/>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59"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60"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61"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048787"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88"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2097208" name="Google Shape;127;p31"/>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89"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90"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91"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2097199" name="Google Shape;14;p14"/>
          <p:cNvPicPr preferRelativeResize="0">
            <a:picLocks/>
          </p:cNvPicPr>
          <p:nvPr/>
        </p:nvPicPr>
        <p:blipFill rotWithShape="1">
          <a:blip r:embed="rId3">
            <a:alphaModFix/>
          </a:blip>
          <a:srcRect/>
          <a:stretch>
            <a:fillRect/>
          </a:stretch>
        </p:blipFill>
        <p:spPr>
          <a:xfrm>
            <a:off x="0" y="4969025"/>
            <a:ext cx="9144000" cy="174475"/>
          </a:xfrm>
          <a:prstGeom prst="rect">
            <a:avLst/>
          </a:prstGeom>
          <a:noFill/>
          <a:ln>
            <a:noFill/>
          </a:ln>
        </p:spPr>
      </p:pic>
      <p:sp>
        <p:nvSpPr>
          <p:cNvPr id="104874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74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pic>
        <p:nvPicPr>
          <p:cNvPr id="2097200" name="Google Shape;17;p14"/>
          <p:cNvPicPr preferRelativeResize="0">
            <a:picLocks/>
          </p:cNvPicPr>
          <p:nvPr/>
        </p:nvPicPr>
        <p:blipFill rotWithShape="1">
          <a:blip r:embed="rId4">
            <a:alphaModFix/>
          </a:blip>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2097201" name="Google Shape;132;p32"/>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47"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48"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49"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50"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048751"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2097206" name="Google Shape;139;p33"/>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71"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72"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73"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74"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048775"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04877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7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77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77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78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8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048804"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097211" name="Google Shape;154;p35"/>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80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80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048721"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048741"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048617"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18"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pic>
        <p:nvPicPr>
          <p:cNvPr id="2097155" name="Google Shape;167;p13"/>
          <p:cNvPicPr preferRelativeResize="0">
            <a:picLocks/>
          </p:cNvPicPr>
          <p:nvPr/>
        </p:nvPicPr>
        <p:blipFill rotWithShape="1">
          <a:blip r:embed="rId3">
            <a:alphaModFix/>
          </a:blip>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048708"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09"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10"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90" name="Google Shape;172;p38"/>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048638"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048664"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65"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048740"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2097184" name="Google Shape;179;p41"/>
          <p:cNvPicPr preferRelativeResize="0">
            <a:picLocks/>
          </p:cNvPicPr>
          <p:nvPr/>
        </p:nvPicPr>
        <p:blipFill rotWithShape="1">
          <a:blip r:embed="rId3">
            <a:alphaModFix/>
          </a:blip>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048696"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97"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98"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699"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
        <p:nvSpPr>
          <p:cNvPr id="1048700"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85" name="Google Shape;186;p42"/>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048623"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24"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25"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626"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
        <p:nvSpPr>
          <p:cNvPr id="1048627"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56" name="Google Shape;193;p43"/>
          <p:cNvPicPr preferRelativeResize="0">
            <a:picLocks/>
          </p:cNvPicPr>
          <p:nvPr/>
        </p:nvPicPr>
        <p:blipFill rotWithShape="1">
          <a:blip r:embed="rId2">
            <a:alphaModFix/>
          </a:blip>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048651"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652"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168" name="Google Shape;197;p44"/>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53"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654"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55"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56"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657"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69" name="Google Shape;203;p44"/>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1048687"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688"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182" name="Google Shape;207;p45"/>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89"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690"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91"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92"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693"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694"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695"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83" name="Google Shape;215;p45"/>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1048671"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097177" name="Google Shape;218;p46"/>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72"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673"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74"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75"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676"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1048677"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678"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679"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1048680"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681"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178" name="Google Shape;229;p46"/>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1048703"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04"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
        <p:nvSpPr>
          <p:cNvPr id="1048705"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88" name="Google Shape;234;p47"/>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06"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07"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89" name="Google Shape;237;p47"/>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1048628"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629"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1048630"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57" name="Google Shape;242;p48"/>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31"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32"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58" name="Google Shape;245;p48"/>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1048648"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66" name="Google Shape;248;p49"/>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67" name="Google Shape;251;p49"/>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1048682"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683"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79" name="Google Shape;255;p50"/>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84"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85"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80" name="Google Shape;258;p50"/>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097213" name="Google Shape;21;p16"/>
          <p:cNvPicPr preferRelativeResize="0">
            <a:picLocks/>
          </p:cNvPicPr>
          <p:nvPr/>
        </p:nvPicPr>
        <p:blipFill rotWithShape="1">
          <a:blip r:embed="rId2">
            <a:alphaModFix/>
          </a:blip>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1048711"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12"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pic>
        <p:nvPicPr>
          <p:cNvPr id="2097191" name="Google Shape;262;p51"/>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1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1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92" name="Google Shape;265;p51"/>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1048640"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8641"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097162" name="Google Shape;269;p52"/>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1048666"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8667"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097173" name="Google Shape;273;p53"/>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097174" name="Google Shape;275;p54"/>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1048716"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717"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194" name="Google Shape;279;p55"/>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18"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19"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20"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pic>
        <p:nvPicPr>
          <p:cNvPr id="2097195" name="Google Shape;283;p55"/>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1048633"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34"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159" name="Google Shape;287;p56"/>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35"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36"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37"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160" name="Google Shape;291;p56"/>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1048658"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59"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097170" name="Google Shape;295;p57"/>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60"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61"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62"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171" name="Google Shape;299;p57"/>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2097164" name="Google Shape;301;p58"/>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43"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44"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645"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6"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048647"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2097165" name="Google Shape;307;p58"/>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1048668"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097175" name="Google Shape;310;p59"/>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669"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670"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76" name="Google Shape;313;p59"/>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2097186" name="Google Shape;315;p60"/>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01"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02"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097187" name="Google Shape;318;p60"/>
          <p:cNvPicPr preferRelativeResize="0">
            <a:picLocks/>
          </p:cNvPicPr>
          <p:nvPr/>
        </p:nvPicPr>
        <p:blipFill rotWithShape="1">
          <a:blip r:embed="rId3">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097207" name="Google Shape;23;p17"/>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82"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83"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84"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85"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
        <p:nvSpPr>
          <p:cNvPr id="1048786"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1048642"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097163" name="Google Shape;321;p61"/>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104866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097172" name="Google Shape;324;p62"/>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104868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2097181" name="Google Shape;327;p63"/>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1048715"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097193" name="Google Shape;330;p64"/>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1048639"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2097161" name="Google Shape;333;p65"/>
          <p:cNvPicPr preferRelativeResize="0">
            <a:picLocks/>
          </p:cNvPicPr>
          <p:nvPr/>
        </p:nvPicPr>
        <p:blipFill rotWithShape="1">
          <a:blip r:embed="rId2">
            <a:alphaModFix/>
          </a:blip>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2097204" name="Google Shape;30;p18"/>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62"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63"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64"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65"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lvl2pPr>
            <a:lvl3pPr lvl="2" algn="l">
              <a:lnSpc>
                <a:spcPct val="150000"/>
              </a:lnSpc>
              <a:spcBef>
                <a:spcPts val="1600"/>
              </a:spcBef>
              <a:spcAft>
                <a:spcPts val="0"/>
              </a:spcAft>
              <a:buSzPts val="1400"/>
              <a:buNone/>
            </a:lvl3pPr>
            <a:lvl4pPr lvl="3" algn="l">
              <a:lnSpc>
                <a:spcPct val="150000"/>
              </a:lnSpc>
              <a:spcBef>
                <a:spcPts val="1600"/>
              </a:spcBef>
              <a:spcAft>
                <a:spcPts val="0"/>
              </a:spcAft>
              <a:buSzPts val="1400"/>
              <a:buNone/>
            </a:lvl4pPr>
            <a:lvl5pPr lvl="4" algn="l">
              <a:lnSpc>
                <a:spcPct val="150000"/>
              </a:lnSpc>
              <a:spcBef>
                <a:spcPts val="1600"/>
              </a:spcBef>
              <a:spcAft>
                <a:spcPts val="0"/>
              </a:spcAft>
              <a:buSzPts val="1400"/>
              <a:buNone/>
            </a:lvl5pPr>
            <a:lvl6pPr lvl="5" algn="l">
              <a:lnSpc>
                <a:spcPct val="150000"/>
              </a:lnSpc>
              <a:spcBef>
                <a:spcPts val="1600"/>
              </a:spcBef>
              <a:spcAft>
                <a:spcPts val="0"/>
              </a:spcAft>
              <a:buSzPts val="1400"/>
              <a:buNone/>
            </a:lvl6pPr>
            <a:lvl7pPr lvl="6" algn="l">
              <a:lnSpc>
                <a:spcPct val="150000"/>
              </a:lnSpc>
              <a:spcBef>
                <a:spcPts val="1600"/>
              </a:spcBef>
              <a:spcAft>
                <a:spcPts val="0"/>
              </a:spcAft>
              <a:buSzPts val="1400"/>
              <a:buNone/>
            </a:lvl7pPr>
            <a:lvl8pPr lvl="7" algn="l">
              <a:lnSpc>
                <a:spcPct val="150000"/>
              </a:lnSpc>
              <a:spcBef>
                <a:spcPts val="1600"/>
              </a:spcBef>
              <a:spcAft>
                <a:spcPts val="0"/>
              </a:spcAft>
              <a:buSzPts val="1400"/>
              <a:buNone/>
            </a:lvl8pPr>
            <a:lvl9pPr lvl="8" algn="l">
              <a:lnSpc>
                <a:spcPct val="150000"/>
              </a:lnSpc>
              <a:spcBef>
                <a:spcPts val="1600"/>
              </a:spcBef>
              <a:spcAft>
                <a:spcPts val="1600"/>
              </a:spcAft>
              <a:buSzPts val="1400"/>
              <a:buNone/>
            </a:lvl9pPr>
          </a:lstStyle>
          <a:p>
            <a:endParaRPr/>
          </a:p>
        </p:txBody>
      </p:sp>
      <p:sp>
        <p:nvSpPr>
          <p:cNvPr id="1048766"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1048792"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793"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209" name="Google Shape;39;p19"/>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94"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795"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96"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97"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798"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104881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04881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97215" name="Google Shape;48;p20"/>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818"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819"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820"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821"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822"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823"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824"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104872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097197" name="Google Shape;58;p21"/>
          <p:cNvPicPr preferRelativeResize="0">
            <a:picLocks/>
          </p:cNvPicPr>
          <p:nvPr/>
        </p:nvPicPr>
        <p:blipFill rotWithShape="1">
          <a:blip r:embed="rId2">
            <a:alphaModFix/>
          </a:blip>
          <a:srcRect/>
          <a:stretch>
            <a:fillRect/>
          </a:stretch>
        </p:blipFill>
        <p:spPr>
          <a:xfrm>
            <a:off x="53125" y="4989200"/>
            <a:ext cx="946500" cy="109775"/>
          </a:xfrm>
          <a:prstGeom prst="rect">
            <a:avLst/>
          </a:prstGeom>
          <a:noFill/>
          <a:ln>
            <a:noFill/>
          </a:ln>
        </p:spPr>
      </p:pic>
      <p:sp>
        <p:nvSpPr>
          <p:cNvPr id="1048728"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729"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48730"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48731"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732"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1048733"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734"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1048735"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1048736"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lvl2pPr>
            <a:lvl3pPr marL="1371600" lvl="2" indent="-317500" algn="l">
              <a:lnSpc>
                <a:spcPct val="150000"/>
              </a:lnSpc>
              <a:spcBef>
                <a:spcPts val="1600"/>
              </a:spcBef>
              <a:spcAft>
                <a:spcPts val="0"/>
              </a:spcAft>
              <a:buSzPts val="1400"/>
              <a:buChar char="■"/>
            </a:lvl3pPr>
            <a:lvl4pPr marL="1828800" lvl="3" indent="-317500" algn="l">
              <a:lnSpc>
                <a:spcPct val="150000"/>
              </a:lnSpc>
              <a:spcBef>
                <a:spcPts val="1600"/>
              </a:spcBef>
              <a:spcAft>
                <a:spcPts val="0"/>
              </a:spcAft>
              <a:buSzPts val="1400"/>
              <a:buChar char="●"/>
            </a:lvl4pPr>
            <a:lvl5pPr marL="2286000" lvl="4" indent="-317500" algn="l">
              <a:lnSpc>
                <a:spcPct val="150000"/>
              </a:lnSpc>
              <a:spcBef>
                <a:spcPts val="1600"/>
              </a:spcBef>
              <a:spcAft>
                <a:spcPts val="0"/>
              </a:spcAft>
              <a:buSzPts val="1400"/>
              <a:buChar char="○"/>
            </a:lvl5pPr>
            <a:lvl6pPr marL="2743200" lvl="5" indent="-317500" algn="l">
              <a:lnSpc>
                <a:spcPct val="150000"/>
              </a:lnSpc>
              <a:spcBef>
                <a:spcPts val="1600"/>
              </a:spcBef>
              <a:spcAft>
                <a:spcPts val="0"/>
              </a:spcAft>
              <a:buSzPts val="1400"/>
              <a:buChar char="■"/>
            </a:lvl6pPr>
            <a:lvl7pPr marL="3200400" lvl="6" indent="-317500" algn="l">
              <a:lnSpc>
                <a:spcPct val="150000"/>
              </a:lnSpc>
              <a:spcBef>
                <a:spcPts val="1600"/>
              </a:spcBef>
              <a:spcAft>
                <a:spcPts val="0"/>
              </a:spcAft>
              <a:buSzPts val="1400"/>
              <a:buChar char="●"/>
            </a:lvl7pPr>
            <a:lvl8pPr marL="3657600" lvl="7" indent="-317500" algn="l">
              <a:lnSpc>
                <a:spcPct val="150000"/>
              </a:lnSpc>
              <a:spcBef>
                <a:spcPts val="1600"/>
              </a:spcBef>
              <a:spcAft>
                <a:spcPts val="0"/>
              </a:spcAft>
              <a:buSzPts val="1400"/>
              <a:buChar char="○"/>
            </a:lvl8pPr>
            <a:lvl9pPr marL="4114800" lvl="8" indent="-317500" algn="l">
              <a:lnSpc>
                <a:spcPct val="150000"/>
              </a:lnSpc>
              <a:spcBef>
                <a:spcPts val="1600"/>
              </a:spcBef>
              <a:spcAft>
                <a:spcPts val="1600"/>
              </a:spcAft>
              <a:buSzPts val="1400"/>
              <a:buChar char="■"/>
            </a:lvl9pPr>
          </a:lstStyle>
          <a:p>
            <a:endParaRPr/>
          </a:p>
        </p:txBody>
      </p:sp>
      <p:sp>
        <p:nvSpPr>
          <p:cNvPr id="1048737"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4857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048615"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48616"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1048581"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1048582"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Team Name :</a:t>
            </a:r>
            <a:r>
              <a:rPr lang="en-US" sz="2900" b="1" i="0" u="none" strike="noStrike" cap="none" dirty="0">
                <a:solidFill>
                  <a:schemeClr val="lt1"/>
                </a:solidFill>
                <a:latin typeface="Trebuchet MS"/>
                <a:ea typeface="Trebuchet MS"/>
                <a:cs typeface="Trebuchet MS"/>
                <a:sym typeface="Trebuchet MS"/>
              </a:rPr>
              <a:t> </a:t>
            </a:r>
            <a:r>
              <a:rPr lang="en-US" sz="2900" b="1" i="0" u="none" strike="noStrike" cap="none">
                <a:solidFill>
                  <a:schemeClr val="lt1"/>
                </a:solidFill>
                <a:latin typeface="Trebuchet MS"/>
                <a:ea typeface="Trebuchet MS"/>
                <a:cs typeface="Trebuchet MS"/>
                <a:sym typeface="Trebuchet MS"/>
              </a:rPr>
              <a:t>Star Tech</a:t>
            </a:r>
            <a:endParaRPr sz="2900" b="1" i="0" u="none" strike="noStrike" cap="none">
              <a:solidFill>
                <a:schemeClr val="lt1"/>
              </a:solidFill>
              <a:latin typeface="Trebuchet MS"/>
              <a:ea typeface="Trebuchet MS"/>
              <a:cs typeface="Trebuchet MS"/>
              <a:sym typeface="Trebuchet MS"/>
            </a:endParaRPr>
          </a:p>
        </p:txBody>
      </p:sp>
      <p:sp>
        <p:nvSpPr>
          <p:cNvPr id="1048583" name="Google Shape;340;p1"/>
          <p:cNvSpPr txBox="1"/>
          <p:nvPr/>
        </p:nvSpPr>
        <p:spPr>
          <a:xfrm>
            <a:off x="158562" y="2792571"/>
            <a:ext cx="5325429" cy="22488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2400" i="0" u="none" strike="noStrike" cap="none" dirty="0">
                <a:solidFill>
                  <a:schemeClr val="lt1"/>
                </a:solidFill>
                <a:latin typeface="Trebuchet MS"/>
                <a:ea typeface="Trebuchet MS"/>
                <a:cs typeface="Trebuchet MS"/>
                <a:sym typeface="Trebuchet MS"/>
              </a:rPr>
              <a:t>Your team bio</a:t>
            </a:r>
            <a:r>
              <a:rPr lang="en-US" sz="2000" i="0" u="none" strike="noStrike" cap="none" dirty="0">
                <a:solidFill>
                  <a:schemeClr val="lt1"/>
                </a:solidFill>
                <a:latin typeface="Trebuchet MS"/>
                <a:ea typeface="Trebuchet MS"/>
                <a:cs typeface="Trebuchet MS"/>
                <a:sym typeface="Trebuchet MS"/>
              </a:rPr>
              <a:t> : </a:t>
            </a:r>
            <a:r>
              <a:rPr lang="en-US" sz="2000" i="0" u="none" strike="noStrike" cap="none" dirty="0" err="1">
                <a:solidFill>
                  <a:schemeClr val="lt1"/>
                </a:solidFill>
                <a:latin typeface="Trebuchet MS"/>
                <a:ea typeface="Trebuchet MS"/>
                <a:cs typeface="Trebuchet MS"/>
                <a:sym typeface="Trebuchet MS"/>
              </a:rPr>
              <a:t>Musaraf</a:t>
            </a:r>
            <a:r>
              <a:rPr lang="en-US" sz="2000" i="0" u="none" strike="noStrike" cap="none" dirty="0">
                <a:solidFill>
                  <a:schemeClr val="lt1"/>
                </a:solidFill>
                <a:latin typeface="Trebuchet MS"/>
                <a:ea typeface="Trebuchet MS"/>
                <a:cs typeface="Trebuchet MS"/>
                <a:sym typeface="Trebuchet MS"/>
              </a:rPr>
              <a:t> </a:t>
            </a:r>
            <a:r>
              <a:rPr lang="en-US" sz="2000" i="0" u="none" strike="noStrike" cap="none" dirty="0" smtClean="0">
                <a:solidFill>
                  <a:schemeClr val="lt1"/>
                </a:solidFill>
                <a:latin typeface="Trebuchet MS"/>
                <a:ea typeface="Trebuchet MS"/>
                <a:cs typeface="Trebuchet MS"/>
                <a:sym typeface="Trebuchet MS"/>
              </a:rPr>
              <a:t> J(19ITR066</a:t>
            </a:r>
            <a:r>
              <a:rPr lang="en-US" sz="2000" i="0" u="none" strike="noStrike" cap="none" dirty="0">
                <a:solidFill>
                  <a:schemeClr val="lt1"/>
                </a:solidFill>
                <a:latin typeface="Trebuchet MS"/>
                <a:ea typeface="Trebuchet MS"/>
                <a:cs typeface="Trebuchet MS"/>
                <a:sym typeface="Trebuchet MS"/>
              </a:rPr>
              <a:t>)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US" sz="2000" i="0" u="none" strike="noStrike" cap="none" dirty="0">
                <a:solidFill>
                  <a:schemeClr val="lt1"/>
                </a:solidFill>
                <a:latin typeface="Trebuchet MS"/>
                <a:ea typeface="Trebuchet MS"/>
                <a:cs typeface="Trebuchet MS"/>
                <a:sym typeface="Trebuchet MS"/>
              </a:rPr>
              <a:t>                            </a:t>
            </a:r>
            <a:r>
              <a:rPr lang="en-US" sz="2000" i="0" u="none" strike="noStrike" cap="none" dirty="0" err="1" smtClean="0">
                <a:solidFill>
                  <a:schemeClr val="lt1"/>
                </a:solidFill>
                <a:latin typeface="Trebuchet MS"/>
                <a:ea typeface="Trebuchet MS"/>
                <a:cs typeface="Trebuchet MS"/>
                <a:sym typeface="Trebuchet MS"/>
              </a:rPr>
              <a:t>Parthasarathi</a:t>
            </a:r>
            <a:r>
              <a:rPr lang="en-US" sz="2000" i="0" u="none" strike="noStrike" cap="none" dirty="0" smtClean="0">
                <a:solidFill>
                  <a:schemeClr val="lt1"/>
                </a:solidFill>
                <a:latin typeface="Trebuchet MS"/>
                <a:ea typeface="Trebuchet MS"/>
                <a:cs typeface="Trebuchet MS"/>
                <a:sym typeface="Trebuchet MS"/>
              </a:rPr>
              <a:t> S(19ITR073</a:t>
            </a:r>
            <a:r>
              <a:rPr lang="en-US" sz="2000" i="0" u="none" strike="noStrike" cap="none" dirty="0">
                <a:solidFill>
                  <a:schemeClr val="lt1"/>
                </a:solidFill>
                <a:latin typeface="Trebuchet MS"/>
                <a:ea typeface="Trebuchet MS"/>
                <a:cs typeface="Trebuchet MS"/>
                <a:sym typeface="Trebuchet MS"/>
              </a:rPr>
              <a:t>)</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US" sz="2000" i="0" u="none" strike="noStrike" cap="none" dirty="0">
                <a:solidFill>
                  <a:schemeClr val="lt1"/>
                </a:solidFill>
                <a:latin typeface="Trebuchet MS"/>
                <a:ea typeface="Trebuchet MS"/>
                <a:cs typeface="Trebuchet MS"/>
                <a:sym typeface="Trebuchet MS"/>
              </a:rPr>
              <a:t>                           </a:t>
            </a:r>
            <a:r>
              <a:rPr lang="en-US" sz="2000" i="0" u="none" strike="noStrike" cap="none" dirty="0" smtClean="0">
                <a:solidFill>
                  <a:schemeClr val="lt1"/>
                </a:solidFill>
                <a:latin typeface="Trebuchet MS"/>
                <a:ea typeface="Trebuchet MS"/>
                <a:cs typeface="Trebuchet MS"/>
                <a:sym typeface="Trebuchet MS"/>
              </a:rPr>
              <a:t> </a:t>
            </a:r>
            <a:r>
              <a:rPr lang="en-US" sz="2000" i="0" u="none" strike="noStrike" cap="none" dirty="0" err="1" smtClean="0">
                <a:solidFill>
                  <a:schemeClr val="lt1"/>
                </a:solidFill>
                <a:latin typeface="Trebuchet MS"/>
                <a:ea typeface="Trebuchet MS"/>
                <a:cs typeface="Trebuchet MS"/>
                <a:sym typeface="Trebuchet MS"/>
              </a:rPr>
              <a:t>Vignesh</a:t>
            </a:r>
            <a:r>
              <a:rPr lang="en-US" sz="2000" i="0" u="none" strike="noStrike" cap="none" dirty="0" smtClean="0">
                <a:solidFill>
                  <a:schemeClr val="lt1"/>
                </a:solidFill>
                <a:latin typeface="Trebuchet MS"/>
                <a:ea typeface="Trebuchet MS"/>
                <a:cs typeface="Trebuchet MS"/>
                <a:sym typeface="Trebuchet MS"/>
              </a:rPr>
              <a:t> </a:t>
            </a:r>
            <a:r>
              <a:rPr lang="en-US" sz="2000" i="0" u="none" strike="noStrike" cap="none" dirty="0">
                <a:solidFill>
                  <a:schemeClr val="lt1"/>
                </a:solidFill>
                <a:latin typeface="Trebuchet MS"/>
                <a:ea typeface="Trebuchet MS"/>
                <a:cs typeface="Trebuchet MS"/>
                <a:sym typeface="Trebuchet MS"/>
              </a:rPr>
              <a:t>G(19ITR120)</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US" sz="2000" i="0" u="none" strike="noStrike" cap="none" dirty="0">
                <a:solidFill>
                  <a:schemeClr val="lt1"/>
                </a:solidFill>
                <a:latin typeface="Trebuchet MS"/>
                <a:ea typeface="Trebuchet MS"/>
                <a:cs typeface="Trebuchet MS"/>
                <a:sym typeface="Trebuchet MS"/>
              </a:rPr>
              <a:t>D</a:t>
            </a:r>
            <a:r>
              <a:rPr lang="en" sz="1600" i="0" u="none" strike="noStrike" cap="none" dirty="0">
                <a:solidFill>
                  <a:schemeClr val="lt1"/>
                </a:solidFill>
                <a:latin typeface="Trebuchet MS"/>
                <a:ea typeface="Trebuchet MS"/>
                <a:cs typeface="Trebuchet MS"/>
                <a:sym typeface="Trebuchet MS"/>
              </a:rPr>
              <a:t>ate :</a:t>
            </a:r>
            <a:r>
              <a:rPr lang="en-US" sz="1600" i="0" u="none" strike="noStrike" cap="none" dirty="0">
                <a:solidFill>
                  <a:schemeClr val="lt1"/>
                </a:solidFill>
                <a:latin typeface="Trebuchet MS"/>
                <a:ea typeface="Trebuchet MS"/>
                <a:cs typeface="Trebuchet MS"/>
                <a:sym typeface="Trebuchet MS"/>
              </a:rPr>
              <a:t> 14.09.2022</a:t>
            </a:r>
            <a:endParaRPr sz="1700" i="0" u="none" strike="noStrike" cap="none" dirty="0">
              <a:solidFill>
                <a:schemeClr val="lt1"/>
              </a:solidFill>
              <a:latin typeface="Trebuchet MS"/>
              <a:ea typeface="Trebuchet MS"/>
              <a:cs typeface="Trebuchet MS"/>
              <a:sym typeface="Trebuchet MS"/>
            </a:endParaRPr>
          </a:p>
        </p:txBody>
      </p:sp>
      <p:pic>
        <p:nvPicPr>
          <p:cNvPr id="2097153" name="Google Shape;341;p1"/>
          <p:cNvPicPr preferRelativeResize="0">
            <a:picLocks/>
          </p:cNvPicPr>
          <p:nvPr/>
        </p:nvPicPr>
        <p:blipFill>
          <a:blip r:embed="rId4">
            <a:alphaModFix/>
          </a:blip>
          <a:stretch>
            <a:fillRect/>
          </a:stretch>
        </p:blipFill>
        <p:spPr>
          <a:xfrm>
            <a:off x="6807450" y="270350"/>
            <a:ext cx="2235228" cy="738900"/>
          </a:xfrm>
          <a:prstGeom prst="rect">
            <a:avLst/>
          </a:prstGeom>
          <a:noFill/>
          <a:ln>
            <a:noFill/>
          </a:ln>
        </p:spPr>
      </p:pic>
      <p:sp>
        <p:nvSpPr>
          <p:cNvPr id="1048584" name="Google Shape;342;p1"/>
          <p:cNvSpPr txBox="1"/>
          <p:nvPr/>
        </p:nvSpPr>
        <p:spPr>
          <a:xfrm>
            <a:off x="6807450" y="117575"/>
            <a:ext cx="2386200" cy="48765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104858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104858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Banking sectors are mainly to store the money very </a:t>
            </a:r>
            <a:r>
              <a:rPr lang="en-US" sz="1600" b="0" i="0" u="none" strike="noStrike" cap="none" dirty="0" err="1">
                <a:solidFill>
                  <a:srgbClr val="000000"/>
                </a:solidFill>
                <a:latin typeface="Lato"/>
                <a:ea typeface="Lato"/>
                <a:cs typeface="Lato"/>
                <a:sym typeface="Lato"/>
              </a:rPr>
              <a:t>secretely</a:t>
            </a:r>
            <a:r>
              <a:rPr lang="en-US" sz="1600" b="0" i="0" u="none" strike="noStrike" cap="none" dirty="0">
                <a:solidFill>
                  <a:srgbClr val="000000"/>
                </a:solidFill>
                <a:latin typeface="Lato"/>
                <a:ea typeface="Lato"/>
                <a:cs typeface="Lato"/>
                <a:sym typeface="Lato"/>
              </a:rPr>
              <a:t> in many </a:t>
            </a:r>
            <a:r>
              <a:rPr lang="en-US" sz="1600" b="0" i="0" u="none" strike="noStrike" cap="none" dirty="0" err="1">
                <a:solidFill>
                  <a:srgbClr val="000000"/>
                </a:solidFill>
                <a:latin typeface="Lato"/>
                <a:ea typeface="Lato"/>
                <a:cs typeface="Lato"/>
                <a:sym typeface="Lato"/>
              </a:rPr>
              <a:t>ways,which</a:t>
            </a:r>
            <a:r>
              <a:rPr lang="en-US" sz="1600" b="0" i="0" u="none" strike="noStrike" cap="none" dirty="0">
                <a:solidFill>
                  <a:srgbClr val="000000"/>
                </a:solidFill>
                <a:latin typeface="Lato"/>
                <a:ea typeface="Lato"/>
                <a:cs typeface="Lato"/>
                <a:sym typeface="Lato"/>
              </a:rPr>
              <a:t> has been in all over the world.</a:t>
            </a: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And it is difficult to maintain a security for every banks all over the world.</a:t>
            </a: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Instead of having so many technologies and the </a:t>
            </a:r>
            <a:r>
              <a:rPr lang="en-US" sz="1600" b="0" i="0" u="none" strike="noStrike" cap="none" dirty="0" err="1">
                <a:solidFill>
                  <a:srgbClr val="000000"/>
                </a:solidFill>
                <a:latin typeface="Lato"/>
                <a:ea typeface="Lato"/>
                <a:cs typeface="Lato"/>
                <a:sym typeface="Lato"/>
              </a:rPr>
              <a:t>surviellance,it</a:t>
            </a:r>
            <a:r>
              <a:rPr lang="en-US" sz="1600" b="0" i="0" u="none" strike="noStrike" cap="none" dirty="0">
                <a:solidFill>
                  <a:srgbClr val="000000"/>
                </a:solidFill>
                <a:latin typeface="Lato"/>
                <a:ea typeface="Lato"/>
                <a:cs typeface="Lato"/>
                <a:sym typeface="Lato"/>
              </a:rPr>
              <a:t> would be come so many disappoints and also failures . Sometimes it may get system errors and not working.</a:t>
            </a: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In order to defeat  this, video analytics for banking which plays important role in banking sector.</a:t>
            </a:r>
            <a:r>
              <a:rPr lang="en-US" sz="1400" b="0" i="0" u="none" strike="noStrike" cap="none" dirty="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1048591"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1048592"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600" dirty="0"/>
              <a:t>• To deliver the services customers are expecting, segmenting customers by their level of digital sophistication.</a:t>
            </a:r>
            <a:endParaRPr sz="16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 To maintain the better security.</a:t>
            </a:r>
            <a:endParaRPr sz="16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 Delivers the positive feedback experience.</a:t>
            </a:r>
            <a:endParaRPr sz="16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 All in ,one sites.</a:t>
            </a:r>
            <a:endParaRPr sz="16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 To understand the users.</a:t>
            </a:r>
            <a:endParaRPr sz="16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 Video analytics which gets more and more real time efficiency.</a:t>
            </a:r>
            <a:endParaRPr sz="1400" b="0" i="0" u="none" strike="noStrike" cap="none">
              <a:solidFill>
                <a:srgbClr val="222222"/>
              </a:solidFill>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1048595" name="Google Shape;359;p4"/>
          <p:cNvSpPr txBox="1"/>
          <p:nvPr/>
        </p:nvSpPr>
        <p:spPr>
          <a:xfrm>
            <a:off x="436175" y="1000114"/>
            <a:ext cx="7682990" cy="364168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There are some applications in video analytics are generally </a:t>
            </a:r>
            <a:r>
              <a:rPr lang="en-US" sz="1600" b="0" i="0" u="none" strike="noStrike" cap="none" dirty="0" err="1">
                <a:solidFill>
                  <a:srgbClr val="000000"/>
                </a:solidFill>
                <a:latin typeface="Lato"/>
                <a:ea typeface="Lato"/>
                <a:cs typeface="Lato"/>
                <a:sym typeface="Lato"/>
              </a:rPr>
              <a:t>known.Most</a:t>
            </a:r>
            <a:r>
              <a:rPr lang="en-US" sz="1600" b="0" i="0" u="none" strike="noStrike" cap="none" dirty="0">
                <a:solidFill>
                  <a:srgbClr val="000000"/>
                </a:solidFill>
                <a:latin typeface="Lato"/>
                <a:ea typeface="Lato"/>
                <a:cs typeface="Lato"/>
                <a:sym typeface="Lato"/>
              </a:rPr>
              <a:t> and wanted example is a surveillance.</a:t>
            </a:r>
            <a:endParaRPr sz="1600" b="0" i="0" u="none" strike="noStrike" cap="none">
              <a:solidFill>
                <a:srgbClr val="000000"/>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Surveillance system which makes a functional capacity for data collection, analysis, and dissemination linked to public health programs, and the application of these data to prevention and control.</a:t>
            </a:r>
            <a:endParaRPr sz="1600" b="0" i="0" u="none" strike="noStrike" cap="none">
              <a:solidFill>
                <a:srgbClr val="000000"/>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 The main goal of video analytics is to automatically recognize temporal and spatial events in videos.</a:t>
            </a:r>
            <a:endParaRPr sz="1600" b="0" i="0" u="none" strike="noStrike" cap="none">
              <a:solidFill>
                <a:srgbClr val="000000"/>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sz="1600" b="0" i="0" u="none" strike="noStrike" cap="none">
                <a:solidFill>
                  <a:srgbClr val="000000"/>
                </a:solidFill>
                <a:latin typeface="Lato"/>
                <a:ea typeface="Lato"/>
                <a:cs typeface="Lato"/>
                <a:sym typeface="Lato"/>
              </a:rPr>
              <a:t>•</a:t>
            </a:r>
            <a:r>
              <a:rPr lang="en-US" sz="1600" b="0" i="0" u="none" strike="noStrike" cap="none" dirty="0">
                <a:solidFill>
                  <a:srgbClr val="000000"/>
                </a:solidFill>
                <a:latin typeface="Lato"/>
                <a:ea typeface="Lato"/>
                <a:cs typeface="Lato"/>
                <a:sym typeface="Lato"/>
              </a:rPr>
              <a:t> Usually, these systems perform real-time monitoring in which objects, object attributes, movement patterns, or behavior related to the monitored environment are detected. However, video analytics can also be used to analyze historical data to mine insights.</a:t>
            </a:r>
            <a:endParaRPr sz="1400" b="0" i="0" u="none" strike="noStrike" cap="none">
              <a:solidFill>
                <a:srgbClr val="000000"/>
              </a:solidFill>
              <a:latin typeface="Lato"/>
              <a:ea typeface="Lato"/>
              <a:cs typeface="Lato"/>
              <a:sym typeface="Lato"/>
            </a:endParaRPr>
          </a:p>
        </p:txBody>
      </p:sp>
      <p:sp>
        <p:nvSpPr>
          <p:cNvPr id="1048596"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1048599" name="Google Shape;365;p5"/>
          <p:cNvSpPr txBox="1">
            <a:spLocks noGrp="1"/>
          </p:cNvSpPr>
          <p:nvPr>
            <p:ph type="title"/>
          </p:nvPr>
        </p:nvSpPr>
        <p:spPr>
          <a:xfrm>
            <a:off x="269907" y="451215"/>
            <a:ext cx="8010095" cy="8279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1048600" name="Google Shape;366;p5"/>
          <p:cNvSpPr txBox="1">
            <a:spLocks noGrp="1"/>
          </p:cNvSpPr>
          <p:nvPr>
            <p:ph type="title"/>
          </p:nvPr>
        </p:nvSpPr>
        <p:spPr>
          <a:xfrm>
            <a:off x="355104" y="1463177"/>
            <a:ext cx="7653732" cy="370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a:t>-&gt; </a:t>
            </a:r>
            <a:r>
              <a:rPr sz="1600"/>
              <a:t>M</a:t>
            </a:r>
            <a:r>
              <a:rPr lang="en-US" sz="1600"/>
              <a:t>edia Studio</a:t>
            </a:r>
            <a:br>
              <a:rPr lang="en-US" sz="1600"/>
            </a:br>
            <a:r>
              <a:rPr sz="1600"/>
              <a:t/>
            </a:r>
            <a:br>
              <a:rPr sz="1600"/>
            </a:br>
            <a:r>
              <a:rPr lang="en-US" sz="1600"/>
              <a:t>-&gt; Wistia</a:t>
            </a:r>
            <a:br>
              <a:rPr lang="en-US" sz="1600"/>
            </a:br>
            <a:r>
              <a:rPr sz="1600"/>
              <a:t/>
            </a:r>
            <a:br>
              <a:rPr sz="1600"/>
            </a:br>
            <a:r>
              <a:rPr lang="en-US" sz="1600"/>
              <a:t>-&gt; </a:t>
            </a:r>
            <a:r>
              <a:rPr sz="1600"/>
              <a:t>Cincopa</a:t>
            </a:r>
            <a:r>
              <a:rPr lang="en-US" sz="1600"/>
              <a:t/>
            </a:r>
            <a:br>
              <a:rPr lang="en-US" sz="1600"/>
            </a:br>
            <a:r>
              <a:rPr sz="1600"/>
              <a:t/>
            </a:r>
            <a:br>
              <a:rPr sz="1600"/>
            </a:br>
            <a:r>
              <a:rPr lang="en-US" sz="1600"/>
              <a:t>-&gt; </a:t>
            </a:r>
            <a:r>
              <a:rPr sz="1600"/>
              <a:t>Vidiq</a:t>
            </a:r>
            <a:r>
              <a:rPr lang="en-US" sz="1600"/>
              <a:t/>
            </a:r>
            <a:br>
              <a:rPr lang="en-US" sz="1600"/>
            </a:br>
            <a:r>
              <a:rPr sz="1600"/>
              <a:t/>
            </a:r>
            <a:br>
              <a:rPr sz="1600"/>
            </a:br>
            <a:r>
              <a:rPr lang="en-US" sz="1600"/>
              <a:t>-&gt; </a:t>
            </a:r>
            <a:r>
              <a:rPr sz="1600"/>
              <a:t>Vidalytics</a:t>
            </a:r>
            <a:r>
              <a:rPr lang="en-US" sz="1600"/>
              <a:t/>
            </a:r>
            <a:br>
              <a:rPr lang="en-US" sz="1600"/>
            </a:br>
            <a:r>
              <a:rPr sz="1600"/>
              <a:t/>
            </a:r>
            <a:br>
              <a:rPr sz="1600"/>
            </a:br>
            <a:r>
              <a:rPr lang="en-US" sz="1600"/>
              <a:t>-&gt; </a:t>
            </a:r>
            <a:r>
              <a:rPr sz="1600"/>
              <a:t>Tubebudd</a:t>
            </a:r>
            <a:r>
              <a:rPr lang="en-US" sz="1600"/>
              <a:t>y</a:t>
            </a:r>
            <a:br>
              <a:rPr lang="en-US" sz="1600"/>
            </a:br>
            <a:r>
              <a:rPr sz="1600"/>
              <a:t/>
            </a:r>
            <a:br>
              <a:rPr sz="1600"/>
            </a:br>
            <a:r>
              <a:rPr lang="en-US" sz="1600"/>
              <a:t>-&gt; </a:t>
            </a:r>
            <a:r>
              <a:rPr sz="1600"/>
              <a:t>Vidooly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1048603"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 Supporting Functional Documents</a:t>
            </a:r>
            <a:endParaRPr sz="2000"/>
          </a:p>
        </p:txBody>
      </p:sp>
      <p:sp>
        <p:nvSpPr>
          <p:cNvPr id="1048604" name="Google Shape;372;p6"/>
          <p:cNvSpPr txBox="1"/>
          <p:nvPr/>
        </p:nvSpPr>
        <p:spPr>
          <a:xfrm>
            <a:off x="512375" y="1151300"/>
            <a:ext cx="8153814"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222222"/>
                </a:solidFill>
                <a:highlight>
                  <a:srgbClr val="FFFFFF"/>
                </a:highlight>
                <a:latin typeface="Lato"/>
                <a:ea typeface="Lato"/>
                <a:cs typeface="Lato"/>
                <a:sym typeface="Lato"/>
              </a:rPr>
              <a:t>•</a:t>
            </a:r>
            <a:r>
              <a:rPr lang="en-US" sz="1600" b="0" i="0" u="none" strike="noStrike" cap="none">
                <a:solidFill>
                  <a:srgbClr val="222222"/>
                </a:solidFill>
                <a:highlight>
                  <a:srgbClr val="FFFFFF"/>
                </a:highlight>
                <a:latin typeface="Lato"/>
                <a:ea typeface="Lato"/>
                <a:cs typeface="Lato"/>
                <a:sym typeface="Lato"/>
              </a:rPr>
              <a:t> The new system which have the number of parts and have the number of functions internally.</a:t>
            </a: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222222"/>
                </a:solidFill>
                <a:highlight>
                  <a:srgbClr val="FFFFFF"/>
                </a:highlight>
                <a:latin typeface="Lato"/>
                <a:ea typeface="Lato"/>
                <a:cs typeface="Lato"/>
                <a:sym typeface="Lato"/>
              </a:rPr>
              <a:t>• Video analysing is not one task, but a result of a collection of subtasks. In video processing, a video will be read frame by frame, and for each frame, image processing will be applied to extract the features from that frame.</a:t>
            </a: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222222"/>
                </a:solidFill>
                <a:highlight>
                  <a:srgbClr val="FFFFFF"/>
                </a:highlight>
                <a:latin typeface="Lato"/>
                <a:ea typeface="Lato"/>
                <a:cs typeface="Lato"/>
                <a:sym typeface="Lato"/>
              </a:rPr>
              <a:t>•. To extract features, many filters have to be applied to the image. All these tasks are performed as mathematical functions as doing this manually without using a specific library is a very painful task.</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104860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104860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sz="1600" b="0" i="0" u="none" strike="noStrike" cap="none">
                <a:solidFill>
                  <a:srgbClr val="000000"/>
                </a:solidFill>
                <a:latin typeface="Lato"/>
                <a:ea typeface="Lato"/>
                <a:cs typeface="Lato"/>
                <a:sym typeface="Lato"/>
              </a:rPr>
              <a:t>•</a:t>
            </a:r>
            <a:r>
              <a:rPr lang="en-US" sz="1600" b="0" i="0" u="none" strike="noStrike" cap="none">
                <a:solidFill>
                  <a:srgbClr val="000000"/>
                </a:solidFill>
                <a:latin typeface="Lato"/>
                <a:ea typeface="Lato"/>
                <a:cs typeface="Lato"/>
                <a:sym typeface="Lato"/>
              </a:rPr>
              <a:t> Video analytics (VA) is one technology that can transform video surveillance and investigation from a manual, resource-intensive and error-prone process into an automated, efficient and accurate one. As a result, it can effectively deliver effective crime detection, prevention, and prosecution.</a:t>
            </a: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000000"/>
                </a:solidFill>
                <a:latin typeface="Lato"/>
                <a:ea typeface="Lato"/>
                <a:cs typeface="Lato"/>
                <a:sym typeface="Lato"/>
              </a:rPr>
              <a:t>• The purpose of this document is to provide an introduction to video analytics technology for end-users considering its adoption. This guide should enable end-users to understand the basic premise of the technology, its uses and considerations which should be taken into account in its adoption. It is not intended to be a technical in-depth deployment guide but an introductory guide. </a:t>
            </a: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000000"/>
                </a:solidFill>
                <a:latin typeface="Lato"/>
                <a:ea typeface="Lato"/>
                <a:cs typeface="Lato"/>
                <a:sym typeface="Lato"/>
              </a:rPr>
              <a:t>• This guide is intended for those addressing security issues as opposed to adopting video analytics for operational purposes, such as shopper footfall analysis.</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1048611" name="Google Shape;383;p8"/>
          <p:cNvSpPr txBox="1"/>
          <p:nvPr/>
        </p:nvSpPr>
        <p:spPr>
          <a:xfrm>
            <a:off x="312229" y="0"/>
            <a:ext cx="8897171"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a:t>
            </a:r>
            <a:r>
              <a:rPr lang="en-US" sz="2000" b="1" i="0" u="none" strike="noStrike" cap="none">
                <a:solidFill>
                  <a:srgbClr val="4A4548"/>
                </a:solidFill>
                <a:highlight>
                  <a:srgbClr val="FFFFFF"/>
                </a:highlight>
                <a:latin typeface="Lato"/>
                <a:ea typeface="Lato"/>
                <a:cs typeface="Lato"/>
                <a:sym typeface="Lato"/>
              </a:rPr>
              <a:t>.</a:t>
            </a:r>
            <a:endParaRPr sz="2000" b="1" i="0" u="none" strike="noStrike" cap="none">
              <a:solidFill>
                <a:srgbClr val="1F1F50"/>
              </a:solidFill>
              <a:latin typeface="Lato"/>
              <a:ea typeface="Lato"/>
              <a:cs typeface="Lato"/>
              <a:sym typeface="Lato"/>
            </a:endParaRPr>
          </a:p>
        </p:txBody>
      </p:sp>
      <p:sp>
        <p:nvSpPr>
          <p:cNvPr id="1048612" name="Google Shape;384;p8"/>
          <p:cNvSpPr txBox="1"/>
          <p:nvPr/>
        </p:nvSpPr>
        <p:spPr>
          <a:xfrm>
            <a:off x="397599" y="1044150"/>
            <a:ext cx="7988601" cy="43611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Azure Video Analyzer is an IoT Edge module which offers functionality that can be combined with other Azure edge modules such as Stream Analytics on IoT Edge, Cognitive Services on IoT Edge as well as Azure services in the cloud such as Event Hub, Cognitive Services, etc. </a:t>
            </a:r>
            <a:endParaRPr sz="1800"/>
          </a:p>
          <a:p>
            <a:pPr marL="0" marR="0" lvl="0" indent="0" algn="l" rtl="0">
              <a:lnSpc>
                <a:spcPct val="100000"/>
              </a:lnSpc>
              <a:spcBef>
                <a:spcPts val="0"/>
              </a:spcBef>
              <a:spcAft>
                <a:spcPts val="0"/>
              </a:spcAft>
              <a:buClr>
                <a:srgbClr val="000000"/>
              </a:buClr>
              <a:buSzPts val="1400"/>
              <a:buFont typeface="Arial"/>
              <a:buNone/>
            </a:pPr>
            <a:r>
              <a:rPr lang="en-US" dirty="0">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2097154" name="Picture 2"/>
          <p:cNvPicPr>
            <a:picLocks noChangeAspect="1"/>
          </p:cNvPicPr>
          <p:nvPr/>
        </p:nvPicPr>
        <p:blipFill>
          <a:blip r:embed="rId3"/>
          <a:stretch>
            <a:fillRect/>
          </a:stretch>
        </p:blipFill>
        <p:spPr>
          <a:xfrm>
            <a:off x="-3036" y="2139702"/>
            <a:ext cx="9144000" cy="2848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1048619" name="Google Shape;389;p9"/>
          <p:cNvSpPr txBox="1">
            <a:spLocks noGrp="1"/>
          </p:cNvSpPr>
          <p:nvPr>
            <p:ph type="title"/>
          </p:nvPr>
        </p:nvSpPr>
        <p:spPr>
          <a:xfrm>
            <a:off x="338275" y="1397214"/>
            <a:ext cx="8649300" cy="119120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dirty="0">
                <a:solidFill>
                  <a:srgbClr val="FFFFFF"/>
                </a:solidFill>
              </a:rPr>
              <a:t>                             THANK YOU</a:t>
            </a:r>
            <a:br>
              <a:rPr lang="en-US" sz="2800" dirty="0">
                <a:solidFill>
                  <a:srgbClr val="FFFFFF"/>
                </a:solidFill>
              </a:rPr>
            </a:br>
            <a:r>
              <a:rPr lang="en-US" sz="2800" dirty="0">
                <a:solidFill>
                  <a:srgbClr val="FFFFFF"/>
                </a:solidFill>
              </a:rPr>
              <a:t/>
            </a:r>
            <a:br>
              <a:rPr lang="en-US" sz="2800" dirty="0">
                <a:solidFill>
                  <a:srgbClr val="FFFFFF"/>
                </a:solidFill>
              </a:rPr>
            </a:br>
            <a:r>
              <a:rPr lang="en-US" sz="2800" dirty="0">
                <a:solidFill>
                  <a:srgbClr val="FFFFFF"/>
                </a:solidFill>
              </a:rPr>
              <a:t>Team members:</a:t>
            </a:r>
            <a:endParaRPr sz="3600"/>
          </a:p>
        </p:txBody>
      </p:sp>
      <p:sp>
        <p:nvSpPr>
          <p:cNvPr id="1048620" name="Google Shape;390;p9"/>
          <p:cNvSpPr txBox="1">
            <a:spLocks noGrp="1"/>
          </p:cNvSpPr>
          <p:nvPr>
            <p:ph type="subTitle" idx="1"/>
          </p:nvPr>
        </p:nvSpPr>
        <p:spPr>
          <a:xfrm>
            <a:off x="366685" y="3045367"/>
            <a:ext cx="4585138" cy="259328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US" sz="1600" dirty="0" err="1" smtClean="0"/>
              <a:t>Parthasarathi</a:t>
            </a:r>
            <a:r>
              <a:rPr lang="en-US" sz="1600" dirty="0" smtClean="0"/>
              <a:t> S(19ITR073</a:t>
            </a:r>
          </a:p>
          <a:p>
            <a:pPr marL="0" lvl="0" indent="0" algn="l" rtl="0">
              <a:lnSpc>
                <a:spcPct val="150000"/>
              </a:lnSpc>
              <a:spcBef>
                <a:spcPts val="0"/>
              </a:spcBef>
              <a:spcAft>
                <a:spcPts val="1600"/>
              </a:spcAft>
              <a:buSzPts val="1800"/>
              <a:buNone/>
            </a:pPr>
            <a:r>
              <a:rPr lang="en-US" sz="1600" dirty="0" smtClean="0">
                <a:solidFill>
                  <a:srgbClr val="FFE5E5"/>
                </a:solidFill>
              </a:rPr>
              <a:t> </a:t>
            </a:r>
            <a:r>
              <a:rPr lang="en-US" sz="1600" dirty="0" err="1" smtClean="0">
                <a:solidFill>
                  <a:srgbClr val="FFE5E5"/>
                </a:solidFill>
              </a:rPr>
              <a:t>Vignesh</a:t>
            </a:r>
            <a:r>
              <a:rPr lang="en-US" sz="1600" dirty="0" smtClean="0">
                <a:solidFill>
                  <a:srgbClr val="FFE5E5"/>
                </a:solidFill>
              </a:rPr>
              <a:t> G(19ITR120</a:t>
            </a:r>
            <a:r>
              <a:rPr lang="en-US" sz="1600" dirty="0">
                <a:solidFill>
                  <a:srgbClr val="FFE5E5"/>
                </a:solidFill>
              </a:rPr>
              <a:t>)</a:t>
            </a:r>
            <a:endParaRPr sz="1600" dirty="0"/>
          </a:p>
          <a:p>
            <a:pPr marL="0" lvl="0" indent="0" algn="l" rtl="0">
              <a:lnSpc>
                <a:spcPct val="150000"/>
              </a:lnSpc>
              <a:spcBef>
                <a:spcPts val="0"/>
              </a:spcBef>
              <a:spcAft>
                <a:spcPts val="1600"/>
              </a:spcAft>
              <a:buSzPts val="1800"/>
              <a:buNone/>
            </a:pPr>
            <a:r>
              <a:rPr lang="en-US" sz="1600" dirty="0" smtClean="0">
                <a:solidFill>
                  <a:srgbClr val="FFE5E5"/>
                </a:solidFill>
              </a:rPr>
              <a:t> </a:t>
            </a:r>
            <a:r>
              <a:rPr lang="en-US" sz="1600" dirty="0" err="1" smtClean="0">
                <a:solidFill>
                  <a:srgbClr val="FFE5E5"/>
                </a:solidFill>
              </a:rPr>
              <a:t>Mushraf</a:t>
            </a:r>
            <a:r>
              <a:rPr lang="en-US" sz="1600" dirty="0" smtClean="0">
                <a:solidFill>
                  <a:srgbClr val="FFE5E5"/>
                </a:solidFill>
              </a:rPr>
              <a:t> J(19ITR066</a:t>
            </a:r>
            <a:r>
              <a:rPr lang="en-US" sz="1600" dirty="0">
                <a:solidFill>
                  <a:srgbClr val="FFE5E5"/>
                </a:solidFill>
              </a:rPr>
              <a:t>)</a:t>
            </a:r>
            <a:endParaRPr sz="1500" dirty="0">
              <a:solidFill>
                <a:srgbClr val="FFE5E5"/>
              </a:solidFill>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634</Words>
  <Application>Microsoft Office PowerPoint</Application>
  <PresentationFormat>On-screen Show (16:9)</PresentationFormat>
  <Paragraphs>62</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Trebuchet MS</vt:lpstr>
      <vt:lpstr>Lato Black</vt:lpstr>
      <vt:lpstr>Lato</vt:lpstr>
      <vt:lpstr>TI Template</vt:lpstr>
      <vt:lpstr>TI Template</vt:lpstr>
      <vt:lpstr>Bank of Baroda Hackathon - 2022                       </vt:lpstr>
      <vt:lpstr>Problem Statement</vt:lpstr>
      <vt:lpstr>User Segment &amp; Pain Points</vt:lpstr>
      <vt:lpstr>Pre-Requisite</vt:lpstr>
      <vt:lpstr>Azure tools or resources</vt:lpstr>
      <vt:lpstr> Supporting Functional Documents</vt:lpstr>
      <vt:lpstr>Key Differentiators &amp; Adoption Plan</vt:lpstr>
      <vt:lpstr>Slide 8</vt:lpstr>
      <vt:lpstr>                             THANK YOU  Team members: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CPH1809</dc:creator>
  <cp:lastModifiedBy>IT PL LAB</cp:lastModifiedBy>
  <cp:revision>4</cp:revision>
  <dcterms:created xsi:type="dcterms:W3CDTF">2022-09-09T21:31:13Z</dcterms:created>
  <dcterms:modified xsi:type="dcterms:W3CDTF">2022-09-17T08:39:00Z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6009a1095a4b404183b56949240b7c22</vt:lpwstr>
  </property>
  <property fmtid="{D5CDD505-2E9C-101B-9397-08002B2CF9AE}" pid="3" name="MSIP_Label_defa4170-0d19-0005-0004-bc88714345d2_Enabled">
    <vt:lpwstr>true</vt:lpwstr>
  </property>
  <property fmtid="{D5CDD505-2E9C-101B-9397-08002B2CF9AE}" pid="4" name="MSIP_Label_defa4170-0d19-0005-0004-bc88714345d2_SetDate">
    <vt:lpwstr>2022-09-13T06:05:11Z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08b0a446-2fbd-46cb-8b7f-20941f6d9abe</vt:lpwstr>
  </property>
  <property fmtid="{D5CDD505-2E9C-101B-9397-08002B2CF9AE}" pid="8" name="MSIP_Label_defa4170-0d19-0005-0004-bc88714345d2_ActionId">
    <vt:lpwstr>14e8ca64-1b5b-4f18-81ac-1d44d6118800</vt:lpwstr>
  </property>
  <property fmtid="{D5CDD505-2E9C-101B-9397-08002B2CF9AE}" pid="9" name="MSIP_Label_defa4170-0d19-0005-0004-bc88714345d2_ContentBits">
    <vt:lpwstr>0</vt:lpwstr>
  </property>
</Properties>
</file>